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notesMasterIdLst>
    <p:notesMasterId r:id="rId28"/>
  </p:notesMasterIdLst>
  <p:sldIdLst>
    <p:sldId id="287" r:id="rId3"/>
    <p:sldId id="288" r:id="rId4"/>
    <p:sldId id="289" r:id="rId5"/>
    <p:sldId id="290" r:id="rId6"/>
    <p:sldId id="291" r:id="rId7"/>
    <p:sldId id="292" r:id="rId8"/>
    <p:sldId id="293" r:id="rId9"/>
    <p:sldId id="301" r:id="rId10"/>
    <p:sldId id="302" r:id="rId11"/>
    <p:sldId id="303" r:id="rId12"/>
    <p:sldId id="320" r:id="rId13"/>
    <p:sldId id="304" r:id="rId14"/>
    <p:sldId id="305" r:id="rId15"/>
    <p:sldId id="306" r:id="rId16"/>
    <p:sldId id="321" r:id="rId17"/>
    <p:sldId id="322" r:id="rId18"/>
    <p:sldId id="308" r:id="rId19"/>
    <p:sldId id="325" r:id="rId20"/>
    <p:sldId id="310" r:id="rId21"/>
    <p:sldId id="312" r:id="rId22"/>
    <p:sldId id="327" r:id="rId23"/>
    <p:sldId id="313" r:id="rId24"/>
    <p:sldId id="324" r:id="rId25"/>
    <p:sldId id="318" r:id="rId26"/>
    <p:sldId id="326" r:id="rId27"/>
  </p:sldIdLst>
  <p:sldSz cx="18288000" cy="10287000"/>
  <p:notesSz cx="6858000" cy="9144000"/>
  <p:embeddedFontLst>
    <p:embeddedFont>
      <p:font typeface="#9Slide05 FS Blonde Script" panose="03000503000000000000" pitchFamily="65" charset="0"/>
      <p:italic r:id="rId29"/>
    </p:embeddedFont>
    <p:embeddedFont>
      <p:font typeface="#9Slide06 Broodfath" panose="02000500000000000000" pitchFamily="2" charset="0"/>
      <p:regular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22" autoAdjust="0"/>
  </p:normalViewPr>
  <p:slideViewPr>
    <p:cSldViewPr>
      <p:cViewPr varScale="1">
        <p:scale>
          <a:sx n="46" d="100"/>
          <a:sy n="46" d="100"/>
        </p:scale>
        <p:origin x="555" y="3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9B83F-3580-4214-AFAD-C445B7565B73}"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E4B15750-84E0-402D-9E6F-B1AA306EA04E}">
      <dgm:prSet phldrT="[Text]"/>
      <dgm:spPr/>
      <dgm:t>
        <a:bodyPr/>
        <a:lstStyle/>
        <a:p>
          <a:pPr>
            <a:buNone/>
          </a:pPr>
          <a:r>
            <a:rPr lang="en-US" dirty="0" err="1">
              <a:latin typeface="Times New Roman" panose="02020603050405020304" pitchFamily="18" charset="0"/>
              <a:ea typeface="Cambria" panose="02040503050406030204" pitchFamily="18" charset="0"/>
              <a:cs typeface="Times New Roman" panose="02020603050405020304" pitchFamily="18" charset="0"/>
            </a:rPr>
            <a:t>Tra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từ</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điển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đặt</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từ</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vào</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các</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ngữ</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cảnh</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để</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suy</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luận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ra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nghĩa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của</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từ</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cần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giải</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nghĩa</a:t>
          </a:r>
          <a:r>
            <a:rPr lang="en-US" dirty="0">
              <a:latin typeface="Times New Roman" panose="02020603050405020304" pitchFamily="18" charset="0"/>
              <a:ea typeface="Cambria" panose="020405030504060302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35D63494-86B0-4076-A133-DD99AFF9BB42}" type="parTrans" cxnId="{D0BBED01-BF03-4C48-A925-93803FF59387}">
      <dgm:prSet/>
      <dgm:spPr/>
      <dgm:t>
        <a:bodyPr/>
        <a:lstStyle/>
        <a:p>
          <a:endParaRPr lang="en-US"/>
        </a:p>
      </dgm:t>
    </dgm:pt>
    <dgm:pt modelId="{CAA4B1E1-BB8F-498D-84DE-3EBC8A91E63C}" type="sibTrans" cxnId="{D0BBED01-BF03-4C48-A925-93803FF59387}">
      <dgm:prSet/>
      <dgm:spPr/>
      <dgm:t>
        <a:bodyPr/>
        <a:lstStyle/>
        <a:p>
          <a:endParaRPr lang="en-US"/>
        </a:p>
      </dgm:t>
    </dgm:pt>
    <dgm:pt modelId="{05FCF45D-4156-4120-BCB6-E79A11219D07}">
      <dgm:prSet phldrT="[Text]"/>
      <dgm:spPr/>
      <dgm:t>
        <a:bodyPr/>
        <a:lstStyle/>
        <a:p>
          <a:pPr>
            <a:buFont typeface="Arial" panose="020B0604020202020204" pitchFamily="34" charset="0"/>
            <a:buChar char="•"/>
          </a:pPr>
          <a:r>
            <a:rPr lang="en" dirty="0">
              <a:latin typeface="Times New Roman" panose="02020603050405020304" pitchFamily="18" charset="0"/>
              <a:ea typeface="Cambria" panose="02040503050406030204" pitchFamily="18" charset="0"/>
              <a:cs typeface="Times New Roman" panose="02020603050405020304" pitchFamily="18" charset="0"/>
            </a:rPr>
            <a:t>Tách các yếu tố, các tiếng trong từ cần giải thích nghĩa.</a:t>
          </a:r>
        </a:p>
        <a:p>
          <a:pPr>
            <a:buFont typeface="Arial" panose="020B0604020202020204" pitchFamily="34" charset="0"/>
            <a:buChar char="•"/>
          </a:pPr>
          <a:r>
            <a:rPr lang="en" dirty="0">
              <a:latin typeface="Times New Roman" panose="02020603050405020304" pitchFamily="18" charset="0"/>
              <a:ea typeface="Cambria" panose="02040503050406030204" pitchFamily="18" charset="0"/>
              <a:cs typeface="Times New Roman" panose="02020603050405020304" pitchFamily="18" charset="0"/>
            </a:rPr>
            <a:t>Giải nghĩa các yếu tố vừa có.</a:t>
          </a:r>
        </a:p>
        <a:p>
          <a:pPr>
            <a:buFont typeface="Arial" panose="020B0604020202020204" pitchFamily="34" charset="0"/>
            <a:buChar char="•"/>
          </a:pPr>
          <a:r>
            <a:rPr lang="vi-VN" dirty="0">
              <a:latin typeface="Times New Roman" panose="02020603050405020304" pitchFamily="18" charset="0"/>
              <a:ea typeface="Cambria" panose="02040503050406030204" pitchFamily="18" charset="0"/>
              <a:cs typeface="Times New Roman" panose="02020603050405020304" pitchFamily="18" charset="0"/>
            </a:rPr>
            <a:t>Ghép các nghĩa của những yếu tố vừa giải thích để có được nghĩa của từ hoàn chỉnh.</a:t>
          </a:r>
          <a:endParaRPr lang="en-US" dirty="0">
            <a:latin typeface="Times New Roman" panose="02020603050405020304" pitchFamily="18" charset="0"/>
            <a:cs typeface="Times New Roman" panose="02020603050405020304" pitchFamily="18" charset="0"/>
          </a:endParaRPr>
        </a:p>
      </dgm:t>
    </dgm:pt>
    <dgm:pt modelId="{13176F5B-E82A-403E-A948-4DBF903938A1}" type="parTrans" cxnId="{540F6A73-DB5C-4E61-A5CD-0023135643CD}">
      <dgm:prSet/>
      <dgm:spPr/>
      <dgm:t>
        <a:bodyPr/>
        <a:lstStyle/>
        <a:p>
          <a:endParaRPr lang="en-US"/>
        </a:p>
      </dgm:t>
    </dgm:pt>
    <dgm:pt modelId="{BD644DAB-69FC-4377-982C-735FE3C64D0E}" type="sibTrans" cxnId="{540F6A73-DB5C-4E61-A5CD-0023135643CD}">
      <dgm:prSet/>
      <dgm:spPr/>
      <dgm:t>
        <a:bodyPr/>
        <a:lstStyle/>
        <a:p>
          <a:endParaRPr lang="en-US"/>
        </a:p>
      </dgm:t>
    </dgm:pt>
    <dgm:pt modelId="{39BF8C67-1B31-4FB9-A7A3-07773E0A651D}" type="pres">
      <dgm:prSet presAssocID="{9BC9B83F-3580-4214-AFAD-C445B7565B73}" presName="Name0" presStyleCnt="0">
        <dgm:presLayoutVars>
          <dgm:chMax val="7"/>
          <dgm:chPref val="7"/>
          <dgm:dir/>
        </dgm:presLayoutVars>
      </dgm:prSet>
      <dgm:spPr/>
    </dgm:pt>
    <dgm:pt modelId="{FD76CBBB-70FD-44B5-A26E-7BB3B2F19970}" type="pres">
      <dgm:prSet presAssocID="{9BC9B83F-3580-4214-AFAD-C445B7565B73}" presName="Name1" presStyleCnt="0"/>
      <dgm:spPr/>
    </dgm:pt>
    <dgm:pt modelId="{B031995D-FFBF-49B2-907C-EB017C06932B}" type="pres">
      <dgm:prSet presAssocID="{9BC9B83F-3580-4214-AFAD-C445B7565B73}" presName="cycle" presStyleCnt="0"/>
      <dgm:spPr/>
    </dgm:pt>
    <dgm:pt modelId="{CC534796-195F-435F-BDD6-D81454C31E3A}" type="pres">
      <dgm:prSet presAssocID="{9BC9B83F-3580-4214-AFAD-C445B7565B73}" presName="srcNode" presStyleLbl="node1" presStyleIdx="0" presStyleCnt="2"/>
      <dgm:spPr/>
    </dgm:pt>
    <dgm:pt modelId="{D826F294-59C9-48BD-BF92-F11719D451F4}" type="pres">
      <dgm:prSet presAssocID="{9BC9B83F-3580-4214-AFAD-C445B7565B73}" presName="conn" presStyleLbl="parChTrans1D2" presStyleIdx="0" presStyleCnt="1"/>
      <dgm:spPr/>
    </dgm:pt>
    <dgm:pt modelId="{0AA4C6B4-6480-4B8C-8184-8D635EC62C8E}" type="pres">
      <dgm:prSet presAssocID="{9BC9B83F-3580-4214-AFAD-C445B7565B73}" presName="extraNode" presStyleLbl="node1" presStyleIdx="0" presStyleCnt="2"/>
      <dgm:spPr/>
    </dgm:pt>
    <dgm:pt modelId="{3F0D4A81-E29C-4F4B-AFE0-83425FACB6AA}" type="pres">
      <dgm:prSet presAssocID="{9BC9B83F-3580-4214-AFAD-C445B7565B73}" presName="dstNode" presStyleLbl="node1" presStyleIdx="0" presStyleCnt="2"/>
      <dgm:spPr/>
    </dgm:pt>
    <dgm:pt modelId="{0016256F-5BF0-47D0-8E7E-208C7E74BC7F}" type="pres">
      <dgm:prSet presAssocID="{E4B15750-84E0-402D-9E6F-B1AA306EA04E}" presName="text_1" presStyleLbl="node1" presStyleIdx="0" presStyleCnt="2">
        <dgm:presLayoutVars>
          <dgm:bulletEnabled val="1"/>
        </dgm:presLayoutVars>
      </dgm:prSet>
      <dgm:spPr/>
    </dgm:pt>
    <dgm:pt modelId="{4C477D41-93F9-42F8-8546-AD1A1D117FE5}" type="pres">
      <dgm:prSet presAssocID="{E4B15750-84E0-402D-9E6F-B1AA306EA04E}" presName="accent_1" presStyleCnt="0"/>
      <dgm:spPr/>
    </dgm:pt>
    <dgm:pt modelId="{960660E8-CBA6-4F5E-8AB8-2385DA6C3452}" type="pres">
      <dgm:prSet presAssocID="{E4B15750-84E0-402D-9E6F-B1AA306EA04E}" presName="accentRepeatNode" presStyleLbl="solidFgAcc1" presStyleIdx="0" presStyleCnt="2"/>
      <dgm:spPr/>
    </dgm:pt>
    <dgm:pt modelId="{B5B8BD84-03C2-4FB4-90A1-EE31D03EF484}" type="pres">
      <dgm:prSet presAssocID="{05FCF45D-4156-4120-BCB6-E79A11219D07}" presName="text_2" presStyleLbl="node1" presStyleIdx="1" presStyleCnt="2">
        <dgm:presLayoutVars>
          <dgm:bulletEnabled val="1"/>
        </dgm:presLayoutVars>
      </dgm:prSet>
      <dgm:spPr/>
    </dgm:pt>
    <dgm:pt modelId="{3CF444D9-93CE-4656-96BF-04ECF7C24497}" type="pres">
      <dgm:prSet presAssocID="{05FCF45D-4156-4120-BCB6-E79A11219D07}" presName="accent_2" presStyleCnt="0"/>
      <dgm:spPr/>
    </dgm:pt>
    <dgm:pt modelId="{05AB003F-5E8D-42BE-BFF1-7BEEE301682E}" type="pres">
      <dgm:prSet presAssocID="{05FCF45D-4156-4120-BCB6-E79A11219D07}" presName="accentRepeatNode" presStyleLbl="solidFgAcc1" presStyleIdx="1" presStyleCnt="2"/>
      <dgm:spPr/>
    </dgm:pt>
  </dgm:ptLst>
  <dgm:cxnLst>
    <dgm:cxn modelId="{D0BBED01-BF03-4C48-A925-93803FF59387}" srcId="{9BC9B83F-3580-4214-AFAD-C445B7565B73}" destId="{E4B15750-84E0-402D-9E6F-B1AA306EA04E}" srcOrd="0" destOrd="0" parTransId="{35D63494-86B0-4076-A133-DD99AFF9BB42}" sibTransId="{CAA4B1E1-BB8F-498D-84DE-3EBC8A91E63C}"/>
    <dgm:cxn modelId="{19739B08-0094-40CD-9CC0-442025B78152}" type="presOf" srcId="{05FCF45D-4156-4120-BCB6-E79A11219D07}" destId="{B5B8BD84-03C2-4FB4-90A1-EE31D03EF484}" srcOrd="0" destOrd="0" presId="urn:microsoft.com/office/officeart/2008/layout/VerticalCurvedList"/>
    <dgm:cxn modelId="{5BA5A44F-9254-427E-8745-7249208B4D62}" type="presOf" srcId="{CAA4B1E1-BB8F-498D-84DE-3EBC8A91E63C}" destId="{D826F294-59C9-48BD-BF92-F11719D451F4}" srcOrd="0" destOrd="0" presId="urn:microsoft.com/office/officeart/2008/layout/VerticalCurvedList"/>
    <dgm:cxn modelId="{540F6A73-DB5C-4E61-A5CD-0023135643CD}" srcId="{9BC9B83F-3580-4214-AFAD-C445B7565B73}" destId="{05FCF45D-4156-4120-BCB6-E79A11219D07}" srcOrd="1" destOrd="0" parTransId="{13176F5B-E82A-403E-A948-4DBF903938A1}" sibTransId="{BD644DAB-69FC-4377-982C-735FE3C64D0E}"/>
    <dgm:cxn modelId="{C3C142A2-95F2-4878-994A-921F867B1CDF}" type="presOf" srcId="{9BC9B83F-3580-4214-AFAD-C445B7565B73}" destId="{39BF8C67-1B31-4FB9-A7A3-07773E0A651D}" srcOrd="0" destOrd="0" presId="urn:microsoft.com/office/officeart/2008/layout/VerticalCurvedList"/>
    <dgm:cxn modelId="{DF4AF9F8-1CB3-4D2D-87B2-B5F671856537}" type="presOf" srcId="{E4B15750-84E0-402D-9E6F-B1AA306EA04E}" destId="{0016256F-5BF0-47D0-8E7E-208C7E74BC7F}" srcOrd="0" destOrd="0" presId="urn:microsoft.com/office/officeart/2008/layout/VerticalCurvedList"/>
    <dgm:cxn modelId="{0E3929C6-D228-413A-8DDD-1F74C221A739}" type="presParOf" srcId="{39BF8C67-1B31-4FB9-A7A3-07773E0A651D}" destId="{FD76CBBB-70FD-44B5-A26E-7BB3B2F19970}" srcOrd="0" destOrd="0" presId="urn:microsoft.com/office/officeart/2008/layout/VerticalCurvedList"/>
    <dgm:cxn modelId="{D75CBAC4-7BD0-48EB-B503-957271D7AC20}" type="presParOf" srcId="{FD76CBBB-70FD-44B5-A26E-7BB3B2F19970}" destId="{B031995D-FFBF-49B2-907C-EB017C06932B}" srcOrd="0" destOrd="0" presId="urn:microsoft.com/office/officeart/2008/layout/VerticalCurvedList"/>
    <dgm:cxn modelId="{982C4C9C-BF23-46A2-BBD5-467303CC45AB}" type="presParOf" srcId="{B031995D-FFBF-49B2-907C-EB017C06932B}" destId="{CC534796-195F-435F-BDD6-D81454C31E3A}" srcOrd="0" destOrd="0" presId="urn:microsoft.com/office/officeart/2008/layout/VerticalCurvedList"/>
    <dgm:cxn modelId="{55B68FAE-B975-47B3-8728-DF593E6E02A0}" type="presParOf" srcId="{B031995D-FFBF-49B2-907C-EB017C06932B}" destId="{D826F294-59C9-48BD-BF92-F11719D451F4}" srcOrd="1" destOrd="0" presId="urn:microsoft.com/office/officeart/2008/layout/VerticalCurvedList"/>
    <dgm:cxn modelId="{951105F8-A662-461B-B663-A0F638663040}" type="presParOf" srcId="{B031995D-FFBF-49B2-907C-EB017C06932B}" destId="{0AA4C6B4-6480-4B8C-8184-8D635EC62C8E}" srcOrd="2" destOrd="0" presId="urn:microsoft.com/office/officeart/2008/layout/VerticalCurvedList"/>
    <dgm:cxn modelId="{5217ADBB-7632-4226-B677-D82C3512DA7B}" type="presParOf" srcId="{B031995D-FFBF-49B2-907C-EB017C06932B}" destId="{3F0D4A81-E29C-4F4B-AFE0-83425FACB6AA}" srcOrd="3" destOrd="0" presId="urn:microsoft.com/office/officeart/2008/layout/VerticalCurvedList"/>
    <dgm:cxn modelId="{42A80463-AA61-457C-AA08-9448BF372776}" type="presParOf" srcId="{FD76CBBB-70FD-44B5-A26E-7BB3B2F19970}" destId="{0016256F-5BF0-47D0-8E7E-208C7E74BC7F}" srcOrd="1" destOrd="0" presId="urn:microsoft.com/office/officeart/2008/layout/VerticalCurvedList"/>
    <dgm:cxn modelId="{6C88A1B2-C62F-4BBC-8464-5423E50C55E4}" type="presParOf" srcId="{FD76CBBB-70FD-44B5-A26E-7BB3B2F19970}" destId="{4C477D41-93F9-42F8-8546-AD1A1D117FE5}" srcOrd="2" destOrd="0" presId="urn:microsoft.com/office/officeart/2008/layout/VerticalCurvedList"/>
    <dgm:cxn modelId="{77AA01C9-2A35-4B7C-82DC-606256AC508D}" type="presParOf" srcId="{4C477D41-93F9-42F8-8546-AD1A1D117FE5}" destId="{960660E8-CBA6-4F5E-8AB8-2385DA6C3452}" srcOrd="0" destOrd="0" presId="urn:microsoft.com/office/officeart/2008/layout/VerticalCurvedList"/>
    <dgm:cxn modelId="{030F2889-58CB-410D-BB03-8E98F750CE17}" type="presParOf" srcId="{FD76CBBB-70FD-44B5-A26E-7BB3B2F19970}" destId="{B5B8BD84-03C2-4FB4-90A1-EE31D03EF484}" srcOrd="3" destOrd="0" presId="urn:microsoft.com/office/officeart/2008/layout/VerticalCurvedList"/>
    <dgm:cxn modelId="{1D22F7C9-3A0D-4571-BADC-50BB131A38B3}" type="presParOf" srcId="{FD76CBBB-70FD-44B5-A26E-7BB3B2F19970}" destId="{3CF444D9-93CE-4656-96BF-04ECF7C24497}" srcOrd="4" destOrd="0" presId="urn:microsoft.com/office/officeart/2008/layout/VerticalCurvedList"/>
    <dgm:cxn modelId="{D72480A4-D43E-4B40-8F9B-BFF1A3AEDA9A}" type="presParOf" srcId="{3CF444D9-93CE-4656-96BF-04ECF7C24497}" destId="{05AB003F-5E8D-42BE-BFF1-7BEEE301682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6F294-59C9-48BD-BF92-F11719D451F4}">
      <dsp:nvSpPr>
        <dsp:cNvPr id="0" name=""/>
        <dsp:cNvSpPr/>
      </dsp:nvSpPr>
      <dsp:spPr>
        <a:xfrm>
          <a:off x="-10767028" y="-1656806"/>
          <a:ext cx="12914812" cy="12914812"/>
        </a:xfrm>
        <a:prstGeom prst="blockArc">
          <a:avLst>
            <a:gd name="adj1" fmla="val 18900000"/>
            <a:gd name="adj2" fmla="val 2700000"/>
            <a:gd name="adj3" fmla="val 167"/>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16256F-5BF0-47D0-8E7E-208C7E74BC7F}">
      <dsp:nvSpPr>
        <dsp:cNvPr id="0" name=""/>
        <dsp:cNvSpPr/>
      </dsp:nvSpPr>
      <dsp:spPr>
        <a:xfrm>
          <a:off x="1764940" y="1371627"/>
          <a:ext cx="16167613" cy="274287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154"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Tra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điển</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đặt</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suy</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giải</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4000" kern="12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000" kern="1200" dirty="0">
              <a:latin typeface="Times New Roman" panose="02020603050405020304" pitchFamily="18" charset="0"/>
              <a:ea typeface="Cambria" panose="02040503050406030204" pitchFamily="18" charset="0"/>
              <a:cs typeface="Times New Roman" panose="02020603050405020304" pitchFamily="18" charset="0"/>
            </a:rPr>
            <a:t>.</a:t>
          </a:r>
          <a:endParaRPr lang="en-US" sz="4000" kern="1200" dirty="0">
            <a:latin typeface="Times New Roman" panose="02020603050405020304" pitchFamily="18" charset="0"/>
            <a:cs typeface="Times New Roman" panose="02020603050405020304" pitchFamily="18" charset="0"/>
          </a:endParaRPr>
        </a:p>
      </dsp:txBody>
      <dsp:txXfrm>
        <a:off x="1764940" y="1371627"/>
        <a:ext cx="16167613" cy="2742870"/>
      </dsp:txXfrm>
    </dsp:sp>
    <dsp:sp modelId="{960660E8-CBA6-4F5E-8AB8-2385DA6C3452}">
      <dsp:nvSpPr>
        <dsp:cNvPr id="0" name=""/>
        <dsp:cNvSpPr/>
      </dsp:nvSpPr>
      <dsp:spPr>
        <a:xfrm>
          <a:off x="50646" y="1028768"/>
          <a:ext cx="3428588" cy="3428588"/>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B8BD84-03C2-4FB4-90A1-EE31D03EF484}">
      <dsp:nvSpPr>
        <dsp:cNvPr id="0" name=""/>
        <dsp:cNvSpPr/>
      </dsp:nvSpPr>
      <dsp:spPr>
        <a:xfrm>
          <a:off x="1764940" y="5486701"/>
          <a:ext cx="16167613" cy="2742870"/>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154" tIns="101600" rIns="101600" bIns="101600" numCol="1" spcCol="1270" anchor="ctr" anchorCtr="0">
          <a:noAutofit/>
        </a:bodyPr>
        <a:lstStyle/>
        <a:p>
          <a:pPr marL="0" lvl="0" indent="0" algn="l" defTabSz="1778000">
            <a:lnSpc>
              <a:spcPct val="90000"/>
            </a:lnSpc>
            <a:spcBef>
              <a:spcPct val="0"/>
            </a:spcBef>
            <a:spcAft>
              <a:spcPct val="35000"/>
            </a:spcAft>
            <a:buFont typeface="Arial" panose="020B0604020202020204" pitchFamily="34" charset="0"/>
            <a:buNone/>
          </a:pPr>
          <a:r>
            <a:rPr lang="en" sz="4000" kern="1200" dirty="0">
              <a:latin typeface="Times New Roman" panose="02020603050405020304" pitchFamily="18" charset="0"/>
              <a:ea typeface="Cambria" panose="02040503050406030204" pitchFamily="18" charset="0"/>
              <a:cs typeface="Times New Roman" panose="02020603050405020304" pitchFamily="18" charset="0"/>
            </a:rPr>
            <a:t>Tách các yếu tố, các tiếng trong từ cần giải thích nghĩa.</a:t>
          </a:r>
        </a:p>
        <a:p>
          <a:pPr marL="0" lvl="0" indent="0" algn="l" defTabSz="1778000">
            <a:lnSpc>
              <a:spcPct val="90000"/>
            </a:lnSpc>
            <a:spcBef>
              <a:spcPct val="0"/>
            </a:spcBef>
            <a:spcAft>
              <a:spcPct val="35000"/>
            </a:spcAft>
            <a:buFont typeface="Arial" panose="020B0604020202020204" pitchFamily="34" charset="0"/>
            <a:buNone/>
          </a:pPr>
          <a:r>
            <a:rPr lang="en" sz="4000" kern="1200" dirty="0">
              <a:latin typeface="Times New Roman" panose="02020603050405020304" pitchFamily="18" charset="0"/>
              <a:ea typeface="Cambria" panose="02040503050406030204" pitchFamily="18" charset="0"/>
              <a:cs typeface="Times New Roman" panose="02020603050405020304" pitchFamily="18" charset="0"/>
            </a:rPr>
            <a:t>Giải nghĩa các yếu tố vừa có.</a:t>
          </a:r>
        </a:p>
        <a:p>
          <a:pPr marL="0" lvl="0" indent="0" algn="l" defTabSz="1778000">
            <a:lnSpc>
              <a:spcPct val="90000"/>
            </a:lnSpc>
            <a:spcBef>
              <a:spcPct val="0"/>
            </a:spcBef>
            <a:spcAft>
              <a:spcPct val="35000"/>
            </a:spcAft>
            <a:buFont typeface="Arial" panose="020B0604020202020204" pitchFamily="34" charset="0"/>
            <a:buNone/>
          </a:pPr>
          <a:r>
            <a:rPr lang="vi-VN" sz="4000" kern="1200" dirty="0">
              <a:latin typeface="Times New Roman" panose="02020603050405020304" pitchFamily="18" charset="0"/>
              <a:ea typeface="Cambria" panose="02040503050406030204" pitchFamily="18" charset="0"/>
              <a:cs typeface="Times New Roman" panose="02020603050405020304" pitchFamily="18" charset="0"/>
            </a:rPr>
            <a:t>Ghép các nghĩa của những yếu tố vừa giải thích để có được nghĩa của từ hoàn chỉnh.</a:t>
          </a:r>
          <a:endParaRPr lang="en-US" sz="4000" kern="1200" dirty="0">
            <a:latin typeface="Times New Roman" panose="02020603050405020304" pitchFamily="18" charset="0"/>
            <a:cs typeface="Times New Roman" panose="02020603050405020304" pitchFamily="18" charset="0"/>
          </a:endParaRPr>
        </a:p>
      </dsp:txBody>
      <dsp:txXfrm>
        <a:off x="1764940" y="5486701"/>
        <a:ext cx="16167613" cy="2742870"/>
      </dsp:txXfrm>
    </dsp:sp>
    <dsp:sp modelId="{05AB003F-5E8D-42BE-BFF1-7BEEE301682E}">
      <dsp:nvSpPr>
        <dsp:cNvPr id="0" name=""/>
        <dsp:cNvSpPr/>
      </dsp:nvSpPr>
      <dsp:spPr>
        <a:xfrm>
          <a:off x="50646" y="5143842"/>
          <a:ext cx="3428588" cy="3428588"/>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44829-A04B-44AF-A7CF-789B02E1ED34}"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12892-12D7-4E7B-BE08-05AC827573C2}" type="slidenum">
              <a:rPr lang="en-US" smtClean="0"/>
              <a:t>‹#›</a:t>
            </a:fld>
            <a:endParaRPr lang="en-US"/>
          </a:p>
        </p:txBody>
      </p:sp>
    </p:spTree>
    <p:extLst>
      <p:ext uri="{BB962C8B-B14F-4D97-AF65-F5344CB8AC3E}">
        <p14:creationId xmlns:p14="http://schemas.microsoft.com/office/powerpoint/2010/main" val="3042514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239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396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517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411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672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307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00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693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663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317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44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824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869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14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283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841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99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81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083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377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34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50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82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35779-379D-42AB-9462-FEDE85C6E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476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571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931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46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0296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1540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7417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7502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116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2769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2147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84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1477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353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8507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3233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0202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8635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4250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262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5162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7598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0665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3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45938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3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815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7.svg"/></Relationships>
</file>

<file path=ppt/slides/_rels/slide2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971FAE3D-F82F-15AB-FB8D-2FAEAC617BA2}"/>
              </a:ext>
            </a:extLst>
          </p:cNvPr>
          <p:cNvGrpSpPr/>
          <p:nvPr/>
        </p:nvGrpSpPr>
        <p:grpSpPr>
          <a:xfrm rot="-50351">
            <a:off x="1093247" y="3842737"/>
            <a:ext cx="12089506" cy="4844423"/>
            <a:chOff x="0" y="0"/>
            <a:chExt cx="3021024" cy="2003451"/>
          </a:xfrm>
        </p:grpSpPr>
        <p:sp>
          <p:nvSpPr>
            <p:cNvPr id="4" name="Freeform 7">
              <a:extLst>
                <a:ext uri="{FF2B5EF4-FFF2-40B4-BE49-F238E27FC236}">
                  <a16:creationId xmlns:a16="http://schemas.microsoft.com/office/drawing/2014/main" id="{64351B36-5B01-D498-E7BD-7A632087EC5E}"/>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5" name="TextBox 8">
              <a:extLst>
                <a:ext uri="{FF2B5EF4-FFF2-40B4-BE49-F238E27FC236}">
                  <a16:creationId xmlns:a16="http://schemas.microsoft.com/office/drawing/2014/main" id="{5AEBF3E8-B542-640C-F513-12A41FB787F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13">
            <a:extLst>
              <a:ext uri="{FF2B5EF4-FFF2-40B4-BE49-F238E27FC236}">
                <a16:creationId xmlns:a16="http://schemas.microsoft.com/office/drawing/2014/main" id="{7141D175-64A4-0448-8BE1-1F5DB5173C3E}"/>
              </a:ext>
            </a:extLst>
          </p:cNvPr>
          <p:cNvSpPr txBox="1"/>
          <p:nvPr/>
        </p:nvSpPr>
        <p:spPr>
          <a:xfrm>
            <a:off x="1790700" y="5547917"/>
            <a:ext cx="11087100" cy="1366593"/>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Hán</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Việt</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tương</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ứng</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cụm</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thuần</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Việt</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đây</a:t>
            </a:r>
            <a:r>
              <a:rPr kumimoji="0" lang="en-US" sz="44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
        <p:nvSpPr>
          <p:cNvPr id="7" name="Freeform 2">
            <a:extLst>
              <a:ext uri="{FF2B5EF4-FFF2-40B4-BE49-F238E27FC236}">
                <a16:creationId xmlns:a16="http://schemas.microsoft.com/office/drawing/2014/main" id="{F1711860-370B-E41A-9D17-773EB3DF7226}"/>
              </a:ext>
            </a:extLst>
          </p:cNvPr>
          <p:cNvSpPr/>
          <p:nvPr/>
        </p:nvSpPr>
        <p:spPr>
          <a:xfrm>
            <a:off x="13338316" y="2400300"/>
            <a:ext cx="4949683" cy="7772400"/>
          </a:xfrm>
          <a:custGeom>
            <a:avLst/>
            <a:gdLst/>
            <a:ahLst/>
            <a:cxnLst/>
            <a:rect l="l" t="t" r="r" b="b"/>
            <a:pathLst>
              <a:path w="3891264" h="6665977">
                <a:moveTo>
                  <a:pt x="0" y="0"/>
                </a:moveTo>
                <a:lnTo>
                  <a:pt x="3891264" y="0"/>
                </a:lnTo>
                <a:lnTo>
                  <a:pt x="3891264" y="6665977"/>
                </a:lnTo>
                <a:lnTo>
                  <a:pt x="0" y="66659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 name="Picture 7">
            <a:extLst>
              <a:ext uri="{FF2B5EF4-FFF2-40B4-BE49-F238E27FC236}">
                <a16:creationId xmlns:a16="http://schemas.microsoft.com/office/drawing/2014/main" id="{9C14FD1F-64B4-13CB-6A53-867A28A41E5D}"/>
              </a:ext>
            </a:extLst>
          </p:cNvPr>
          <p:cNvPicPr>
            <a:picLocks noChangeAspect="1"/>
          </p:cNvPicPr>
          <p:nvPr/>
        </p:nvPicPr>
        <p:blipFill>
          <a:blip r:embed="rId5"/>
          <a:stretch>
            <a:fillRect/>
          </a:stretch>
        </p:blipFill>
        <p:spPr>
          <a:xfrm>
            <a:off x="1055383" y="647700"/>
            <a:ext cx="12296698" cy="3694496"/>
          </a:xfrm>
          <a:prstGeom prst="rect">
            <a:avLst/>
          </a:prstGeom>
        </p:spPr>
      </p:pic>
    </p:spTree>
    <p:extLst>
      <p:ext uri="{BB962C8B-B14F-4D97-AF65-F5344CB8AC3E}">
        <p14:creationId xmlns:p14="http://schemas.microsoft.com/office/powerpoint/2010/main" val="2853935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6365500" y="1488295"/>
            <a:ext cx="10774120" cy="5664019"/>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4">
            <a:extLst>
              <a:ext uri="{FF2B5EF4-FFF2-40B4-BE49-F238E27FC236}">
                <a16:creationId xmlns:a16="http://schemas.microsoft.com/office/drawing/2014/main" id="{7A39A31E-AE5B-2704-3479-486A80FB2A3C}"/>
              </a:ext>
            </a:extLst>
          </p:cNvPr>
          <p:cNvSpPr/>
          <p:nvPr/>
        </p:nvSpPr>
        <p:spPr>
          <a:xfrm>
            <a:off x="-1183719" y="434104"/>
            <a:ext cx="6172200" cy="8229600"/>
          </a:xfrm>
          <a:custGeom>
            <a:avLst/>
            <a:gdLst/>
            <a:ahLst/>
            <a:cxnLst/>
            <a:rect l="l" t="t" r="r" b="b"/>
            <a:pathLst>
              <a:path w="6172200" h="8229600">
                <a:moveTo>
                  <a:pt x="0" y="0"/>
                </a:moveTo>
                <a:lnTo>
                  <a:pt x="6172200" y="0"/>
                </a:lnTo>
                <a:lnTo>
                  <a:pt x="6172200" y="8229600"/>
                </a:lnTo>
                <a:lnTo>
                  <a:pt x="0" y="8229600"/>
                </a:lnTo>
                <a:lnTo>
                  <a:pt x="0" y="0"/>
                </a:lnTo>
                <a:close/>
              </a:path>
            </a:pathLst>
          </a:custGeom>
          <a:blipFill>
            <a:blip r:embed="rId3"/>
            <a:stretch>
              <a:fillRect/>
            </a:stretch>
          </a:blipFill>
        </p:spPr>
      </p:sp>
      <p:sp>
        <p:nvSpPr>
          <p:cNvPr id="9" name="TextBox 13">
            <a:extLst>
              <a:ext uri="{FF2B5EF4-FFF2-40B4-BE49-F238E27FC236}">
                <a16:creationId xmlns:a16="http://schemas.microsoft.com/office/drawing/2014/main" id="{D32B71A5-4DA8-A948-67E5-25BD7C08F337}"/>
              </a:ext>
            </a:extLst>
          </p:cNvPr>
          <p:cNvSpPr txBox="1"/>
          <p:nvPr/>
        </p:nvSpPr>
        <p:spPr>
          <a:xfrm>
            <a:off x="8170696" y="3992131"/>
            <a:ext cx="7163731" cy="867545"/>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31F20"/>
                </a:solidFill>
                <a:effectLst/>
                <a:uLnTx/>
                <a:uFillTx/>
                <a:latin typeface="#9Slide06 Broodfath" panose="02000500000000000000" pitchFamily="2" charset="0"/>
                <a:cs typeface="Times New Roman" panose="02020603050405020304" pitchFamily="18" charset="0"/>
              </a:rPr>
              <a:t>1. </a:t>
            </a:r>
            <a:r>
              <a:rPr kumimoji="0" lang="en-US" sz="8800" b="0" i="0" u="none" strike="noStrike" kern="1200" cap="none" spc="0" normalizeH="0" baseline="0" noProof="0" dirty="0" err="1">
                <a:ln>
                  <a:noFill/>
                </a:ln>
                <a:solidFill>
                  <a:srgbClr val="231F20"/>
                </a:solidFill>
                <a:effectLst/>
                <a:uLnTx/>
                <a:uFillTx/>
                <a:latin typeface="#9Slide06 Broodfath" panose="02000500000000000000" pitchFamily="2" charset="0"/>
                <a:cs typeface="Times New Roman" panose="02020603050405020304" pitchFamily="18" charset="0"/>
              </a:rPr>
              <a:t>Từ</a:t>
            </a:r>
            <a:r>
              <a:rPr kumimoji="0" lang="en-US" sz="8800" b="0" i="0" u="none" strike="noStrike" kern="1200" cap="none" spc="0" normalizeH="0" noProof="0" dirty="0">
                <a:ln>
                  <a:noFill/>
                </a:ln>
                <a:solidFill>
                  <a:srgbClr val="231F20"/>
                </a:solidFill>
                <a:effectLst/>
                <a:uLnTx/>
                <a:uFillTx/>
                <a:latin typeface="#9Slide06 Broodfath" panose="02000500000000000000" pitchFamily="2" charset="0"/>
                <a:cs typeface="Times New Roman" panose="02020603050405020304" pitchFamily="18" charset="0"/>
              </a:rPr>
              <a:t> </a:t>
            </a:r>
            <a:r>
              <a:rPr kumimoji="0" lang="en-US" sz="8800" b="0" i="0" u="none" strike="noStrike" kern="1200" cap="none" spc="0" normalizeH="0" noProof="0" dirty="0" err="1">
                <a:ln>
                  <a:noFill/>
                </a:ln>
                <a:solidFill>
                  <a:srgbClr val="231F20"/>
                </a:solidFill>
                <a:effectLst/>
                <a:uLnTx/>
                <a:uFillTx/>
                <a:latin typeface="#9Slide06 Broodfath" panose="02000500000000000000" pitchFamily="2" charset="0"/>
                <a:cs typeface="Times New Roman" panose="02020603050405020304" pitchFamily="18" charset="0"/>
              </a:rPr>
              <a:t>Hán</a:t>
            </a:r>
            <a:r>
              <a:rPr kumimoji="0" lang="en-US" sz="8800" b="0" i="0" u="none" strike="noStrike" kern="1200" cap="none" spc="0" normalizeH="0" noProof="0" dirty="0">
                <a:ln>
                  <a:noFill/>
                </a:ln>
                <a:solidFill>
                  <a:srgbClr val="231F20"/>
                </a:solidFill>
                <a:effectLst/>
                <a:uLnTx/>
                <a:uFillTx/>
                <a:latin typeface="#9Slide06 Broodfath" panose="02000500000000000000" pitchFamily="2" charset="0"/>
                <a:cs typeface="Times New Roman" panose="02020603050405020304" pitchFamily="18" charset="0"/>
              </a:rPr>
              <a:t> </a:t>
            </a:r>
            <a:r>
              <a:rPr kumimoji="0" lang="en-US" sz="8800" b="0" i="0" u="none" strike="noStrike" kern="1200" cap="none" spc="0" normalizeH="0" noProof="0" dirty="0" err="1">
                <a:ln>
                  <a:noFill/>
                </a:ln>
                <a:solidFill>
                  <a:srgbClr val="231F20"/>
                </a:solidFill>
                <a:effectLst/>
                <a:uLnTx/>
                <a:uFillTx/>
                <a:latin typeface="#9Slide06 Broodfath" panose="02000500000000000000" pitchFamily="2" charset="0"/>
                <a:cs typeface="Times New Roman" panose="02020603050405020304" pitchFamily="18" charset="0"/>
              </a:rPr>
              <a:t>Việt</a:t>
            </a:r>
            <a:endParaRPr kumimoji="0" lang="en-US" sz="8800" b="1" i="0" u="none" strike="noStrike" kern="1200" cap="none" spc="0" normalizeH="0" baseline="0" noProof="0" dirty="0">
              <a:ln>
                <a:noFill/>
              </a:ln>
              <a:solidFill>
                <a:srgbClr val="231F20"/>
              </a:solidFill>
              <a:effectLst/>
              <a:uLnTx/>
              <a:uFillTx/>
              <a:latin typeface="#9Slide06 Broodfath" panose="02000500000000000000" pitchFamily="2" charset="0"/>
              <a:cs typeface="Times New Roman" panose="02020603050405020304" pitchFamily="18" charset="0"/>
            </a:endParaRPr>
          </a:p>
        </p:txBody>
      </p:sp>
    </p:spTree>
    <p:extLst>
      <p:ext uri="{BB962C8B-B14F-4D97-AF65-F5344CB8AC3E}">
        <p14:creationId xmlns:p14="http://schemas.microsoft.com/office/powerpoint/2010/main" val="149263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1093032" y="1298754"/>
            <a:ext cx="16101936" cy="4844423"/>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13">
            <a:extLst>
              <a:ext uri="{FF2B5EF4-FFF2-40B4-BE49-F238E27FC236}">
                <a16:creationId xmlns:a16="http://schemas.microsoft.com/office/drawing/2014/main" id="{D32B71A5-4DA8-A948-67E5-25BD7C08F337}"/>
              </a:ext>
            </a:extLst>
          </p:cNvPr>
          <p:cNvSpPr txBox="1"/>
          <p:nvPr/>
        </p:nvSpPr>
        <p:spPr>
          <a:xfrm>
            <a:off x="1790702" y="2306450"/>
            <a:ext cx="14706600" cy="661271"/>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niệm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Hán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8" name="Freeform 6">
            <a:extLst>
              <a:ext uri="{FF2B5EF4-FFF2-40B4-BE49-F238E27FC236}">
                <a16:creationId xmlns:a16="http://schemas.microsoft.com/office/drawing/2014/main" id="{82F075DE-FD75-B803-A21B-41AE64CA4553}"/>
              </a:ext>
            </a:extLst>
          </p:cNvPr>
          <p:cNvSpPr/>
          <p:nvPr/>
        </p:nvSpPr>
        <p:spPr>
          <a:xfrm>
            <a:off x="14477382" y="6330925"/>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Rectangle 4"/>
          <p:cNvSpPr/>
          <p:nvPr/>
        </p:nvSpPr>
        <p:spPr>
          <a:xfrm>
            <a:off x="2209800" y="3313259"/>
            <a:ext cx="13563600" cy="2763642"/>
          </a:xfrm>
          <a:prstGeom prst="rect">
            <a:avLst/>
          </a:prstGeom>
        </p:spPr>
        <p:txBody>
          <a:bodyPr wrap="square">
            <a:spAutoFit/>
          </a:bodyPr>
          <a:lstStyle/>
          <a:p>
            <a:pPr algn="just">
              <a:lnSpc>
                <a:spcPct val="150000"/>
              </a:lnSpc>
            </a:pPr>
            <a:r>
              <a:rPr lang="vi-VN" sz="4000" b="1" dirty="0">
                <a:solidFill>
                  <a:schemeClr val="tx1">
                    <a:lumMod val="95000"/>
                    <a:lumOff val="5000"/>
                  </a:schemeClr>
                </a:solidFill>
                <a:latin typeface="+mj-lt"/>
              </a:rPr>
              <a:t>Từ Hán Việt </a:t>
            </a:r>
            <a:r>
              <a:rPr lang="vi-VN" sz="4000" dirty="0">
                <a:solidFill>
                  <a:schemeClr val="tx1">
                    <a:lumMod val="95000"/>
                    <a:lumOff val="5000"/>
                  </a:schemeClr>
                </a:solidFill>
                <a:latin typeface="+mj-lt"/>
              </a:rPr>
              <a:t>là các từ ngữ trong tiếng Việt đi vay mượn, có nghĩa gốc từ </a:t>
            </a:r>
            <a:r>
              <a:rPr lang="vi-VN" sz="4000" b="1" dirty="0">
                <a:solidFill>
                  <a:schemeClr val="tx1">
                    <a:lumMod val="95000"/>
                    <a:lumOff val="5000"/>
                  </a:schemeClr>
                </a:solidFill>
                <a:latin typeface="+mj-lt"/>
              </a:rPr>
              <a:t>tiếng Hán </a:t>
            </a:r>
            <a:r>
              <a:rPr lang="vi-VN" sz="4000" dirty="0">
                <a:solidFill>
                  <a:schemeClr val="tx1">
                    <a:lumMod val="95000"/>
                    <a:lumOff val="5000"/>
                  </a:schemeClr>
                </a:solidFill>
                <a:latin typeface="+mj-lt"/>
              </a:rPr>
              <a:t>(Trung Quốc) nhưng được </a:t>
            </a:r>
            <a:r>
              <a:rPr lang="vi-VN" sz="4000" b="1" dirty="0">
                <a:solidFill>
                  <a:schemeClr val="tx1">
                    <a:lumMod val="95000"/>
                    <a:lumOff val="5000"/>
                  </a:schemeClr>
                </a:solidFill>
                <a:latin typeface="+mj-lt"/>
              </a:rPr>
              <a:t>ghi bằng chữ cái La-tinh.</a:t>
            </a:r>
            <a:endParaRPr lang="en-US" sz="4000" b="1" dirty="0">
              <a:solidFill>
                <a:schemeClr val="tx1">
                  <a:lumMod val="95000"/>
                  <a:lumOff val="5000"/>
                </a:schemeClr>
              </a:solidFill>
              <a:latin typeface="+mj-lt"/>
            </a:endParaRPr>
          </a:p>
        </p:txBody>
      </p:sp>
    </p:spTree>
    <p:extLst>
      <p:ext uri="{BB962C8B-B14F-4D97-AF65-F5344CB8AC3E}">
        <p14:creationId xmlns:p14="http://schemas.microsoft.com/office/powerpoint/2010/main" val="240112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303E329-BD86-53FC-06F0-B611BAE69952}"/>
              </a:ext>
            </a:extLst>
          </p:cNvPr>
          <p:cNvGraphicFramePr/>
          <p:nvPr>
            <p:extLst>
              <p:ext uri="{D42A27DB-BD31-4B8C-83A1-F6EECF244321}">
                <p14:modId xmlns:p14="http://schemas.microsoft.com/office/powerpoint/2010/main" val="372773449"/>
              </p:ext>
            </p:extLst>
          </p:nvPr>
        </p:nvGraphicFramePr>
        <p:xfrm>
          <a:off x="-152400" y="571500"/>
          <a:ext cx="17983200" cy="960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13">
            <a:extLst>
              <a:ext uri="{FF2B5EF4-FFF2-40B4-BE49-F238E27FC236}">
                <a16:creationId xmlns:a16="http://schemas.microsoft.com/office/drawing/2014/main" id="{D32B71A5-4DA8-A948-67E5-25BD7C08F337}"/>
              </a:ext>
            </a:extLst>
          </p:cNvPr>
          <p:cNvSpPr txBox="1"/>
          <p:nvPr/>
        </p:nvSpPr>
        <p:spPr>
          <a:xfrm>
            <a:off x="3124200" y="723900"/>
            <a:ext cx="14706600" cy="705321"/>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Cách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giải</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thích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nghĩa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Hán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858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6365500" y="1716895"/>
            <a:ext cx="10774120" cy="5664019"/>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3">
            <a:extLst>
              <a:ext uri="{FF2B5EF4-FFF2-40B4-BE49-F238E27FC236}">
                <a16:creationId xmlns:a16="http://schemas.microsoft.com/office/drawing/2014/main" id="{3A2D74F2-E604-D5EA-21F4-53D5BB02859F}"/>
              </a:ext>
            </a:extLst>
          </p:cNvPr>
          <p:cNvSpPr/>
          <p:nvPr/>
        </p:nvSpPr>
        <p:spPr>
          <a:xfrm rot="18505863">
            <a:off x="-644714" y="1415265"/>
            <a:ext cx="8616460" cy="5356960"/>
          </a:xfrm>
          <a:custGeom>
            <a:avLst/>
            <a:gdLst/>
            <a:ahLst/>
            <a:cxnLst/>
            <a:rect l="l" t="t" r="r" b="b"/>
            <a:pathLst>
              <a:path w="6989045" h="4114800">
                <a:moveTo>
                  <a:pt x="0" y="0"/>
                </a:moveTo>
                <a:lnTo>
                  <a:pt x="6989044" y="0"/>
                </a:lnTo>
                <a:lnTo>
                  <a:pt x="69890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13">
            <a:extLst>
              <a:ext uri="{FF2B5EF4-FFF2-40B4-BE49-F238E27FC236}">
                <a16:creationId xmlns:a16="http://schemas.microsoft.com/office/drawing/2014/main" id="{D32B71A5-4DA8-A948-67E5-25BD7C08F337}"/>
              </a:ext>
            </a:extLst>
          </p:cNvPr>
          <p:cNvSpPr txBox="1"/>
          <p:nvPr/>
        </p:nvSpPr>
        <p:spPr>
          <a:xfrm>
            <a:off x="9256698" y="4000500"/>
            <a:ext cx="5908033" cy="805990"/>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31F20"/>
                </a:solidFill>
                <a:effectLst/>
                <a:uLnTx/>
                <a:uFillTx/>
                <a:latin typeface="#9Slide06 Broodfath" panose="02000500000000000000" pitchFamily="2" charset="0"/>
                <a:cs typeface="Times New Roman" panose="02020603050405020304" pitchFamily="18" charset="0"/>
              </a:rPr>
              <a:t>2. </a:t>
            </a:r>
            <a:r>
              <a:rPr kumimoji="0" lang="en-US" sz="7200" b="0" i="0" u="none" strike="noStrike" kern="1200" cap="none" spc="0" normalizeH="0" baseline="0" noProof="0" dirty="0" err="1">
                <a:ln>
                  <a:noFill/>
                </a:ln>
                <a:solidFill>
                  <a:srgbClr val="231F20"/>
                </a:solidFill>
                <a:effectLst/>
                <a:uLnTx/>
                <a:uFillTx/>
                <a:latin typeface="#9Slide06 Broodfath" panose="02000500000000000000" pitchFamily="2" charset="0"/>
                <a:cs typeface="Times New Roman" panose="02020603050405020304" pitchFamily="18" charset="0"/>
              </a:rPr>
              <a:t>Thành</a:t>
            </a:r>
            <a:r>
              <a:rPr kumimoji="0" lang="en-US" sz="7200" b="0" i="0" u="none" strike="noStrike" kern="1200" cap="none" spc="0" normalizeH="0" noProof="0" dirty="0">
                <a:ln>
                  <a:noFill/>
                </a:ln>
                <a:solidFill>
                  <a:srgbClr val="231F20"/>
                </a:solidFill>
                <a:effectLst/>
                <a:uLnTx/>
                <a:uFillTx/>
                <a:latin typeface="#9Slide06 Broodfath" panose="02000500000000000000" pitchFamily="2" charset="0"/>
                <a:cs typeface="Times New Roman" panose="02020603050405020304" pitchFamily="18" charset="0"/>
              </a:rPr>
              <a:t> </a:t>
            </a:r>
            <a:r>
              <a:rPr kumimoji="0" lang="en-US" sz="7200" b="0" i="0" u="none" strike="noStrike" kern="1200" cap="none" spc="0" normalizeH="0" noProof="0" dirty="0" err="1">
                <a:ln>
                  <a:noFill/>
                </a:ln>
                <a:solidFill>
                  <a:srgbClr val="231F20"/>
                </a:solidFill>
                <a:effectLst/>
                <a:uLnTx/>
                <a:uFillTx/>
                <a:latin typeface="#9Slide06 Broodfath" panose="02000500000000000000" pitchFamily="2" charset="0"/>
                <a:cs typeface="Times New Roman" panose="02020603050405020304" pitchFamily="18" charset="0"/>
              </a:rPr>
              <a:t>ngữ</a:t>
            </a:r>
            <a:endParaRPr kumimoji="0" lang="en-US" sz="7200" b="1" i="0" u="none" strike="noStrike" kern="1200" cap="none" spc="0" normalizeH="0" baseline="0" noProof="0" dirty="0">
              <a:ln>
                <a:noFill/>
              </a:ln>
              <a:solidFill>
                <a:srgbClr val="231F20"/>
              </a:solidFill>
              <a:effectLst/>
              <a:uLnTx/>
              <a:uFillTx/>
              <a:latin typeface="#9Slide06 Broodfath" panose="02000500000000000000" pitchFamily="2" charset="0"/>
              <a:cs typeface="Times New Roman" panose="02020603050405020304" pitchFamily="18" charset="0"/>
            </a:endParaRPr>
          </a:p>
        </p:txBody>
      </p:sp>
    </p:spTree>
    <p:extLst>
      <p:ext uri="{BB962C8B-B14F-4D97-AF65-F5344CB8AC3E}">
        <p14:creationId xmlns:p14="http://schemas.microsoft.com/office/powerpoint/2010/main" val="625886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1093032" y="1298754"/>
            <a:ext cx="16101936" cy="4844423"/>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6">
            <a:extLst>
              <a:ext uri="{FF2B5EF4-FFF2-40B4-BE49-F238E27FC236}">
                <a16:creationId xmlns:a16="http://schemas.microsoft.com/office/drawing/2014/main" id="{82F075DE-FD75-B803-A21B-41AE64CA4553}"/>
              </a:ext>
            </a:extLst>
          </p:cNvPr>
          <p:cNvSpPr/>
          <p:nvPr/>
        </p:nvSpPr>
        <p:spPr>
          <a:xfrm>
            <a:off x="14477382" y="6330925"/>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Rectangle 4"/>
          <p:cNvSpPr/>
          <p:nvPr/>
        </p:nvSpPr>
        <p:spPr>
          <a:xfrm>
            <a:off x="1676400" y="1943100"/>
            <a:ext cx="14554200" cy="4154984"/>
          </a:xfrm>
          <a:prstGeom prst="rect">
            <a:avLst/>
          </a:prstGeom>
        </p:spPr>
        <p:txBody>
          <a:bodyPr wrap="square">
            <a:spAutoFit/>
          </a:bodyPr>
          <a:lstStyle/>
          <a:p>
            <a:pPr algn="just" fontAlgn="base">
              <a:lnSpc>
                <a:spcPct val="150000"/>
              </a:lnSpc>
            </a:pPr>
            <a:r>
              <a:rPr lang="en-US" sz="4400" dirty="0">
                <a:solidFill>
                  <a:srgbClr val="191919"/>
                </a:solidFill>
                <a:latin typeface="Times New Roman" panose="02020603050405020304" pitchFamily="18" charset="0"/>
                <a:cs typeface="Times New Roman" panose="02020603050405020304" pitchFamily="18" charset="0"/>
              </a:rPr>
              <a:t>-</a:t>
            </a:r>
            <a:r>
              <a:rPr lang="en-US" sz="4400" b="1" dirty="0">
                <a:solidFill>
                  <a:srgbClr val="191919"/>
                </a:solidFill>
                <a:latin typeface="Times New Roman" panose="02020603050405020304" pitchFamily="18" charset="0"/>
                <a:cs typeface="Times New Roman" panose="02020603050405020304" pitchFamily="18" charset="0"/>
              </a:rPr>
              <a:t> </a:t>
            </a:r>
            <a:r>
              <a:rPr lang="en-US" sz="4400" b="1" dirty="0" err="1">
                <a:solidFill>
                  <a:srgbClr val="191919"/>
                </a:solidFill>
                <a:latin typeface="Times New Roman" panose="02020603050405020304" pitchFamily="18" charset="0"/>
                <a:cs typeface="Times New Roman" panose="02020603050405020304" pitchFamily="18" charset="0"/>
              </a:rPr>
              <a:t>Khái</a:t>
            </a:r>
            <a:r>
              <a:rPr lang="en-US" sz="4400" b="1" dirty="0">
                <a:solidFill>
                  <a:srgbClr val="191919"/>
                </a:solidFill>
                <a:latin typeface="Times New Roman" panose="02020603050405020304" pitchFamily="18" charset="0"/>
                <a:cs typeface="Times New Roman" panose="02020603050405020304" pitchFamily="18" charset="0"/>
              </a:rPr>
              <a:t> </a:t>
            </a:r>
            <a:r>
              <a:rPr lang="en-US" sz="4400" b="1" dirty="0" err="1">
                <a:solidFill>
                  <a:srgbClr val="191919"/>
                </a:solidFill>
                <a:latin typeface="Times New Roman" panose="02020603050405020304" pitchFamily="18" charset="0"/>
                <a:cs typeface="Times New Roman" panose="02020603050405020304" pitchFamily="18" charset="0"/>
              </a:rPr>
              <a:t>niệm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là</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loại</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cụm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từ</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có</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cấu</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tạo</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ổn</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định</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biểu</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thị</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một</a:t>
            </a:r>
            <a:r>
              <a:rPr lang="en-US" sz="4400" dirty="0">
                <a:solidFill>
                  <a:srgbClr val="191919"/>
                </a:solidFill>
                <a:latin typeface="Times New Roman" panose="02020603050405020304" pitchFamily="18" charset="0"/>
                <a:cs typeface="Times New Roman" panose="02020603050405020304" pitchFamily="18" charset="0"/>
              </a:rPr>
              <a:t> ý </a:t>
            </a:r>
            <a:r>
              <a:rPr lang="en-US" sz="4400" dirty="0" err="1">
                <a:solidFill>
                  <a:srgbClr val="191919"/>
                </a:solidFill>
                <a:latin typeface="Times New Roman" panose="02020603050405020304" pitchFamily="18" charset="0"/>
                <a:cs typeface="Times New Roman" panose="02020603050405020304" pitchFamily="18" charset="0"/>
              </a:rPr>
              <a:t>nghĩa</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hoàn</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chỉnh</a:t>
            </a:r>
            <a:r>
              <a:rPr lang="en-US" sz="4400" dirty="0">
                <a:solidFill>
                  <a:srgbClr val="191919"/>
                </a:solidFill>
                <a:latin typeface="Times New Roman" panose="02020603050405020304" pitchFamily="18" charset="0"/>
                <a:cs typeface="Times New Roman" panose="02020603050405020304" pitchFamily="18" charset="0"/>
              </a:rPr>
              <a:t>.  </a:t>
            </a:r>
          </a:p>
          <a:p>
            <a:pPr algn="just" fontAlgn="base">
              <a:lnSpc>
                <a:spcPct val="150000"/>
              </a:lnSpc>
            </a:pPr>
            <a:r>
              <a:rPr lang="en-US" sz="4400" dirty="0">
                <a:solidFill>
                  <a:srgbClr val="191919"/>
                </a:solidFill>
                <a:latin typeface="Times New Roman" panose="02020603050405020304" pitchFamily="18" charset="0"/>
                <a:cs typeface="Times New Roman" panose="02020603050405020304" pitchFamily="18" charset="0"/>
              </a:rPr>
              <a:t>- </a:t>
            </a:r>
            <a:r>
              <a:rPr lang="vi-VN" sz="4400" b="1" dirty="0">
                <a:solidFill>
                  <a:srgbClr val="191919"/>
                </a:solidFill>
                <a:latin typeface="Times New Roman" panose="02020603050405020304" pitchFamily="18" charset="0"/>
                <a:cs typeface="Times New Roman" panose="02020603050405020304" pitchFamily="18" charset="0"/>
              </a:rPr>
              <a:t>Tác dụng: </a:t>
            </a:r>
            <a:r>
              <a:rPr lang="en-US" sz="4400" dirty="0" err="1">
                <a:solidFill>
                  <a:srgbClr val="191919"/>
                </a:solidFill>
                <a:latin typeface="Times New Roman" panose="02020603050405020304" pitchFamily="18" charset="0"/>
                <a:cs typeface="Times New Roman" panose="02020603050405020304" pitchFamily="18" charset="0"/>
              </a:rPr>
              <a:t>giúp</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cho</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người</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đọc</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dễ</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dàng</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bộc</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lộ</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tâm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tư</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tình</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cảm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cảm</a:t>
            </a:r>
            <a:r>
              <a:rPr lang="en-US" sz="4400" dirty="0">
                <a:solidFill>
                  <a:srgbClr val="191919"/>
                </a:solidFill>
                <a:latin typeface="Times New Roman" panose="02020603050405020304" pitchFamily="18" charset="0"/>
                <a:cs typeface="Times New Roman" panose="02020603050405020304" pitchFamily="18" charset="0"/>
              </a:rPr>
              <a:t> </a:t>
            </a:r>
            <a:r>
              <a:rPr lang="en-US" sz="4400" dirty="0" err="1">
                <a:solidFill>
                  <a:srgbClr val="191919"/>
                </a:solidFill>
                <a:latin typeface="Times New Roman" panose="02020603050405020304" pitchFamily="18" charset="0"/>
                <a:cs typeface="Times New Roman" panose="02020603050405020304" pitchFamily="18" charset="0"/>
              </a:rPr>
              <a:t>xúc</a:t>
            </a:r>
            <a:endParaRPr lang="vi-VN" sz="2800" b="1" dirty="0">
              <a:solidFill>
                <a:srgbClr val="19191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55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6365500" y="1488295"/>
            <a:ext cx="10774120" cy="5664019"/>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4">
            <a:extLst>
              <a:ext uri="{FF2B5EF4-FFF2-40B4-BE49-F238E27FC236}">
                <a16:creationId xmlns:a16="http://schemas.microsoft.com/office/drawing/2014/main" id="{7A39A31E-AE5B-2704-3479-486A80FB2A3C}"/>
              </a:ext>
            </a:extLst>
          </p:cNvPr>
          <p:cNvSpPr/>
          <p:nvPr/>
        </p:nvSpPr>
        <p:spPr>
          <a:xfrm>
            <a:off x="-1183719" y="434104"/>
            <a:ext cx="6172200" cy="8229600"/>
          </a:xfrm>
          <a:custGeom>
            <a:avLst/>
            <a:gdLst/>
            <a:ahLst/>
            <a:cxnLst/>
            <a:rect l="l" t="t" r="r" b="b"/>
            <a:pathLst>
              <a:path w="6172200" h="8229600">
                <a:moveTo>
                  <a:pt x="0" y="0"/>
                </a:moveTo>
                <a:lnTo>
                  <a:pt x="6172200" y="0"/>
                </a:lnTo>
                <a:lnTo>
                  <a:pt x="6172200" y="8229600"/>
                </a:lnTo>
                <a:lnTo>
                  <a:pt x="0" y="8229600"/>
                </a:lnTo>
                <a:lnTo>
                  <a:pt x="0" y="0"/>
                </a:lnTo>
                <a:close/>
              </a:path>
            </a:pathLst>
          </a:custGeom>
          <a:blipFill>
            <a:blip r:embed="rId3"/>
            <a:stretch>
              <a:fillRect/>
            </a:stretch>
          </a:blipFill>
        </p:spPr>
      </p:sp>
      <p:sp>
        <p:nvSpPr>
          <p:cNvPr id="9" name="TextBox 13">
            <a:extLst>
              <a:ext uri="{FF2B5EF4-FFF2-40B4-BE49-F238E27FC236}">
                <a16:creationId xmlns:a16="http://schemas.microsoft.com/office/drawing/2014/main" id="{D32B71A5-4DA8-A948-67E5-25BD7C08F337}"/>
              </a:ext>
            </a:extLst>
          </p:cNvPr>
          <p:cNvSpPr txBox="1"/>
          <p:nvPr/>
        </p:nvSpPr>
        <p:spPr>
          <a:xfrm>
            <a:off x="9256698" y="3648331"/>
            <a:ext cx="5908033" cy="805990"/>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31F20"/>
                </a:solidFill>
                <a:effectLst/>
                <a:uLnTx/>
                <a:uFillTx/>
                <a:latin typeface="#9Slide06 Broodfath" panose="02000500000000000000" pitchFamily="2" charset="0"/>
                <a:cs typeface="Times New Roman" panose="02020603050405020304" pitchFamily="18" charset="0"/>
              </a:rPr>
              <a:t>3. </a:t>
            </a:r>
            <a:r>
              <a:rPr kumimoji="0" lang="en-US" sz="7200" b="0" i="0" u="none" strike="noStrike" kern="1200" cap="none" spc="0" normalizeH="0" baseline="0" noProof="0" dirty="0" err="1">
                <a:ln>
                  <a:noFill/>
                </a:ln>
                <a:solidFill>
                  <a:srgbClr val="231F20"/>
                </a:solidFill>
                <a:effectLst/>
                <a:uLnTx/>
                <a:uFillTx/>
                <a:latin typeface="#9Slide06 Broodfath" panose="02000500000000000000" pitchFamily="2" charset="0"/>
                <a:cs typeface="Times New Roman" panose="02020603050405020304" pitchFamily="18" charset="0"/>
              </a:rPr>
              <a:t>Tục</a:t>
            </a:r>
            <a:r>
              <a:rPr kumimoji="0" lang="en-US" sz="7200" b="0" i="0" u="none" strike="noStrike" kern="1200" cap="none" spc="0" normalizeH="0" noProof="0" dirty="0">
                <a:ln>
                  <a:noFill/>
                </a:ln>
                <a:solidFill>
                  <a:srgbClr val="231F20"/>
                </a:solidFill>
                <a:effectLst/>
                <a:uLnTx/>
                <a:uFillTx/>
                <a:latin typeface="#9Slide06 Broodfath" panose="02000500000000000000" pitchFamily="2" charset="0"/>
                <a:cs typeface="Times New Roman" panose="02020603050405020304" pitchFamily="18" charset="0"/>
              </a:rPr>
              <a:t> </a:t>
            </a:r>
            <a:r>
              <a:rPr kumimoji="0" lang="en-US" sz="7200" b="0" i="0" u="none" strike="noStrike" kern="1200" cap="none" spc="0" normalizeH="0" noProof="0" dirty="0" err="1">
                <a:ln>
                  <a:noFill/>
                </a:ln>
                <a:solidFill>
                  <a:srgbClr val="231F20"/>
                </a:solidFill>
                <a:effectLst/>
                <a:uLnTx/>
                <a:uFillTx/>
                <a:latin typeface="#9Slide06 Broodfath" panose="02000500000000000000" pitchFamily="2" charset="0"/>
                <a:cs typeface="Times New Roman" panose="02020603050405020304" pitchFamily="18" charset="0"/>
              </a:rPr>
              <a:t>ngữ</a:t>
            </a:r>
            <a:endParaRPr kumimoji="0" lang="en-US" sz="7200" b="1" i="0" u="none" strike="noStrike" kern="1200" cap="none" spc="0" normalizeH="0" baseline="0" noProof="0" dirty="0">
              <a:ln>
                <a:noFill/>
              </a:ln>
              <a:solidFill>
                <a:srgbClr val="231F20"/>
              </a:solidFill>
              <a:effectLst/>
              <a:uLnTx/>
              <a:uFillTx/>
              <a:latin typeface="#9Slide06 Broodfath" panose="02000500000000000000" pitchFamily="2" charset="0"/>
              <a:cs typeface="Times New Roman" panose="02020603050405020304" pitchFamily="18" charset="0"/>
            </a:endParaRPr>
          </a:p>
        </p:txBody>
      </p:sp>
    </p:spTree>
    <p:extLst>
      <p:ext uri="{BB962C8B-B14F-4D97-AF65-F5344CB8AC3E}">
        <p14:creationId xmlns:p14="http://schemas.microsoft.com/office/powerpoint/2010/main" val="1202783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78A5531-D86B-DEBA-B9EA-8F967FD060B4}"/>
              </a:ext>
            </a:extLst>
          </p:cNvPr>
          <p:cNvGrpSpPr/>
          <p:nvPr/>
        </p:nvGrpSpPr>
        <p:grpSpPr>
          <a:xfrm rot="-50351">
            <a:off x="1113726" y="1298602"/>
            <a:ext cx="16101936" cy="7670401"/>
            <a:chOff x="0" y="0"/>
            <a:chExt cx="3021024" cy="2003451"/>
          </a:xfrm>
        </p:grpSpPr>
        <p:sp>
          <p:nvSpPr>
            <p:cNvPr id="3" name="Freeform 7">
              <a:extLst>
                <a:ext uri="{FF2B5EF4-FFF2-40B4-BE49-F238E27FC236}">
                  <a16:creationId xmlns:a16="http://schemas.microsoft.com/office/drawing/2014/main" id="{D0447D19-7A9A-A015-1EC2-3F1EB5FA7906}"/>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4" name="TextBox 8">
              <a:extLst>
                <a:ext uri="{FF2B5EF4-FFF2-40B4-BE49-F238E27FC236}">
                  <a16:creationId xmlns:a16="http://schemas.microsoft.com/office/drawing/2014/main" id="{6C989CFF-8C58-F772-0CF5-19133A94BC26}"/>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6">
            <a:extLst>
              <a:ext uri="{FF2B5EF4-FFF2-40B4-BE49-F238E27FC236}">
                <a16:creationId xmlns:a16="http://schemas.microsoft.com/office/drawing/2014/main" id="{82F075DE-FD75-B803-A21B-41AE64CA4553}"/>
              </a:ext>
            </a:extLst>
          </p:cNvPr>
          <p:cNvSpPr/>
          <p:nvPr/>
        </p:nvSpPr>
        <p:spPr>
          <a:xfrm>
            <a:off x="14477382" y="6330925"/>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Rectangle 4"/>
          <p:cNvSpPr/>
          <p:nvPr/>
        </p:nvSpPr>
        <p:spPr>
          <a:xfrm>
            <a:off x="1600200" y="1599122"/>
            <a:ext cx="14554200" cy="5632311"/>
          </a:xfrm>
          <a:prstGeom prst="rect">
            <a:avLst/>
          </a:prstGeom>
        </p:spPr>
        <p:txBody>
          <a:bodyPr wrap="square">
            <a:spAutoFit/>
          </a:bodyPr>
          <a:lstStyle/>
          <a:p>
            <a:pPr lvl="0" algn="just" fontAlgn="base">
              <a:lnSpc>
                <a:spcPct val="150000"/>
              </a:lnSpc>
            </a:pPr>
            <a:r>
              <a:rPr kumimoji="0" lang="en-US" sz="40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a:t>
            </a:r>
            <a:r>
              <a:rPr kumimoji="0" lang="en-US"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191919"/>
                </a:solidFill>
                <a:effectLst/>
                <a:uLnTx/>
                <a:uFillTx/>
                <a:latin typeface="Times New Roman" panose="02020603050405020304" pitchFamily="18" charset="0"/>
                <a:cs typeface="Times New Roman" panose="02020603050405020304" pitchFamily="18" charset="0"/>
              </a:rPr>
              <a:t>Khái</a:t>
            </a:r>
            <a:r>
              <a:rPr kumimoji="0" lang="en-US"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191919"/>
                </a:solidFill>
                <a:effectLst/>
                <a:uLnTx/>
                <a:uFillTx/>
                <a:latin typeface="Times New Roman" panose="02020603050405020304" pitchFamily="18" charset="0"/>
                <a:cs typeface="Times New Roman" panose="02020603050405020304" pitchFamily="18" charset="0"/>
              </a:rPr>
              <a:t>niệm</a:t>
            </a:r>
            <a:r>
              <a:rPr kumimoji="0" lang="en-US"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Tục ngữ là những câu nói dân gian ngắn gọn, ổn định, có nhịp điệu, hình ảnh, thể hiện những kinh nhiệm dân gian về mọi mặt (tự nhiên, lao động sản xuất, xã hội), được nhân dân vận dụng vào đời sống, suy nghĩ và lời ăn tiếng nói hàng ngày. </a:t>
            </a:r>
            <a:endParaRPr kumimoji="0" lang="en-US" sz="40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endParaRPr>
          </a:p>
          <a:p>
            <a:pPr lvl="0" algn="just" fontAlgn="base">
              <a:lnSpc>
                <a:spcPct val="150000"/>
              </a:lnSpc>
            </a:pPr>
            <a:r>
              <a:rPr kumimoji="0" lang="en-US" sz="4000" b="0"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Tác dụng: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15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155286">
            <a:off x="1441013" y="1551968"/>
            <a:ext cx="11823403" cy="7840918"/>
            <a:chOff x="0" y="0"/>
            <a:chExt cx="3021024" cy="2003451"/>
          </a:xfrm>
        </p:grpSpPr>
        <p:sp>
          <p:nvSpPr>
            <p:cNvPr id="4" name="Freeform 4"/>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DFD9D5"/>
            </a:solidFill>
          </p:spPr>
        </p:sp>
        <p:sp>
          <p:nvSpPr>
            <p:cNvPr id="5" name="TextBox 5"/>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0351">
            <a:off x="1123585" y="1080270"/>
            <a:ext cx="11823403" cy="7840918"/>
            <a:chOff x="0" y="0"/>
            <a:chExt cx="3021024" cy="2003451"/>
          </a:xfrm>
        </p:grpSpPr>
        <p:sp>
          <p:nvSpPr>
            <p:cNvPr id="7" name="Freeform 7"/>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8" name="TextBox 8"/>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463717" flipH="1">
            <a:off x="6926745" y="440503"/>
            <a:ext cx="851939" cy="1333759"/>
          </a:xfrm>
          <a:custGeom>
            <a:avLst/>
            <a:gdLst/>
            <a:ahLst/>
            <a:cxnLst/>
            <a:rect l="l" t="t" r="r" b="b"/>
            <a:pathLst>
              <a:path w="851939" h="1333759">
                <a:moveTo>
                  <a:pt x="851939" y="0"/>
                </a:moveTo>
                <a:lnTo>
                  <a:pt x="0" y="0"/>
                </a:lnTo>
                <a:lnTo>
                  <a:pt x="0" y="1333759"/>
                </a:lnTo>
                <a:lnTo>
                  <a:pt x="851939" y="1333759"/>
                </a:lnTo>
                <a:lnTo>
                  <a:pt x="85193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60812">
            <a:off x="12359752" y="2754577"/>
            <a:ext cx="6382175" cy="7852788"/>
          </a:xfrm>
          <a:custGeom>
            <a:avLst/>
            <a:gdLst/>
            <a:ahLst/>
            <a:cxnLst/>
            <a:rect l="l" t="t" r="r" b="b"/>
            <a:pathLst>
              <a:path w="6382175" h="7852788">
                <a:moveTo>
                  <a:pt x="0" y="0"/>
                </a:moveTo>
                <a:lnTo>
                  <a:pt x="6382175" y="0"/>
                </a:lnTo>
                <a:lnTo>
                  <a:pt x="6382175" y="7852788"/>
                </a:lnTo>
                <a:lnTo>
                  <a:pt x="0" y="78527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1110281">
            <a:off x="16984297" y="653036"/>
            <a:ext cx="1826584" cy="1271967"/>
          </a:xfrm>
          <a:custGeom>
            <a:avLst/>
            <a:gdLst/>
            <a:ahLst/>
            <a:cxnLst/>
            <a:rect l="l" t="t" r="r" b="b"/>
            <a:pathLst>
              <a:path w="1826584" h="1271967">
                <a:moveTo>
                  <a:pt x="0" y="0"/>
                </a:moveTo>
                <a:lnTo>
                  <a:pt x="1826584" y="0"/>
                </a:lnTo>
                <a:lnTo>
                  <a:pt x="1826584" y="1271967"/>
                </a:lnTo>
                <a:lnTo>
                  <a:pt x="0" y="12719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2" name="Picture 11">
            <a:extLst>
              <a:ext uri="{FF2B5EF4-FFF2-40B4-BE49-F238E27FC236}">
                <a16:creationId xmlns:a16="http://schemas.microsoft.com/office/drawing/2014/main" id="{6C9063D3-6106-A57D-5E39-4E139075C7B9}"/>
              </a:ext>
            </a:extLst>
          </p:cNvPr>
          <p:cNvPicPr>
            <a:picLocks noChangeAspect="1"/>
          </p:cNvPicPr>
          <p:nvPr/>
        </p:nvPicPr>
        <p:blipFill>
          <a:blip r:embed="rId9"/>
          <a:stretch>
            <a:fillRect/>
          </a:stretch>
        </p:blipFill>
        <p:spPr>
          <a:xfrm>
            <a:off x="798946" y="3667193"/>
            <a:ext cx="13107536" cy="3700593"/>
          </a:xfrm>
          <a:prstGeom prst="rect">
            <a:avLst/>
          </a:prstGeom>
        </p:spPr>
      </p:pic>
    </p:spTree>
    <p:extLst>
      <p:ext uri="{BB962C8B-B14F-4D97-AF65-F5344CB8AC3E}">
        <p14:creationId xmlns:p14="http://schemas.microsoft.com/office/powerpoint/2010/main" val="3243440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B8B3E1-1710-C294-8533-C5354AB19708}"/>
              </a:ext>
            </a:extLst>
          </p:cNvPr>
          <p:cNvPicPr>
            <a:picLocks noChangeAspect="1"/>
          </p:cNvPicPr>
          <p:nvPr/>
        </p:nvPicPr>
        <p:blipFill>
          <a:blip r:embed="rId3"/>
          <a:stretch>
            <a:fillRect/>
          </a:stretch>
        </p:blipFill>
        <p:spPr>
          <a:xfrm>
            <a:off x="788372" y="443345"/>
            <a:ext cx="5433961" cy="7748155"/>
          </a:xfrm>
          <a:prstGeom prst="rect">
            <a:avLst/>
          </a:prstGeom>
        </p:spPr>
      </p:pic>
      <p:pic>
        <p:nvPicPr>
          <p:cNvPr id="11" name="Picture 10">
            <a:extLst>
              <a:ext uri="{FF2B5EF4-FFF2-40B4-BE49-F238E27FC236}">
                <a16:creationId xmlns:a16="http://schemas.microsoft.com/office/drawing/2014/main" id="{814D8B5A-5160-CC93-1C59-232FE4674FAA}"/>
              </a:ext>
            </a:extLst>
          </p:cNvPr>
          <p:cNvPicPr>
            <a:picLocks noChangeAspect="1"/>
          </p:cNvPicPr>
          <p:nvPr/>
        </p:nvPicPr>
        <p:blipFill>
          <a:blip r:embed="rId4"/>
          <a:stretch>
            <a:fillRect/>
          </a:stretch>
        </p:blipFill>
        <p:spPr>
          <a:xfrm>
            <a:off x="7010400" y="1485900"/>
            <a:ext cx="5334039" cy="7586718"/>
          </a:xfrm>
          <a:prstGeom prst="rect">
            <a:avLst/>
          </a:prstGeom>
        </p:spPr>
      </p:pic>
      <p:pic>
        <p:nvPicPr>
          <p:cNvPr id="13" name="Picture 12">
            <a:extLst>
              <a:ext uri="{FF2B5EF4-FFF2-40B4-BE49-F238E27FC236}">
                <a16:creationId xmlns:a16="http://schemas.microsoft.com/office/drawing/2014/main" id="{51D018E1-D293-44E4-7BBD-A9C6CB0C3A7E}"/>
              </a:ext>
            </a:extLst>
          </p:cNvPr>
          <p:cNvPicPr>
            <a:picLocks noChangeAspect="1"/>
          </p:cNvPicPr>
          <p:nvPr/>
        </p:nvPicPr>
        <p:blipFill>
          <a:blip r:embed="rId5"/>
          <a:stretch>
            <a:fillRect/>
          </a:stretch>
        </p:blipFill>
        <p:spPr>
          <a:xfrm>
            <a:off x="12649200" y="2400300"/>
            <a:ext cx="5295939" cy="7548618"/>
          </a:xfrm>
          <a:prstGeom prst="rect">
            <a:avLst/>
          </a:prstGeom>
        </p:spPr>
      </p:pic>
    </p:spTree>
    <p:extLst>
      <p:ext uri="{BB962C8B-B14F-4D97-AF65-F5344CB8AC3E}">
        <p14:creationId xmlns:p14="http://schemas.microsoft.com/office/powerpoint/2010/main" val="2919957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00B623F-AD3C-F25F-8531-42DCFECF8911}"/>
              </a:ext>
            </a:extLst>
          </p:cNvPr>
          <p:cNvSpPr txBox="1">
            <a:spLocks/>
          </p:cNvSpPr>
          <p:nvPr/>
        </p:nvSpPr>
        <p:spPr>
          <a:xfrm>
            <a:off x="457200" y="1143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1</a:t>
            </a:r>
          </a:p>
        </p:txBody>
      </p:sp>
      <p:graphicFrame>
        <p:nvGraphicFramePr>
          <p:cNvPr id="3" name="Table 2"/>
          <p:cNvGraphicFramePr>
            <a:graphicFrameLocks noGrp="1"/>
          </p:cNvGraphicFramePr>
          <p:nvPr>
            <p:extLst>
              <p:ext uri="{D42A27DB-BD31-4B8C-83A1-F6EECF244321}">
                <p14:modId xmlns:p14="http://schemas.microsoft.com/office/powerpoint/2010/main" val="717509242"/>
              </p:ext>
            </p:extLst>
          </p:nvPr>
        </p:nvGraphicFramePr>
        <p:xfrm>
          <a:off x="457200" y="911863"/>
          <a:ext cx="17526000" cy="9260837"/>
        </p:xfrm>
        <a:graphic>
          <a:graphicData uri="http://schemas.openxmlformats.org/drawingml/2006/table">
            <a:tbl>
              <a:tblPr>
                <a:tableStyleId>{5940675A-B579-460E-94D1-54222C63F5DA}</a:tableStyleId>
              </a:tblPr>
              <a:tblGrid>
                <a:gridCol w="3124200">
                  <a:extLst>
                    <a:ext uri="{9D8B030D-6E8A-4147-A177-3AD203B41FA5}">
                      <a16:colId xmlns:a16="http://schemas.microsoft.com/office/drawing/2014/main" val="3581248910"/>
                    </a:ext>
                  </a:extLst>
                </a:gridCol>
                <a:gridCol w="4770395">
                  <a:extLst>
                    <a:ext uri="{9D8B030D-6E8A-4147-A177-3AD203B41FA5}">
                      <a16:colId xmlns:a16="http://schemas.microsoft.com/office/drawing/2014/main" val="2579140684"/>
                    </a:ext>
                  </a:extLst>
                </a:gridCol>
                <a:gridCol w="9631405">
                  <a:extLst>
                    <a:ext uri="{9D8B030D-6E8A-4147-A177-3AD203B41FA5}">
                      <a16:colId xmlns:a16="http://schemas.microsoft.com/office/drawing/2014/main" val="2150369992"/>
                    </a:ext>
                  </a:extLst>
                </a:gridCol>
              </a:tblGrid>
              <a:tr h="685800">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Từ </a:t>
                      </a:r>
                      <a:r>
                        <a:rPr lang="en-US" sz="4400" b="1" dirty="0" err="1">
                          <a:solidFill>
                            <a:schemeClr val="tx1"/>
                          </a:solidFill>
                          <a:effectLst/>
                          <a:latin typeface="Times New Roman" panose="02020603050405020304" pitchFamily="18" charset="0"/>
                          <a:cs typeface="Times New Roman" panose="02020603050405020304" pitchFamily="18" charset="0"/>
                        </a:rPr>
                        <a:t>Hán</a:t>
                      </a:r>
                      <a:r>
                        <a:rPr lang="en-US" sz="4400" b="1" dirty="0">
                          <a:solidFill>
                            <a:schemeClr val="tx1"/>
                          </a:solidFill>
                          <a:effectLst/>
                          <a:latin typeface="Times New Roman" panose="02020603050405020304" pitchFamily="18" charset="0"/>
                          <a:cs typeface="Times New Roman" panose="02020603050405020304" pitchFamily="18" charset="0"/>
                        </a:rPr>
                        <a:t> </a:t>
                      </a:r>
                      <a:r>
                        <a:rPr lang="en-US" sz="4400" b="1" dirty="0" err="1">
                          <a:solidFill>
                            <a:schemeClr val="tx1"/>
                          </a:solidFill>
                          <a:effectLst/>
                          <a:latin typeface="Times New Roman" panose="02020603050405020304" pitchFamily="18" charset="0"/>
                          <a:cs typeface="Times New Roman" panose="02020603050405020304" pitchFamily="18" charset="0"/>
                        </a:rPr>
                        <a:t>Việt</a:t>
                      </a:r>
                      <a:endParaRPr lang="vi-VN" sz="4400" b="1" dirty="0">
                        <a:solidFill>
                          <a:schemeClr val="tx1"/>
                        </a:solidFill>
                        <a:effectLst/>
                        <a:latin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từ</a:t>
                      </a:r>
                    </a:p>
                  </a:txBody>
                  <a:tcPr marL="0" marR="0" marT="0" marB="0">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mỗi yếu tố cấu tạo</a:t>
                      </a:r>
                    </a:p>
                  </a:txBody>
                  <a:tcPr marL="0" marR="0" marT="0" marB="0">
                    <a:solidFill>
                      <a:schemeClr val="accent6">
                        <a:lumMod val="40000"/>
                        <a:lumOff val="60000"/>
                      </a:schemeClr>
                    </a:solidFill>
                  </a:tcPr>
                </a:tc>
                <a:extLst>
                  <a:ext uri="{0D108BD9-81ED-4DB2-BD59-A6C34878D82A}">
                    <a16:rowId xmlns:a16="http://schemas.microsoft.com/office/drawing/2014/main" val="2064292298"/>
                  </a:ext>
                </a:extLst>
              </a:tr>
              <a:tr h="1947333">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trung</a:t>
                      </a:r>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thần</a:t>
                      </a:r>
                      <a:endPar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Bề</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trung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thành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vua</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t</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rung</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hết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lòng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ngay</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thẳng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một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lòng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một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dạ</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vua</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nước</a:t>
                      </a:r>
                      <a:endPar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t</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hần</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bề</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nhà</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vua</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782229590"/>
                  </a:ext>
                </a:extLst>
              </a:tr>
              <a:tr h="1947333">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nghĩa</a:t>
                      </a:r>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sĩ</a:t>
                      </a:r>
                      <a:endPar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có</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nghĩa</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khí</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dám</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hi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sinh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vì</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việc</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lớn</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n</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ghĩa</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lẽ</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phải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khuôn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phép</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cho</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cách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xử</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thế</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s</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ĩ</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người </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cách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gọi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tôn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trọng</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quý</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mến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494499059"/>
                  </a:ext>
                </a:extLst>
              </a:tr>
              <a:tr h="1479971">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lưu</a:t>
                      </a:r>
                      <a:r>
                        <a:rPr lang="en-US" sz="4200" b="0" i="1"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danh</a:t>
                      </a:r>
                      <a:endPar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tên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tuổi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tiếng</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thơm</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sau</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lưu</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giữ</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sau</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err="1">
                          <a:solidFill>
                            <a:schemeClr val="tx1">
                              <a:lumMod val="95000"/>
                              <a:lumOff val="5000"/>
                            </a:schemeClr>
                          </a:solidFill>
                          <a:effectLst/>
                          <a:latin typeface="Times New Roman" panose="02020603050405020304" pitchFamily="18" charset="0"/>
                          <a:cs typeface="Times New Roman" panose="02020603050405020304" pitchFamily="18" charset="0"/>
                        </a:rPr>
                        <a:t>danh</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tên</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614670824"/>
                  </a:ext>
                </a:extLst>
              </a:tr>
              <a:tr h="973667">
                <a:tc>
                  <a:txBody>
                    <a:bodyPr/>
                    <a:lstStyle/>
                    <a:p>
                      <a:pPr fontAlgn="t" latinLnBrk="0"/>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b</a:t>
                      </a:r>
                      <a:r>
                        <a:rPr lang="vi-VN"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inh thư</a:t>
                      </a:r>
                    </a:p>
                  </a:txBody>
                  <a:tcPr marL="0" marR="0" marT="0" marB="0" anchor="ctr">
                    <a:solidFill>
                      <a:schemeClr val="bg1"/>
                    </a:solidFill>
                  </a:tcPr>
                </a:tc>
                <a:tc>
                  <a:txBody>
                    <a:bodyPr/>
                    <a:lstStyle/>
                    <a:p>
                      <a:pPr algn="just" fontAlgn="t" latinLnBrk="0"/>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Sách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phép</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đánh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trận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thời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cổ</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b</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inh</a:t>
                      </a:r>
                      <a:r>
                        <a:rPr lang="en-US" sz="42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lính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quân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lính</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quân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đội</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quân</a:t>
                      </a:r>
                      <a:r>
                        <a:rPr lang="en-US" sz="42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sự</a:t>
                      </a:r>
                      <a:endPar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fontAlgn="t" latinLnBrk="0"/>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i="1" dirty="0">
                          <a:solidFill>
                            <a:schemeClr val="tx1">
                              <a:lumMod val="95000"/>
                              <a:lumOff val="5000"/>
                            </a:schemeClr>
                          </a:solidFill>
                          <a:effectLst/>
                          <a:latin typeface="Times New Roman" panose="02020603050405020304" pitchFamily="18" charset="0"/>
                          <a:cs typeface="Times New Roman" panose="02020603050405020304" pitchFamily="18" charset="0"/>
                        </a:rPr>
                        <a:t>t</a:t>
                      </a:r>
                      <a:r>
                        <a:rPr lang="vi-VN" sz="4200" i="1" dirty="0">
                          <a:solidFill>
                            <a:schemeClr val="tx1">
                              <a:lumMod val="95000"/>
                              <a:lumOff val="5000"/>
                            </a:schemeClr>
                          </a:solidFill>
                          <a:effectLst/>
                          <a:latin typeface="Times New Roman" panose="02020603050405020304" pitchFamily="18" charset="0"/>
                          <a:cs typeface="Times New Roman" panose="02020603050405020304" pitchFamily="18" charset="0"/>
                        </a:rPr>
                        <a:t>hư</a:t>
                      </a:r>
                      <a:r>
                        <a:rPr lang="vi-VN" sz="42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cs typeface="Times New Roman" panose="02020603050405020304" pitchFamily="18" charset="0"/>
                        </a:rPr>
                        <a:t>sách</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208148392"/>
                  </a:ext>
                </a:extLst>
              </a:tr>
              <a:tr h="973667">
                <a:tc>
                  <a:txBody>
                    <a:bodyPr/>
                    <a:lstStyle/>
                    <a:p>
                      <a:pPr fontAlgn="t" latinLnBrk="0"/>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yếu</a:t>
                      </a:r>
                      <a:r>
                        <a:rPr lang="en-US" sz="4200"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dirty="0" err="1">
                          <a:solidFill>
                            <a:schemeClr val="tx1">
                              <a:lumMod val="95000"/>
                              <a:lumOff val="5000"/>
                            </a:schemeClr>
                          </a:solidFill>
                          <a:effectLst/>
                          <a:latin typeface="Times New Roman" panose="02020603050405020304" pitchFamily="18" charset="0"/>
                          <a:cs typeface="Times New Roman" panose="02020603050405020304" pitchFamily="18" charset="0"/>
                        </a:rPr>
                        <a:t>lược</a:t>
                      </a:r>
                      <a:endParaRPr lang="vi-VN" sz="42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2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Tóm</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tắt</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những</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điều</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quan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trọng</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cần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thiết</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nhất</a:t>
                      </a:r>
                      <a:endParaRPr lang="en-US"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marL="0" indent="0" fontAlgn="t" latinLnBrk="0">
                        <a:buFontTx/>
                        <a:buNone/>
                      </a:pP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yếu</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quan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trọng</a:t>
                      </a:r>
                      <a:endPar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indent="0" fontAlgn="t" latinLnBrk="0">
                        <a:buFontTx/>
                        <a:buNone/>
                      </a:pP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i="1"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lược</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cái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đơn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giản</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khái</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quát</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tóm</a:t>
                      </a:r>
                      <a:r>
                        <a:rPr lang="en-US" sz="42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2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tắt</a:t>
                      </a:r>
                      <a:endParaRPr lang="vi-VN" sz="42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638569377"/>
                  </a:ext>
                </a:extLst>
              </a:tr>
            </a:tbl>
          </a:graphicData>
        </a:graphic>
      </p:graphicFrame>
    </p:spTree>
    <p:extLst>
      <p:ext uri="{BB962C8B-B14F-4D97-AF65-F5344CB8AC3E}">
        <p14:creationId xmlns:p14="http://schemas.microsoft.com/office/powerpoint/2010/main" val="238869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C7B2AA8-C767-F16D-4EBD-A62D2567DB5A}"/>
              </a:ext>
            </a:extLst>
          </p:cNvPr>
          <p:cNvSpPr/>
          <p:nvPr/>
        </p:nvSpPr>
        <p:spPr>
          <a:xfrm>
            <a:off x="2436555" y="958361"/>
            <a:ext cx="12807462" cy="9360877"/>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6">
            <a:extLst>
              <a:ext uri="{FF2B5EF4-FFF2-40B4-BE49-F238E27FC236}">
                <a16:creationId xmlns:a16="http://schemas.microsoft.com/office/drawing/2014/main" id="{D5510143-D33C-A121-19D9-4BC34465C7AA}"/>
              </a:ext>
            </a:extLst>
          </p:cNvPr>
          <p:cNvGrpSpPr/>
          <p:nvPr/>
        </p:nvGrpSpPr>
        <p:grpSpPr>
          <a:xfrm rot="-50351">
            <a:off x="2154885" y="771619"/>
            <a:ext cx="4834231" cy="2942055"/>
            <a:chOff x="0" y="0"/>
            <a:chExt cx="3021024" cy="2003451"/>
          </a:xfrm>
        </p:grpSpPr>
        <p:sp>
          <p:nvSpPr>
            <p:cNvPr id="8" name="Freeform 7">
              <a:extLst>
                <a:ext uri="{FF2B5EF4-FFF2-40B4-BE49-F238E27FC236}">
                  <a16:creationId xmlns:a16="http://schemas.microsoft.com/office/drawing/2014/main"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3194539" y="1949294"/>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cỏ</a:t>
            </a:r>
            <a:r>
              <a:rPr kumimoji="0" lang="en-US" sz="6600" b="0"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231F20"/>
                </a:solidFill>
                <a:effectLst/>
                <a:uLnTx/>
                <a:uFillTx/>
                <a:latin typeface="Times New Roman" panose="02020603050405020304" pitchFamily="18" charset="0"/>
                <a:ea typeface="+mn-ea"/>
                <a:cs typeface="Times New Roman" panose="02020603050405020304" pitchFamily="18" charset="0"/>
              </a:rPr>
              <a:t>cây</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1" y="771619"/>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201349" y="1878956"/>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thảo</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mộc</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8233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3B6327-524C-DBE2-C920-440A868AC8BE}"/>
              </a:ext>
            </a:extLst>
          </p:cNvPr>
          <p:cNvSpPr>
            <a:spLocks noGrp="1"/>
          </p:cNvSpPr>
          <p:nvPr>
            <p:ph type="title"/>
          </p:nvPr>
        </p:nvSpPr>
        <p:spPr>
          <a:xfrm>
            <a:off x="7696200" y="0"/>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2</a:t>
            </a:r>
          </a:p>
        </p:txBody>
      </p:sp>
      <p:graphicFrame>
        <p:nvGraphicFramePr>
          <p:cNvPr id="2" name="Table 1"/>
          <p:cNvGraphicFramePr>
            <a:graphicFrameLocks noGrp="1"/>
          </p:cNvGraphicFramePr>
          <p:nvPr>
            <p:extLst>
              <p:ext uri="{D42A27DB-BD31-4B8C-83A1-F6EECF244321}">
                <p14:modId xmlns:p14="http://schemas.microsoft.com/office/powerpoint/2010/main" val="1888576615"/>
              </p:ext>
            </p:extLst>
          </p:nvPr>
        </p:nvGraphicFramePr>
        <p:xfrm>
          <a:off x="457200" y="1501141"/>
          <a:ext cx="17297400" cy="6705600"/>
        </p:xfrm>
        <a:graphic>
          <a:graphicData uri="http://schemas.openxmlformats.org/drawingml/2006/table">
            <a:tbl>
              <a:tblPr>
                <a:tableStyleId>{5940675A-B579-460E-94D1-54222C63F5DA}</a:tableStyleId>
              </a:tblPr>
              <a:tblGrid>
                <a:gridCol w="1191969">
                  <a:extLst>
                    <a:ext uri="{9D8B030D-6E8A-4147-A177-3AD203B41FA5}">
                      <a16:colId xmlns:a16="http://schemas.microsoft.com/office/drawing/2014/main" val="771665515"/>
                    </a:ext>
                  </a:extLst>
                </a:gridCol>
                <a:gridCol w="4446831">
                  <a:extLst>
                    <a:ext uri="{9D8B030D-6E8A-4147-A177-3AD203B41FA5}">
                      <a16:colId xmlns:a16="http://schemas.microsoft.com/office/drawing/2014/main" val="2047021064"/>
                    </a:ext>
                  </a:extLst>
                </a:gridCol>
                <a:gridCol w="5334000">
                  <a:extLst>
                    <a:ext uri="{9D8B030D-6E8A-4147-A177-3AD203B41FA5}">
                      <a16:colId xmlns:a16="http://schemas.microsoft.com/office/drawing/2014/main" val="1108774843"/>
                    </a:ext>
                  </a:extLst>
                </a:gridCol>
                <a:gridCol w="6324600">
                  <a:extLst>
                    <a:ext uri="{9D8B030D-6E8A-4147-A177-3AD203B41FA5}">
                      <a16:colId xmlns:a16="http://schemas.microsoft.com/office/drawing/2014/main" val="2652001260"/>
                    </a:ext>
                  </a:extLst>
                </a:gridCol>
              </a:tblGrid>
              <a:tr h="188721">
                <a:tc>
                  <a:txBody>
                    <a:bodyPr/>
                    <a:lstStyle/>
                    <a:p>
                      <a:pPr algn="ctr" fontAlgn="t" latinLnBrk="0"/>
                      <a:r>
                        <a:rPr lang="en-US" sz="4400" b="1" dirty="0" err="1">
                          <a:solidFill>
                            <a:schemeClr val="tx1"/>
                          </a:solidFill>
                          <a:effectLst/>
                          <a:latin typeface="Times New Roman" panose="02020603050405020304" pitchFamily="18" charset="0"/>
                          <a:cs typeface="Times New Roman" panose="02020603050405020304" pitchFamily="18" charset="0"/>
                        </a:rPr>
                        <a:t>Câu</a:t>
                      </a:r>
                      <a:endParaRPr lang="en-US" sz="44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mỗi tiếng</a:t>
                      </a:r>
                    </a:p>
                  </a:txBody>
                  <a:tcPr marL="0" marR="0" marT="0" marB="0" anchor="ctr">
                    <a:solidFill>
                      <a:schemeClr val="accent6">
                        <a:lumMod val="40000"/>
                        <a:lumOff val="60000"/>
                      </a:schemeClr>
                    </a:solidFill>
                  </a:tcPr>
                </a:tc>
                <a:extLst>
                  <a:ext uri="{0D108BD9-81ED-4DB2-BD59-A6C34878D82A}">
                    <a16:rowId xmlns:a16="http://schemas.microsoft.com/office/drawing/2014/main" val="1173375459"/>
                  </a:ext>
                </a:extLst>
              </a:tr>
              <a:tr h="754883">
                <a:tc>
                  <a:txBody>
                    <a:bodyPr/>
                    <a:lstStyle/>
                    <a:p>
                      <a:pPr algn="ctr" fontAlgn="t" latinLnBrk="0"/>
                      <a:r>
                        <a:rPr lang="en-US" sz="4400" dirty="0">
                          <a:effectLst/>
                          <a:latin typeface="Times New Roman" panose="02020603050405020304" pitchFamily="18" charset="0"/>
                          <a:cs typeface="Times New Roman" panose="02020603050405020304" pitchFamily="18" charset="0"/>
                        </a:rPr>
                        <a:t>a</a:t>
                      </a:r>
                      <a:endParaRPr lang="en-US"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err="1">
                          <a:effectLst/>
                          <a:latin typeface="Times New Roman" panose="02020603050405020304" pitchFamily="18" charset="0"/>
                          <a:cs typeface="Times New Roman" panose="02020603050405020304" pitchFamily="18" charset="0"/>
                        </a:rPr>
                        <a:t>Bách</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niên</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giai</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lão</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dirty="0">
                          <a:effectLst/>
                          <a:latin typeface="Times New Roman" panose="02020603050405020304" pitchFamily="18" charset="0"/>
                          <a:cs typeface="Times New Roman" panose="02020603050405020304" pitchFamily="18" charset="0"/>
                        </a:rPr>
                        <a:t>Hai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vợ</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chồng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sống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hoà</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thuận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hạnh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phúc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mãi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đến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già</a:t>
                      </a:r>
                      <a:endParaRPr lang="en-US"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b</a:t>
                      </a:r>
                      <a:r>
                        <a:rPr lang="vi-VN" sz="4400" i="1" dirty="0">
                          <a:effectLst/>
                          <a:latin typeface="Times New Roman" panose="02020603050405020304" pitchFamily="18" charset="0"/>
                          <a:cs typeface="Times New Roman" panose="02020603050405020304" pitchFamily="18" charset="0"/>
                        </a:rPr>
                        <a:t>ách</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trăm</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n</a:t>
                      </a:r>
                      <a:r>
                        <a:rPr lang="vi-VN" sz="4400" i="1" dirty="0">
                          <a:effectLst/>
                          <a:latin typeface="Times New Roman" panose="02020603050405020304" pitchFamily="18" charset="0"/>
                          <a:cs typeface="Times New Roman" panose="02020603050405020304" pitchFamily="18" charset="0"/>
                        </a:rPr>
                        <a:t>iên</a:t>
                      </a:r>
                      <a:r>
                        <a:rPr lang="vi-VN" sz="4400" dirty="0">
                          <a:effectLst/>
                          <a:latin typeface="Times New Roman" panose="02020603050405020304" pitchFamily="18" charset="0"/>
                          <a:cs typeface="Times New Roman" panose="02020603050405020304" pitchFamily="18" charset="0"/>
                        </a:rPr>
                        <a:t>: năm</a:t>
                      </a:r>
                    </a:p>
                    <a:p>
                      <a:pPr algn="just" fontAlgn="t" latinLnBrk="0"/>
                      <a:r>
                        <a:rPr lang="en-US" sz="4400" i="1" dirty="0">
                          <a:effectLst/>
                          <a:latin typeface="Times New Roman" panose="02020603050405020304" pitchFamily="18" charset="0"/>
                          <a:cs typeface="Times New Roman" panose="02020603050405020304" pitchFamily="18" charset="0"/>
                        </a:rPr>
                        <a:t>g</a:t>
                      </a:r>
                      <a:r>
                        <a:rPr lang="vi-VN" sz="4400" i="1" dirty="0">
                          <a:effectLst/>
                          <a:latin typeface="Times New Roman" panose="02020603050405020304" pitchFamily="18" charset="0"/>
                          <a:cs typeface="Times New Roman" panose="02020603050405020304" pitchFamily="18" charset="0"/>
                        </a:rPr>
                        <a:t>iai</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đều</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cùng</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l</a:t>
                      </a:r>
                      <a:r>
                        <a:rPr lang="vi-VN" sz="4400" i="1" dirty="0">
                          <a:effectLst/>
                          <a:latin typeface="Times New Roman" panose="02020603050405020304" pitchFamily="18" charset="0"/>
                          <a:cs typeface="Times New Roman" panose="02020603050405020304" pitchFamily="18" charset="0"/>
                        </a:rPr>
                        <a:t>ão</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già</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206550503"/>
                  </a:ext>
                </a:extLst>
              </a:tr>
              <a:tr h="754883">
                <a:tc>
                  <a:txBody>
                    <a:bodyPr/>
                    <a:lstStyle/>
                    <a:p>
                      <a:pPr algn="ctr" fontAlgn="t" latinLnBrk="0"/>
                      <a:r>
                        <a:rPr lang="en-US" sz="4400">
                          <a:effectLst/>
                          <a:latin typeface="Times New Roman" panose="02020603050405020304" pitchFamily="18" charset="0"/>
                          <a:cs typeface="Times New Roman" panose="02020603050405020304" pitchFamily="18" charset="0"/>
                        </a:rPr>
                        <a:t>b</a:t>
                      </a:r>
                      <a:endParaRPr lang="en-US" sz="4400" b="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Danh </a:t>
                      </a:r>
                      <a:r>
                        <a:rPr lang="en-US" sz="4400" i="1" dirty="0" err="1">
                          <a:effectLst/>
                          <a:latin typeface="Times New Roman" panose="02020603050405020304" pitchFamily="18" charset="0"/>
                          <a:cs typeface="Times New Roman" panose="02020603050405020304" pitchFamily="18" charset="0"/>
                        </a:rPr>
                        <a:t>chính</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ngôn</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thuận</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dirty="0" err="1">
                          <a:effectLst/>
                          <a:latin typeface="Times New Roman" panose="02020603050405020304" pitchFamily="18" charset="0"/>
                          <a:cs typeface="Times New Roman" panose="02020603050405020304" pitchFamily="18" charset="0"/>
                        </a:rPr>
                        <a:t>Có</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danh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nghĩa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chính</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đáng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được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pháp</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luật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hoặc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đông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đảo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mọi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người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thừa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nhận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thì</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nói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dễ</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được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nghe</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theo.</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d</a:t>
                      </a:r>
                      <a:r>
                        <a:rPr lang="vi-VN" sz="4400" i="1" dirty="0">
                          <a:effectLst/>
                          <a:latin typeface="Times New Roman" panose="02020603050405020304" pitchFamily="18" charset="0"/>
                          <a:cs typeface="Times New Roman" panose="02020603050405020304" pitchFamily="18" charset="0"/>
                        </a:rPr>
                        <a:t>anh</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tên</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c</a:t>
                      </a:r>
                      <a:r>
                        <a:rPr lang="vi-VN" sz="4400" i="1" dirty="0">
                          <a:effectLst/>
                          <a:latin typeface="Times New Roman" panose="02020603050405020304" pitchFamily="18" charset="0"/>
                          <a:cs typeface="Times New Roman" panose="02020603050405020304" pitchFamily="18" charset="0"/>
                        </a:rPr>
                        <a:t>hính</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ngay</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đúng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đắn</a:t>
                      </a:r>
                      <a:endParaRPr lang="en-US"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n</a:t>
                      </a:r>
                      <a:r>
                        <a:rPr lang="vi-VN" sz="4400" i="1" dirty="0">
                          <a:effectLst/>
                          <a:latin typeface="Times New Roman" panose="02020603050405020304" pitchFamily="18" charset="0"/>
                          <a:cs typeface="Times New Roman" panose="02020603050405020304" pitchFamily="18" charset="0"/>
                        </a:rPr>
                        <a:t>gôn</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nói</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t</a:t>
                      </a:r>
                      <a:r>
                        <a:rPr lang="vi-VN" sz="4400" i="1" dirty="0">
                          <a:effectLst/>
                          <a:latin typeface="Times New Roman" panose="02020603050405020304" pitchFamily="18" charset="0"/>
                          <a:cs typeface="Times New Roman" panose="02020603050405020304" pitchFamily="18" charset="0"/>
                        </a:rPr>
                        <a:t>huận</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xuôi</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đồng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tình</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283809122"/>
                  </a:ext>
                </a:extLst>
              </a:tr>
            </a:tbl>
          </a:graphicData>
        </a:graphic>
      </p:graphicFrame>
    </p:spTree>
    <p:extLst>
      <p:ext uri="{BB962C8B-B14F-4D97-AF65-F5344CB8AC3E}">
        <p14:creationId xmlns:p14="http://schemas.microsoft.com/office/powerpoint/2010/main" val="18028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3B6327-524C-DBE2-C920-440A868AC8BE}"/>
              </a:ext>
            </a:extLst>
          </p:cNvPr>
          <p:cNvSpPr>
            <a:spLocks noGrp="1"/>
          </p:cNvSpPr>
          <p:nvPr>
            <p:ph type="title"/>
          </p:nvPr>
        </p:nvSpPr>
        <p:spPr>
          <a:xfrm>
            <a:off x="7696200" y="0"/>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2</a:t>
            </a:r>
          </a:p>
        </p:txBody>
      </p:sp>
      <p:graphicFrame>
        <p:nvGraphicFramePr>
          <p:cNvPr id="2" name="Table 1"/>
          <p:cNvGraphicFramePr>
            <a:graphicFrameLocks noGrp="1"/>
          </p:cNvGraphicFramePr>
          <p:nvPr>
            <p:extLst>
              <p:ext uri="{D42A27DB-BD31-4B8C-83A1-F6EECF244321}">
                <p14:modId xmlns:p14="http://schemas.microsoft.com/office/powerpoint/2010/main" val="2741178909"/>
              </p:ext>
            </p:extLst>
          </p:nvPr>
        </p:nvGraphicFramePr>
        <p:xfrm>
          <a:off x="457200" y="1501141"/>
          <a:ext cx="17297400" cy="6705600"/>
        </p:xfrm>
        <a:graphic>
          <a:graphicData uri="http://schemas.openxmlformats.org/drawingml/2006/table">
            <a:tbl>
              <a:tblPr>
                <a:tableStyleId>{5940675A-B579-460E-94D1-54222C63F5DA}</a:tableStyleId>
              </a:tblPr>
              <a:tblGrid>
                <a:gridCol w="1191969">
                  <a:extLst>
                    <a:ext uri="{9D8B030D-6E8A-4147-A177-3AD203B41FA5}">
                      <a16:colId xmlns:a16="http://schemas.microsoft.com/office/drawing/2014/main" val="771665515"/>
                    </a:ext>
                  </a:extLst>
                </a:gridCol>
                <a:gridCol w="4446831">
                  <a:extLst>
                    <a:ext uri="{9D8B030D-6E8A-4147-A177-3AD203B41FA5}">
                      <a16:colId xmlns:a16="http://schemas.microsoft.com/office/drawing/2014/main" val="2047021064"/>
                    </a:ext>
                  </a:extLst>
                </a:gridCol>
                <a:gridCol w="5334000">
                  <a:extLst>
                    <a:ext uri="{9D8B030D-6E8A-4147-A177-3AD203B41FA5}">
                      <a16:colId xmlns:a16="http://schemas.microsoft.com/office/drawing/2014/main" val="1108774843"/>
                    </a:ext>
                  </a:extLst>
                </a:gridCol>
                <a:gridCol w="6324600">
                  <a:extLst>
                    <a:ext uri="{9D8B030D-6E8A-4147-A177-3AD203B41FA5}">
                      <a16:colId xmlns:a16="http://schemas.microsoft.com/office/drawing/2014/main" val="2652001260"/>
                    </a:ext>
                  </a:extLst>
                </a:gridCol>
              </a:tblGrid>
              <a:tr h="188721">
                <a:tc>
                  <a:txBody>
                    <a:bodyPr/>
                    <a:lstStyle/>
                    <a:p>
                      <a:pPr algn="ctr" fontAlgn="t" latinLnBrk="0"/>
                      <a:r>
                        <a:rPr lang="en-US" sz="4400" b="1" dirty="0" err="1">
                          <a:solidFill>
                            <a:schemeClr val="tx1"/>
                          </a:solidFill>
                          <a:effectLst/>
                          <a:latin typeface="Times New Roman" panose="02020603050405020304" pitchFamily="18" charset="0"/>
                          <a:cs typeface="Times New Roman" panose="02020603050405020304" pitchFamily="18" charset="0"/>
                        </a:rPr>
                        <a:t>Câu</a:t>
                      </a:r>
                      <a:endParaRPr lang="en-US" sz="44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thành ngữ</a:t>
                      </a:r>
                    </a:p>
                  </a:txBody>
                  <a:tcPr marL="0" marR="0" marT="0" marB="0" anchor="ctr">
                    <a:solidFill>
                      <a:schemeClr val="accent6">
                        <a:lumMod val="40000"/>
                        <a:lumOff val="60000"/>
                      </a:schemeClr>
                    </a:solidFill>
                  </a:tcPr>
                </a:tc>
                <a:tc>
                  <a:txBody>
                    <a:bodyPr/>
                    <a:lstStyle/>
                    <a:p>
                      <a:pPr algn="ctr" fontAlgn="t" latinLnBrk="0"/>
                      <a:r>
                        <a:rPr lang="vi-VN" sz="4400" b="1" dirty="0">
                          <a:solidFill>
                            <a:schemeClr val="tx1"/>
                          </a:solidFill>
                          <a:effectLst/>
                          <a:latin typeface="Times New Roman" panose="02020603050405020304" pitchFamily="18" charset="0"/>
                          <a:cs typeface="Times New Roman" panose="02020603050405020304" pitchFamily="18" charset="0"/>
                        </a:rPr>
                        <a:t>Nghĩa của mỗi tiếng</a:t>
                      </a:r>
                    </a:p>
                  </a:txBody>
                  <a:tcPr marL="0" marR="0" marT="0" marB="0" anchor="ctr">
                    <a:solidFill>
                      <a:schemeClr val="accent6">
                        <a:lumMod val="40000"/>
                        <a:lumOff val="60000"/>
                      </a:schemeClr>
                    </a:solidFill>
                  </a:tcPr>
                </a:tc>
                <a:extLst>
                  <a:ext uri="{0D108BD9-81ED-4DB2-BD59-A6C34878D82A}">
                    <a16:rowId xmlns:a16="http://schemas.microsoft.com/office/drawing/2014/main" val="1173375459"/>
                  </a:ext>
                </a:extLst>
              </a:tr>
              <a:tr h="754883">
                <a:tc>
                  <a:txBody>
                    <a:bodyPr/>
                    <a:lstStyle/>
                    <a:p>
                      <a:pPr algn="ctr" fontAlgn="t" latinLnBrk="0"/>
                      <a:r>
                        <a:rPr lang="en-US" sz="4400" dirty="0">
                          <a:effectLst/>
                          <a:latin typeface="Times New Roman" panose="02020603050405020304" pitchFamily="18" charset="0"/>
                          <a:cs typeface="Times New Roman" panose="02020603050405020304" pitchFamily="18" charset="0"/>
                        </a:rPr>
                        <a:t>c</a:t>
                      </a:r>
                      <a:endParaRPr lang="en-US"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en-US" sz="4400" i="1" dirty="0" err="1">
                          <a:effectLst/>
                          <a:latin typeface="Times New Roman" panose="02020603050405020304" pitchFamily="18" charset="0"/>
                          <a:cs typeface="Times New Roman" panose="02020603050405020304" pitchFamily="18" charset="0"/>
                        </a:rPr>
                        <a:t>Chiêu</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binh</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mãi</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mã</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b="0" dirty="0" err="1">
                          <a:solidFill>
                            <a:schemeClr val="tx1"/>
                          </a:solidFill>
                          <a:effectLst/>
                          <a:latin typeface="Times New Roman" panose="02020603050405020304" pitchFamily="18" charset="0"/>
                          <a:cs typeface="Times New Roman" panose="02020603050405020304" pitchFamily="18" charset="0"/>
                        </a:rPr>
                        <a:t>Tuyển</a:t>
                      </a:r>
                      <a:r>
                        <a:rPr lang="en-US" sz="4400" b="0" dirty="0">
                          <a:solidFill>
                            <a:schemeClr val="tx1"/>
                          </a:solidFill>
                          <a:effectLst/>
                          <a:latin typeface="Times New Roman" panose="02020603050405020304" pitchFamily="18" charset="0"/>
                          <a:cs typeface="Times New Roman" panose="02020603050405020304" pitchFamily="18" charset="0"/>
                        </a:rPr>
                        <a:t> </a:t>
                      </a:r>
                      <a:r>
                        <a:rPr lang="en-US" sz="4400" b="0" dirty="0" err="1">
                          <a:solidFill>
                            <a:schemeClr val="tx1"/>
                          </a:solidFill>
                          <a:effectLst/>
                          <a:latin typeface="Times New Roman" panose="02020603050405020304" pitchFamily="18" charset="0"/>
                          <a:cs typeface="Times New Roman" panose="02020603050405020304" pitchFamily="18" charset="0"/>
                        </a:rPr>
                        <a:t>mộ</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binh</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lính</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mua</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ngựa</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chiến</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để</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chuẩn</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bị</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chiến</a:t>
                      </a:r>
                      <a:r>
                        <a:rPr lang="en-US" sz="4400" b="0" baseline="0" dirty="0">
                          <a:solidFill>
                            <a:schemeClr val="tx1"/>
                          </a:solidFill>
                          <a:effectLst/>
                          <a:latin typeface="Times New Roman" panose="02020603050405020304" pitchFamily="18" charset="0"/>
                          <a:cs typeface="Times New Roman" panose="02020603050405020304" pitchFamily="18" charset="0"/>
                        </a:rPr>
                        <a:t> </a:t>
                      </a:r>
                      <a:r>
                        <a:rPr lang="en-US" sz="4400" b="0" baseline="0" dirty="0" err="1">
                          <a:solidFill>
                            <a:schemeClr val="tx1"/>
                          </a:solidFill>
                          <a:effectLst/>
                          <a:latin typeface="Times New Roman" panose="02020603050405020304" pitchFamily="18" charset="0"/>
                          <a:cs typeface="Times New Roman" panose="02020603050405020304" pitchFamily="18" charset="0"/>
                        </a:rPr>
                        <a:t>đấu</a:t>
                      </a:r>
                      <a:r>
                        <a:rPr lang="en-US" sz="4400" b="0" baseline="0" dirty="0">
                          <a:solidFill>
                            <a:schemeClr val="tx1"/>
                          </a:solidFill>
                          <a:effectLst/>
                          <a:latin typeface="Times New Roman" panose="02020603050405020304" pitchFamily="18" charset="0"/>
                          <a:cs typeface="Times New Roman" panose="02020603050405020304" pitchFamily="18" charset="0"/>
                        </a:rPr>
                        <a:t>.</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c</a:t>
                      </a:r>
                      <a:r>
                        <a:rPr lang="vi-VN" sz="4400" i="1" dirty="0">
                          <a:effectLst/>
                          <a:latin typeface="Times New Roman" panose="02020603050405020304" pitchFamily="18" charset="0"/>
                          <a:cs typeface="Times New Roman" panose="02020603050405020304" pitchFamily="18" charset="0"/>
                        </a:rPr>
                        <a:t>hiêu</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nạp</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tuyển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b</a:t>
                      </a:r>
                      <a:r>
                        <a:rPr lang="vi-VN" sz="4400" i="1" dirty="0">
                          <a:effectLst/>
                          <a:latin typeface="Times New Roman" panose="02020603050405020304" pitchFamily="18" charset="0"/>
                          <a:cs typeface="Times New Roman" panose="02020603050405020304" pitchFamily="18" charset="0"/>
                        </a:rPr>
                        <a:t>inh</a:t>
                      </a:r>
                      <a:r>
                        <a:rPr lang="vi-VN" sz="4400" dirty="0">
                          <a:effectLst/>
                          <a:latin typeface="Times New Roman" panose="02020603050405020304" pitchFamily="18" charset="0"/>
                          <a:cs typeface="Times New Roman" panose="02020603050405020304" pitchFamily="18" charset="0"/>
                        </a:rPr>
                        <a:t>: binh </a:t>
                      </a:r>
                      <a:r>
                        <a:rPr lang="en-US" sz="4400" dirty="0" err="1">
                          <a:effectLst/>
                          <a:latin typeface="Times New Roman" panose="02020603050405020304" pitchFamily="18" charset="0"/>
                          <a:cs typeface="Times New Roman" panose="02020603050405020304" pitchFamily="18" charset="0"/>
                        </a:rPr>
                        <a:t>lính</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quân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đội</a:t>
                      </a:r>
                      <a:endParaRPr lang="vi-VN" sz="4400" i="1"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m</a:t>
                      </a:r>
                      <a:r>
                        <a:rPr lang="vi-VN" sz="4400" i="1" dirty="0">
                          <a:effectLst/>
                          <a:latin typeface="Times New Roman" panose="02020603050405020304" pitchFamily="18" charset="0"/>
                          <a:cs typeface="Times New Roman" panose="02020603050405020304" pitchFamily="18" charset="0"/>
                        </a:rPr>
                        <a:t>ãi</a:t>
                      </a:r>
                      <a:r>
                        <a:rPr lang="vi-VN" sz="4400" dirty="0">
                          <a:effectLst/>
                          <a:latin typeface="Times New Roman" panose="02020603050405020304" pitchFamily="18" charset="0"/>
                          <a:cs typeface="Times New Roman" panose="02020603050405020304" pitchFamily="18" charset="0"/>
                        </a:rPr>
                        <a:t>: mua</a:t>
                      </a:r>
                      <a:endParaRPr lang="vi-VN" sz="4400" i="1"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m</a:t>
                      </a:r>
                      <a:r>
                        <a:rPr lang="vi-VN" sz="4400" i="1" dirty="0">
                          <a:effectLst/>
                          <a:latin typeface="Times New Roman" panose="02020603050405020304" pitchFamily="18" charset="0"/>
                          <a:cs typeface="Times New Roman" panose="02020603050405020304" pitchFamily="18" charset="0"/>
                        </a:rPr>
                        <a:t>ã</a:t>
                      </a:r>
                      <a:r>
                        <a:rPr lang="vi-VN" sz="4400" dirty="0">
                          <a:effectLst/>
                          <a:latin typeface="Times New Roman" panose="02020603050405020304" pitchFamily="18" charset="0"/>
                          <a:cs typeface="Times New Roman" panose="02020603050405020304" pitchFamily="18" charset="0"/>
                        </a:rPr>
                        <a:t>: ngựa</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206550503"/>
                  </a:ext>
                </a:extLst>
              </a:tr>
              <a:tr h="754883">
                <a:tc>
                  <a:txBody>
                    <a:bodyPr/>
                    <a:lstStyle/>
                    <a:p>
                      <a:pPr algn="ctr" fontAlgn="t" latinLnBrk="0"/>
                      <a:r>
                        <a:rPr lang="en-US" sz="4400">
                          <a:effectLst/>
                          <a:latin typeface="Times New Roman" panose="02020603050405020304" pitchFamily="18" charset="0"/>
                          <a:cs typeface="Times New Roman" panose="02020603050405020304" pitchFamily="18" charset="0"/>
                        </a:rPr>
                        <a:t>d</a:t>
                      </a:r>
                      <a:endParaRPr lang="en-US" sz="4400" b="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fontAlgn="t" latinLnBrk="0"/>
                      <a:r>
                        <a:rPr lang="en-US" sz="4400" i="1" dirty="0" err="1">
                          <a:effectLst/>
                          <a:latin typeface="Times New Roman" panose="02020603050405020304" pitchFamily="18" charset="0"/>
                          <a:cs typeface="Times New Roman" panose="02020603050405020304" pitchFamily="18" charset="0"/>
                        </a:rPr>
                        <a:t>Trung</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quân</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ái</a:t>
                      </a:r>
                      <a:r>
                        <a:rPr lang="en-US" sz="4400" i="1" dirty="0">
                          <a:effectLst/>
                          <a:latin typeface="Times New Roman" panose="02020603050405020304" pitchFamily="18" charset="0"/>
                          <a:cs typeface="Times New Roman" panose="02020603050405020304" pitchFamily="18" charset="0"/>
                        </a:rPr>
                        <a:t> </a:t>
                      </a:r>
                      <a:r>
                        <a:rPr lang="en-US" sz="4400" i="1" dirty="0" err="1">
                          <a:effectLst/>
                          <a:latin typeface="Times New Roman" panose="02020603050405020304" pitchFamily="18" charset="0"/>
                          <a:cs typeface="Times New Roman" panose="02020603050405020304" pitchFamily="18" charset="0"/>
                        </a:rPr>
                        <a:t>quốc</a:t>
                      </a:r>
                      <a:endParaRPr lang="en-US" sz="4400" b="0" i="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fontAlgn="t" latinLnBrk="0"/>
                      <a:r>
                        <a:rPr lang="en-US" sz="4400" dirty="0" err="1">
                          <a:effectLst/>
                          <a:latin typeface="Times New Roman" panose="02020603050405020304" pitchFamily="18" charset="0"/>
                          <a:cs typeface="Times New Roman" panose="02020603050405020304" pitchFamily="18" charset="0"/>
                        </a:rPr>
                        <a:t>Một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lòng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dạ</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với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vua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yêu</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nước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theo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quan</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điểm</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của</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đạo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đức</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phong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kiến</a:t>
                      </a:r>
                      <a:r>
                        <a:rPr lang="en-US" sz="4400" baseline="0" dirty="0">
                          <a:effectLst/>
                          <a:latin typeface="Times New Roman" panose="02020603050405020304" pitchFamily="18" charset="0"/>
                          <a:cs typeface="Times New Roman" panose="02020603050405020304" pitchFamily="18" charset="0"/>
                        </a:rPr>
                        <a:t>.</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fontAlgn="t" latinLnBrk="0"/>
                      <a:r>
                        <a:rPr lang="en-US" sz="4400" i="1" dirty="0">
                          <a:effectLst/>
                          <a:latin typeface="Times New Roman" panose="02020603050405020304" pitchFamily="18" charset="0"/>
                          <a:cs typeface="Times New Roman" panose="02020603050405020304" pitchFamily="18" charset="0"/>
                        </a:rPr>
                        <a:t>t</a:t>
                      </a:r>
                      <a:r>
                        <a:rPr lang="vi-VN" sz="4400" i="1" dirty="0">
                          <a:effectLst/>
                          <a:latin typeface="Times New Roman" panose="02020603050405020304" pitchFamily="18" charset="0"/>
                          <a:cs typeface="Times New Roman" panose="02020603050405020304" pitchFamily="18" charset="0"/>
                        </a:rPr>
                        <a:t>rung</a:t>
                      </a:r>
                      <a:r>
                        <a:rPr lang="vi-VN"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ngay</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lòng</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một</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dạ</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với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người</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nào</a:t>
                      </a:r>
                      <a:r>
                        <a:rPr lang="en-US" sz="4400" baseline="0" dirty="0">
                          <a:effectLst/>
                          <a:latin typeface="Times New Roman" panose="02020603050405020304" pitchFamily="18" charset="0"/>
                          <a:cs typeface="Times New Roman" panose="02020603050405020304" pitchFamily="18" charset="0"/>
                        </a:rPr>
                        <a:t> </a:t>
                      </a:r>
                      <a:r>
                        <a:rPr lang="en-US" sz="4400" baseline="0" dirty="0" err="1">
                          <a:effectLst/>
                          <a:latin typeface="Times New Roman" panose="02020603050405020304" pitchFamily="18" charset="0"/>
                          <a:cs typeface="Times New Roman" panose="02020603050405020304" pitchFamily="18" charset="0"/>
                        </a:rPr>
                        <a:t>đó</a:t>
                      </a:r>
                      <a:endParaRPr lang="vi-VN" sz="4400" dirty="0">
                        <a:effectLst/>
                        <a:latin typeface="Times New Roman" panose="02020603050405020304" pitchFamily="18" charset="0"/>
                        <a:cs typeface="Times New Roman" panose="02020603050405020304" pitchFamily="18" charset="0"/>
                      </a:endParaRPr>
                    </a:p>
                    <a:p>
                      <a:pPr algn="just" fontAlgn="t" latinLnBrk="0"/>
                      <a:r>
                        <a:rPr lang="en-US" sz="4400" i="1" dirty="0">
                          <a:effectLst/>
                          <a:latin typeface="Times New Roman" panose="02020603050405020304" pitchFamily="18" charset="0"/>
                          <a:cs typeface="Times New Roman" panose="02020603050405020304" pitchFamily="18" charset="0"/>
                        </a:rPr>
                        <a:t>q</a:t>
                      </a:r>
                      <a:r>
                        <a:rPr lang="vi-VN" sz="4400" i="1" dirty="0">
                          <a:effectLst/>
                          <a:latin typeface="Times New Roman" panose="02020603050405020304" pitchFamily="18" charset="0"/>
                          <a:cs typeface="Times New Roman" panose="02020603050405020304" pitchFamily="18" charset="0"/>
                        </a:rPr>
                        <a:t>uâ</a:t>
                      </a:r>
                      <a:r>
                        <a:rPr lang="en-US" sz="4400" i="1" dirty="0">
                          <a:effectLst/>
                          <a:latin typeface="Times New Roman" panose="02020603050405020304" pitchFamily="18" charset="0"/>
                          <a:cs typeface="Times New Roman" panose="02020603050405020304" pitchFamily="18" charset="0"/>
                        </a:rPr>
                        <a:t>n</a:t>
                      </a:r>
                      <a:r>
                        <a:rPr lang="vi-VN" sz="4400" dirty="0">
                          <a:effectLst/>
                          <a:latin typeface="Times New Roman" panose="02020603050405020304" pitchFamily="18" charset="0"/>
                          <a:cs typeface="Times New Roman" panose="02020603050405020304" pitchFamily="18" charset="0"/>
                        </a:rPr>
                        <a:t>: vua</a:t>
                      </a:r>
                    </a:p>
                    <a:p>
                      <a:pPr algn="just" fontAlgn="t" latinLnBrk="0"/>
                      <a:r>
                        <a:rPr lang="en-US" sz="4400" i="1" dirty="0">
                          <a:effectLst/>
                          <a:latin typeface="Times New Roman" panose="02020603050405020304" pitchFamily="18" charset="0"/>
                          <a:cs typeface="Times New Roman" panose="02020603050405020304" pitchFamily="18" charset="0"/>
                        </a:rPr>
                        <a:t>á</a:t>
                      </a:r>
                      <a:r>
                        <a:rPr lang="vi-VN" sz="4400" i="1" dirty="0">
                          <a:effectLst/>
                          <a:latin typeface="Times New Roman" panose="02020603050405020304" pitchFamily="18" charset="0"/>
                          <a:cs typeface="Times New Roman" panose="02020603050405020304" pitchFamily="18" charset="0"/>
                        </a:rPr>
                        <a:t>i</a:t>
                      </a:r>
                      <a:r>
                        <a:rPr lang="vi-VN" sz="4400" dirty="0">
                          <a:effectLst/>
                          <a:latin typeface="Times New Roman" panose="02020603050405020304" pitchFamily="18" charset="0"/>
                          <a:cs typeface="Times New Roman" panose="02020603050405020304" pitchFamily="18" charset="0"/>
                        </a:rPr>
                        <a:t>: yêu</a:t>
                      </a:r>
                    </a:p>
                    <a:p>
                      <a:pPr algn="just" fontAlgn="t" latinLnBrk="0"/>
                      <a:r>
                        <a:rPr lang="en-US" sz="4400" i="1" dirty="0">
                          <a:effectLst/>
                          <a:latin typeface="Times New Roman" panose="02020603050405020304" pitchFamily="18" charset="0"/>
                          <a:cs typeface="Times New Roman" panose="02020603050405020304" pitchFamily="18" charset="0"/>
                        </a:rPr>
                        <a:t>q</a:t>
                      </a:r>
                      <a:r>
                        <a:rPr lang="vi-VN" sz="4400" i="1" dirty="0">
                          <a:effectLst/>
                          <a:latin typeface="Times New Roman" panose="02020603050405020304" pitchFamily="18" charset="0"/>
                          <a:cs typeface="Times New Roman" panose="02020603050405020304" pitchFamily="18" charset="0"/>
                        </a:rPr>
                        <a:t>uốc</a:t>
                      </a:r>
                      <a:r>
                        <a:rPr lang="vi-VN" sz="4400" dirty="0">
                          <a:effectLst/>
                          <a:latin typeface="Times New Roman" panose="02020603050405020304" pitchFamily="18" charset="0"/>
                          <a:cs typeface="Times New Roman" panose="02020603050405020304" pitchFamily="18" charset="0"/>
                        </a:rPr>
                        <a:t>:</a:t>
                      </a:r>
                      <a:r>
                        <a:rPr lang="en-US" sz="4400" baseline="0" dirty="0">
                          <a:effectLst/>
                          <a:latin typeface="Times New Roman" panose="02020603050405020304" pitchFamily="18" charset="0"/>
                          <a:cs typeface="Times New Roman" panose="02020603050405020304" pitchFamily="18" charset="0"/>
                        </a:rPr>
                        <a:t> </a:t>
                      </a:r>
                      <a:r>
                        <a:rPr lang="vi-VN" sz="4400" dirty="0">
                          <a:effectLst/>
                          <a:latin typeface="Times New Roman" panose="02020603050405020304" pitchFamily="18" charset="0"/>
                          <a:cs typeface="Times New Roman" panose="02020603050405020304" pitchFamily="18" charset="0"/>
                        </a:rPr>
                        <a:t>nước</a:t>
                      </a:r>
                      <a:endParaRPr lang="vi-VN" sz="44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283809122"/>
                  </a:ext>
                </a:extLst>
              </a:tr>
            </a:tbl>
          </a:graphicData>
        </a:graphic>
      </p:graphicFrame>
    </p:spTree>
    <p:extLst>
      <p:ext uri="{BB962C8B-B14F-4D97-AF65-F5344CB8AC3E}">
        <p14:creationId xmlns:p14="http://schemas.microsoft.com/office/powerpoint/2010/main" val="126725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ECDBEC03-2C75-B406-49FE-38D2EF4D9C89}"/>
              </a:ext>
            </a:extLst>
          </p:cNvPr>
          <p:cNvSpPr/>
          <p:nvPr/>
        </p:nvSpPr>
        <p:spPr>
          <a:xfrm>
            <a:off x="16348728" y="-1184433"/>
            <a:ext cx="2964144" cy="2918142"/>
          </a:xfrm>
          <a:custGeom>
            <a:avLst/>
            <a:gdLst/>
            <a:ahLst/>
            <a:cxnLst/>
            <a:rect l="l" t="t" r="r" b="b"/>
            <a:pathLst>
              <a:path w="5250144" h="4114800">
                <a:moveTo>
                  <a:pt x="0" y="0"/>
                </a:moveTo>
                <a:lnTo>
                  <a:pt x="5250143" y="0"/>
                </a:lnTo>
                <a:lnTo>
                  <a:pt x="52501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15" name="Table 14"/>
          <p:cNvGraphicFramePr>
            <a:graphicFrameLocks noGrp="1"/>
          </p:cNvGraphicFramePr>
          <p:nvPr>
            <p:extLst>
              <p:ext uri="{D42A27DB-BD31-4B8C-83A1-F6EECF244321}">
                <p14:modId xmlns:p14="http://schemas.microsoft.com/office/powerpoint/2010/main" val="1897420650"/>
              </p:ext>
            </p:extLst>
          </p:nvPr>
        </p:nvGraphicFramePr>
        <p:xfrm>
          <a:off x="457200" y="1519690"/>
          <a:ext cx="17068800" cy="8424410"/>
        </p:xfrm>
        <a:graphic>
          <a:graphicData uri="http://schemas.openxmlformats.org/drawingml/2006/table">
            <a:tbl>
              <a:tblPr>
                <a:tableStyleId>{5940675A-B579-460E-94D1-54222C63F5DA}</a:tableStyleId>
              </a:tblPr>
              <a:tblGrid>
                <a:gridCol w="8534400">
                  <a:extLst>
                    <a:ext uri="{9D8B030D-6E8A-4147-A177-3AD203B41FA5}">
                      <a16:colId xmlns:a16="http://schemas.microsoft.com/office/drawing/2014/main" val="1379038193"/>
                    </a:ext>
                  </a:extLst>
                </a:gridCol>
                <a:gridCol w="1676400">
                  <a:extLst>
                    <a:ext uri="{9D8B030D-6E8A-4147-A177-3AD203B41FA5}">
                      <a16:colId xmlns:a16="http://schemas.microsoft.com/office/drawing/2014/main" val="1236811451"/>
                    </a:ext>
                  </a:extLst>
                </a:gridCol>
                <a:gridCol w="6858000">
                  <a:extLst>
                    <a:ext uri="{9D8B030D-6E8A-4147-A177-3AD203B41FA5}">
                      <a16:colId xmlns:a16="http://schemas.microsoft.com/office/drawing/2014/main" val="925157967"/>
                    </a:ext>
                  </a:extLst>
                </a:gridCol>
              </a:tblGrid>
              <a:tr h="677851">
                <a:tc>
                  <a:txBody>
                    <a:bodyPr/>
                    <a:lstStyle/>
                    <a:p>
                      <a:pPr algn="ctr" fontAlgn="t" latinLnBrk="0"/>
                      <a:r>
                        <a:rPr lang="vi-VN" sz="3600" dirty="0">
                          <a:solidFill>
                            <a:schemeClr val="bg1"/>
                          </a:solidFill>
                          <a:effectLst/>
                          <a:latin typeface="Times New Roman" panose="02020603050405020304" pitchFamily="18" charset="0"/>
                          <a:cs typeface="Times New Roman" panose="02020603050405020304" pitchFamily="18" charset="0"/>
                        </a:rPr>
                        <a:t>Thành ngữ, tục ngữ</a:t>
                      </a:r>
                      <a:endParaRPr lang="vi-VN" sz="3600" b="0" dirty="0">
                        <a:solidFill>
                          <a:schemeClr val="bg1"/>
                        </a:solidFill>
                        <a:effectLst/>
                        <a:latin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fontAlgn="t" latinLnBrk="0"/>
                      <a:endParaRPr lang="vi-VN" sz="3600" b="0" dirty="0">
                        <a:solidFill>
                          <a:schemeClr val="bg1"/>
                        </a:solidFill>
                        <a:effectLst/>
                        <a:latin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fontAlgn="t" latinLnBrk="0"/>
                      <a:r>
                        <a:rPr lang="en-US" sz="3600" dirty="0" err="1">
                          <a:solidFill>
                            <a:schemeClr val="bg1"/>
                          </a:solidFill>
                          <a:effectLst/>
                          <a:latin typeface="Times New Roman" panose="02020603050405020304" pitchFamily="18" charset="0"/>
                          <a:cs typeface="Times New Roman" panose="02020603050405020304" pitchFamily="18" charset="0"/>
                        </a:rPr>
                        <a:t>Nghĩa</a:t>
                      </a:r>
                      <a:endParaRPr lang="en-US" sz="3600" b="0" dirty="0">
                        <a:solidFill>
                          <a:schemeClr val="bg1"/>
                        </a:solidFill>
                        <a:effectLst/>
                        <a:latin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1147015557"/>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a. Dã tâm của quân giặc đã</a:t>
                      </a:r>
                      <a:r>
                        <a:rPr lang="vi-VN" sz="3600" b="1" i="1" dirty="0">
                          <a:effectLst/>
                          <a:latin typeface="Times New Roman" panose="02020603050405020304" pitchFamily="18" charset="0"/>
                          <a:cs typeface="Times New Roman" panose="02020603050405020304" pitchFamily="18" charset="0"/>
                        </a:rPr>
                        <a:t> hai năm rõ</a:t>
                      </a:r>
                      <a:r>
                        <a:rPr lang="en-US" sz="3600" b="1" i="1" baseline="0" dirty="0">
                          <a:effectLst/>
                          <a:latin typeface="Times New Roman" panose="02020603050405020304" pitchFamily="18" charset="0"/>
                          <a:cs typeface="Times New Roman" panose="02020603050405020304" pitchFamily="18" charset="0"/>
                        </a:rPr>
                        <a:t> </a:t>
                      </a:r>
                      <a:r>
                        <a:rPr lang="vi-VN" sz="3600" b="1" i="1" dirty="0">
                          <a:effectLst/>
                          <a:latin typeface="Times New Roman" panose="02020603050405020304" pitchFamily="18" charset="0"/>
                          <a:cs typeface="Times New Roman" panose="02020603050405020304" pitchFamily="18" charset="0"/>
                        </a:rPr>
                        <a:t>mười.</a:t>
                      </a:r>
                      <a:r>
                        <a:rPr lang="vi-VN" sz="3600" i="1" dirty="0">
                          <a:effectLst/>
                          <a:latin typeface="Times New Roman" panose="02020603050405020304" pitchFamily="18" charset="0"/>
                          <a:cs typeface="Times New Roman" panose="02020603050405020304" pitchFamily="18" charset="0"/>
                        </a:rPr>
                        <a:t>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rowSpan="5">
                  <a:txBody>
                    <a:bodyPr/>
                    <a:lstStyle/>
                    <a:p>
                      <a:pPr algn="just" fontAlgn="t" latinLnBrk="0"/>
                      <a:endParaRPr lang="vi-VN" sz="36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fontAlgn="t" latinLnBrk="0"/>
                      <a:r>
                        <a:rPr lang="vi-VN" sz="3600">
                          <a:effectLst/>
                          <a:latin typeface="Times New Roman" panose="02020603050405020304" pitchFamily="18" charset="0"/>
                          <a:cs typeface="Times New Roman" panose="02020603050405020304" pitchFamily="18" charset="0"/>
                        </a:rPr>
                        <a:t>1. khi đất nước có giặc, bổn phận của mọi người dân là phải đứng lên đánh giặc</a:t>
                      </a:r>
                      <a:endParaRPr lang="vi-VN" sz="3600" b="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347063185"/>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b. Chữ đề phải </a:t>
                      </a:r>
                      <a:r>
                        <a:rPr lang="vi-VN" sz="3600" b="1" i="1" dirty="0">
                          <a:effectLst/>
                          <a:latin typeface="Times New Roman" panose="02020603050405020304" pitchFamily="18" charset="0"/>
                          <a:cs typeface="Times New Roman" panose="02020603050405020304" pitchFamily="18" charset="0"/>
                        </a:rPr>
                        <a:t>quang minh chính đại</a:t>
                      </a:r>
                      <a:r>
                        <a:rPr lang="vi-VN" sz="3600" i="1" dirty="0">
                          <a:effectLst/>
                          <a:latin typeface="Times New Roman" panose="02020603050405020304" pitchFamily="18" charset="0"/>
                          <a:cs typeface="Times New Roman" panose="02020603050405020304" pitchFamily="18" charset="0"/>
                        </a:rPr>
                        <a:t> như ban ngày.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a:effectLst/>
                          <a:latin typeface="Times New Roman" panose="02020603050405020304" pitchFamily="18" charset="0"/>
                          <a:cs typeface="Times New Roman" panose="02020603050405020304" pitchFamily="18" charset="0"/>
                        </a:rPr>
                        <a:t>2. chịu đựng nắng mưa, sương gió qua nhiều năm tháng</a:t>
                      </a:r>
                      <a:endParaRPr lang="vi-VN" sz="3600" b="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2765276275"/>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c. Hầu muốn luyện cho mình thành một người có thể </a:t>
                      </a:r>
                      <a:r>
                        <a:rPr lang="vi-VN" sz="3600" b="1" i="1" dirty="0">
                          <a:effectLst/>
                          <a:latin typeface="Times New Roman" panose="02020603050405020304" pitchFamily="18" charset="0"/>
                          <a:cs typeface="Times New Roman" panose="02020603050405020304" pitchFamily="18" charset="0"/>
                        </a:rPr>
                        <a:t>dãi gió dầm mưa</a:t>
                      </a:r>
                      <a:r>
                        <a:rPr lang="vi-VN" sz="3600" i="1" dirty="0">
                          <a:effectLst/>
                          <a:latin typeface="Times New Roman" panose="02020603050405020304" pitchFamily="18" charset="0"/>
                          <a:cs typeface="Times New Roman" panose="02020603050405020304" pitchFamily="18" charset="0"/>
                        </a:rPr>
                        <a:t>.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dirty="0">
                          <a:effectLst/>
                          <a:latin typeface="Times New Roman" panose="02020603050405020304" pitchFamily="18" charset="0"/>
                          <a:cs typeface="Times New Roman" panose="02020603050405020304" pitchFamily="18" charset="0"/>
                        </a:rPr>
                        <a:t>3. có sức mạnh phi thường, có thể làm được những việc to lớn</a:t>
                      </a:r>
                      <a:endParaRPr lang="vi-VN" sz="36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845954718"/>
                  </a:ext>
                </a:extLst>
              </a:tr>
              <a:tr h="2033548">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d. Họ nhìn lá cờ đỏ thêu sáu chữ vàng, lòng họ bừng bừng, tay họ như có thể </a:t>
                      </a:r>
                      <a:r>
                        <a:rPr lang="vi-VN" sz="3600" b="1" i="1" dirty="0">
                          <a:effectLst/>
                          <a:latin typeface="Times New Roman" panose="02020603050405020304" pitchFamily="18" charset="0"/>
                          <a:cs typeface="Times New Roman" panose="02020603050405020304" pitchFamily="18" charset="0"/>
                        </a:rPr>
                        <a:t>xoay trời chuyển đất</a:t>
                      </a:r>
                      <a:r>
                        <a:rPr lang="vi-VN" sz="3600" i="1" dirty="0">
                          <a:effectLst/>
                          <a:latin typeface="Times New Roman" panose="02020603050405020304" pitchFamily="18" charset="0"/>
                          <a:cs typeface="Times New Roman" panose="02020603050405020304" pitchFamily="18" charset="0"/>
                        </a:rPr>
                        <a:t>. (Nguyễn Huy Tưởng)</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a:effectLst/>
                          <a:latin typeface="Times New Roman" panose="02020603050405020304" pitchFamily="18" charset="0"/>
                          <a:cs typeface="Times New Roman" panose="02020603050405020304" pitchFamily="18" charset="0"/>
                        </a:rPr>
                        <a:t>4. ngay thẳng, đúng đắn, rõ ràng, không chút mờ ám</a:t>
                      </a:r>
                      <a:endParaRPr lang="vi-VN" sz="3600" b="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3108776709"/>
                  </a:ext>
                </a:extLst>
              </a:tr>
              <a:tr h="1355697">
                <a:tc>
                  <a:txBody>
                    <a:bodyPr/>
                    <a:lstStyle/>
                    <a:p>
                      <a:pPr algn="just" fontAlgn="t" latinLnBrk="0"/>
                      <a:r>
                        <a:rPr lang="vi-VN" sz="3600" i="1" dirty="0">
                          <a:effectLst/>
                          <a:latin typeface="Times New Roman" panose="02020603050405020304" pitchFamily="18" charset="0"/>
                          <a:cs typeface="Times New Roman" panose="02020603050405020304" pitchFamily="18" charset="0"/>
                        </a:rPr>
                        <a:t>e. </a:t>
                      </a:r>
                      <a:r>
                        <a:rPr lang="vi-VN" sz="3600" b="1" i="1" dirty="0">
                          <a:effectLst/>
                          <a:latin typeface="Times New Roman" panose="02020603050405020304" pitchFamily="18" charset="0"/>
                          <a:cs typeface="Times New Roman" panose="02020603050405020304" pitchFamily="18" charset="0"/>
                        </a:rPr>
                        <a:t>Giặc đến nhà đàn bà cũng đánh.</a:t>
                      </a:r>
                      <a:r>
                        <a:rPr lang="vi-VN" sz="3600" i="1" dirty="0">
                          <a:effectLst/>
                          <a:latin typeface="Times New Roman" panose="02020603050405020304" pitchFamily="18" charset="0"/>
                          <a:cs typeface="Times New Roman" panose="02020603050405020304" pitchFamily="18" charset="0"/>
                        </a:rPr>
                        <a:t> (Tục ngữ)</a:t>
                      </a:r>
                      <a:endParaRPr lang="vi-VN" sz="36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fontAlgn="t" latinLnBrk="0"/>
                      <a:endParaRPr lang="vi-VN" sz="3600" b="0" dirty="0">
                        <a:solidFill>
                          <a:srgbClr val="333333"/>
                        </a:solidFill>
                        <a:effectLst/>
                        <a:latin typeface="+mj-lt"/>
                      </a:endParaRPr>
                    </a:p>
                  </a:txBody>
                  <a:tcPr marL="0" marR="0" marT="0" marB="0">
                    <a:solidFill>
                      <a:schemeClr val="bg1"/>
                    </a:solidFill>
                  </a:tcPr>
                </a:tc>
                <a:tc>
                  <a:txBody>
                    <a:bodyPr/>
                    <a:lstStyle/>
                    <a:p>
                      <a:pPr algn="just" fontAlgn="t" latinLnBrk="0"/>
                      <a:r>
                        <a:rPr lang="vi-VN" sz="3600" dirty="0">
                          <a:effectLst/>
                          <a:latin typeface="Times New Roman" panose="02020603050405020304" pitchFamily="18" charset="0"/>
                          <a:cs typeface="Times New Roman" panose="02020603050405020304" pitchFamily="18" charset="0"/>
                        </a:rPr>
                        <a:t>5. (sự việc) quá rõ ràng, sáng tỏ, không còn nghi ngờ gì nữa</a:t>
                      </a:r>
                      <a:endParaRPr lang="vi-VN" sz="36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87057820"/>
                  </a:ext>
                </a:extLst>
              </a:tr>
            </a:tbl>
          </a:graphicData>
        </a:graphic>
      </p:graphicFrame>
      <p:sp>
        <p:nvSpPr>
          <p:cNvPr id="16" name="Title 1">
            <a:extLst>
              <a:ext uri="{FF2B5EF4-FFF2-40B4-BE49-F238E27FC236}">
                <a16:creationId xmlns:a16="http://schemas.microsoft.com/office/drawing/2014/main" id="{7E3B6327-524C-DBE2-C920-440A868AC8BE}"/>
              </a:ext>
            </a:extLst>
          </p:cNvPr>
          <p:cNvSpPr>
            <a:spLocks noGrp="1"/>
          </p:cNvSpPr>
          <p:nvPr>
            <p:ph type="title"/>
          </p:nvPr>
        </p:nvSpPr>
        <p:spPr>
          <a:xfrm>
            <a:off x="457200" y="65248"/>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3</a:t>
            </a:r>
          </a:p>
        </p:txBody>
      </p:sp>
      <p:cxnSp>
        <p:nvCxnSpPr>
          <p:cNvPr id="18" name="Straight Arrow Connector 17"/>
          <p:cNvCxnSpPr/>
          <p:nvPr/>
        </p:nvCxnSpPr>
        <p:spPr>
          <a:xfrm>
            <a:off x="8991600" y="2948279"/>
            <a:ext cx="1676400" cy="6400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a:off x="8991600" y="4700879"/>
            <a:ext cx="1600200" cy="2895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V="1">
            <a:off x="8991600" y="4396079"/>
            <a:ext cx="1676400" cy="1524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V="1">
            <a:off x="8991600" y="5691479"/>
            <a:ext cx="1676400" cy="1905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V="1">
            <a:off x="8991600" y="3039721"/>
            <a:ext cx="1600200" cy="63093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0842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69648">
            <a:off x="5676282" y="2585841"/>
            <a:ext cx="11823403" cy="4948028"/>
            <a:chOff x="0" y="0"/>
            <a:chExt cx="3021024" cy="1264282"/>
          </a:xfrm>
        </p:grpSpPr>
        <p:sp>
          <p:nvSpPr>
            <p:cNvPr id="4" name="Freeform 4"/>
            <p:cNvSpPr/>
            <p:nvPr/>
          </p:nvSpPr>
          <p:spPr>
            <a:xfrm>
              <a:off x="0" y="0"/>
              <a:ext cx="3021025" cy="1264282"/>
            </a:xfrm>
            <a:custGeom>
              <a:avLst/>
              <a:gdLst/>
              <a:ahLst/>
              <a:cxnLst/>
              <a:rect l="l" t="t" r="r" b="b"/>
              <a:pathLst>
                <a:path w="3021025" h="1264282">
                  <a:moveTo>
                    <a:pt x="0" y="0"/>
                  </a:moveTo>
                  <a:lnTo>
                    <a:pt x="3021025" y="0"/>
                  </a:lnTo>
                  <a:lnTo>
                    <a:pt x="3021025" y="1264282"/>
                  </a:lnTo>
                  <a:lnTo>
                    <a:pt x="0" y="1264282"/>
                  </a:lnTo>
                  <a:close/>
                </a:path>
              </a:pathLst>
            </a:custGeom>
            <a:solidFill>
              <a:srgbClr val="DFD9D5"/>
            </a:solidFill>
          </p:spPr>
        </p:sp>
        <p:sp>
          <p:nvSpPr>
            <p:cNvPr id="5" name="TextBox 5"/>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35286">
            <a:off x="5378035" y="2210980"/>
            <a:ext cx="11823403" cy="4852136"/>
            <a:chOff x="0" y="0"/>
            <a:chExt cx="3021024" cy="1239780"/>
          </a:xfrm>
        </p:grpSpPr>
        <p:sp>
          <p:nvSpPr>
            <p:cNvPr id="7" name="Freeform 7"/>
            <p:cNvSpPr/>
            <p:nvPr/>
          </p:nvSpPr>
          <p:spPr>
            <a:xfrm>
              <a:off x="0" y="0"/>
              <a:ext cx="3021025" cy="1239780"/>
            </a:xfrm>
            <a:custGeom>
              <a:avLst/>
              <a:gdLst/>
              <a:ahLst/>
              <a:cxnLst/>
              <a:rect l="l" t="t" r="r" b="b"/>
              <a:pathLst>
                <a:path w="3021025" h="1239780">
                  <a:moveTo>
                    <a:pt x="0" y="0"/>
                  </a:moveTo>
                  <a:lnTo>
                    <a:pt x="3021025" y="0"/>
                  </a:lnTo>
                  <a:lnTo>
                    <a:pt x="3021025" y="1239780"/>
                  </a:lnTo>
                  <a:lnTo>
                    <a:pt x="0" y="1239780"/>
                  </a:lnTo>
                  <a:close/>
                </a:path>
              </a:pathLst>
            </a:custGeom>
            <a:solidFill>
              <a:srgbClr val="FFFFFF"/>
            </a:solidFill>
          </p:spPr>
        </p:sp>
        <p:sp>
          <p:nvSpPr>
            <p:cNvPr id="8" name="TextBox 8"/>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552218">
            <a:off x="-507302" y="-1028700"/>
            <a:ext cx="4784651" cy="4114800"/>
          </a:xfrm>
          <a:custGeom>
            <a:avLst/>
            <a:gdLst/>
            <a:ahLst/>
            <a:cxnLst/>
            <a:rect l="l" t="t" r="r" b="b"/>
            <a:pathLst>
              <a:path w="4784651" h="4114800">
                <a:moveTo>
                  <a:pt x="0" y="0"/>
                </a:moveTo>
                <a:lnTo>
                  <a:pt x="4784651" y="0"/>
                </a:lnTo>
                <a:lnTo>
                  <a:pt x="47846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flipH="1">
            <a:off x="438440" y="2012296"/>
            <a:ext cx="5777496" cy="8318385"/>
          </a:xfrm>
          <a:custGeom>
            <a:avLst/>
            <a:gdLst/>
            <a:ahLst/>
            <a:cxnLst/>
            <a:rect l="l" t="t" r="r" b="b"/>
            <a:pathLst>
              <a:path w="5777496" h="8318385">
                <a:moveTo>
                  <a:pt x="5777496" y="0"/>
                </a:moveTo>
                <a:lnTo>
                  <a:pt x="0" y="0"/>
                </a:lnTo>
                <a:lnTo>
                  <a:pt x="0" y="8318384"/>
                </a:lnTo>
                <a:lnTo>
                  <a:pt x="5777496" y="8318384"/>
                </a:lnTo>
                <a:lnTo>
                  <a:pt x="5777496"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441363" flipH="1">
            <a:off x="16254658" y="6937652"/>
            <a:ext cx="2174872" cy="2207991"/>
          </a:xfrm>
          <a:custGeom>
            <a:avLst/>
            <a:gdLst/>
            <a:ahLst/>
            <a:cxnLst/>
            <a:rect l="l" t="t" r="r" b="b"/>
            <a:pathLst>
              <a:path w="2174872" h="2207991">
                <a:moveTo>
                  <a:pt x="2174871" y="0"/>
                </a:moveTo>
                <a:lnTo>
                  <a:pt x="0" y="0"/>
                </a:lnTo>
                <a:lnTo>
                  <a:pt x="0" y="2207991"/>
                </a:lnTo>
                <a:lnTo>
                  <a:pt x="2174871" y="2207991"/>
                </a:lnTo>
                <a:lnTo>
                  <a:pt x="217487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Rectangle 1"/>
          <p:cNvSpPr/>
          <p:nvPr/>
        </p:nvSpPr>
        <p:spPr>
          <a:xfrm>
            <a:off x="5885842" y="2910150"/>
            <a:ext cx="10875276" cy="4832092"/>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Viết một đoạn văn (khoảng 5 – 7 dòng) nêu cảm nghĩ của em sau khi học văn bản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Hịch tướng sĩ</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của Trần Quốc Tuấn; trong đó có dùng ít nhất hai từ Hán Việt. Chỉ ra nghĩa của hai từ Hán Việt được sử dụng trong đoạn văn.</a:t>
            </a:r>
          </a:p>
          <a:p>
            <a:pPr algn="just"/>
            <a:br>
              <a:rPr lang="vi-VN" sz="4400" dirty="0">
                <a:solidFill>
                  <a:schemeClr val="tx1">
                    <a:lumMod val="95000"/>
                    <a:lumOff val="5000"/>
                  </a:schemeClr>
                </a:solidFill>
                <a:latin typeface="Times New Roman" panose="02020603050405020304" pitchFamily="18" charset="0"/>
                <a:cs typeface="Times New Roman" panose="02020603050405020304" pitchFamily="18" charset="0"/>
              </a:rPr>
            </a:b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7E3B6327-524C-DBE2-C920-440A868AC8BE}"/>
              </a:ext>
            </a:extLst>
          </p:cNvPr>
          <p:cNvSpPr txBox="1">
            <a:spLocks/>
          </p:cNvSpPr>
          <p:nvPr/>
        </p:nvSpPr>
        <p:spPr>
          <a:xfrm>
            <a:off x="8153400" y="1007429"/>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b="1" dirty="0">
                <a:solidFill>
                  <a:srgbClr val="FF0000"/>
                </a:solidFill>
                <a:latin typeface="Times New Roman" panose="02020603050405020304" pitchFamily="18" charset="0"/>
                <a:cs typeface="Times New Roman" panose="02020603050405020304" pitchFamily="18" charset="0"/>
              </a:rPr>
              <a:t>VĂN HAY- CHỮ TỐT</a:t>
            </a:r>
          </a:p>
        </p:txBody>
      </p:sp>
    </p:spTree>
    <p:extLst>
      <p:ext uri="{BB962C8B-B14F-4D97-AF65-F5344CB8AC3E}">
        <p14:creationId xmlns:p14="http://schemas.microsoft.com/office/powerpoint/2010/main" val="374222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DEB677-6FCF-5B87-8A3F-B6FEE5EB24BB}"/>
              </a:ext>
            </a:extLst>
          </p:cNvPr>
          <p:cNvGrpSpPr/>
          <p:nvPr/>
        </p:nvGrpSpPr>
        <p:grpSpPr>
          <a:xfrm rot="16200000">
            <a:off x="5108158" y="-2834169"/>
            <a:ext cx="8147885" cy="17297400"/>
            <a:chOff x="3243339" y="1263952"/>
            <a:chExt cx="11787019" cy="6415682"/>
          </a:xfrm>
        </p:grpSpPr>
        <p:grpSp>
          <p:nvGrpSpPr>
            <p:cNvPr id="4" name="Group 3">
              <a:extLst>
                <a:ext uri="{FF2B5EF4-FFF2-40B4-BE49-F238E27FC236}">
                  <a16:creationId xmlns:a16="http://schemas.microsoft.com/office/drawing/2014/main" id="{2100F5BA-E706-71D8-8E25-1E0EC63ED75C}"/>
                </a:ext>
              </a:extLst>
            </p:cNvPr>
            <p:cNvGrpSpPr/>
            <p:nvPr/>
          </p:nvGrpSpPr>
          <p:grpSpPr>
            <a:xfrm rot="-130064">
              <a:off x="3559906" y="1709540"/>
              <a:ext cx="11470452" cy="5970094"/>
              <a:chOff x="0" y="0"/>
              <a:chExt cx="3021024" cy="1572370"/>
            </a:xfrm>
          </p:grpSpPr>
          <p:sp>
            <p:nvSpPr>
              <p:cNvPr id="9" name="Freeform 4">
                <a:extLst>
                  <a:ext uri="{FF2B5EF4-FFF2-40B4-BE49-F238E27FC236}">
                    <a16:creationId xmlns:a16="http://schemas.microsoft.com/office/drawing/2014/main" id="{4E666384-0C85-F2F5-5E84-9F3CC42659DE}"/>
                  </a:ext>
                </a:extLst>
              </p:cNvPr>
              <p:cNvSpPr/>
              <p:nvPr/>
            </p:nvSpPr>
            <p:spPr>
              <a:xfrm>
                <a:off x="0" y="0"/>
                <a:ext cx="3021025" cy="1572370"/>
              </a:xfrm>
              <a:custGeom>
                <a:avLst/>
                <a:gdLst/>
                <a:ahLst/>
                <a:cxnLst/>
                <a:rect l="l" t="t" r="r" b="b"/>
                <a:pathLst>
                  <a:path w="3021025" h="1572370">
                    <a:moveTo>
                      <a:pt x="0" y="0"/>
                    </a:moveTo>
                    <a:lnTo>
                      <a:pt x="3021025" y="0"/>
                    </a:lnTo>
                    <a:lnTo>
                      <a:pt x="3021025" y="1572370"/>
                    </a:lnTo>
                    <a:lnTo>
                      <a:pt x="0" y="1572370"/>
                    </a:lnTo>
                    <a:close/>
                  </a:path>
                </a:pathLst>
              </a:custGeom>
              <a:solidFill>
                <a:srgbClr val="DFD9D5"/>
              </a:solidFill>
            </p:spPr>
          </p:sp>
          <p:sp>
            <p:nvSpPr>
              <p:cNvPr id="10" name="TextBox 5">
                <a:extLst>
                  <a:ext uri="{FF2B5EF4-FFF2-40B4-BE49-F238E27FC236}">
                    <a16:creationId xmlns:a16="http://schemas.microsoft.com/office/drawing/2014/main" id="{E83E8D36-DAC8-032E-CBFA-DC2036DA6D90}"/>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6">
              <a:extLst>
                <a:ext uri="{FF2B5EF4-FFF2-40B4-BE49-F238E27FC236}">
                  <a16:creationId xmlns:a16="http://schemas.microsoft.com/office/drawing/2014/main" id="{DB83612A-949C-9686-9967-76D19C54F333}"/>
                </a:ext>
              </a:extLst>
            </p:cNvPr>
            <p:cNvGrpSpPr/>
            <p:nvPr/>
          </p:nvGrpSpPr>
          <p:grpSpPr>
            <a:xfrm rot="-25129">
              <a:off x="3243339" y="1263952"/>
              <a:ext cx="11470452" cy="6002552"/>
              <a:chOff x="0" y="0"/>
              <a:chExt cx="3021024" cy="1580919"/>
            </a:xfrm>
          </p:grpSpPr>
          <p:sp>
            <p:nvSpPr>
              <p:cNvPr id="7" name="Freeform 7">
                <a:extLst>
                  <a:ext uri="{FF2B5EF4-FFF2-40B4-BE49-F238E27FC236}">
                    <a16:creationId xmlns:a16="http://schemas.microsoft.com/office/drawing/2014/main" id="{D89A914A-C781-5D75-F324-444DBE4D6030}"/>
                  </a:ext>
                </a:extLst>
              </p:cNvPr>
              <p:cNvSpPr/>
              <p:nvPr/>
            </p:nvSpPr>
            <p:spPr>
              <a:xfrm>
                <a:off x="0" y="0"/>
                <a:ext cx="3021025" cy="1580919"/>
              </a:xfrm>
              <a:custGeom>
                <a:avLst/>
                <a:gdLst/>
                <a:ahLst/>
                <a:cxnLst/>
                <a:rect l="l" t="t" r="r" b="b"/>
                <a:pathLst>
                  <a:path w="3021025" h="1580919">
                    <a:moveTo>
                      <a:pt x="0" y="0"/>
                    </a:moveTo>
                    <a:lnTo>
                      <a:pt x="3021025" y="0"/>
                    </a:lnTo>
                    <a:lnTo>
                      <a:pt x="3021025" y="1580919"/>
                    </a:lnTo>
                    <a:lnTo>
                      <a:pt x="0" y="1580919"/>
                    </a:lnTo>
                    <a:close/>
                  </a:path>
                </a:pathLst>
              </a:custGeom>
              <a:solidFill>
                <a:srgbClr val="FFFFFF"/>
              </a:solidFill>
            </p:spPr>
          </p:sp>
          <p:sp>
            <p:nvSpPr>
              <p:cNvPr id="8" name="TextBox 8">
                <a:extLst>
                  <a:ext uri="{FF2B5EF4-FFF2-40B4-BE49-F238E27FC236}">
                    <a16:creationId xmlns:a16="http://schemas.microsoft.com/office/drawing/2014/main" id="{C8BCD0EE-E2C9-34D7-5B3F-A6DA035EFD7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1" name="Content Placeholder 2">
            <a:extLst>
              <a:ext uri="{FF2B5EF4-FFF2-40B4-BE49-F238E27FC236}">
                <a16:creationId xmlns:a16="http://schemas.microsoft.com/office/drawing/2014/main" id="{E4AE0030-8A14-EC3E-DFDD-8E809C561F28}"/>
              </a:ext>
            </a:extLst>
          </p:cNvPr>
          <p:cNvSpPr txBox="1">
            <a:spLocks/>
          </p:cNvSpPr>
          <p:nvPr/>
        </p:nvSpPr>
        <p:spPr>
          <a:xfrm>
            <a:off x="1530225" y="2324100"/>
            <a:ext cx="14705241" cy="12452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ct val="20000"/>
              </a:spcBef>
              <a:spcAft>
                <a:spcPts val="0"/>
              </a:spcAft>
              <a:buClrTx/>
              <a:buSzTx/>
              <a:buFont typeface="Arial" pitchFamily="34" charset="0"/>
              <a:buNone/>
              <a:tabLst/>
              <a:defRPr/>
            </a:pPr>
            <a:r>
              <a:rPr lang="en-US" sz="4000" i="1" dirty="0">
                <a:latin typeface="Times New Roman" panose="02020603050405020304" pitchFamily="18" charset="0"/>
              </a:rPr>
              <a:t>      </a:t>
            </a:r>
            <a:r>
              <a:rPr lang="en-US" sz="4000" i="1" dirty="0" err="1">
                <a:latin typeface="Times New Roman" panose="02020603050405020304" pitchFamily="18" charset="0"/>
              </a:rPr>
              <a:t>Hịch</a:t>
            </a:r>
            <a:r>
              <a:rPr lang="en-US" sz="4000" i="1" dirty="0">
                <a:latin typeface="Times New Roman" panose="02020603050405020304" pitchFamily="18" charset="0"/>
              </a:rPr>
              <a:t> </a:t>
            </a:r>
            <a:r>
              <a:rPr lang="en-US" sz="4000" i="1" dirty="0" err="1">
                <a:latin typeface="Times New Roman" panose="02020603050405020304" pitchFamily="18" charset="0"/>
              </a:rPr>
              <a:t>tướng</a:t>
            </a:r>
            <a:r>
              <a:rPr lang="en-US" sz="4000" i="1" dirty="0">
                <a:latin typeface="Times New Roman" panose="02020603050405020304" pitchFamily="18" charset="0"/>
              </a:rPr>
              <a:t> </a:t>
            </a:r>
            <a:r>
              <a:rPr lang="en-US" sz="4000" i="1" dirty="0" err="1">
                <a:latin typeface="Times New Roman" panose="02020603050405020304" pitchFamily="18" charset="0"/>
              </a:rPr>
              <a:t>sĩ</a:t>
            </a:r>
            <a:r>
              <a:rPr lang="en-US" sz="4000" i="1"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Trần</a:t>
            </a:r>
            <a:r>
              <a:rPr lang="en-US" sz="4000" dirty="0">
                <a:latin typeface="Times New Roman" panose="02020603050405020304" pitchFamily="18" charset="0"/>
              </a:rPr>
              <a:t> </a:t>
            </a:r>
            <a:r>
              <a:rPr lang="en-US" sz="4000" dirty="0" err="1">
                <a:latin typeface="Times New Roman" panose="02020603050405020304" pitchFamily="18" charset="0"/>
              </a:rPr>
              <a:t>Quốc</a:t>
            </a:r>
            <a:r>
              <a:rPr lang="en-US" sz="4000" dirty="0">
                <a:latin typeface="Times New Roman" panose="02020603050405020304" pitchFamily="18" charset="0"/>
              </a:rPr>
              <a:t> </a:t>
            </a:r>
            <a:r>
              <a:rPr lang="en-US" sz="4000" dirty="0" err="1">
                <a:latin typeface="Times New Roman" panose="02020603050405020304" pitchFamily="18" charset="0"/>
              </a:rPr>
              <a:t>Tuấn</a:t>
            </a:r>
            <a:r>
              <a:rPr lang="en-US" sz="4000" dirty="0">
                <a:latin typeface="Times New Roman" panose="02020603050405020304" pitchFamily="18" charset="0"/>
              </a:rPr>
              <a:t> </a:t>
            </a:r>
            <a:r>
              <a:rPr lang="en-US" sz="4000" dirty="0" err="1">
                <a:latin typeface="Times New Roman" panose="02020603050405020304" pitchFamily="18" charset="0"/>
              </a:rPr>
              <a:t>là</a:t>
            </a:r>
            <a:r>
              <a:rPr lang="en-US" sz="4000" dirty="0">
                <a:latin typeface="Times New Roman" panose="02020603050405020304" pitchFamily="18" charset="0"/>
              </a:rPr>
              <a:t> </a:t>
            </a:r>
            <a:r>
              <a:rPr lang="en-US" sz="4000" dirty="0" err="1">
                <a:latin typeface="Times New Roman" panose="02020603050405020304" pitchFamily="18" charset="0"/>
              </a:rPr>
              <a:t>một</a:t>
            </a:r>
            <a:r>
              <a:rPr lang="en-US" sz="4000" dirty="0">
                <a:latin typeface="Times New Roman" panose="02020603050405020304" pitchFamily="18" charset="0"/>
              </a:rPr>
              <a:t> </a:t>
            </a:r>
            <a:r>
              <a:rPr lang="en-US" sz="4000" dirty="0" err="1">
                <a:latin typeface="Times New Roman" panose="02020603050405020304" pitchFamily="18" charset="0"/>
              </a:rPr>
              <a:t>trong</a:t>
            </a:r>
            <a:r>
              <a:rPr lang="en-US" sz="4000" dirty="0">
                <a:latin typeface="Times New Roman" panose="02020603050405020304" pitchFamily="18" charset="0"/>
              </a:rPr>
              <a:t> </a:t>
            </a:r>
            <a:r>
              <a:rPr lang="en-US" sz="4000" dirty="0" err="1">
                <a:latin typeface="Times New Roman" panose="02020603050405020304" pitchFamily="18" charset="0"/>
              </a:rPr>
              <a:t>những</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bản</a:t>
            </a:r>
            <a:r>
              <a:rPr lang="en-US" sz="4000" dirty="0">
                <a:latin typeface="Times New Roman" panose="02020603050405020304" pitchFamily="18" charset="0"/>
              </a:rPr>
              <a:t> </a:t>
            </a:r>
            <a:r>
              <a:rPr lang="en-US" sz="4000" dirty="0" err="1">
                <a:latin typeface="Times New Roman" panose="02020603050405020304" pitchFamily="18" charset="0"/>
              </a:rPr>
              <a:t>nghị</a:t>
            </a:r>
            <a:r>
              <a:rPr lang="en-US" sz="4000" dirty="0">
                <a:latin typeface="Times New Roman" panose="02020603050405020304" pitchFamily="18" charset="0"/>
              </a:rPr>
              <a:t> </a:t>
            </a:r>
            <a:r>
              <a:rPr lang="en-US" sz="4000" dirty="0" err="1">
                <a:latin typeface="Times New Roman" panose="02020603050405020304" pitchFamily="18" charset="0"/>
              </a:rPr>
              <a:t>luận</a:t>
            </a:r>
            <a:r>
              <a:rPr lang="en-US" sz="4000" dirty="0">
                <a:latin typeface="Times New Roman" panose="02020603050405020304" pitchFamily="18" charset="0"/>
              </a:rPr>
              <a:t> </a:t>
            </a:r>
            <a:r>
              <a:rPr lang="en-US" sz="4000" dirty="0" err="1">
                <a:latin typeface="Times New Roman" panose="02020603050405020304" pitchFamily="18" charset="0"/>
              </a:rPr>
              <a:t>có</a:t>
            </a:r>
            <a:r>
              <a:rPr lang="en-US" sz="4000" dirty="0">
                <a:latin typeface="Times New Roman" panose="02020603050405020304" pitchFamily="18" charset="0"/>
              </a:rPr>
              <a:t> </a:t>
            </a:r>
            <a:r>
              <a:rPr lang="en-US" sz="4000" dirty="0" err="1">
                <a:latin typeface="Times New Roman" panose="02020603050405020304" pitchFamily="18" charset="0"/>
              </a:rPr>
              <a:t>giá</a:t>
            </a:r>
            <a:r>
              <a:rPr lang="en-US" sz="4000" dirty="0">
                <a:latin typeface="Times New Roman" panose="02020603050405020304" pitchFamily="18" charset="0"/>
              </a:rPr>
              <a:t> </a:t>
            </a:r>
            <a:r>
              <a:rPr lang="en-US" sz="4000" dirty="0" err="1">
                <a:latin typeface="Times New Roman" panose="02020603050405020304" pitchFamily="18" charset="0"/>
              </a:rPr>
              <a:t>trị</a:t>
            </a:r>
            <a:r>
              <a:rPr lang="en-US" sz="4000" dirty="0">
                <a:latin typeface="Times New Roman" panose="02020603050405020304" pitchFamily="18" charset="0"/>
              </a:rPr>
              <a:t> </a:t>
            </a:r>
            <a:r>
              <a:rPr lang="en-US" sz="4000" dirty="0" err="1">
                <a:latin typeface="Times New Roman" panose="02020603050405020304" pitchFamily="18" charset="0"/>
              </a:rPr>
              <a:t>đặc</a:t>
            </a:r>
            <a:r>
              <a:rPr lang="en-US" sz="4000" dirty="0">
                <a:latin typeface="Times New Roman" panose="02020603050405020304" pitchFamily="18" charset="0"/>
              </a:rPr>
              <a:t> </a:t>
            </a:r>
            <a:r>
              <a:rPr lang="en-US" sz="4000" dirty="0" err="1">
                <a:latin typeface="Times New Roman" panose="02020603050405020304" pitchFamily="18" charset="0"/>
              </a:rPr>
              <a:t>sắc</a:t>
            </a:r>
            <a:r>
              <a:rPr lang="en-US" sz="4000" dirty="0">
                <a:latin typeface="Times New Roman" panose="02020603050405020304" pitchFamily="18" charset="0"/>
              </a:rPr>
              <a:t> </a:t>
            </a:r>
            <a:r>
              <a:rPr lang="en-US" sz="4000" dirty="0" err="1">
                <a:latin typeface="Times New Roman" panose="02020603050405020304" pitchFamily="18" charset="0"/>
              </a:rPr>
              <a:t>về</a:t>
            </a:r>
            <a:r>
              <a:rPr lang="en-US" sz="4000" dirty="0">
                <a:latin typeface="Times New Roman" panose="02020603050405020304" pitchFamily="18" charset="0"/>
              </a:rPr>
              <a:t> </a:t>
            </a:r>
            <a:r>
              <a:rPr lang="en-US" sz="4000" dirty="0" err="1">
                <a:latin typeface="Times New Roman" panose="02020603050405020304" pitchFamily="18" charset="0"/>
              </a:rPr>
              <a:t>nội</a:t>
            </a:r>
            <a:r>
              <a:rPr lang="en-US" sz="4000" dirty="0">
                <a:latin typeface="Times New Roman" panose="02020603050405020304" pitchFamily="18" charset="0"/>
              </a:rPr>
              <a:t> dung </a:t>
            </a:r>
            <a:r>
              <a:rPr lang="en-US" sz="4000" dirty="0" err="1">
                <a:latin typeface="Times New Roman" panose="02020603050405020304" pitchFamily="18" charset="0"/>
              </a:rPr>
              <a:t>và</a:t>
            </a:r>
            <a:r>
              <a:rPr lang="en-US" sz="4000" dirty="0">
                <a:latin typeface="Times New Roman" panose="02020603050405020304" pitchFamily="18" charset="0"/>
              </a:rPr>
              <a:t> </a:t>
            </a:r>
            <a:r>
              <a:rPr lang="en-US" sz="4000" dirty="0" err="1">
                <a:latin typeface="Times New Roman" panose="02020603050405020304" pitchFamily="18" charset="0"/>
              </a:rPr>
              <a:t>nghệ</a:t>
            </a:r>
            <a:r>
              <a:rPr lang="en-US" sz="4000" dirty="0">
                <a:latin typeface="Times New Roman" panose="02020603050405020304" pitchFamily="18" charset="0"/>
              </a:rPr>
              <a:t> </a:t>
            </a:r>
            <a:r>
              <a:rPr lang="en-US" sz="4000" dirty="0" err="1">
                <a:latin typeface="Times New Roman" panose="02020603050405020304" pitchFamily="18" charset="0"/>
              </a:rPr>
              <a:t>thuật</a:t>
            </a:r>
            <a:r>
              <a:rPr lang="en-US" sz="4000" dirty="0">
                <a:latin typeface="Times New Roman" panose="02020603050405020304" pitchFamily="18" charset="0"/>
              </a:rPr>
              <a:t>. </a:t>
            </a:r>
            <a:r>
              <a:rPr lang="en-US" sz="4000" dirty="0" err="1">
                <a:latin typeface="Times New Roman" panose="02020603050405020304" pitchFamily="18" charset="0"/>
              </a:rPr>
              <a:t>Về</a:t>
            </a:r>
            <a:r>
              <a:rPr lang="en-US" sz="4000" dirty="0">
                <a:latin typeface="Times New Roman" panose="02020603050405020304" pitchFamily="18" charset="0"/>
              </a:rPr>
              <a:t> </a:t>
            </a:r>
            <a:r>
              <a:rPr lang="en-US" sz="4000" dirty="0" err="1">
                <a:latin typeface="Times New Roman" panose="02020603050405020304" pitchFamily="18" charset="0"/>
              </a:rPr>
              <a:t>nội</a:t>
            </a:r>
            <a:r>
              <a:rPr lang="en-US" sz="4000" dirty="0">
                <a:latin typeface="Times New Roman" panose="02020603050405020304" pitchFamily="18" charset="0"/>
              </a:rPr>
              <a:t> dung,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bản</a:t>
            </a:r>
            <a:r>
              <a:rPr lang="en-US" sz="4000" dirty="0">
                <a:latin typeface="Times New Roman" panose="02020603050405020304" pitchFamily="18" charset="0"/>
              </a:rPr>
              <a:t> </a:t>
            </a:r>
            <a:r>
              <a:rPr lang="en-US" sz="4000" dirty="0" err="1">
                <a:latin typeface="Times New Roman" panose="02020603050405020304" pitchFamily="18" charset="0"/>
              </a:rPr>
              <a:t>này</a:t>
            </a:r>
            <a:r>
              <a:rPr lang="en-US" sz="4000" dirty="0">
                <a:latin typeface="Times New Roman" panose="02020603050405020304" pitchFamily="18" charset="0"/>
              </a:rPr>
              <a:t> </a:t>
            </a:r>
            <a:r>
              <a:rPr lang="en-US" sz="4000" dirty="0" err="1">
                <a:latin typeface="Times New Roman" panose="02020603050405020304" pitchFamily="18" charset="0"/>
              </a:rPr>
              <a:t>đã</a:t>
            </a:r>
            <a:r>
              <a:rPr lang="en-US" sz="4000" dirty="0">
                <a:latin typeface="Times New Roman" panose="02020603050405020304" pitchFamily="18" charset="0"/>
              </a:rPr>
              <a:t> </a:t>
            </a:r>
            <a:r>
              <a:rPr lang="en-US" sz="4000" dirty="0" err="1">
                <a:latin typeface="Times New Roman" panose="02020603050405020304" pitchFamily="18" charset="0"/>
              </a:rPr>
              <a:t>thể</a:t>
            </a:r>
            <a:r>
              <a:rPr lang="en-US" sz="4000" dirty="0">
                <a:latin typeface="Times New Roman" panose="02020603050405020304" pitchFamily="18" charset="0"/>
              </a:rPr>
              <a:t> </a:t>
            </a:r>
            <a:r>
              <a:rPr lang="en-US" sz="4000" dirty="0" err="1">
                <a:latin typeface="Times New Roman" panose="02020603050405020304" pitchFamily="18" charset="0"/>
              </a:rPr>
              <a:t>hiện</a:t>
            </a:r>
            <a:r>
              <a:rPr lang="en-US" sz="4000" dirty="0">
                <a:latin typeface="Times New Roman" panose="02020603050405020304" pitchFamily="18" charset="0"/>
              </a:rPr>
              <a:t> </a:t>
            </a:r>
            <a:r>
              <a:rPr lang="en-US" sz="4000" dirty="0" err="1">
                <a:latin typeface="Times New Roman" panose="02020603050405020304" pitchFamily="18" charset="0"/>
              </a:rPr>
              <a:t>lòng</a:t>
            </a:r>
            <a:r>
              <a:rPr lang="en-US" sz="4000" dirty="0">
                <a:latin typeface="Times New Roman" panose="02020603050405020304" pitchFamily="18" charset="0"/>
              </a:rPr>
              <a:t> </a:t>
            </a:r>
            <a:r>
              <a:rPr lang="en-US" sz="4000" dirty="0" err="1">
                <a:latin typeface="Times New Roman" panose="02020603050405020304" pitchFamily="18" charset="0"/>
              </a:rPr>
              <a:t>yêu</a:t>
            </a:r>
            <a:r>
              <a:rPr lang="en-US" sz="4000" dirty="0">
                <a:latin typeface="Times New Roman" panose="02020603050405020304" pitchFamily="18" charset="0"/>
              </a:rPr>
              <a:t> </a:t>
            </a:r>
            <a:r>
              <a:rPr lang="en-US" sz="4000" dirty="0" err="1">
                <a:latin typeface="Times New Roman" panose="02020603050405020304" pitchFamily="18" charset="0"/>
              </a:rPr>
              <a:t>nước</a:t>
            </a:r>
            <a:r>
              <a:rPr lang="en-US" sz="4000" dirty="0">
                <a:latin typeface="Times New Roman" panose="02020603050405020304" pitchFamily="18" charset="0"/>
              </a:rPr>
              <a:t>, </a:t>
            </a:r>
            <a:r>
              <a:rPr lang="en-US" sz="4000" dirty="0" err="1">
                <a:latin typeface="Times New Roman" panose="02020603050405020304" pitchFamily="18" charset="0"/>
              </a:rPr>
              <a:t>căm</a:t>
            </a:r>
            <a:r>
              <a:rPr lang="en-US" sz="4000" dirty="0">
                <a:latin typeface="Times New Roman" panose="02020603050405020304" pitchFamily="18" charset="0"/>
              </a:rPr>
              <a:t> </a:t>
            </a:r>
            <a:r>
              <a:rPr lang="en-US" sz="4000" dirty="0" err="1">
                <a:latin typeface="Times New Roman" panose="02020603050405020304" pitchFamily="18" charset="0"/>
              </a:rPr>
              <a:t>thù</a:t>
            </a:r>
            <a:r>
              <a:rPr lang="en-US" sz="4000" dirty="0">
                <a:latin typeface="Times New Roman" panose="02020603050405020304" pitchFamily="18" charset="0"/>
              </a:rPr>
              <a:t> </a:t>
            </a:r>
            <a:r>
              <a:rPr lang="en-US" sz="4000" dirty="0" err="1">
                <a:latin typeface="Times New Roman" panose="02020603050405020304" pitchFamily="18" charset="0"/>
              </a:rPr>
              <a:t>giặc</a:t>
            </a:r>
            <a:r>
              <a:rPr lang="en-US" sz="4000" dirty="0">
                <a:latin typeface="Times New Roman" panose="02020603050405020304" pitchFamily="18" charset="0"/>
              </a:rPr>
              <a:t> </a:t>
            </a:r>
            <a:r>
              <a:rPr lang="en-US" sz="4000" dirty="0" err="1">
                <a:latin typeface="Times New Roman" panose="02020603050405020304" pitchFamily="18" charset="0"/>
              </a:rPr>
              <a:t>sâu</a:t>
            </a:r>
            <a:r>
              <a:rPr lang="en-US" sz="4000" dirty="0">
                <a:latin typeface="Times New Roman" panose="02020603050405020304" pitchFamily="18" charset="0"/>
              </a:rPr>
              <a:t> </a:t>
            </a:r>
            <a:r>
              <a:rPr lang="en-US" sz="4000" dirty="0" err="1">
                <a:latin typeface="Times New Roman" panose="02020603050405020304" pitchFamily="18" charset="0"/>
              </a:rPr>
              <a:t>sắc</a:t>
            </a:r>
            <a:r>
              <a:rPr lang="en-US" sz="4000"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tác</a:t>
            </a:r>
            <a:r>
              <a:rPr lang="en-US" sz="4000" dirty="0">
                <a:latin typeface="Times New Roman" panose="02020603050405020304" pitchFamily="18" charset="0"/>
              </a:rPr>
              <a:t> </a:t>
            </a:r>
            <a:r>
              <a:rPr lang="en-US" sz="4000" dirty="0" err="1">
                <a:latin typeface="Times New Roman" panose="02020603050405020304" pitchFamily="18" charset="0"/>
              </a:rPr>
              <a:t>giả</a:t>
            </a:r>
            <a:r>
              <a:rPr lang="en-US" sz="4000" dirty="0">
                <a:latin typeface="Times New Roman" panose="02020603050405020304" pitchFamily="18" charset="0"/>
              </a:rPr>
              <a:t>; </a:t>
            </a:r>
            <a:r>
              <a:rPr lang="en-US" sz="4000" dirty="0" err="1">
                <a:latin typeface="Times New Roman" panose="02020603050405020304" pitchFamily="18" charset="0"/>
              </a:rPr>
              <a:t>có</a:t>
            </a:r>
            <a:r>
              <a:rPr lang="en-US" sz="4000" dirty="0">
                <a:latin typeface="Times New Roman" panose="02020603050405020304" pitchFamily="18" charset="0"/>
              </a:rPr>
              <a:t> </a:t>
            </a:r>
            <a:r>
              <a:rPr lang="en-US" sz="4000" dirty="0" err="1">
                <a:latin typeface="Times New Roman" panose="02020603050405020304" pitchFamily="18" charset="0"/>
              </a:rPr>
              <a:t>tác</a:t>
            </a:r>
            <a:r>
              <a:rPr lang="en-US" sz="4000" dirty="0">
                <a:latin typeface="Times New Roman" panose="02020603050405020304" pitchFamily="18" charset="0"/>
              </a:rPr>
              <a:t> </a:t>
            </a:r>
            <a:r>
              <a:rPr lang="en-US" sz="4000" dirty="0" err="1">
                <a:latin typeface="Times New Roman" panose="02020603050405020304" pitchFamily="18" charset="0"/>
              </a:rPr>
              <a:t>dụng</a:t>
            </a:r>
            <a:r>
              <a:rPr lang="en-US" sz="4000" dirty="0">
                <a:latin typeface="Times New Roman" panose="02020603050405020304" pitchFamily="18" charset="0"/>
              </a:rPr>
              <a:t> </a:t>
            </a:r>
            <a:r>
              <a:rPr lang="en-US" sz="4000" dirty="0" err="1">
                <a:latin typeface="Times New Roman" panose="02020603050405020304" pitchFamily="18" charset="0"/>
              </a:rPr>
              <a:t>động</a:t>
            </a:r>
            <a:r>
              <a:rPr lang="en-US" sz="4000" dirty="0">
                <a:latin typeface="Times New Roman" panose="02020603050405020304" pitchFamily="18" charset="0"/>
              </a:rPr>
              <a:t> </a:t>
            </a:r>
            <a:r>
              <a:rPr lang="en-US" sz="4000" dirty="0" err="1">
                <a:latin typeface="Times New Roman" panose="02020603050405020304" pitchFamily="18" charset="0"/>
              </a:rPr>
              <a:t>viên</a:t>
            </a:r>
            <a:r>
              <a:rPr lang="en-US" sz="4000" dirty="0">
                <a:latin typeface="Times New Roman" panose="02020603050405020304" pitchFamily="18" charset="0"/>
              </a:rPr>
              <a:t>, </a:t>
            </a:r>
            <a:r>
              <a:rPr lang="en-US" sz="4000" dirty="0" err="1">
                <a:latin typeface="Times New Roman" panose="02020603050405020304" pitchFamily="18" charset="0"/>
              </a:rPr>
              <a:t>khích</a:t>
            </a:r>
            <a:r>
              <a:rPr lang="en-US" sz="4000" dirty="0">
                <a:latin typeface="Times New Roman" panose="02020603050405020304" pitchFamily="18" charset="0"/>
              </a:rPr>
              <a:t> </a:t>
            </a:r>
            <a:r>
              <a:rPr lang="en-US" sz="4000" dirty="0" err="1">
                <a:latin typeface="Times New Roman" panose="02020603050405020304" pitchFamily="18" charset="0"/>
              </a:rPr>
              <a:t>lệ</a:t>
            </a:r>
            <a:r>
              <a:rPr lang="en-US" sz="4000" dirty="0">
                <a:latin typeface="Times New Roman" panose="02020603050405020304" pitchFamily="18" charset="0"/>
              </a:rPr>
              <a:t> </a:t>
            </a:r>
            <a:r>
              <a:rPr lang="en-US" sz="4000" dirty="0" err="1">
                <a:latin typeface="Times New Roman" panose="02020603050405020304" pitchFamily="18" charset="0"/>
              </a:rPr>
              <a:t>mạnh</a:t>
            </a:r>
            <a:r>
              <a:rPr lang="en-US" sz="4000" dirty="0">
                <a:latin typeface="Times New Roman" panose="02020603050405020304" pitchFamily="18" charset="0"/>
              </a:rPr>
              <a:t> </a:t>
            </a:r>
            <a:r>
              <a:rPr lang="en-US" sz="4000" dirty="0" err="1">
                <a:latin typeface="Times New Roman" panose="02020603050405020304" pitchFamily="18" charset="0"/>
              </a:rPr>
              <a:t>mẽ</a:t>
            </a:r>
            <a:r>
              <a:rPr lang="en-US" sz="4000" dirty="0">
                <a:latin typeface="Times New Roman" panose="02020603050405020304" pitchFamily="18" charset="0"/>
              </a:rPr>
              <a:t> </a:t>
            </a:r>
            <a:r>
              <a:rPr lang="en-US" sz="4000" dirty="0" err="1">
                <a:latin typeface="Times New Roman" panose="02020603050405020304" pitchFamily="18" charset="0"/>
              </a:rPr>
              <a:t>tinh</a:t>
            </a:r>
            <a:r>
              <a:rPr lang="en-US" sz="4000" dirty="0">
                <a:latin typeface="Times New Roman" panose="02020603050405020304" pitchFamily="18" charset="0"/>
              </a:rPr>
              <a:t> </a:t>
            </a:r>
            <a:r>
              <a:rPr lang="en-US" sz="4000" dirty="0" err="1">
                <a:latin typeface="Times New Roman" panose="02020603050405020304" pitchFamily="18" charset="0"/>
              </a:rPr>
              <a:t>thần</a:t>
            </a:r>
            <a:r>
              <a:rPr lang="en-US" sz="4000" dirty="0">
                <a:latin typeface="Times New Roman" panose="02020603050405020304" pitchFamily="18" charset="0"/>
              </a:rPr>
              <a:t>, ý </a:t>
            </a:r>
            <a:r>
              <a:rPr lang="en-US" sz="4000" dirty="0" err="1">
                <a:latin typeface="Times New Roman" panose="02020603050405020304" pitchFamily="18" charset="0"/>
              </a:rPr>
              <a:t>chí</a:t>
            </a:r>
            <a:r>
              <a:rPr lang="en-US" sz="4000" dirty="0">
                <a:latin typeface="Times New Roman" panose="02020603050405020304" pitchFamily="18" charset="0"/>
              </a:rPr>
              <a:t> </a:t>
            </a:r>
            <a:r>
              <a:rPr lang="en-US" sz="4000" dirty="0" err="1">
                <a:latin typeface="Times New Roman" panose="02020603050405020304" pitchFamily="18" charset="0"/>
              </a:rPr>
              <a:t>chiến</a:t>
            </a:r>
            <a:r>
              <a:rPr lang="en-US" sz="4000" dirty="0">
                <a:latin typeface="Times New Roman" panose="02020603050405020304" pitchFamily="18" charset="0"/>
              </a:rPr>
              <a:t> </a:t>
            </a:r>
            <a:r>
              <a:rPr lang="en-US" sz="4000" dirty="0" err="1">
                <a:latin typeface="Times New Roman" panose="02020603050405020304" pitchFamily="18" charset="0"/>
              </a:rPr>
              <a:t>đấu</a:t>
            </a:r>
            <a:r>
              <a:rPr lang="en-US" sz="4000"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các</a:t>
            </a:r>
            <a:r>
              <a:rPr lang="en-US" sz="4000" dirty="0">
                <a:latin typeface="Times New Roman" panose="02020603050405020304" pitchFamily="18" charset="0"/>
              </a:rPr>
              <a:t> </a:t>
            </a:r>
            <a:r>
              <a:rPr lang="en-US" sz="4000" dirty="0" err="1">
                <a:latin typeface="Times New Roman" panose="02020603050405020304" pitchFamily="18" charset="0"/>
              </a:rPr>
              <a:t>tướng</a:t>
            </a:r>
            <a:r>
              <a:rPr lang="en-US" sz="4000" dirty="0">
                <a:latin typeface="Times New Roman" panose="02020603050405020304" pitchFamily="18" charset="0"/>
              </a:rPr>
              <a:t> </a:t>
            </a:r>
            <a:r>
              <a:rPr lang="en-US" sz="4000" dirty="0" err="1">
                <a:latin typeface="Times New Roman" panose="02020603050405020304" pitchFamily="18" charset="0"/>
              </a:rPr>
              <a:t>sĩ</a:t>
            </a:r>
            <a:r>
              <a:rPr lang="en-US" sz="4000" dirty="0">
                <a:latin typeface="Times New Roman" panose="02020603050405020304" pitchFamily="18" charset="0"/>
              </a:rPr>
              <a:t>. </a:t>
            </a:r>
            <a:r>
              <a:rPr lang="en-US" sz="4000" dirty="0" err="1">
                <a:latin typeface="Times New Roman" panose="02020603050405020304" pitchFamily="18" charset="0"/>
              </a:rPr>
              <a:t>Về</a:t>
            </a:r>
            <a:r>
              <a:rPr lang="en-US" sz="4000" dirty="0">
                <a:latin typeface="Times New Roman" panose="02020603050405020304" pitchFamily="18" charset="0"/>
              </a:rPr>
              <a:t> </a:t>
            </a:r>
            <a:r>
              <a:rPr lang="en-US" sz="4000" dirty="0" err="1">
                <a:latin typeface="Times New Roman" panose="02020603050405020304" pitchFamily="18" charset="0"/>
              </a:rPr>
              <a:t>nghệ</a:t>
            </a:r>
            <a:r>
              <a:rPr lang="en-US" sz="4000" dirty="0">
                <a:latin typeface="Times New Roman" panose="02020603050405020304" pitchFamily="18" charset="0"/>
              </a:rPr>
              <a:t> </a:t>
            </a:r>
            <a:r>
              <a:rPr lang="en-US" sz="4000" dirty="0" err="1">
                <a:latin typeface="Times New Roman" panose="02020603050405020304" pitchFamily="18" charset="0"/>
              </a:rPr>
              <a:t>thuật</a:t>
            </a:r>
            <a:r>
              <a:rPr lang="en-US" sz="4000" dirty="0">
                <a:latin typeface="Times New Roman" panose="02020603050405020304" pitchFamily="18" charset="0"/>
              </a:rPr>
              <a:t>, </a:t>
            </a:r>
            <a:r>
              <a:rPr lang="en-US" sz="4000" dirty="0" err="1">
                <a:latin typeface="Times New Roman" panose="02020603050405020304" pitchFamily="18" charset="0"/>
              </a:rPr>
              <a:t>với</a:t>
            </a:r>
            <a:r>
              <a:rPr lang="en-US" sz="4000" dirty="0">
                <a:latin typeface="Times New Roman" panose="02020603050405020304" pitchFamily="18" charset="0"/>
              </a:rPr>
              <a:t> </a:t>
            </a:r>
            <a:r>
              <a:rPr lang="en-US" sz="4000" dirty="0" err="1">
                <a:latin typeface="Times New Roman" panose="02020603050405020304" pitchFamily="18" charset="0"/>
              </a:rPr>
              <a:t>cách</a:t>
            </a:r>
            <a:r>
              <a:rPr lang="en-US" sz="4000" dirty="0">
                <a:latin typeface="Times New Roman" panose="02020603050405020304" pitchFamily="18" charset="0"/>
              </a:rPr>
              <a:t> </a:t>
            </a:r>
            <a:r>
              <a:rPr lang="en-US" sz="4000" dirty="0" err="1">
                <a:latin typeface="Times New Roman" panose="02020603050405020304" pitchFamily="18" charset="0"/>
              </a:rPr>
              <a:t>lập</a:t>
            </a:r>
            <a:r>
              <a:rPr lang="en-US" sz="4000" dirty="0">
                <a:latin typeface="Times New Roman" panose="02020603050405020304" pitchFamily="18" charset="0"/>
              </a:rPr>
              <a:t> </a:t>
            </a:r>
            <a:r>
              <a:rPr lang="en-US" sz="4000" dirty="0" err="1">
                <a:latin typeface="Times New Roman" panose="02020603050405020304" pitchFamily="18" charset="0"/>
              </a:rPr>
              <a:t>luận</a:t>
            </a:r>
            <a:r>
              <a:rPr lang="en-US" sz="4000" dirty="0">
                <a:latin typeface="Times New Roman" panose="02020603050405020304" pitchFamily="18" charset="0"/>
              </a:rPr>
              <a:t> </a:t>
            </a:r>
            <a:r>
              <a:rPr lang="en-US" sz="4000" dirty="0" err="1">
                <a:latin typeface="Times New Roman" panose="02020603050405020304" pitchFamily="18" charset="0"/>
              </a:rPr>
              <a:t>chặt</a:t>
            </a:r>
            <a:r>
              <a:rPr lang="en-US" sz="4000" dirty="0">
                <a:latin typeface="Times New Roman" panose="02020603050405020304" pitchFamily="18" charset="0"/>
              </a:rPr>
              <a:t> </a:t>
            </a:r>
            <a:r>
              <a:rPr lang="en-US" sz="4000" dirty="0" err="1">
                <a:latin typeface="Times New Roman" panose="02020603050405020304" pitchFamily="18" charset="0"/>
              </a:rPr>
              <a:t>chẽ</a:t>
            </a:r>
            <a:r>
              <a:rPr lang="en-US" sz="4000" dirty="0">
                <a:latin typeface="Times New Roman" panose="02020603050405020304" pitchFamily="18" charset="0"/>
              </a:rPr>
              <a:t>, </a:t>
            </a:r>
            <a:r>
              <a:rPr lang="en-US" sz="4000" dirty="0" err="1">
                <a:latin typeface="Times New Roman" panose="02020603050405020304" pitchFamily="18" charset="0"/>
              </a:rPr>
              <a:t>đầy</a:t>
            </a:r>
            <a:r>
              <a:rPr lang="en-US" sz="4000" dirty="0">
                <a:latin typeface="Times New Roman" panose="02020603050405020304" pitchFamily="18" charset="0"/>
              </a:rPr>
              <a:t> </a:t>
            </a:r>
            <a:r>
              <a:rPr lang="en-US" sz="4000" dirty="0" err="1">
                <a:latin typeface="Times New Roman" panose="02020603050405020304" pitchFamily="18" charset="0"/>
              </a:rPr>
              <a:t>sức</a:t>
            </a:r>
            <a:r>
              <a:rPr lang="en-US" sz="4000" dirty="0">
                <a:latin typeface="Times New Roman" panose="02020603050405020304" pitchFamily="18" charset="0"/>
              </a:rPr>
              <a:t> </a:t>
            </a:r>
            <a:r>
              <a:rPr lang="en-US" sz="4000" dirty="0" err="1">
                <a:latin typeface="Times New Roman" panose="02020603050405020304" pitchFamily="18" charset="0"/>
              </a:rPr>
              <a:t>thuyết</a:t>
            </a:r>
            <a:r>
              <a:rPr lang="en-US" sz="4000" dirty="0">
                <a:latin typeface="Times New Roman" panose="02020603050405020304" pitchFamily="18" charset="0"/>
              </a:rPr>
              <a:t> </a:t>
            </a:r>
            <a:r>
              <a:rPr lang="en-US" sz="4000" dirty="0" err="1">
                <a:latin typeface="Times New Roman" panose="02020603050405020304" pitchFamily="18" charset="0"/>
              </a:rPr>
              <a:t>phục</a:t>
            </a:r>
            <a:r>
              <a:rPr lang="en-US" sz="4000" dirty="0">
                <a:latin typeface="Times New Roman" panose="02020603050405020304" pitchFamily="18" charset="0"/>
              </a:rPr>
              <a:t> (</a:t>
            </a:r>
            <a:r>
              <a:rPr lang="en-US" sz="4000" dirty="0" err="1">
                <a:latin typeface="Times New Roman" panose="02020603050405020304" pitchFamily="18" charset="0"/>
              </a:rPr>
              <a:t>lí</a:t>
            </a:r>
            <a:r>
              <a:rPr lang="en-US" sz="4000" dirty="0">
                <a:latin typeface="Times New Roman" panose="02020603050405020304" pitchFamily="18" charset="0"/>
              </a:rPr>
              <a:t> </a:t>
            </a:r>
            <a:r>
              <a:rPr lang="en-US" sz="4000" dirty="0" err="1">
                <a:latin typeface="Times New Roman" panose="02020603050405020304" pitchFamily="18" charset="0"/>
              </a:rPr>
              <a:t>lẽ</a:t>
            </a:r>
            <a:r>
              <a:rPr lang="en-US" sz="4000" dirty="0">
                <a:latin typeface="Times New Roman" panose="02020603050405020304" pitchFamily="18" charset="0"/>
              </a:rPr>
              <a:t> </a:t>
            </a:r>
            <a:r>
              <a:rPr lang="en-US" sz="4000" dirty="0" err="1">
                <a:latin typeface="Times New Roman" panose="02020603050405020304" pitchFamily="18" charset="0"/>
              </a:rPr>
              <a:t>sắc</a:t>
            </a:r>
            <a:r>
              <a:rPr lang="en-US" sz="4000" dirty="0">
                <a:latin typeface="Times New Roman" panose="02020603050405020304" pitchFamily="18" charset="0"/>
              </a:rPr>
              <a:t> </a:t>
            </a:r>
            <a:r>
              <a:rPr lang="en-US" sz="4000" dirty="0" err="1">
                <a:latin typeface="Times New Roman" panose="02020603050405020304" pitchFamily="18" charset="0"/>
              </a:rPr>
              <a:t>bén</a:t>
            </a:r>
            <a:r>
              <a:rPr lang="en-US" sz="4000" dirty="0">
                <a:latin typeface="Times New Roman" panose="02020603050405020304" pitchFamily="18" charset="0"/>
              </a:rPr>
              <a:t>, </a:t>
            </a:r>
            <a:r>
              <a:rPr lang="en-US" sz="4000" dirty="0" err="1">
                <a:latin typeface="Times New Roman" panose="02020603050405020304" pitchFamily="18" charset="0"/>
              </a:rPr>
              <a:t>bằng</a:t>
            </a:r>
            <a:r>
              <a:rPr lang="en-US" sz="4000" dirty="0">
                <a:latin typeface="Times New Roman" panose="02020603050405020304" pitchFamily="18" charset="0"/>
              </a:rPr>
              <a:t> </a:t>
            </a:r>
            <a:r>
              <a:rPr lang="en-US" sz="4000" dirty="0" err="1">
                <a:latin typeface="Times New Roman" panose="02020603050405020304" pitchFamily="18" charset="0"/>
              </a:rPr>
              <a:t>chứng</a:t>
            </a:r>
            <a:r>
              <a:rPr lang="en-US" sz="4000" dirty="0">
                <a:latin typeface="Times New Roman" panose="02020603050405020304" pitchFamily="18" charset="0"/>
              </a:rPr>
              <a:t> </a:t>
            </a:r>
            <a:r>
              <a:rPr lang="en-US" sz="4000" dirty="0" err="1">
                <a:latin typeface="Times New Roman" panose="02020603050405020304" pitchFamily="18" charset="0"/>
              </a:rPr>
              <a:t>rõ</a:t>
            </a:r>
            <a:r>
              <a:rPr lang="en-US" sz="4000" dirty="0">
                <a:latin typeface="Times New Roman" panose="02020603050405020304" pitchFamily="18" charset="0"/>
              </a:rPr>
              <a:t> </a:t>
            </a:r>
            <a:r>
              <a:rPr lang="en-US" sz="4000" dirty="0" err="1">
                <a:latin typeface="Times New Roman" panose="02020603050405020304" pitchFamily="18" charset="0"/>
              </a:rPr>
              <a:t>ràng</a:t>
            </a:r>
            <a:r>
              <a:rPr lang="en-US" sz="4000" dirty="0">
                <a:latin typeface="Times New Roman" panose="02020603050405020304" pitchFamily="18" charset="0"/>
              </a:rPr>
              <a:t>) </a:t>
            </a:r>
            <a:r>
              <a:rPr lang="en-US" sz="4000" dirty="0" err="1">
                <a:latin typeface="Times New Roman" panose="02020603050405020304" pitchFamily="18" charset="0"/>
              </a:rPr>
              <a:t>và</a:t>
            </a:r>
            <a:r>
              <a:rPr lang="en-US" sz="4000" dirty="0">
                <a:latin typeface="Times New Roman" panose="02020603050405020304" pitchFamily="18" charset="0"/>
              </a:rPr>
              <a:t> </a:t>
            </a:r>
            <a:r>
              <a:rPr lang="en-US" sz="4000" dirty="0" err="1">
                <a:latin typeface="Times New Roman" panose="02020603050405020304" pitchFamily="18" charset="0"/>
              </a:rPr>
              <a:t>lời</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giàu</a:t>
            </a:r>
            <a:r>
              <a:rPr lang="en-US" sz="4000" dirty="0">
                <a:latin typeface="Times New Roman" panose="02020603050405020304" pitchFamily="18" charset="0"/>
              </a:rPr>
              <a:t> </a:t>
            </a:r>
            <a:r>
              <a:rPr lang="en-US" sz="4000" dirty="0" err="1">
                <a:latin typeface="Times New Roman" panose="02020603050405020304" pitchFamily="18" charset="0"/>
              </a:rPr>
              <a:t>cảm</a:t>
            </a:r>
            <a:r>
              <a:rPr lang="en-US" sz="4000" dirty="0">
                <a:latin typeface="Times New Roman" panose="02020603050405020304" pitchFamily="18" charset="0"/>
              </a:rPr>
              <a:t> </a:t>
            </a:r>
            <a:r>
              <a:rPr lang="en-US" sz="4000" dirty="0" err="1">
                <a:latin typeface="Times New Roman" panose="02020603050405020304" pitchFamily="18" charset="0"/>
              </a:rPr>
              <a:t>xúc</a:t>
            </a:r>
            <a:r>
              <a:rPr lang="en-US" sz="4000" dirty="0">
                <a:latin typeface="Times New Roman" panose="02020603050405020304" pitchFamily="18" charset="0"/>
              </a:rPr>
              <a:t>, </a:t>
            </a:r>
            <a:r>
              <a:rPr lang="en-US" sz="4000" i="1" dirty="0" err="1">
                <a:latin typeface="Times New Roman" panose="02020603050405020304" pitchFamily="18" charset="0"/>
              </a:rPr>
              <a:t>Hịch</a:t>
            </a:r>
            <a:r>
              <a:rPr lang="en-US" sz="4000" i="1" dirty="0">
                <a:latin typeface="Times New Roman" panose="02020603050405020304" pitchFamily="18" charset="0"/>
              </a:rPr>
              <a:t> </a:t>
            </a:r>
            <a:r>
              <a:rPr lang="en-US" sz="4000" i="1" dirty="0" err="1">
                <a:latin typeface="Times New Roman" panose="02020603050405020304" pitchFamily="18" charset="0"/>
              </a:rPr>
              <a:t>tướng</a:t>
            </a:r>
            <a:r>
              <a:rPr lang="en-US" sz="4000" i="1" dirty="0">
                <a:latin typeface="Times New Roman" panose="02020603050405020304" pitchFamily="18" charset="0"/>
              </a:rPr>
              <a:t> </a:t>
            </a:r>
            <a:r>
              <a:rPr lang="en-US" sz="4000" i="1" dirty="0" err="1">
                <a:latin typeface="Times New Roman" panose="02020603050405020304" pitchFamily="18" charset="0"/>
              </a:rPr>
              <a:t>sĩ</a:t>
            </a:r>
            <a:r>
              <a:rPr lang="en-US" sz="4000" i="1" dirty="0">
                <a:latin typeface="Times New Roman" panose="02020603050405020304" pitchFamily="18" charset="0"/>
              </a:rPr>
              <a:t> </a:t>
            </a:r>
            <a:r>
              <a:rPr lang="en-US" sz="4000" dirty="0" err="1">
                <a:latin typeface="Times New Roman" panose="02020603050405020304" pitchFamily="18" charset="0"/>
              </a:rPr>
              <a:t>thật</a:t>
            </a:r>
            <a:r>
              <a:rPr lang="en-US" sz="4000" dirty="0">
                <a:latin typeface="Times New Roman" panose="02020603050405020304" pitchFamily="18" charset="0"/>
              </a:rPr>
              <a:t> </a:t>
            </a:r>
            <a:r>
              <a:rPr lang="en-US" sz="4000" dirty="0" err="1">
                <a:latin typeface="Times New Roman" panose="02020603050405020304" pitchFamily="18" charset="0"/>
              </a:rPr>
              <a:t>sự</a:t>
            </a:r>
            <a:r>
              <a:rPr lang="en-US" sz="4000" dirty="0">
                <a:latin typeface="Times New Roman" panose="02020603050405020304" pitchFamily="18" charset="0"/>
              </a:rPr>
              <a:t> </a:t>
            </a:r>
            <a:r>
              <a:rPr lang="en-US" sz="4000" dirty="0" err="1">
                <a:latin typeface="Times New Roman" panose="02020603050405020304" pitchFamily="18" charset="0"/>
              </a:rPr>
              <a:t>là</a:t>
            </a:r>
            <a:r>
              <a:rPr lang="en-US" sz="4000" dirty="0">
                <a:latin typeface="Times New Roman" panose="02020603050405020304" pitchFamily="18" charset="0"/>
              </a:rPr>
              <a:t> </a:t>
            </a:r>
            <a:r>
              <a:rPr lang="en-US" sz="4000" dirty="0" err="1">
                <a:latin typeface="Times New Roman" panose="02020603050405020304" pitchFamily="18" charset="0"/>
              </a:rPr>
              <a:t>một</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bản</a:t>
            </a:r>
            <a:r>
              <a:rPr lang="en-US" sz="4000" dirty="0">
                <a:latin typeface="Times New Roman" panose="02020603050405020304" pitchFamily="18" charset="0"/>
              </a:rPr>
              <a:t> </a:t>
            </a:r>
            <a:r>
              <a:rPr lang="en-US" sz="4000" dirty="0" err="1">
                <a:latin typeface="Times New Roman" panose="02020603050405020304" pitchFamily="18" charset="0"/>
              </a:rPr>
              <a:t>mẫu</a:t>
            </a:r>
            <a:r>
              <a:rPr lang="en-US" sz="4000" dirty="0">
                <a:latin typeface="Times New Roman" panose="02020603050405020304" pitchFamily="18" charset="0"/>
              </a:rPr>
              <a:t> </a:t>
            </a:r>
            <a:r>
              <a:rPr lang="en-US" sz="4000" dirty="0" err="1">
                <a:latin typeface="Times New Roman" panose="02020603050405020304" pitchFamily="18" charset="0"/>
              </a:rPr>
              <a:t>mực</a:t>
            </a:r>
            <a:r>
              <a:rPr lang="en-US" sz="4000" dirty="0">
                <a:latin typeface="Times New Roman" panose="02020603050405020304" pitchFamily="18" charset="0"/>
              </a:rPr>
              <a:t> </a:t>
            </a:r>
            <a:r>
              <a:rPr lang="en-US" sz="4000" dirty="0" err="1">
                <a:latin typeface="Times New Roman" panose="02020603050405020304" pitchFamily="18" charset="0"/>
              </a:rPr>
              <a:t>của</a:t>
            </a:r>
            <a:r>
              <a:rPr lang="en-US" sz="4000" dirty="0">
                <a:latin typeface="Times New Roman" panose="02020603050405020304" pitchFamily="18" charset="0"/>
              </a:rPr>
              <a:t> </a:t>
            </a:r>
            <a:r>
              <a:rPr lang="en-US" sz="4000" dirty="0" err="1">
                <a:latin typeface="Times New Roman" panose="02020603050405020304" pitchFamily="18" charset="0"/>
              </a:rPr>
              <a:t>văn</a:t>
            </a:r>
            <a:r>
              <a:rPr lang="en-US" sz="4000" dirty="0">
                <a:latin typeface="Times New Roman" panose="02020603050405020304" pitchFamily="18" charset="0"/>
              </a:rPr>
              <a:t> </a:t>
            </a:r>
            <a:r>
              <a:rPr lang="en-US" sz="4000" dirty="0" err="1">
                <a:latin typeface="Times New Roman" panose="02020603050405020304" pitchFamily="18" charset="0"/>
              </a:rPr>
              <a:t>nghị</a:t>
            </a:r>
            <a:r>
              <a:rPr lang="en-US" sz="4000" dirty="0">
                <a:latin typeface="Times New Roman" panose="02020603050405020304" pitchFamily="18" charset="0"/>
              </a:rPr>
              <a:t> </a:t>
            </a:r>
            <a:r>
              <a:rPr lang="en-US" sz="4000" dirty="0" err="1">
                <a:latin typeface="Times New Roman" panose="02020603050405020304" pitchFamily="18" charset="0"/>
              </a:rPr>
              <a:t>luận</a:t>
            </a:r>
            <a:r>
              <a:rPr lang="en-US" sz="4000" dirty="0">
                <a:latin typeface="Times New Roman" panose="02020603050405020304" pitchFamily="18" charset="0"/>
              </a:rPr>
              <a:t> </a:t>
            </a:r>
            <a:r>
              <a:rPr lang="en-US" sz="4000" dirty="0" err="1">
                <a:latin typeface="Times New Roman" panose="02020603050405020304" pitchFamily="18" charset="0"/>
              </a:rPr>
              <a:t>trung</a:t>
            </a:r>
            <a:r>
              <a:rPr lang="en-US" sz="4000" dirty="0">
                <a:latin typeface="Times New Roman" panose="02020603050405020304" pitchFamily="18" charset="0"/>
              </a:rPr>
              <a:t> </a:t>
            </a:r>
            <a:r>
              <a:rPr lang="en-US" sz="4000" dirty="0" err="1">
                <a:latin typeface="Times New Roman" panose="02020603050405020304" pitchFamily="18" charset="0"/>
              </a:rPr>
              <a:t>đại</a:t>
            </a:r>
            <a:r>
              <a:rPr lang="en-US" sz="4000" dirty="0">
                <a:latin typeface="Times New Roman" panose="02020603050405020304" pitchFamily="18" charset="0"/>
              </a:rPr>
              <a:t>.</a:t>
            </a:r>
            <a:endParaRPr kumimoji="0" lang="vi-VN" sz="54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7140555" y="5335369"/>
            <a:ext cx="1774845" cy="646331"/>
          </a:xfrm>
          <a:prstGeom prst="rect">
            <a:avLst/>
          </a:prstGeom>
          <a:solidFill>
            <a:schemeClr val="accent4">
              <a:lumMod val="60000"/>
              <a:lumOff val="40000"/>
            </a:schemeClr>
          </a:solidFill>
        </p:spPr>
        <p:txBody>
          <a:bodyPr wrap="none">
            <a:spAutoFit/>
          </a:bodyPr>
          <a:lstStyle/>
          <a:p>
            <a:pPr algn="ctr"/>
            <a:r>
              <a:rPr lang="en-US" sz="3600" dirty="0" err="1">
                <a:solidFill>
                  <a:schemeClr val="bg1"/>
                </a:solidFill>
                <a:latin typeface="Times New Roman" panose="02020603050405020304" pitchFamily="18" charset="0"/>
              </a:rPr>
              <a:t>khích</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lệ</a:t>
            </a:r>
            <a:r>
              <a:rPr lang="en-US" sz="3600" dirty="0">
                <a:solidFill>
                  <a:schemeClr val="bg1"/>
                </a:solidFill>
                <a:latin typeface="Times New Roman" panose="02020603050405020304" pitchFamily="18" charset="0"/>
              </a:rPr>
              <a:t> </a:t>
            </a:r>
            <a:endParaRPr lang="en-US" sz="3600" dirty="0">
              <a:solidFill>
                <a:schemeClr val="bg1"/>
              </a:solidFill>
            </a:endParaRPr>
          </a:p>
        </p:txBody>
      </p:sp>
      <p:sp>
        <p:nvSpPr>
          <p:cNvPr id="12" name="Rectangle 11"/>
          <p:cNvSpPr/>
          <p:nvPr/>
        </p:nvSpPr>
        <p:spPr>
          <a:xfrm>
            <a:off x="1590557" y="8981227"/>
            <a:ext cx="1838966" cy="646331"/>
          </a:xfrm>
          <a:prstGeom prst="rect">
            <a:avLst/>
          </a:prstGeom>
          <a:solidFill>
            <a:schemeClr val="accent5">
              <a:lumMod val="75000"/>
            </a:schemeClr>
          </a:solidFill>
        </p:spPr>
        <p:txBody>
          <a:bodyPr wrap="none">
            <a:spAutoFit/>
          </a:bodyPr>
          <a:lstStyle/>
          <a:p>
            <a:pPr algn="ctr"/>
            <a:r>
              <a:rPr lang="en-US" sz="3600" dirty="0" err="1">
                <a:solidFill>
                  <a:schemeClr val="bg1"/>
                </a:solidFill>
                <a:latin typeface="Times New Roman" panose="02020603050405020304" pitchFamily="18" charset="0"/>
              </a:rPr>
              <a:t>trung</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đại</a:t>
            </a:r>
            <a:endParaRPr lang="en-US" sz="3600" dirty="0">
              <a:solidFill>
                <a:schemeClr val="bg1"/>
              </a:solidFill>
            </a:endParaRPr>
          </a:p>
        </p:txBody>
      </p:sp>
      <p:sp>
        <p:nvSpPr>
          <p:cNvPr id="13" name="Line Callout 3 12"/>
          <p:cNvSpPr/>
          <p:nvPr/>
        </p:nvSpPr>
        <p:spPr>
          <a:xfrm>
            <a:off x="8382000" y="3238501"/>
            <a:ext cx="5029200" cy="1849296"/>
          </a:xfrm>
          <a:prstGeom prst="borderCallout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Times New Roman" panose="02020603050405020304" pitchFamily="18" charset="0"/>
                <a:cs typeface="Times New Roman" panose="02020603050405020304" pitchFamily="18" charset="0"/>
              </a:rPr>
              <a:t>Tác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động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đến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hăng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hưng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phấn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thêm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lên</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4" name="Line Callout 3 13"/>
          <p:cNvSpPr/>
          <p:nvPr/>
        </p:nvSpPr>
        <p:spPr>
          <a:xfrm>
            <a:off x="3054326" y="6811514"/>
            <a:ext cx="6013473" cy="1849296"/>
          </a:xfrm>
          <a:prstGeom prst="borderCallout3">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Times New Roman" panose="02020603050405020304" pitchFamily="18" charset="0"/>
                <a:cs typeface="Times New Roman" panose="02020603050405020304" pitchFamily="18" charset="0"/>
              </a:rPr>
              <a:t>Thời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giữa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cổ</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bản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ứng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kiến</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5" name="Title 1">
            <a:extLst>
              <a:ext uri="{FF2B5EF4-FFF2-40B4-BE49-F238E27FC236}">
                <a16:creationId xmlns:a16="http://schemas.microsoft.com/office/drawing/2014/main" id="{7E3B6327-524C-DBE2-C920-440A868AC8BE}"/>
              </a:ext>
            </a:extLst>
          </p:cNvPr>
          <p:cNvSpPr>
            <a:spLocks noGrp="1"/>
          </p:cNvSpPr>
          <p:nvPr>
            <p:ph type="title"/>
          </p:nvPr>
        </p:nvSpPr>
        <p:spPr>
          <a:xfrm>
            <a:off x="5667979" y="462954"/>
            <a:ext cx="8229600" cy="1143000"/>
          </a:xfrm>
        </p:spPr>
        <p:txBody>
          <a:bodyPr>
            <a:normAutofit/>
          </a:bodyPr>
          <a:lstStyle/>
          <a:p>
            <a:pPr algn="just"/>
            <a:r>
              <a:rPr lang="en-US" b="1" dirty="0" err="1">
                <a:latin typeface="Times New Roman" panose="02020603050405020304" pitchFamily="18" charset="0"/>
                <a:cs typeface="Times New Roman" panose="02020603050405020304" pitchFamily="18" charset="0"/>
              </a:rPr>
              <a:t>Đoạn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khảo</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66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style.rotation</p:attrName>
                                        </p:attrNameLst>
                                      </p:cBhvr>
                                      <p:tavLst>
                                        <p:tav tm="0">
                                          <p:val>
                                            <p:fltVal val="90"/>
                                          </p:val>
                                        </p:tav>
                                        <p:tav tm="100000">
                                          <p:val>
                                            <p:fltVal val="0"/>
                                          </p:val>
                                        </p:tav>
                                      </p:tavLst>
                                    </p:anim>
                                    <p:animEffect transition="in" filter="fade">
                                      <p:cBhvr>
                                        <p:cTn id="3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2" grpId="0" animBg="1"/>
      <p:bldP spid="13" grpId="0" animBg="1"/>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4;p17"/>
          <p:cNvSpPr txBox="1"/>
          <p:nvPr/>
        </p:nvSpPr>
        <p:spPr>
          <a:xfrm>
            <a:off x="1371600" y="495300"/>
            <a:ext cx="14970921" cy="1384934"/>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Rubic</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đánh</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giá</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đoạn</a:t>
            </a:r>
            <a:r>
              <a:rPr kumimoji="0" lang="en-US" sz="8100" b="0" i="0" u="none" strike="noStrike" kern="0" cap="none" spc="0" normalizeH="0" baseline="0" noProof="0" dirty="0">
                <a:ln>
                  <a:noFill/>
                </a:ln>
                <a:solidFill>
                  <a:srgbClr val="FF0000"/>
                </a:solidFill>
                <a:effectLst/>
                <a:uLnTx/>
                <a:uFillTx/>
                <a:latin typeface="#9Slide05 FS Blonde Script" panose="03000503000000000000" pitchFamily="65" charset="0"/>
                <a:ea typeface="+mn-ea"/>
                <a:cs typeface="Arial"/>
                <a:sym typeface="Arial"/>
              </a:rPr>
              <a:t> </a:t>
            </a:r>
            <a:r>
              <a:rPr kumimoji="0" lang="en-US" sz="8100" b="0" i="0" u="none" strike="noStrike" kern="0" cap="none" spc="0" normalizeH="0" baseline="0" noProof="0" dirty="0" err="1">
                <a:ln>
                  <a:noFill/>
                </a:ln>
                <a:solidFill>
                  <a:srgbClr val="FF0000"/>
                </a:solidFill>
                <a:effectLst/>
                <a:uLnTx/>
                <a:uFillTx/>
                <a:latin typeface="#9Slide05 FS Blonde Script" panose="03000503000000000000" pitchFamily="65" charset="0"/>
                <a:ea typeface="+mn-ea"/>
                <a:cs typeface="Arial"/>
                <a:sym typeface="Arial"/>
              </a:rPr>
              <a:t>văn</a:t>
            </a:r>
            <a:endParaRPr kumimoji="0" lang="vi-VN" sz="81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364281935"/>
              </p:ext>
            </p:extLst>
          </p:nvPr>
        </p:nvGraphicFramePr>
        <p:xfrm>
          <a:off x="1296876" y="2490900"/>
          <a:ext cx="15605540" cy="6797880"/>
        </p:xfrm>
        <a:graphic>
          <a:graphicData uri="http://schemas.openxmlformats.org/drawingml/2006/table">
            <a:tbl>
              <a:tblPr firstRow="1" bandRow="1">
                <a:tableStyleId>{5940675A-B579-460E-94D1-54222C63F5DA}</a:tableStyleId>
              </a:tblPr>
              <a:tblGrid>
                <a:gridCol w="1496501">
                  <a:extLst>
                    <a:ext uri="{9D8B030D-6E8A-4147-A177-3AD203B41FA5}">
                      <a16:colId xmlns:a16="http://schemas.microsoft.com/office/drawing/2014/main" val="20000"/>
                    </a:ext>
                  </a:extLst>
                </a:gridCol>
                <a:gridCol w="10170995">
                  <a:extLst>
                    <a:ext uri="{9D8B030D-6E8A-4147-A177-3AD203B41FA5}">
                      <a16:colId xmlns:a16="http://schemas.microsoft.com/office/drawing/2014/main" val="20001"/>
                    </a:ext>
                  </a:extLst>
                </a:gridCol>
                <a:gridCol w="1639079">
                  <a:extLst>
                    <a:ext uri="{9D8B030D-6E8A-4147-A177-3AD203B41FA5}">
                      <a16:colId xmlns:a16="http://schemas.microsoft.com/office/drawing/2014/main" val="20002"/>
                    </a:ext>
                  </a:extLst>
                </a:gridCol>
                <a:gridCol w="2298965">
                  <a:extLst>
                    <a:ext uri="{9D8B030D-6E8A-4147-A177-3AD203B41FA5}">
                      <a16:colId xmlns:a16="http://schemas.microsoft.com/office/drawing/2014/main" val="20003"/>
                    </a:ext>
                  </a:extLst>
                </a:gridCol>
              </a:tblGrid>
              <a:tr h="1234440">
                <a:tc>
                  <a:txBody>
                    <a:bodyPr/>
                    <a:lstStyle/>
                    <a:p>
                      <a:pPr algn="ct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Tiêu</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chí</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đánh</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giá</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Thang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điểm</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Số</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điểm</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đạt</a:t>
                      </a:r>
                      <a:r>
                        <a:rPr lang="en-US" sz="3600" b="1" baseline="0" dirty="0">
                          <a:solidFill>
                            <a:schemeClr val="bg1"/>
                          </a:solidFill>
                          <a:latin typeface="Times New Roman" panose="02020603050405020304" pitchFamily="18" charset="0"/>
                          <a:cs typeface="Times New Roman" panose="02020603050405020304" pitchFamily="18" charset="0"/>
                        </a:rPr>
                        <a:t> </a:t>
                      </a:r>
                      <a:r>
                        <a:rPr lang="en-US" sz="3600" b="1" baseline="0" dirty="0" err="1">
                          <a:solidFill>
                            <a:schemeClr val="bg1"/>
                          </a:solidFill>
                          <a:latin typeface="Times New Roman" panose="02020603050405020304" pitchFamily="18" charset="0"/>
                          <a:cs typeface="Times New Roman" panose="02020603050405020304" pitchFamily="18" charset="0"/>
                        </a:rPr>
                        <a:t>được</a:t>
                      </a:r>
                      <a:endParaRPr lang="en-US" sz="3600" b="1" dirty="0">
                        <a:solidFill>
                          <a:schemeClr val="bg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extLst>
                  <a:ext uri="{0D108BD9-81ED-4DB2-BD59-A6C34878D82A}">
                    <a16:rowId xmlns:a16="http://schemas.microsoft.com/office/drawing/2014/main" val="10000"/>
                  </a:ext>
                </a:extLst>
              </a:tr>
              <a:tr h="6400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bảo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5-7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dòng</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1"/>
                  </a:ext>
                </a:extLst>
              </a:tr>
              <a:tr h="114300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2"/>
                  </a:ext>
                </a:extLst>
              </a:tr>
              <a:tr h="640080">
                <a:tc rowSpan="4">
                  <a:txBody>
                    <a:bodyPr/>
                    <a:lstStyle/>
                    <a:p>
                      <a:r>
                        <a:rPr lang="en-US" sz="33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suy</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nghĩ</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sau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khi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học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xong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văn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Hịch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tướng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sĩ</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3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3"/>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Có</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sử</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dụng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2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Hán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2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4"/>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Giải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thích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ít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nhất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2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Hán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2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5"/>
                  </a:ext>
                </a:extLst>
              </a:tr>
              <a:tr h="71712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Có</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sự</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đổi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mới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sáng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tạo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so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sánh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6"/>
                  </a:ext>
                </a:extLst>
              </a:tr>
              <a:tr h="640080">
                <a:tc gridSpan="4">
                  <a:txBody>
                    <a:bodyPr/>
                    <a:lstStyle/>
                    <a:p>
                      <a:r>
                        <a:rPr lang="en-US" sz="3300" b="1" dirty="0" err="1">
                          <a:solidFill>
                            <a:srgbClr val="FF0000"/>
                          </a:solidFill>
                          <a:latin typeface="Times New Roman" panose="02020603050405020304" pitchFamily="18" charset="0"/>
                          <a:cs typeface="Times New Roman" panose="02020603050405020304" pitchFamily="18" charset="0"/>
                        </a:rPr>
                        <a:t>Tổng</a:t>
                      </a:r>
                      <a:r>
                        <a:rPr lang="en-US" sz="3300" b="1" dirty="0">
                          <a:solidFill>
                            <a:srgbClr val="FF0000"/>
                          </a:solidFill>
                          <a:latin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6950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1" y="771619"/>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853337" y="1878956"/>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trí</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lực</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Freeform 5">
            <a:extLst>
              <a:ext uri="{FF2B5EF4-FFF2-40B4-BE49-F238E27FC236}">
                <a16:creationId xmlns:a16="http://schemas.microsoft.com/office/drawing/2014/main" id="{61FF5274-1A1B-BE7F-7565-9FFD866ABB4A}"/>
              </a:ext>
            </a:extLst>
          </p:cNvPr>
          <p:cNvSpPr/>
          <p:nvPr/>
        </p:nvSpPr>
        <p:spPr>
          <a:xfrm>
            <a:off x="5562600" y="3279404"/>
            <a:ext cx="5805619" cy="7007596"/>
          </a:xfrm>
          <a:custGeom>
            <a:avLst/>
            <a:gdLst/>
            <a:ahLst/>
            <a:cxnLst/>
            <a:rect l="l" t="t" r="r" b="b"/>
            <a:pathLst>
              <a:path w="3343275" h="4114800">
                <a:moveTo>
                  <a:pt x="0" y="0"/>
                </a:moveTo>
                <a:lnTo>
                  <a:pt x="3343275" y="0"/>
                </a:lnTo>
                <a:lnTo>
                  <a:pt x="33432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9" name="Group 18">
            <a:extLst>
              <a:ext uri="{FF2B5EF4-FFF2-40B4-BE49-F238E27FC236}">
                <a16:creationId xmlns:a16="http://schemas.microsoft.com/office/drawing/2014/main" id="{79800C9F-651A-CDC6-8DC0-277204648218}"/>
              </a:ext>
            </a:extLst>
          </p:cNvPr>
          <p:cNvGrpSpPr/>
          <p:nvPr/>
        </p:nvGrpSpPr>
        <p:grpSpPr>
          <a:xfrm rot="-50351">
            <a:off x="1874832" y="786275"/>
            <a:ext cx="4834231" cy="2942055"/>
            <a:chOff x="0" y="0"/>
            <a:chExt cx="3021024" cy="2003451"/>
          </a:xfrm>
        </p:grpSpPr>
        <p:sp>
          <p:nvSpPr>
            <p:cNvPr id="20" name="Freeform 7">
              <a:extLst>
                <a:ext uri="{FF2B5EF4-FFF2-40B4-BE49-F238E27FC236}">
                  <a16:creationId xmlns:a16="http://schemas.microsoft.com/office/drawing/2014/main" id="{076028BF-3AAF-889C-6237-1C24136A501D}"/>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21" name="TextBox 20">
              <a:extLst>
                <a:ext uri="{FF2B5EF4-FFF2-40B4-BE49-F238E27FC236}">
                  <a16:creationId xmlns:a16="http://schemas.microsoft.com/office/drawing/2014/main" id="{69E09D90-8765-0292-3D10-E905D904B8FF}"/>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extBox 13">
            <a:extLst>
              <a:ext uri="{FF2B5EF4-FFF2-40B4-BE49-F238E27FC236}">
                <a16:creationId xmlns:a16="http://schemas.microsoft.com/office/drawing/2014/main" id="{7AD64B12-B7F3-1A37-CCE7-864164196622}"/>
              </a:ext>
            </a:extLst>
          </p:cNvPr>
          <p:cNvSpPr txBox="1"/>
          <p:nvPr/>
        </p:nvSpPr>
        <p:spPr>
          <a:xfrm>
            <a:off x="2672562" y="1346103"/>
            <a:ext cx="3408265" cy="203132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lực</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trí</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tuệ</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7483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438D7E06-7106-C2DA-9A02-4DB2DDBFA38A}"/>
              </a:ext>
            </a:extLst>
          </p:cNvPr>
          <p:cNvGrpSpPr/>
          <p:nvPr/>
        </p:nvGrpSpPr>
        <p:grpSpPr>
          <a:xfrm rot="-50351">
            <a:off x="1083182" y="626911"/>
            <a:ext cx="8018739" cy="5227876"/>
            <a:chOff x="0" y="0"/>
            <a:chExt cx="3021024" cy="2003451"/>
          </a:xfrm>
        </p:grpSpPr>
        <p:sp>
          <p:nvSpPr>
            <p:cNvPr id="4" name="Freeform 7">
              <a:extLst>
                <a:ext uri="{FF2B5EF4-FFF2-40B4-BE49-F238E27FC236}">
                  <a16:creationId xmlns:a16="http://schemas.microsoft.com/office/drawing/2014/main" id="{B7A51506-575F-72FD-0CE4-125335EA5D17}"/>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5" name="TextBox 8">
              <a:extLst>
                <a:ext uri="{FF2B5EF4-FFF2-40B4-BE49-F238E27FC236}">
                  <a16:creationId xmlns:a16="http://schemas.microsoft.com/office/drawing/2014/main" id="{8DB0F539-0123-89F9-B5A6-D9170F1B037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1450911" y="1211287"/>
            <a:ext cx="7283282" cy="304698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ổn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êm</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ấm</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ko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loạn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lạc</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0" y="677835"/>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380396" y="1785172"/>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thái</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bình</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Freeform 4">
            <a:extLst>
              <a:ext uri="{FF2B5EF4-FFF2-40B4-BE49-F238E27FC236}">
                <a16:creationId xmlns:a16="http://schemas.microsoft.com/office/drawing/2014/main" id="{5FA17CAE-FC17-BF1A-5801-378D6C12F4FB}"/>
              </a:ext>
            </a:extLst>
          </p:cNvPr>
          <p:cNvSpPr/>
          <p:nvPr/>
        </p:nvSpPr>
        <p:spPr>
          <a:xfrm>
            <a:off x="7391400" y="2606335"/>
            <a:ext cx="8229600" cy="7604367"/>
          </a:xfrm>
          <a:custGeom>
            <a:avLst/>
            <a:gdLst/>
            <a:ahLst/>
            <a:cxnLst/>
            <a:rect l="l" t="t" r="r" b="b"/>
            <a:pathLst>
              <a:path w="3571647" h="3630645">
                <a:moveTo>
                  <a:pt x="0" y="0"/>
                </a:moveTo>
                <a:lnTo>
                  <a:pt x="3571648" y="0"/>
                </a:lnTo>
                <a:lnTo>
                  <a:pt x="3571648" y="3630645"/>
                </a:lnTo>
                <a:lnTo>
                  <a:pt x="0" y="3630645"/>
                </a:lnTo>
                <a:lnTo>
                  <a:pt x="0" y="0"/>
                </a:lnTo>
                <a:close/>
              </a:path>
            </a:pathLst>
          </a:custGeom>
          <a:blipFill>
            <a:blip r:embed="rId3"/>
            <a:stretch>
              <a:fillRect/>
            </a:stretch>
          </a:blipFill>
        </p:spPr>
      </p:sp>
    </p:spTree>
    <p:extLst>
      <p:ext uri="{BB962C8B-B14F-4D97-AF65-F5344CB8AC3E}">
        <p14:creationId xmlns:p14="http://schemas.microsoft.com/office/powerpoint/2010/main" val="190759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510143-D33C-A121-19D9-4BC34465C7AA}"/>
              </a:ext>
            </a:extLst>
          </p:cNvPr>
          <p:cNvGrpSpPr/>
          <p:nvPr/>
        </p:nvGrpSpPr>
        <p:grpSpPr>
          <a:xfrm rot="-50351">
            <a:off x="2382944" y="1135305"/>
            <a:ext cx="4834231" cy="2942055"/>
            <a:chOff x="0" y="0"/>
            <a:chExt cx="3021024" cy="2003451"/>
          </a:xfrm>
        </p:grpSpPr>
        <p:sp>
          <p:nvSpPr>
            <p:cNvPr id="8" name="Freeform 7">
              <a:extLst>
                <a:ext uri="{FF2B5EF4-FFF2-40B4-BE49-F238E27FC236}">
                  <a16:creationId xmlns:a16="http://schemas.microsoft.com/office/drawing/2014/main"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3320290" y="1734813"/>
            <a:ext cx="3408265"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vợ</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1" y="677835"/>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403843" y="1878954"/>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phu</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endPar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Freeform 2">
            <a:extLst>
              <a:ext uri="{FF2B5EF4-FFF2-40B4-BE49-F238E27FC236}">
                <a16:creationId xmlns:a16="http://schemas.microsoft.com/office/drawing/2014/main" id="{8CCE2879-5EEA-C95A-A888-18F6C94285FA}"/>
              </a:ext>
            </a:extLst>
          </p:cNvPr>
          <p:cNvSpPr/>
          <p:nvPr/>
        </p:nvSpPr>
        <p:spPr>
          <a:xfrm>
            <a:off x="6401886" y="2796894"/>
            <a:ext cx="4876804" cy="7482376"/>
          </a:xfrm>
          <a:custGeom>
            <a:avLst/>
            <a:gdLst/>
            <a:ahLst/>
            <a:cxnLst/>
            <a:rect l="l" t="t" r="r" b="b"/>
            <a:pathLst>
              <a:path w="2679764" h="4114800">
                <a:moveTo>
                  <a:pt x="0" y="0"/>
                </a:moveTo>
                <a:lnTo>
                  <a:pt x="2679764" y="0"/>
                </a:lnTo>
                <a:lnTo>
                  <a:pt x="267976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6003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510143-D33C-A121-19D9-4BC34465C7AA}"/>
              </a:ext>
            </a:extLst>
          </p:cNvPr>
          <p:cNvGrpSpPr/>
          <p:nvPr/>
        </p:nvGrpSpPr>
        <p:grpSpPr>
          <a:xfrm rot="-50351">
            <a:off x="1945596" y="1135655"/>
            <a:ext cx="4834231" cy="2942055"/>
            <a:chOff x="0" y="0"/>
            <a:chExt cx="3021024" cy="2003451"/>
          </a:xfrm>
        </p:grpSpPr>
        <p:sp>
          <p:nvSpPr>
            <p:cNvPr id="8" name="Freeform 7">
              <a:extLst>
                <a:ext uri="{FF2B5EF4-FFF2-40B4-BE49-F238E27FC236}">
                  <a16:creationId xmlns:a16="http://schemas.microsoft.com/office/drawing/2014/main"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2762531" y="1591019"/>
            <a:ext cx="3408265"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anh</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0" y="677835"/>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220008" y="1879303"/>
            <a:ext cx="3408265" cy="727379"/>
          </a:xfrm>
          <a:prstGeom prst="rect">
            <a:avLst/>
          </a:prstGeom>
        </p:spPr>
        <p:txBody>
          <a:bodyPr wrap="square" lIns="0" tIns="0" rIns="0" bIns="0" rtlCol="0" anchor="t">
            <a:spAutoFit/>
          </a:bodyPr>
          <a:lstStyle/>
          <a:p>
            <a:pPr marL="0" marR="0" lvl="0" indent="0" algn="just" defTabSz="914400" rtl="0" eaLnBrk="1" fontAlgn="auto" latinLnBrk="0" hangingPunct="1">
              <a:lnSpc>
                <a:spcPts val="5460"/>
              </a:lnSpc>
              <a:spcBef>
                <a:spcPts val="0"/>
              </a:spcBef>
              <a:spcAft>
                <a:spcPts val="0"/>
              </a:spcAft>
              <a:buClrTx/>
              <a:buSzTx/>
              <a:buFontTx/>
              <a:buNone/>
              <a:tabLst/>
              <a:defRPr/>
            </a:pPr>
            <a:r>
              <a:rPr lang="en-US" sz="6600" noProof="0" dirty="0" err="1">
                <a:solidFill>
                  <a:srgbClr val="FF0000"/>
                </a:solidFill>
                <a:latin typeface="Times New Roman" panose="02020603050405020304" pitchFamily="18" charset="0"/>
                <a:cs typeface="Times New Roman" panose="02020603050405020304" pitchFamily="18" charset="0"/>
              </a:rPr>
              <a:t>h</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uynh</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đệ</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Freeform 4">
            <a:extLst>
              <a:ext uri="{FF2B5EF4-FFF2-40B4-BE49-F238E27FC236}">
                <a16:creationId xmlns:a16="http://schemas.microsoft.com/office/drawing/2014/main" id="{8D5CD7BF-106E-07D3-7720-D582907F9252}"/>
              </a:ext>
            </a:extLst>
          </p:cNvPr>
          <p:cNvSpPr/>
          <p:nvPr/>
        </p:nvSpPr>
        <p:spPr>
          <a:xfrm>
            <a:off x="4191000" y="3655129"/>
            <a:ext cx="8733141" cy="6590088"/>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5316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510143-D33C-A121-19D9-4BC34465C7AA}"/>
              </a:ext>
            </a:extLst>
          </p:cNvPr>
          <p:cNvGrpSpPr/>
          <p:nvPr/>
        </p:nvGrpSpPr>
        <p:grpSpPr>
          <a:xfrm rot="-50351">
            <a:off x="1621485" y="1140144"/>
            <a:ext cx="4834231" cy="2942055"/>
            <a:chOff x="0" y="0"/>
            <a:chExt cx="3021024" cy="2003451"/>
          </a:xfrm>
        </p:grpSpPr>
        <p:sp>
          <p:nvSpPr>
            <p:cNvPr id="8" name="Freeform 7">
              <a:extLst>
                <a:ext uri="{FF2B5EF4-FFF2-40B4-BE49-F238E27FC236}">
                  <a16:creationId xmlns:a16="http://schemas.microsoft.com/office/drawing/2014/main" id="{0EA3DEBE-582B-7AE2-6864-D2EEE158CF39}"/>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8">
              <a:extLst>
                <a:ext uri="{FF2B5EF4-FFF2-40B4-BE49-F238E27FC236}">
                  <a16:creationId xmlns:a16="http://schemas.microsoft.com/office/drawing/2014/main" id="{9A14D199-46B9-1821-6CFB-09FF49227B87}"/>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3">
            <a:extLst>
              <a:ext uri="{FF2B5EF4-FFF2-40B4-BE49-F238E27FC236}">
                <a16:creationId xmlns:a16="http://schemas.microsoft.com/office/drawing/2014/main" id="{B06C3875-7800-131D-1446-CCBEE6765BD6}"/>
              </a:ext>
            </a:extLst>
          </p:cNvPr>
          <p:cNvSpPr txBox="1"/>
          <p:nvPr/>
        </p:nvSpPr>
        <p:spPr>
          <a:xfrm>
            <a:off x="1964970" y="1328975"/>
            <a:ext cx="4147262" cy="203132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6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endParaRPr kumimoji="0" lang="en-US" sz="6600" b="1" i="0" u="none" strike="noStrike" kern="1200" cap="none" spc="0" normalizeH="0" baseline="0" noProof="0" dirty="0">
              <a:ln>
                <a:noFill/>
              </a:ln>
              <a:solidFill>
                <a:srgbClr val="231F2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5B8E3EB0-6B08-C68A-1D23-F8CD47405F22}"/>
              </a:ext>
            </a:extLst>
          </p:cNvPr>
          <p:cNvGrpSpPr/>
          <p:nvPr/>
        </p:nvGrpSpPr>
        <p:grpSpPr>
          <a:xfrm rot="-50351">
            <a:off x="10388501" y="701281"/>
            <a:ext cx="4834231" cy="2942055"/>
            <a:chOff x="0" y="0"/>
            <a:chExt cx="3021024" cy="2003451"/>
          </a:xfrm>
        </p:grpSpPr>
        <p:sp>
          <p:nvSpPr>
            <p:cNvPr id="12" name="Freeform 7">
              <a:extLst>
                <a:ext uri="{FF2B5EF4-FFF2-40B4-BE49-F238E27FC236}">
                  <a16:creationId xmlns:a16="http://schemas.microsoft.com/office/drawing/2014/main" id="{46C9D74F-2EBE-18C2-C4F5-3A0487547A3F}"/>
                </a:ext>
              </a:extLst>
            </p:cNvPr>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13" name="TextBox 12">
              <a:extLst>
                <a:ext uri="{FF2B5EF4-FFF2-40B4-BE49-F238E27FC236}">
                  <a16:creationId xmlns:a16="http://schemas.microsoft.com/office/drawing/2014/main" id="{E5691C70-3D12-28AB-2C59-223CA265CC24}"/>
                </a:ext>
              </a:extLst>
            </p:cNvPr>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8589D6D-7795-49AA-E9DF-7E0B5246D0CB}"/>
              </a:ext>
            </a:extLst>
          </p:cNvPr>
          <p:cNvSpPr txBox="1"/>
          <p:nvPr/>
        </p:nvSpPr>
        <p:spPr>
          <a:xfrm>
            <a:off x="11117935" y="1549742"/>
            <a:ext cx="3408265" cy="1432700"/>
          </a:xfrm>
          <a:prstGeom prst="rect">
            <a:avLst/>
          </a:prstGeom>
        </p:spPr>
        <p:txBody>
          <a:bodyPr wrap="square" lIns="0" tIns="0" rIns="0" bIns="0" rtlCol="0" anchor="t">
            <a:spAutoFit/>
          </a:bodyPr>
          <a:lstStyle/>
          <a:p>
            <a:pPr marL="0" marR="0" lvl="0" indent="0" algn="ctr" defTabSz="914400" rtl="0" eaLnBrk="1" fontAlgn="auto" latinLnBrk="0" hangingPunct="1">
              <a:lnSpc>
                <a:spcPts val="546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vương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Freeform 3">
            <a:extLst>
              <a:ext uri="{FF2B5EF4-FFF2-40B4-BE49-F238E27FC236}">
                <a16:creationId xmlns:a16="http://schemas.microsoft.com/office/drawing/2014/main" id="{5F869B8D-39CF-D956-BB1B-C2D40D6259F1}"/>
              </a:ext>
            </a:extLst>
          </p:cNvPr>
          <p:cNvSpPr/>
          <p:nvPr/>
        </p:nvSpPr>
        <p:spPr>
          <a:xfrm>
            <a:off x="5715000" y="2921437"/>
            <a:ext cx="5970197" cy="7391400"/>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15004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25E7D46-F778-A8E4-7665-CD82327A2047}"/>
              </a:ext>
            </a:extLst>
          </p:cNvPr>
          <p:cNvGrpSpPr/>
          <p:nvPr/>
        </p:nvGrpSpPr>
        <p:grpSpPr>
          <a:xfrm>
            <a:off x="1297518" y="384136"/>
            <a:ext cx="15692964" cy="9296400"/>
            <a:chOff x="5687203" y="1310346"/>
            <a:chExt cx="11803093" cy="8058656"/>
          </a:xfrm>
        </p:grpSpPr>
        <p:grpSp>
          <p:nvGrpSpPr>
            <p:cNvPr id="3" name="Group 3"/>
            <p:cNvGrpSpPr/>
            <p:nvPr/>
          </p:nvGrpSpPr>
          <p:grpSpPr>
            <a:xfrm rot="-60937">
              <a:off x="6019844" y="1762150"/>
              <a:ext cx="11470452" cy="7606852"/>
              <a:chOff x="0" y="0"/>
              <a:chExt cx="3021024" cy="2003451"/>
            </a:xfrm>
          </p:grpSpPr>
          <p:sp>
            <p:nvSpPr>
              <p:cNvPr id="4" name="Freeform 4"/>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DFD9D5"/>
              </a:solidFill>
            </p:spPr>
          </p:sp>
          <p:sp>
            <p:nvSpPr>
              <p:cNvPr id="5" name="TextBox 5"/>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rot="43997">
              <a:off x="5687203" y="1310346"/>
              <a:ext cx="11470452" cy="7606852"/>
              <a:chOff x="0" y="0"/>
              <a:chExt cx="3021024" cy="2003451"/>
            </a:xfrm>
          </p:grpSpPr>
          <p:sp>
            <p:nvSpPr>
              <p:cNvPr id="8" name="Freeform 8"/>
              <p:cNvSpPr/>
              <p:nvPr/>
            </p:nvSpPr>
            <p:spPr>
              <a:xfrm>
                <a:off x="0" y="0"/>
                <a:ext cx="3021025" cy="2003451"/>
              </a:xfrm>
              <a:custGeom>
                <a:avLst/>
                <a:gdLst/>
                <a:ahLst/>
                <a:cxnLst/>
                <a:rect l="l" t="t" r="r" b="b"/>
                <a:pathLst>
                  <a:path w="3021025" h="2003451">
                    <a:moveTo>
                      <a:pt x="0" y="0"/>
                    </a:moveTo>
                    <a:lnTo>
                      <a:pt x="3021025" y="0"/>
                    </a:lnTo>
                    <a:lnTo>
                      <a:pt x="3021025" y="2003451"/>
                    </a:lnTo>
                    <a:lnTo>
                      <a:pt x="0" y="2003451"/>
                    </a:lnTo>
                    <a:close/>
                  </a:path>
                </a:pathLst>
              </a:custGeom>
              <a:solidFill>
                <a:srgbClr val="FFFFFF"/>
              </a:solidFill>
            </p:spPr>
          </p:sp>
          <p:sp>
            <p:nvSpPr>
              <p:cNvPr id="9" name="TextBox 9"/>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a:off x="14794218" y="-157160"/>
            <a:ext cx="653171" cy="1593099"/>
          </a:xfrm>
          <a:custGeom>
            <a:avLst/>
            <a:gdLst/>
            <a:ahLst/>
            <a:cxnLst/>
            <a:rect l="l" t="t" r="r" b="b"/>
            <a:pathLst>
              <a:path w="653171" h="1593099">
                <a:moveTo>
                  <a:pt x="0" y="0"/>
                </a:moveTo>
                <a:lnTo>
                  <a:pt x="653170" y="0"/>
                </a:lnTo>
                <a:lnTo>
                  <a:pt x="653170" y="1593100"/>
                </a:lnTo>
                <a:lnTo>
                  <a:pt x="0" y="1593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3">
            <a:extLst>
              <a:ext uri="{FF2B5EF4-FFF2-40B4-BE49-F238E27FC236}">
                <a16:creationId xmlns:a16="http://schemas.microsoft.com/office/drawing/2014/main" id="{5A8433DC-9CDF-4D52-3AEA-707689CFDD43}"/>
              </a:ext>
            </a:extLst>
          </p:cNvPr>
          <p:cNvSpPr/>
          <p:nvPr/>
        </p:nvSpPr>
        <p:spPr>
          <a:xfrm rot="18751399">
            <a:off x="81489" y="770767"/>
            <a:ext cx="3661708" cy="2011627"/>
          </a:xfrm>
          <a:custGeom>
            <a:avLst/>
            <a:gdLst/>
            <a:ahLst/>
            <a:cxnLst/>
            <a:rect l="l" t="t" r="r" b="b"/>
            <a:pathLst>
              <a:path w="5337178" h="2948791">
                <a:moveTo>
                  <a:pt x="0" y="0"/>
                </a:moveTo>
                <a:lnTo>
                  <a:pt x="5337178" y="0"/>
                </a:lnTo>
                <a:lnTo>
                  <a:pt x="5337178" y="2948791"/>
                </a:lnTo>
                <a:lnTo>
                  <a:pt x="0" y="2948791"/>
                </a:lnTo>
                <a:lnTo>
                  <a:pt x="0" y="0"/>
                </a:lnTo>
                <a:close/>
              </a:path>
            </a:pathLst>
          </a:custGeom>
          <a:blipFill>
            <a:blip r:embed="rId5"/>
            <a:stretch>
              <a:fillRect/>
            </a:stretch>
          </a:blipFill>
        </p:spPr>
      </p:sp>
      <p:sp>
        <p:nvSpPr>
          <p:cNvPr id="18" name="Freeform 5">
            <a:extLst>
              <a:ext uri="{FF2B5EF4-FFF2-40B4-BE49-F238E27FC236}">
                <a16:creationId xmlns:a16="http://schemas.microsoft.com/office/drawing/2014/main" id="{137952D8-437B-ED5C-A8D3-E58B84F16870}"/>
              </a:ext>
            </a:extLst>
          </p:cNvPr>
          <p:cNvSpPr/>
          <p:nvPr/>
        </p:nvSpPr>
        <p:spPr>
          <a:xfrm>
            <a:off x="12954000" y="6579566"/>
            <a:ext cx="11352375" cy="5518404"/>
          </a:xfrm>
          <a:custGeom>
            <a:avLst/>
            <a:gdLst/>
            <a:ahLst/>
            <a:cxnLst/>
            <a:rect l="l" t="t" r="r" b="b"/>
            <a:pathLst>
              <a:path w="16230600" h="5518404">
                <a:moveTo>
                  <a:pt x="0" y="0"/>
                </a:moveTo>
                <a:lnTo>
                  <a:pt x="16230600" y="0"/>
                </a:lnTo>
                <a:lnTo>
                  <a:pt x="16230600" y="5518404"/>
                </a:lnTo>
                <a:lnTo>
                  <a:pt x="0" y="5518404"/>
                </a:lnTo>
                <a:lnTo>
                  <a:pt x="0" y="0"/>
                </a:lnTo>
                <a:close/>
              </a:path>
            </a:pathLst>
          </a:custGeom>
          <a:blipFill>
            <a:blip r:embed="rId6"/>
            <a:stretch>
              <a:fillRect/>
            </a:stretch>
          </a:blipFill>
        </p:spPr>
      </p:sp>
      <p:sp>
        <p:nvSpPr>
          <p:cNvPr id="19" name="Freeform 9">
            <a:extLst>
              <a:ext uri="{FF2B5EF4-FFF2-40B4-BE49-F238E27FC236}">
                <a16:creationId xmlns:a16="http://schemas.microsoft.com/office/drawing/2014/main" id="{54E3B42A-168C-1094-77E2-A075C473946B}"/>
              </a:ext>
            </a:extLst>
          </p:cNvPr>
          <p:cNvSpPr/>
          <p:nvPr/>
        </p:nvSpPr>
        <p:spPr>
          <a:xfrm>
            <a:off x="-290140" y="7396569"/>
            <a:ext cx="3485483" cy="3476770"/>
          </a:xfrm>
          <a:custGeom>
            <a:avLst/>
            <a:gdLst/>
            <a:ahLst/>
            <a:cxnLst/>
            <a:rect l="l" t="t" r="r" b="b"/>
            <a:pathLst>
              <a:path w="3485483" h="3476770">
                <a:moveTo>
                  <a:pt x="0" y="0"/>
                </a:moveTo>
                <a:lnTo>
                  <a:pt x="3485483" y="0"/>
                </a:lnTo>
                <a:lnTo>
                  <a:pt x="3485483" y="3476769"/>
                </a:lnTo>
                <a:lnTo>
                  <a:pt x="0" y="3476769"/>
                </a:lnTo>
                <a:lnTo>
                  <a:pt x="0" y="0"/>
                </a:lnTo>
                <a:close/>
              </a:path>
            </a:pathLst>
          </a:custGeom>
          <a:blipFill>
            <a:blip r:embed="rId7">
              <a:extLst>
                <a:ext uri="{BEBA8EAE-BF5A-486C-A8C5-ECC9F3942E4B}">
                  <a14:imgProps xmlns:a14="http://schemas.microsoft.com/office/drawing/2010/main">
                    <a14:imgLayer r:embed="rId8">
                      <a14:imgEffect>
                        <a14:saturation sat="0"/>
                      </a14:imgEffect>
                    </a14:imgLayer>
                  </a14:imgProps>
                </a:ext>
              </a:extLst>
            </a:blip>
            <a:stretch>
              <a:fillRect/>
            </a:stretch>
          </a:blipFill>
        </p:spPr>
      </p:sp>
      <p:pic>
        <p:nvPicPr>
          <p:cNvPr id="2" name="Picture 1">
            <a:extLst>
              <a:ext uri="{FF2B5EF4-FFF2-40B4-BE49-F238E27FC236}">
                <a16:creationId xmlns:a16="http://schemas.microsoft.com/office/drawing/2014/main" id="{A43B7B75-5CF5-1AFB-BB16-7DAB5D3C7D75}"/>
              </a:ext>
            </a:extLst>
          </p:cNvPr>
          <p:cNvPicPr>
            <a:picLocks noChangeAspect="1"/>
          </p:cNvPicPr>
          <p:nvPr/>
        </p:nvPicPr>
        <p:blipFill rotWithShape="1">
          <a:blip r:embed="rId9"/>
          <a:srcRect t="46238" b="19351"/>
          <a:stretch/>
        </p:blipFill>
        <p:spPr>
          <a:xfrm>
            <a:off x="1452601" y="4111868"/>
            <a:ext cx="15494847" cy="2556956"/>
          </a:xfrm>
          <a:prstGeom prst="rect">
            <a:avLst/>
          </a:prstGeom>
        </p:spPr>
      </p:pic>
      <p:pic>
        <p:nvPicPr>
          <p:cNvPr id="11" name="Picture 10">
            <a:extLst>
              <a:ext uri="{FF2B5EF4-FFF2-40B4-BE49-F238E27FC236}">
                <a16:creationId xmlns:a16="http://schemas.microsoft.com/office/drawing/2014/main" id="{1B02548A-B192-B325-4961-C10DAD375E41}"/>
              </a:ext>
            </a:extLst>
          </p:cNvPr>
          <p:cNvPicPr>
            <a:picLocks noChangeAspect="1"/>
          </p:cNvPicPr>
          <p:nvPr/>
        </p:nvPicPr>
        <p:blipFill>
          <a:blip r:embed="rId10"/>
          <a:stretch>
            <a:fillRect/>
          </a:stretch>
        </p:blipFill>
        <p:spPr>
          <a:xfrm>
            <a:off x="4217141" y="1591431"/>
            <a:ext cx="9608129" cy="2523963"/>
          </a:xfrm>
          <a:prstGeom prst="rect">
            <a:avLst/>
          </a:prstGeom>
        </p:spPr>
      </p:pic>
    </p:spTree>
    <p:extLst>
      <p:ext uri="{BB962C8B-B14F-4D97-AF65-F5344CB8AC3E}">
        <p14:creationId xmlns:p14="http://schemas.microsoft.com/office/powerpoint/2010/main" val="2932004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69648">
            <a:off x="5676282" y="2585841"/>
            <a:ext cx="11823403" cy="4948028"/>
            <a:chOff x="0" y="0"/>
            <a:chExt cx="3021024" cy="1264282"/>
          </a:xfrm>
        </p:grpSpPr>
        <p:sp>
          <p:nvSpPr>
            <p:cNvPr id="4" name="Freeform 4"/>
            <p:cNvSpPr/>
            <p:nvPr/>
          </p:nvSpPr>
          <p:spPr>
            <a:xfrm>
              <a:off x="0" y="0"/>
              <a:ext cx="3021025" cy="1264282"/>
            </a:xfrm>
            <a:custGeom>
              <a:avLst/>
              <a:gdLst/>
              <a:ahLst/>
              <a:cxnLst/>
              <a:rect l="l" t="t" r="r" b="b"/>
              <a:pathLst>
                <a:path w="3021025" h="1264282">
                  <a:moveTo>
                    <a:pt x="0" y="0"/>
                  </a:moveTo>
                  <a:lnTo>
                    <a:pt x="3021025" y="0"/>
                  </a:lnTo>
                  <a:lnTo>
                    <a:pt x="3021025" y="1264282"/>
                  </a:lnTo>
                  <a:lnTo>
                    <a:pt x="0" y="1264282"/>
                  </a:lnTo>
                  <a:close/>
                </a:path>
              </a:pathLst>
            </a:custGeom>
            <a:solidFill>
              <a:srgbClr val="DFD9D5"/>
            </a:solidFill>
          </p:spPr>
        </p:sp>
        <p:sp>
          <p:nvSpPr>
            <p:cNvPr id="5" name="TextBox 5"/>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35286">
            <a:off x="5378035" y="2210980"/>
            <a:ext cx="11823403" cy="4852136"/>
            <a:chOff x="0" y="0"/>
            <a:chExt cx="3021024" cy="1239780"/>
          </a:xfrm>
        </p:grpSpPr>
        <p:sp>
          <p:nvSpPr>
            <p:cNvPr id="7" name="Freeform 7"/>
            <p:cNvSpPr/>
            <p:nvPr/>
          </p:nvSpPr>
          <p:spPr>
            <a:xfrm>
              <a:off x="0" y="0"/>
              <a:ext cx="3021025" cy="1239780"/>
            </a:xfrm>
            <a:custGeom>
              <a:avLst/>
              <a:gdLst/>
              <a:ahLst/>
              <a:cxnLst/>
              <a:rect l="l" t="t" r="r" b="b"/>
              <a:pathLst>
                <a:path w="3021025" h="1239780">
                  <a:moveTo>
                    <a:pt x="0" y="0"/>
                  </a:moveTo>
                  <a:lnTo>
                    <a:pt x="3021025" y="0"/>
                  </a:lnTo>
                  <a:lnTo>
                    <a:pt x="3021025" y="1239780"/>
                  </a:lnTo>
                  <a:lnTo>
                    <a:pt x="0" y="1239780"/>
                  </a:lnTo>
                  <a:close/>
                </a:path>
              </a:pathLst>
            </a:custGeom>
            <a:solidFill>
              <a:srgbClr val="FFFFFF"/>
            </a:solidFill>
          </p:spPr>
        </p:sp>
        <p:sp>
          <p:nvSpPr>
            <p:cNvPr id="8" name="TextBox 8"/>
            <p:cNvSpPr txBox="1"/>
            <p:nvPr/>
          </p:nvSpPr>
          <p:spPr>
            <a:xfrm>
              <a:off x="0" y="-85725"/>
              <a:ext cx="812800" cy="898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552218">
            <a:off x="-507302" y="-1028700"/>
            <a:ext cx="4784651" cy="4114800"/>
          </a:xfrm>
          <a:custGeom>
            <a:avLst/>
            <a:gdLst/>
            <a:ahLst/>
            <a:cxnLst/>
            <a:rect l="l" t="t" r="r" b="b"/>
            <a:pathLst>
              <a:path w="4784651" h="4114800">
                <a:moveTo>
                  <a:pt x="0" y="0"/>
                </a:moveTo>
                <a:lnTo>
                  <a:pt x="4784651" y="0"/>
                </a:lnTo>
                <a:lnTo>
                  <a:pt x="47846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flipH="1">
            <a:off x="1028700" y="2177713"/>
            <a:ext cx="5777496" cy="8318385"/>
          </a:xfrm>
          <a:custGeom>
            <a:avLst/>
            <a:gdLst/>
            <a:ahLst/>
            <a:cxnLst/>
            <a:rect l="l" t="t" r="r" b="b"/>
            <a:pathLst>
              <a:path w="5777496" h="8318385">
                <a:moveTo>
                  <a:pt x="5777496" y="0"/>
                </a:moveTo>
                <a:lnTo>
                  <a:pt x="0" y="0"/>
                </a:lnTo>
                <a:lnTo>
                  <a:pt x="0" y="8318384"/>
                </a:lnTo>
                <a:lnTo>
                  <a:pt x="5777496" y="8318384"/>
                </a:lnTo>
                <a:lnTo>
                  <a:pt x="5777496"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441363" flipH="1">
            <a:off x="16254658" y="6937652"/>
            <a:ext cx="2174872" cy="2207991"/>
          </a:xfrm>
          <a:custGeom>
            <a:avLst/>
            <a:gdLst/>
            <a:ahLst/>
            <a:cxnLst/>
            <a:rect l="l" t="t" r="r" b="b"/>
            <a:pathLst>
              <a:path w="2174872" h="2207991">
                <a:moveTo>
                  <a:pt x="2174871" y="0"/>
                </a:moveTo>
                <a:lnTo>
                  <a:pt x="0" y="0"/>
                </a:lnTo>
                <a:lnTo>
                  <a:pt x="0" y="2207991"/>
                </a:lnTo>
                <a:lnTo>
                  <a:pt x="2174871" y="2207991"/>
                </a:lnTo>
                <a:lnTo>
                  <a:pt x="2174871"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2" name="Picture 11">
            <a:extLst>
              <a:ext uri="{FF2B5EF4-FFF2-40B4-BE49-F238E27FC236}">
                <a16:creationId xmlns:a16="http://schemas.microsoft.com/office/drawing/2014/main" id="{E4E5A9FA-1752-B8A7-1CED-CD1978003C93}"/>
              </a:ext>
            </a:extLst>
          </p:cNvPr>
          <p:cNvPicPr>
            <a:picLocks noChangeAspect="1"/>
          </p:cNvPicPr>
          <p:nvPr/>
        </p:nvPicPr>
        <p:blipFill>
          <a:blip r:embed="rId9"/>
          <a:stretch>
            <a:fillRect/>
          </a:stretch>
        </p:blipFill>
        <p:spPr>
          <a:xfrm>
            <a:off x="4858996" y="2994265"/>
            <a:ext cx="13113633" cy="3700593"/>
          </a:xfrm>
          <a:prstGeom prst="rect">
            <a:avLst/>
          </a:prstGeom>
        </p:spPr>
      </p:pic>
    </p:spTree>
    <p:extLst>
      <p:ext uri="{BB962C8B-B14F-4D97-AF65-F5344CB8AC3E}">
        <p14:creationId xmlns:p14="http://schemas.microsoft.com/office/powerpoint/2010/main" val="213695697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1112</TotalTime>
  <Words>1372</Words>
  <Application>Microsoft Office PowerPoint</Application>
  <PresentationFormat>Custom</PresentationFormat>
  <Paragraphs>175</Paragraphs>
  <Slides>25</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#9Slide05 FS Blonde Script</vt:lpstr>
      <vt:lpstr>Arial</vt:lpstr>
      <vt:lpstr>Calibri</vt:lpstr>
      <vt:lpstr>Times New Roman</vt:lpstr>
      <vt:lpstr>#9Slide06 Broodfath</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vt:lpstr>
      <vt:lpstr>Bài 2</vt:lpstr>
      <vt:lpstr>Bài 3</vt:lpstr>
      <vt:lpstr>PowerPoint Presentation</vt:lpstr>
      <vt:lpstr>Đoạn văn tham khảo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Handcrafted Literature Creative Education Presentation</dc:title>
  <cp:lastModifiedBy>Dell Inspiron 5320</cp:lastModifiedBy>
  <cp:revision>34</cp:revision>
  <dcterms:created xsi:type="dcterms:W3CDTF">2006-08-16T00:00:00Z</dcterms:created>
  <dcterms:modified xsi:type="dcterms:W3CDTF">2023-10-22T03:01:03Z</dcterms:modified>
  <dc:identifier>DAFwlijSbsY</dc:identifier>
</cp:coreProperties>
</file>