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479" r:id="rId4"/>
    <p:sldId id="481" r:id="rId5"/>
    <p:sldId id="448" r:id="rId6"/>
    <p:sldId id="374" r:id="rId7"/>
    <p:sldId id="449" r:id="rId8"/>
    <p:sldId id="450" r:id="rId9"/>
    <p:sldId id="451" r:id="rId10"/>
    <p:sldId id="452" r:id="rId11"/>
    <p:sldId id="344" r:id="rId12"/>
    <p:sldId id="482" r:id="rId13"/>
    <p:sldId id="453" r:id="rId14"/>
    <p:sldId id="406" r:id="rId15"/>
    <p:sldId id="483" r:id="rId16"/>
    <p:sldId id="484" r:id="rId17"/>
    <p:sldId id="485" r:id="rId18"/>
    <p:sldId id="48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503" autoAdjust="0"/>
    <p:restoredTop sz="94660"/>
  </p:normalViewPr>
  <p:slideViewPr>
    <p:cSldViewPr snapToGrid="0">
      <p:cViewPr varScale="1">
        <p:scale>
          <a:sx n="70" d="100"/>
          <a:sy n="70" d="100"/>
        </p:scale>
        <p:origin x="-22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97981" y="147762"/>
            <a:ext cx="89043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THỰC HÀNH LẮP ĐẶT MẠNG ĐIỆN TRONG NHÀ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654" y="712176"/>
            <a:ext cx="11175023" cy="6075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5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206" y="313255"/>
            <a:ext cx="11645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lắp đặt mạng điện trong 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60060" y="1228299"/>
            <a:ext cx="7738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C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ông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dụng của bảng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có mấy loại bằng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6288" y="2129051"/>
            <a:ext cx="104541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ảng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điện là nơi lắp đặt các thiết bị đóng cắt và lấy điện bảng điện qua hai loại bảng điện chính và bảng điện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nhánh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+ Bảng điện chính: cung cấp điện cho toàn bộ hệ thống điện trong nhà 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Bảng điện nhánh: cung cấp điện tới đồ dùng điện </a:t>
            </a:r>
          </a:p>
        </p:txBody>
      </p:sp>
    </p:spTree>
    <p:extLst>
      <p:ext uri="{BB962C8B-B14F-4D97-AF65-F5344CB8AC3E}">
        <p14:creationId xmlns:p14="http://schemas.microsoft.com/office/powerpoint/2010/main" val="88049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5820" y="215490"/>
            <a:ext cx="112670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gồm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aptomat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1 ổ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cắm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1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kiển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1193" y="1235099"/>
            <a:ext cx="4762500" cy="242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3457" y="3875965"/>
            <a:ext cx="968991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6.2/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/32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thiết bị điện trong Hình 6.2 được nối với nhau như thế nào?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Có những phần tử nào được lắp trên bảng điện?</a:t>
            </a:r>
            <a:br>
              <a:rPr lang="vi-VN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8615" y="1296537"/>
            <a:ext cx="5076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049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14902" y="2483893"/>
            <a:ext cx="94442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Những phần tử nào được lắp trên bảng điện gồm: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Aptomat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Ổ điện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Công tắc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Bóng đèn (có thể có hoặc không)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46913" y="464024"/>
            <a:ext cx="925318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Các thiết bị điện trong Hình 6.2 được nối với nhau như sau: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Bóng đèn được mắc nối tiếp với công tắc.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Bóng đèn được mắc song song với ổ cắm.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Công tắc được mắc song song với ổ cắm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273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5820" y="215490"/>
            <a:ext cx="112670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Vẽ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19865" y="649290"/>
            <a:ext cx="44984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0" name="Picture 2" descr="C:\Users\Administrator\Desktop\z6098993919572_a2291f01cd6d3c25f9f27dae5176e8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379" y="1596788"/>
            <a:ext cx="5868537" cy="3534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4294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2965" y="299573"/>
            <a:ext cx="110779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cụ</a:t>
            </a:r>
            <a:endParaRPr lang="en-US" sz="2400" b="1" dirty="0" smtClean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 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sát bảng </a:t>
            </a:r>
            <a:r>
              <a:rPr 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6.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 cho biết các thiết bị, vật liệu và dụng cụ để lắp đặt mạch điện bảng điện</a:t>
            </a:r>
            <a:endParaRPr lang="en-US" sz="24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52437" y="1731071"/>
            <a:ext cx="81115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vi-VN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 </a:t>
            </a:r>
            <a:r>
              <a:rPr lang="vi-VN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6.</a:t>
            </a:r>
            <a:r>
              <a:rPr lang="en-US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vi-VN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vi-VN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 liệu, thiết bị cần thiết để lắp đặt mạch bảng điện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554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z6099030014255_46000f33b610f1e1fd93cf99a880877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967" y="109182"/>
            <a:ext cx="11122926" cy="6508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782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74460" y="1064525"/>
            <a:ext cx="932142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Khoan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lỗ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TBĐ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BĐ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36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10185" y="245659"/>
            <a:ext cx="8379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337524"/>
              </p:ext>
            </p:extLst>
          </p:nvPr>
        </p:nvGraphicFramePr>
        <p:xfrm>
          <a:off x="540955" y="2103120"/>
          <a:ext cx="10925833" cy="2560320"/>
        </p:xfrm>
        <a:graphic>
          <a:graphicData uri="http://schemas.openxmlformats.org/drawingml/2006/table">
            <a:tbl>
              <a:tblPr firstRow="1" firstCol="1" bandRow="1"/>
              <a:tblGrid>
                <a:gridCol w="904856">
                  <a:extLst>
                    <a:ext uri="{9D8B030D-6E8A-4147-A177-3AD203B41FA5}">
                      <a16:colId xmlns="" xmlns:a16="http://schemas.microsoft.com/office/drawing/2014/main" val="4127930792"/>
                    </a:ext>
                  </a:extLst>
                </a:gridCol>
                <a:gridCol w="5809021">
                  <a:extLst>
                    <a:ext uri="{9D8B030D-6E8A-4147-A177-3AD203B41FA5}">
                      <a16:colId xmlns="" xmlns:a16="http://schemas.microsoft.com/office/drawing/2014/main" val="169442888"/>
                    </a:ext>
                  </a:extLst>
                </a:gridCol>
                <a:gridCol w="1726647">
                  <a:extLst>
                    <a:ext uri="{9D8B030D-6E8A-4147-A177-3AD203B41FA5}">
                      <a16:colId xmlns="" xmlns:a16="http://schemas.microsoft.com/office/drawing/2014/main" val="684627930"/>
                    </a:ext>
                  </a:extLst>
                </a:gridCol>
                <a:gridCol w="1098675">
                  <a:extLst>
                    <a:ext uri="{9D8B030D-6E8A-4147-A177-3AD203B41FA5}">
                      <a16:colId xmlns="" xmlns:a16="http://schemas.microsoft.com/office/drawing/2014/main" val="3635658570"/>
                    </a:ext>
                  </a:extLst>
                </a:gridCol>
                <a:gridCol w="1386634">
                  <a:extLst>
                    <a:ext uri="{9D8B030D-6E8A-4147-A177-3AD203B41FA5}">
                      <a16:colId xmlns="" xmlns:a16="http://schemas.microsoft.com/office/drawing/2014/main" val="36225049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Mô tả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Chưa đạt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480472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Chuẩn bị vật liệu, dụng cụ, thiết bị cần thiết  phù hợp với nội dung thực hành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935898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Thực hiện đúng các bước thực hành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735076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Mạch điện hoạt động đúng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76475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thuật,mĩ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982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r>
                        <a:rPr lang="vi-VN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ảm </a:t>
                      </a:r>
                      <a:r>
                        <a:rPr lang="vi-VN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bảo an </a:t>
                      </a:r>
                      <a:r>
                        <a:rPr lang="vi-VN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an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lao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vi-VN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03534706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358083" y="1264488"/>
            <a:ext cx="72293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 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giá kết quả thực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64572" y="5129079"/>
            <a:ext cx="72293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 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quả thực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257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4526" y="1323833"/>
            <a:ext cx="94578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1, 2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2, 1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mát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3, 2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cực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4, 1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 m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tuố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vít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8,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kéo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91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23582" y="1364776"/>
            <a:ext cx="10426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Khi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lắp đặt mạng điện trong nhà, cần thực hiện những công việc gì?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01504" y="2224585"/>
            <a:ext cx="85844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Khi lắp đặt mạng điện trong nhà, cần thực hiện những công việc như: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Bước 1. Tìm hiểu sơ đồ nguyên lí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Bước 2. Vẽ sơ đồ lắp đặt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Bước 3. Chuẩn bị thiết bị, vật liệu, dụng cụ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Bước 4. Lắp đặt mạng điện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Bước 5. Kiểm tra, thử nghiệm hoạt động của mạng điện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35021" y="313898"/>
            <a:ext cx="3957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94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97981" y="147762"/>
            <a:ext cx="89043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THỰC HÀNH LẮP ĐẶT MẠNG ĐIỆN TRONG NHÀ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06221" y="1965278"/>
            <a:ext cx="8570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H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ọc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sinh đọc thông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tin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sách giáo khoa trang 31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37982" y="2811439"/>
            <a:ext cx="7970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55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5309" y="676897"/>
            <a:ext cx="628518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*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Quy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lắp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đặt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: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 Bước 1. Tìm hiểu sơ đồ nguyên lí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Bước 2. Vẽ sơ đồ lắp đặt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Bước 3. Chuẩn bị thiết bị, vật liệu, dụng cụ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Bước 4. Lắp đặt mạng điện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Bước 5. Kiểm tra, thử nghiệm hoạt động của mạng điện</a:t>
            </a:r>
          </a:p>
        </p:txBody>
      </p:sp>
      <p:sp>
        <p:nvSpPr>
          <p:cNvPr id="6" name="Rectangle 5"/>
          <p:cNvSpPr/>
          <p:nvPr/>
        </p:nvSpPr>
        <p:spPr>
          <a:xfrm>
            <a:off x="1597981" y="147762"/>
            <a:ext cx="89043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THỰC HÀNH LẮP ĐẶT MẠNG ĐIỆN TRONG NHÀ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48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5308" y="676897"/>
            <a:ext cx="1015158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?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thảo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luận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việc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từng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bước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lắp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đặt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mạng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Ghi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nhóm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97981" y="147762"/>
            <a:ext cx="89043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THỰC HÀNH LẮP ĐẶT MẠNG ĐIỆN TRONG NHÀ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364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4274" y="789828"/>
            <a:ext cx="111334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vi-V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Nội dung thực hành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Lắp đặt mạng điện trong nhà theo thiết kế gồm: mạch bảng điện, mạch cầu thang, mạch điều khiển hai bóng đèn sáng luân phiên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221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9368" y="688021"/>
            <a:ext cx="1034437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Yêu cầu thực hành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Chuẩn bị vật liệu, dụng cụ, thiết bị cần thiết  phù hợp với nội dung thực hành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Thực hiện đúng các bước thực hành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Các thiết bị được bố trí đúng sơ đồ lắp đặt, cân đối, dễ sử dụng và lắp ráp chắc chắn.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Dây dẫn được sắp xếp gọn gàng; các đầu dây, mối nối chắc chắn, đảm bảo tiếp xúc tốt, cách điện tốt với bên ngoài; đường ống thẳng, đẹp.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Mạch điện hoạt động đúng nguyên lí, đảm bảo an toàn.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Vệ sinh chỗ thực hành; nghiêm túc và trách nhiệm trong thực hành.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973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4249" y="595748"/>
            <a:ext cx="97697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Tiêu chí đánh giá kết quả thực hành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bảng 6.1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6952" y="1467688"/>
            <a:ext cx="102160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vi-V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 6.1. Tiêu chí đánh giá kết quả thực hành lắp đặt mạng điện trong nhà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685470"/>
              </p:ext>
            </p:extLst>
          </p:nvPr>
        </p:nvGraphicFramePr>
        <p:xfrm>
          <a:off x="759319" y="2089473"/>
          <a:ext cx="10925833" cy="2560320"/>
        </p:xfrm>
        <a:graphic>
          <a:graphicData uri="http://schemas.openxmlformats.org/drawingml/2006/table">
            <a:tbl>
              <a:tblPr firstRow="1" firstCol="1" bandRow="1"/>
              <a:tblGrid>
                <a:gridCol w="904856">
                  <a:extLst>
                    <a:ext uri="{9D8B030D-6E8A-4147-A177-3AD203B41FA5}">
                      <a16:colId xmlns="" xmlns:a16="http://schemas.microsoft.com/office/drawing/2014/main" val="4127930792"/>
                    </a:ext>
                  </a:extLst>
                </a:gridCol>
                <a:gridCol w="5809021">
                  <a:extLst>
                    <a:ext uri="{9D8B030D-6E8A-4147-A177-3AD203B41FA5}">
                      <a16:colId xmlns="" xmlns:a16="http://schemas.microsoft.com/office/drawing/2014/main" val="169442888"/>
                    </a:ext>
                  </a:extLst>
                </a:gridCol>
                <a:gridCol w="1726647">
                  <a:extLst>
                    <a:ext uri="{9D8B030D-6E8A-4147-A177-3AD203B41FA5}">
                      <a16:colId xmlns="" xmlns:a16="http://schemas.microsoft.com/office/drawing/2014/main" val="684627930"/>
                    </a:ext>
                  </a:extLst>
                </a:gridCol>
                <a:gridCol w="1098675">
                  <a:extLst>
                    <a:ext uri="{9D8B030D-6E8A-4147-A177-3AD203B41FA5}">
                      <a16:colId xmlns="" xmlns:a16="http://schemas.microsoft.com/office/drawing/2014/main" val="3635658570"/>
                    </a:ext>
                  </a:extLst>
                </a:gridCol>
                <a:gridCol w="1386634">
                  <a:extLst>
                    <a:ext uri="{9D8B030D-6E8A-4147-A177-3AD203B41FA5}">
                      <a16:colId xmlns="" xmlns:a16="http://schemas.microsoft.com/office/drawing/2014/main" val="36225049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Mô tả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Chưa đạt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480472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Chuẩn bị vật liệu, dụng cụ, thiết bị cần thiết  phù hợp với nội dung thực hành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935898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Thực hiện đúng các bước thực hành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735076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Mạch điện hoạt động đúng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76475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thuật,mĩ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982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r>
                        <a:rPr lang="vi-VN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ảm </a:t>
                      </a:r>
                      <a:r>
                        <a:rPr lang="vi-VN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bảo an </a:t>
                      </a:r>
                      <a:r>
                        <a:rPr lang="vi-VN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an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lao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vi-VN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03534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694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4290" y="1052587"/>
            <a:ext cx="116454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4. Dụng cụ, vật liệu thực hành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Theo bảng 6.2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76528" y="2014624"/>
            <a:ext cx="78157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vi-VN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 6.2. Dụng cụ thực hành lắp đặt mạng điện trong nhà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572053"/>
              </p:ext>
            </p:extLst>
          </p:nvPr>
        </p:nvGraphicFramePr>
        <p:xfrm>
          <a:off x="1338821" y="2514996"/>
          <a:ext cx="10191029" cy="2593340"/>
        </p:xfrm>
        <a:graphic>
          <a:graphicData uri="http://schemas.openxmlformats.org/drawingml/2006/table">
            <a:tbl>
              <a:tblPr firstRow="1" firstCol="1" bandRow="1"/>
              <a:tblGrid>
                <a:gridCol w="920188">
                  <a:extLst>
                    <a:ext uri="{9D8B030D-6E8A-4147-A177-3AD203B41FA5}">
                      <a16:colId xmlns="" xmlns:a16="http://schemas.microsoft.com/office/drawing/2014/main" val="2732765990"/>
                    </a:ext>
                  </a:extLst>
                </a:gridCol>
                <a:gridCol w="4986924">
                  <a:extLst>
                    <a:ext uri="{9D8B030D-6E8A-4147-A177-3AD203B41FA5}">
                      <a16:colId xmlns="" xmlns:a16="http://schemas.microsoft.com/office/drawing/2014/main" val="149596356"/>
                    </a:ext>
                  </a:extLst>
                </a:gridCol>
                <a:gridCol w="1308231">
                  <a:extLst>
                    <a:ext uri="{9D8B030D-6E8A-4147-A177-3AD203B41FA5}">
                      <a16:colId xmlns="" xmlns:a16="http://schemas.microsoft.com/office/drawing/2014/main" val="188739090"/>
                    </a:ext>
                  </a:extLst>
                </a:gridCol>
                <a:gridCol w="1383370">
                  <a:extLst>
                    <a:ext uri="{9D8B030D-6E8A-4147-A177-3AD203B41FA5}">
                      <a16:colId xmlns="" xmlns:a16="http://schemas.microsoft.com/office/drawing/2014/main" val="218472380"/>
                    </a:ext>
                  </a:extLst>
                </a:gridCol>
                <a:gridCol w="1592316">
                  <a:extLst>
                    <a:ext uri="{9D8B030D-6E8A-4147-A177-3AD203B41FA5}">
                      <a16:colId xmlns="" xmlns:a16="http://schemas.microsoft.com/office/drawing/2014/main" val="1860780551"/>
                    </a:ext>
                  </a:extLst>
                </a:gridCol>
              </a:tblGrid>
              <a:tr h="3987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Chủng loại – quy cách kĩ thuật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Đơn vị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 lượng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Ghi chú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21043225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Kìm cắt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21169187"/>
                  </a:ext>
                </a:extLst>
              </a:tr>
              <a:tr h="2019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Kìm vạn năng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6028971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Tua vít đầu bốn cạnh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6242622"/>
                  </a:ext>
                </a:extLst>
              </a:tr>
              <a:tr h="2019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Tua vít đầu hai cạnh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65420445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Đồng hồ VOM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454648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Bút thử điện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96915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14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559</TotalTime>
  <Words>1006</Words>
  <Application>Microsoft Office PowerPoint</Application>
  <PresentationFormat>Custom</PresentationFormat>
  <Paragraphs>174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Administrator</cp:lastModifiedBy>
  <cp:revision>220</cp:revision>
  <dcterms:created xsi:type="dcterms:W3CDTF">2023-06-21T22:05:51Z</dcterms:created>
  <dcterms:modified xsi:type="dcterms:W3CDTF">2024-12-05T02:45:47Z</dcterms:modified>
</cp:coreProperties>
</file>