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7"/>
  </p:notesMasterIdLst>
  <p:sldIdLst>
    <p:sldId id="256" r:id="rId5"/>
    <p:sldId id="268" r:id="rId6"/>
    <p:sldId id="399" r:id="rId7"/>
    <p:sldId id="398" r:id="rId8"/>
    <p:sldId id="257" r:id="rId9"/>
    <p:sldId id="264" r:id="rId10"/>
    <p:sldId id="259" r:id="rId11"/>
    <p:sldId id="258" r:id="rId12"/>
    <p:sldId id="400" r:id="rId13"/>
    <p:sldId id="261" r:id="rId14"/>
    <p:sldId id="401" r:id="rId15"/>
    <p:sldId id="262" r:id="rId16"/>
    <p:sldId id="263" r:id="rId17"/>
    <p:sldId id="402" r:id="rId18"/>
    <p:sldId id="267" r:id="rId19"/>
    <p:sldId id="403" r:id="rId20"/>
    <p:sldId id="404" r:id="rId21"/>
    <p:sldId id="368" r:id="rId22"/>
    <p:sldId id="587" r:id="rId23"/>
    <p:sldId id="588" r:id="rId24"/>
    <p:sldId id="589" r:id="rId25"/>
    <p:sldId id="593" r:id="rId26"/>
    <p:sldId id="594" r:id="rId27"/>
    <p:sldId id="590" r:id="rId28"/>
    <p:sldId id="322" r:id="rId29"/>
    <p:sldId id="570" r:id="rId30"/>
    <p:sldId id="574" r:id="rId31"/>
    <p:sldId id="595" r:id="rId32"/>
    <p:sldId id="596" r:id="rId33"/>
    <p:sldId id="597" r:id="rId34"/>
    <p:sldId id="598" r:id="rId35"/>
    <p:sldId id="59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6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#9Slide05 Brannboll Ny" panose="02000000000000000000" pitchFamily="2" charset="0"/>
            </a:rPr>
            <a:t>Em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hãy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biết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vì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sao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cô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bán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vé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trong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đã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ông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của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cậu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bé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vay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tiền</a:t>
          </a:r>
          <a:r>
            <a:rPr lang="en-US" sz="2800" b="1" i="0" dirty="0">
              <a:latin typeface="#9Slide05 Brannboll Ny" panose="02000000000000000000" pitchFamily="2" charset="0"/>
            </a:rPr>
            <a:t>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sao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trong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để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sau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mới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quay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tiền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?</a:t>
          </a: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#9Slide05 Brannboll Ny" panose="02000000000000000000" pitchFamily="2" charset="0"/>
            </a:rPr>
            <a:t>Từ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trên</a:t>
          </a:r>
          <a:r>
            <a:rPr lang="en-US" sz="2800" b="1" i="0" dirty="0">
              <a:latin typeface="#9Slide05 Brannboll Ny" panose="02000000000000000000" pitchFamily="2" charset="0"/>
            </a:rPr>
            <a:t>, </a:t>
          </a:r>
          <a:r>
            <a:rPr lang="en-US" sz="2800" b="1" i="0" dirty="0" err="1">
              <a:latin typeface="#9Slide05 Brannboll Ny" panose="02000000000000000000" pitchFamily="2" charset="0"/>
            </a:rPr>
            <a:t>em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hiểu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chữ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tín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là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gì</a:t>
          </a:r>
          <a:r>
            <a:rPr lang="en-US" sz="2800" b="1" i="0" dirty="0">
              <a:latin typeface="#9Slide05 Brannboll Ny" panose="02000000000000000000" pitchFamily="2" charset="0"/>
            </a:rPr>
            <a:t>?</a:t>
          </a:r>
          <a:r>
            <a:rPr lang="vi-VN" sz="2800" b="1" i="0" dirty="0">
              <a:latin typeface="#9Slide05 Brannboll Ny" panose="02000000000000000000" pitchFamily="2" charset="0"/>
            </a:rPr>
            <a:t> Giữ chưc tín là gì?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8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#9Slide05 Brannboll Ny" panose="02000000000000000000" pitchFamily="2" charset="0"/>
            </a:rPr>
            <a:t>Vì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sự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kính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trọng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người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lớn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tuổi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nên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cô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bán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vé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đã</a:t>
          </a:r>
          <a:r>
            <a:rPr lang="en-US" sz="2800" dirty="0"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latin typeface="#9Slide05 Brannboll Ny" panose="02000000000000000000" pitchFamily="2" charset="0"/>
            </a:rPr>
            <a:t>tưởng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ông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và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trả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tiền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vé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cho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hai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ông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cháu</a:t>
          </a:r>
          <a:r>
            <a:rPr lang="en-US" sz="2800" dirty="0">
              <a:latin typeface="#9Slide05 Brannboll Ny" panose="02000000000000000000" pitchFamily="2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: 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hứa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sẽ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cô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ngay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tối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đó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kumimoji="0" lang="en-US" sz="28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#9Slide05 Brannboll Ny" panose="02000000000000000000" pitchFamily="2" charset="0"/>
            </a:rPr>
            <a:t>Chữ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tín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là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niềm</a:t>
          </a:r>
          <a:r>
            <a:rPr lang="en-US" sz="2800" dirty="0"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latin typeface="#9Slide05 Brannboll Ny" panose="02000000000000000000" pitchFamily="2" charset="0"/>
            </a:rPr>
            <a:t>của</a:t>
          </a:r>
          <a:r>
            <a:rPr lang="en-US" sz="2800" dirty="0">
              <a:latin typeface="#9Slide05 Brannboll Ny" panose="02000000000000000000" pitchFamily="2" charset="0"/>
            </a:rPr>
            <a:t> con </a:t>
          </a:r>
          <a:r>
            <a:rPr lang="en-US" sz="2800" dirty="0" err="1">
              <a:latin typeface="#9Slide05 Brannboll Ny" panose="02000000000000000000" pitchFamily="2" charset="0"/>
            </a:rPr>
            <a:t>người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đối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với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nhau</a:t>
          </a:r>
          <a:r>
            <a:rPr lang="en-US" sz="2800" dirty="0">
              <a:latin typeface="#9Slide05 Brannboll Ny" panose="02000000000000000000" pitchFamily="2" charset="0"/>
            </a:rPr>
            <a:t>.</a:t>
          </a:r>
          <a:endParaRPr lang="vi-VN" sz="2800" dirty="0">
            <a:latin typeface="#9Slide05 Brannboll Ny" panose="02000000000000000000" pitchFamily="2" charset="0"/>
          </a:endParaRPr>
        </a:p>
        <a:p>
          <a:pPr algn="just"/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chữ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tín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là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niềm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của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khác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đối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với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mình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latin typeface="#9Slide05 Brannboll Ny" panose="02000000000000000000" pitchFamily="2" charset="0"/>
            </a:rPr>
            <a:t>Em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hãy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biết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vì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sao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cô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bán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vé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trong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đã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ông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của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cậu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bé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vay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tiền</a:t>
          </a:r>
          <a:r>
            <a:rPr lang="en-US" sz="2800" b="1" i="0" kern="1200" dirty="0">
              <a:latin typeface="#9Slide05 Brannboll Ny" panose="02000000000000000000" pitchFamily="2" charset="0"/>
            </a:rPr>
            <a:t>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sao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trong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để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sau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mới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quay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tiền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?</a:t>
          </a: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latin typeface="#9Slide05 Brannboll Ny" panose="02000000000000000000" pitchFamily="2" charset="0"/>
            </a:rPr>
            <a:t>Từ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trên</a:t>
          </a:r>
          <a:r>
            <a:rPr lang="en-US" sz="2800" b="1" i="0" kern="1200" dirty="0">
              <a:latin typeface="#9Slide05 Brannboll Ny" panose="02000000000000000000" pitchFamily="2" charset="0"/>
            </a:rPr>
            <a:t>,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em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hiểu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chữ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tín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là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gì</a:t>
          </a:r>
          <a:r>
            <a:rPr lang="en-US" sz="2800" b="1" i="0" kern="1200" dirty="0">
              <a:latin typeface="#9Slide05 Brannboll Ny" panose="02000000000000000000" pitchFamily="2" charset="0"/>
            </a:rPr>
            <a:t>?</a:t>
          </a:r>
          <a:r>
            <a:rPr lang="vi-VN" sz="2800" b="1" i="0" kern="1200" dirty="0">
              <a:latin typeface="#9Slide05 Brannboll Ny" panose="02000000000000000000" pitchFamily="2" charset="0"/>
            </a:rPr>
            <a:t> Giữ chưc tín là gì?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#9Slide05 Brannboll Ny" panose="02000000000000000000" pitchFamily="2" charset="0"/>
            </a:rPr>
            <a:t>Vì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sự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kính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trọng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lớn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tuổi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nên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cô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bán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vé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đã</a:t>
          </a:r>
          <a:r>
            <a:rPr lang="en-US" sz="2800" kern="1200" dirty="0"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latin typeface="#9Slide05 Brannboll Ny" panose="02000000000000000000" pitchFamily="2" charset="0"/>
            </a:rPr>
            <a:t>tưởng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ông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và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trả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tiền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vé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cho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hai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ông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cháu</a:t>
          </a:r>
          <a:r>
            <a:rPr lang="en-US" sz="2800" kern="1200" dirty="0">
              <a:latin typeface="#9Slide05 Brannboll Ny" panose="02000000000000000000" pitchFamily="2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: 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hứa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sẽ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cô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ngay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tối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đó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kumimoji="0" lang="en-US" sz="28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#9Slide05 Brannboll Ny" panose="02000000000000000000" pitchFamily="2" charset="0"/>
            </a:rPr>
            <a:t>Chữ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tín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là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niềm</a:t>
          </a:r>
          <a:r>
            <a:rPr lang="en-US" sz="2800" kern="1200" dirty="0"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latin typeface="#9Slide05 Brannboll Ny" panose="02000000000000000000" pitchFamily="2" charset="0"/>
            </a:rPr>
            <a:t>của</a:t>
          </a:r>
          <a:r>
            <a:rPr lang="en-US" sz="2800" kern="1200" dirty="0">
              <a:latin typeface="#9Slide05 Brannboll Ny" panose="02000000000000000000" pitchFamily="2" charset="0"/>
            </a:rPr>
            <a:t> con </a:t>
          </a:r>
          <a:r>
            <a:rPr lang="en-US" sz="2800" kern="1200" dirty="0" err="1"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đối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với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nhau</a:t>
          </a:r>
          <a:r>
            <a:rPr lang="en-US" sz="2800" kern="1200" dirty="0">
              <a:latin typeface="#9Slide05 Brannboll Ny" panose="02000000000000000000" pitchFamily="2" charset="0"/>
            </a:rPr>
            <a:t>.</a:t>
          </a:r>
          <a:endParaRPr lang="vi-VN" sz="2800" kern="1200" dirty="0">
            <a:latin typeface="#9Slide05 Brannboll Ny" panose="02000000000000000000" pitchFamily="2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tín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là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niềm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của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khác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đối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với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mình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84C70-CDF3-4266-AEDC-CA3308B47CD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8537F-FA8E-4595-A01B-F03C947D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7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0238C-3C85-0B7A-1598-CB9049A82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CA004-2D9D-64EF-0B77-B798F5348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9DE3A-30AE-0D81-4262-79524329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D11BD-22E4-4F6A-274D-39B8D977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BBA4A-9D21-3FFF-2E30-8726A569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6348-6CB9-7A91-09A5-F2F7A0C1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AB90C-C793-11FA-5BA7-226F3E59A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68524-3F9C-56AD-BCC3-F2836176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ACE27-3846-1FE7-A2C3-8D28AFF2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A9E03-C822-1F9A-103B-3E3E3B98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F71574-031A-5C40-BBCF-59D5C814B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E8B2B-9B73-4DD5-9EB7-5731616C0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EE255-B468-BDF9-2E2A-99E9C2F1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DFB1-0BF3-FBE3-DC0A-12A6774B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81C04-CA27-F369-7E1E-91C240AF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8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54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4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9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3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5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1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95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F568-2C1D-44D7-3C80-A970183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9CD81-30C7-B290-74C7-2946E913A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204CA-9A8F-4098-8819-844DC8E2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E3FA3-9A2E-EECF-9881-474CA3D2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655BC-7D30-30C6-4ECB-F849BC7E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3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34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88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75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25773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12807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45203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45910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51555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34003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89732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622AE-AD29-17FE-2215-FD1298AB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2EE1E-9231-1DEA-D479-52FF5075A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97987-8914-42B9-F10B-DBC6F694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AFB1B-0E58-65FD-368F-6AD4FC1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413AD-3F9B-2595-10E3-358162A0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6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86143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099633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91575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88359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53681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836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62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19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99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1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DBB8-3873-7B28-1C8A-667F885C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4A748-2285-DBCB-C366-5B47E5DBA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66453-C611-2DCE-0DFC-942D78DFD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F64EB-3E44-B632-8BD6-3FEE022D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6B0F2-18F2-6981-C546-04A90B4C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B4445-DD26-68F3-9BF6-7FFC2851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94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47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01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8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90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48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74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96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4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7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175E0-4B99-E59C-14B2-362200BD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4FBE3-26E4-02D3-87C5-57F674213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2B5F6-9380-D0DD-FA09-3592491B0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92048-8012-4D60-8DC5-0FE25D9D2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C7451-FD74-BB78-04D2-20030DC7B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074B0-0A4E-488F-3EF6-34222F2D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95606F-416D-C000-2C9C-87231FF2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0A842-28FC-76E9-931E-25EDF624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C136-7EF6-EA41-3D3A-1F47CCF7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F0B48-D470-B975-4471-8FE8FC94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5F143-EB5C-2F09-371E-A702A1BA8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DE7E3-D996-D49E-E892-C38BF2C9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C566C3-1F14-5096-7A29-99498E17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F740A-4846-EF96-B10C-C5A9582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4D11-953D-112D-8044-FCED3B20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99FA-7C36-FDF4-2881-8908D3A1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8E6AD-8C54-ACF8-DD33-9CAC20D6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C8B2-05DB-A0D6-115B-C98DC0305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D9248-44D3-0D0F-7E84-A0D8027A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691FF-8DEC-94CD-FB60-A463102E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F4390-C45A-B430-0A5F-1471F2B8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4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C25F5-A277-D3C2-B05D-2DBD39B1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A1EC4-7C00-C23A-76CD-13E72255F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E4CD6-6D0F-0C4E-7DD8-DEB3AFD0F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53460-4D86-6D9A-A770-10FD5C2C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C1627-173C-AFE6-5497-D9AEB1C1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C0B95-4B72-C2F1-1B6B-53A6892F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7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5FBAC-28F5-AC9C-C019-22B35691C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9450F-4F61-B35D-D366-C120C5A2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AA21F-FDE9-7521-750E-C4042B66A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DDC84-101E-4200-BC11-5EC8B9D6049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276BA-D66A-EDCE-0B55-637EC28AA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3CAB2-FD63-D8CB-8D8C-52CB6AD17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2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0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em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3.jpeg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2.xml"/><Relationship Id="rId10" Type="http://schemas.openxmlformats.org/officeDocument/2006/relationships/image" Target="../media/image23.jpeg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64;p9"/>
          <p:cNvPicPr preferRelativeResize="0"/>
          <p:nvPr/>
        </p:nvPicPr>
        <p:blipFill rotWithShape="1">
          <a:blip r:embed="rId2">
            <a:alphaModFix/>
          </a:blip>
          <a:srcRect l="15285" t="10430" r="46645" b="11190"/>
          <a:stretch/>
        </p:blipFill>
        <p:spPr>
          <a:xfrm>
            <a:off x="-593092" y="-608318"/>
            <a:ext cx="13245869" cy="75526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517913" y="307692"/>
            <a:ext cx="7612951" cy="119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398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TRUNG HỌC CƠ SỞ TTHÁI SƠN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398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TỔ KHOA HỌC XÃ HỘI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398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81226" y="1168400"/>
            <a:ext cx="4945440" cy="43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98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NHÓM GDCD 7</a:t>
            </a:r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6281994" y="3690014"/>
            <a:ext cx="5642394" cy="3371903"/>
            <a:chOff x="0" y="0"/>
            <a:chExt cx="5460" cy="3810"/>
          </a:xfrm>
        </p:grpSpPr>
        <p:sp>
          <p:nvSpPr>
            <p:cNvPr id="8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tabLst/>
                <a:defRPr/>
              </a:pPr>
              <a:endParaRPr kumimoji="0" lang="en-US" alt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6624832" y="3661355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4712321" y="742097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6635304" y="63634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481699" y="1491955"/>
            <a:ext cx="296388" cy="320985"/>
          </a:xfrm>
          <a:prstGeom prst="star5">
            <a:avLst/>
          </a:prstGeom>
          <a:gradFill rotWithShape="1">
            <a:gsLst>
              <a:gs pos="0">
                <a:srgbClr val="1D9BB8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6898619" y="4332255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733084" y="2822772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266148" y="87182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WordArt 11"/>
          <p:cNvSpPr>
            <a:spLocks noChangeArrowheads="1" noChangeShapeType="1" noTextEdit="1"/>
          </p:cNvSpPr>
          <p:nvPr/>
        </p:nvSpPr>
        <p:spPr bwMode="auto">
          <a:xfrm>
            <a:off x="2266148" y="1517408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7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uLnTx/>
                <a:uFillTx/>
                <a:latin typeface="#9Slide03 Aturdida" pitchFamily="2" charset="0"/>
                <a:ea typeface="+mn-ea"/>
                <a:cs typeface="#9Slide03 Arima Madurai Black" panose="00000A00000000000000" pitchFamily="2" charset="0"/>
              </a:rPr>
              <a:t>CHÀO MỪNG CÁC EM ĐẾN VỚI TIẾT HỌC NGÀY HÔM NAY</a:t>
            </a:r>
          </a:p>
        </p:txBody>
      </p:sp>
      <p:grpSp>
        <p:nvGrpSpPr>
          <p:cNvPr id="37" name="Group 27"/>
          <p:cNvGrpSpPr>
            <a:grpSpLocks/>
          </p:cNvGrpSpPr>
          <p:nvPr/>
        </p:nvGrpSpPr>
        <p:grpSpPr bwMode="auto">
          <a:xfrm rot="-637170">
            <a:off x="8252361" y="4629774"/>
            <a:ext cx="2425043" cy="994442"/>
            <a:chOff x="336" y="2040"/>
            <a:chExt cx="1200" cy="2016"/>
          </a:xfrm>
        </p:grpSpPr>
        <p:pic>
          <p:nvPicPr>
            <p:cNvPr id="38" name="Picture 28" descr="p3012_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86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2DF2B-8E0D-47A0-BA81-ED78E4C2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100572" cy="178510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29572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57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Quan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sát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tranh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và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trả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lời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câu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hỏi</a:t>
            </a:r>
            <a:endParaRPr kumimoji="0" lang="en-US" sz="253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Arial Unicode MS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485987"/>
            <a:ext cx="98209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286" y="3617039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28922" y="3688365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17817" y="6409219"/>
            <a:ext cx="3606675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không 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6079" y="6364711"/>
            <a:ext cx="3255656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A8392-4FC1-4D5E-93A6-6F19043FA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58" y="1503141"/>
            <a:ext cx="4355512" cy="21725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2D233-ECEB-4AFE-95EF-9E2C4CDD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6992"/>
            <a:ext cx="4715101" cy="22691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3833A2-FF16-4BD7-AF6A-DAC8A9ED6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01" y="4094964"/>
            <a:ext cx="4683425" cy="22697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0F8E18-B7BB-4B26-8B27-D12A83EC1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394" y="4181654"/>
            <a:ext cx="4895557" cy="22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E137D9D-9344-4CBB-8AA6-D3E3E46E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172455" y="1914460"/>
            <a:ext cx="3984622" cy="1352550"/>
          </a:xfrm>
          <a:prstGeom prst="cloudCallou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Mỗi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đội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cử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xuất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sắc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nhất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TradeMark" panose="02000000000000000000" pitchFamily="2" charset="0"/>
              <a:ea typeface="微软雅黑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795681" y="679239"/>
            <a:ext cx="4209127" cy="3389011"/>
            <a:chOff x="7795681" y="679239"/>
            <a:chExt cx="4209127" cy="3389011"/>
          </a:xfrm>
        </p:grpSpPr>
        <p:sp>
          <p:nvSpPr>
            <p:cNvPr id="8" name="Cloud Callout 7"/>
            <p:cNvSpPr/>
            <p:nvPr/>
          </p:nvSpPr>
          <p:spPr>
            <a:xfrm rot="21416254">
              <a:off x="7795681" y="679239"/>
              <a:ext cx="4209127" cy="3389011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46387" y="1422633"/>
              <a:ext cx="3663128" cy="1036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Đạ</a:t>
              </a:r>
              <a:r>
                <a:rPr kumimoji="0" lang="it-I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i di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hai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l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ê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bả</a:t>
              </a:r>
              <a:r>
                <a:rPr kumimoji="0" lang="nl-NL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ng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những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trong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5’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9863" y="3905102"/>
            <a:ext cx="3710686" cy="2082180"/>
            <a:chOff x="5186578" y="4228394"/>
            <a:chExt cx="3245574" cy="2082180"/>
          </a:xfrm>
        </p:grpSpPr>
        <p:sp>
          <p:nvSpPr>
            <p:cNvPr id="6" name="Cloud Callout 5"/>
            <p:cNvSpPr/>
            <p:nvPr/>
          </p:nvSpPr>
          <p:spPr>
            <a:xfrm rot="304414">
              <a:off x="5186578" y="4228394"/>
              <a:ext cx="3245574" cy="2082180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96973" y="4813579"/>
              <a:ext cx="3024784" cy="1260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n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o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đượ</a:t>
              </a:r>
              <a:r>
                <a:rPr kumimoji="0" lang="pt-P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c nhi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ều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sẽ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chiến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thắng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và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được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10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điểm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. </a:t>
              </a:r>
              <a:endParaRPr kumimoji="0" lang="en-SG" sz="253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Kathya" panose="02000000000000000000" pitchFamily="2" charset="0"/>
                <a:ea typeface="微软雅黑"/>
                <a:cs typeface="+mn-cs"/>
              </a:endParaRPr>
            </a:p>
          </p:txBody>
        </p:sp>
      </p:grpSp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2646146" y="5062216"/>
            <a:ext cx="1517073" cy="173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09314" y="515843"/>
            <a:ext cx="7934179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TRÒ CHƠI :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“TIẾP SỨC ĐỒNG ĐỘI ”</a:t>
            </a:r>
            <a:endParaRPr kumimoji="0" lang="en-SG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25321" y="1384387"/>
            <a:ext cx="6237495" cy="3072873"/>
            <a:chOff x="-125321" y="1384387"/>
            <a:chExt cx="6237495" cy="3072873"/>
          </a:xfrm>
        </p:grpSpPr>
        <p:sp>
          <p:nvSpPr>
            <p:cNvPr id="7" name="Cloud Callout 6"/>
            <p:cNvSpPr/>
            <p:nvPr/>
          </p:nvSpPr>
          <p:spPr>
            <a:xfrm rot="21285758" flipH="1">
              <a:off x="-125321" y="1384387"/>
              <a:ext cx="4421166" cy="3072873"/>
            </a:xfrm>
            <a:prstGeom prst="cloudCallou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微软雅黑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174" y="1897192"/>
              <a:ext cx="6096000" cy="17081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Chia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lớp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ra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thành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đội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1: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của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tín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  <a:sym typeface="微软雅黑" panose="020B0503020204020204" pitchFamily="34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2: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không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tín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微软雅黑"/>
                <a:cs typeface="+mn-cs"/>
                <a:sym typeface="微软雅黑" panose="020B0503020204020204" pitchFamily="34" charset="-122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055"/>
            <a:ext cx="2609314" cy="13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4459450"/>
            <a:chOff x="7124100" y="502678"/>
            <a:chExt cx="4877464" cy="4459450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3539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72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3309" y="1518662"/>
            <a:ext cx="7533030" cy="233909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….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053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3.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60886" y="150004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187" y="856357"/>
            <a:ext cx="71862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 MƯA TRẢ SÁCH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“Sau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215B96-96E3-4440-B6DB-1A9866E55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906" y="228600"/>
            <a:ext cx="4152790" cy="379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E65A1-F9D7-40D3-87AD-67867B773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479" y="4215936"/>
            <a:ext cx="4087217" cy="24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749989" y="2342044"/>
            <a:ext cx="318388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4429903" y="2225895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74831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6225321" y="1495368"/>
            <a:ext cx="726788" cy="68988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số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4253AB-DF5B-4EF0-ACAF-FA435AF2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53" y="1049218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462" y="468762"/>
            <a:ext cx="5038519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349746" y="3150479"/>
            <a:ext cx="394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I. MỞ 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96321" y="135169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7CCB70-4DFA-4D03-AA06-F95D63438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7677" y="4051494"/>
            <a:ext cx="5038519" cy="28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11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0" y="2186247"/>
            <a:ext cx="3680806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205159" y="2342044"/>
            <a:ext cx="372871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0" y="469171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Khi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779434" y="4629727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055392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32412" y="2226888"/>
            <a:ext cx="3579735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831341" y="4629727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iữ chữ tín là coi trọng lòng tin của mọi người đối với mình, biết trọng lời hứa, và biết tin tưởng.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 flipH="1">
            <a:off x="6096000" y="1495368"/>
            <a:ext cx="129321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9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31C55A4-274F-4A82-B2A6-84BF9C0E7F54}"/>
              </a:ext>
            </a:extLst>
          </p:cNvPr>
          <p:cNvSpPr txBox="1"/>
          <p:nvPr/>
        </p:nvSpPr>
        <p:spPr>
          <a:xfrm>
            <a:off x="1907346" y="1462467"/>
            <a:ext cx="62460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2092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144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>
            <a:extLst>
              <a:ext uri="{FF2B5EF4-FFF2-40B4-BE49-F238E27FC236}">
                <a16:creationId xmlns:a16="http://schemas.microsoft.com/office/drawing/2014/main" id="{FFAD148C-6CFD-4117-A8EA-7D54CBEA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21" y="1451"/>
            <a:ext cx="395989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GÓC CHIA SẺ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LUYỆN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41909" y="199341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50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322967" y="6184673"/>
            <a:ext cx="6157560" cy="570681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830249" y="5627008"/>
            <a:ext cx="8018512" cy="469966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2" y="4028379"/>
            <a:ext cx="7308069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trọng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321496" y="5005043"/>
            <a:ext cx="7765641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567195" y="341133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25080" y="181167"/>
            <a:ext cx="8015613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" y="766780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403721" y="6223870"/>
            <a:ext cx="6076806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830249" y="5702035"/>
            <a:ext cx="8086526" cy="37459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796242" y="5686803"/>
            <a:ext cx="80865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coi trọng lòng tin của mọi người đối với mình,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90285" y="6204272"/>
            <a:ext cx="5466257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biết trọng lời hứa, và biết tin tưởng.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645929" y="3949810"/>
            <a:ext cx="7520578" cy="89681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9" name="Rectangle 48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321496" y="5043356"/>
            <a:ext cx="7721357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462013" y="5025439"/>
            <a:ext cx="75600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512273" y="3352991"/>
            <a:ext cx="5608167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50032" y="3367609"/>
            <a:ext cx="54372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12273" y="2577169"/>
            <a:ext cx="7167621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9264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43552" y="1790526"/>
            <a:ext cx="7036342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759531" y="1843576"/>
            <a:ext cx="6965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065901" y="977915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61917" y="2445652"/>
            <a:ext cx="3464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anose="02000506000000020004" pitchFamily="2" charset="0"/>
                <a:ea typeface="+mn-ea"/>
                <a:cs typeface="Times New Roman" panose="02020603050405020304" pitchFamily="18" charset="0"/>
              </a:rPr>
              <a:t>GIỮ CHỮ TÍN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0926" y="221853"/>
            <a:ext cx="777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7439" y="2284559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5" y="1126951"/>
            <a:ext cx="7216276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59812" y="4208603"/>
            <a:ext cx="161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53962" y="5525706"/>
            <a:ext cx="1533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9" name="Rectangle 1"/>
          <p:cNvSpPr>
            <a:spLocks noChangeArrowheads="1"/>
          </p:cNvSpPr>
          <p:nvPr/>
        </p:nvSpPr>
        <p:spPr bwMode="auto">
          <a:xfrm>
            <a:off x="-94381" y="1102131"/>
            <a:ext cx="3242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Vũ Thị Ánh Tuyết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Vanilla Daisy Pro" panose="00000500000000000000" pitchFamily="2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Deadhead Script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THCS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Deadhead Script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Tô Hiệu- Lê Chân- Hải Phòng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Deadhead Script" pitchFamily="2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29D0A-C6F5-48D9-9A95-40D117D1F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6" y="3352991"/>
            <a:ext cx="3365284" cy="221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5CB7633-2922-4941-A6D2-F288DEC36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70" y="12946"/>
            <a:ext cx="1082264" cy="11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AC0D56D1-318D-4ABB-B235-FD78C5C54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42" y="848028"/>
            <a:ext cx="3899090" cy="2580971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AD23BBDD-944F-4533-9395-7EDB14867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71" y="3564664"/>
            <a:ext cx="4199853" cy="2631688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D37797BC-C2C8-4ECE-AD11-8738E60BCB33}"/>
              </a:ext>
            </a:extLst>
          </p:cNvPr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7B36FF-1340-49EE-A9E2-FFC99D0EFC6B}"/>
              </a:ext>
            </a:extLst>
          </p:cNvPr>
          <p:cNvSpPr txBox="1"/>
          <p:nvPr/>
        </p:nvSpPr>
        <p:spPr>
          <a:xfrm>
            <a:off x="7361074" y="4331837"/>
            <a:ext cx="359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886643-BE90-44D0-A5EC-881698C3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69" y="3920564"/>
            <a:ext cx="2074990" cy="2937435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B6C16A2-3D0A-41BE-A132-42FD363DD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25" y="5838208"/>
            <a:ext cx="2633472" cy="52120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9CA8E498-EC14-4D7D-AC17-4F95B346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21" y="1111348"/>
            <a:ext cx="4089487" cy="258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521CFF-1C87-4100-8227-4851E9999D8B}"/>
              </a:ext>
            </a:extLst>
          </p:cNvPr>
          <p:cNvSpPr/>
          <p:nvPr/>
        </p:nvSpPr>
        <p:spPr>
          <a:xfrm>
            <a:off x="4500998" y="1661523"/>
            <a:ext cx="29155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01A40A67-0E79-4CEB-B802-C423879A8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02" y="1111348"/>
            <a:ext cx="3669584" cy="251977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E871BC4A-C331-4420-BFEE-19C41A76E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C0743F-F190-4A64-AF68-EC4F46755532}"/>
              </a:ext>
            </a:extLst>
          </p:cNvPr>
          <p:cNvSpPr/>
          <p:nvPr/>
        </p:nvSpPr>
        <p:spPr>
          <a:xfrm>
            <a:off x="8672814" y="1713821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E3E4BD-29F1-4165-A3CF-532EB85174D3}"/>
              </a:ext>
            </a:extLst>
          </p:cNvPr>
          <p:cNvSpPr/>
          <p:nvPr/>
        </p:nvSpPr>
        <p:spPr>
          <a:xfrm>
            <a:off x="357740" y="4556327"/>
            <a:ext cx="372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5FE60B-CEBA-4014-BD22-378D66BA4F28}"/>
              </a:ext>
            </a:extLst>
          </p:cNvPr>
          <p:cNvSpPr txBox="1"/>
          <p:nvPr/>
        </p:nvSpPr>
        <p:spPr>
          <a:xfrm>
            <a:off x="-28259" y="17048"/>
            <a:ext cx="1015883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4130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E2E7F4A-0692-4888-8652-9970B332B2FD}"/>
              </a:ext>
            </a:extLst>
          </p:cNvPr>
          <p:cNvSpPr txBox="1"/>
          <p:nvPr/>
        </p:nvSpPr>
        <p:spPr>
          <a:xfrm>
            <a:off x="4559789" y="4380829"/>
            <a:ext cx="7760362" cy="223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>
                <a:tab pos="673100" algn="l"/>
              </a:tabLs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697CD6-7DF4-44E7-A44F-772C763BBCBC}"/>
              </a:ext>
            </a:extLst>
          </p:cNvPr>
          <p:cNvSpPr txBox="1"/>
          <p:nvPr/>
        </p:nvSpPr>
        <p:spPr>
          <a:xfrm>
            <a:off x="4327370" y="1772570"/>
            <a:ext cx="7655105" cy="2384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001" y="1707612"/>
            <a:ext cx="674249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lo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không?ˮ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nhõm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100553" y="270001"/>
            <a:ext cx="8322055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6" y="295232"/>
            <a:ext cx="12192000" cy="6744204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546" y="2107364"/>
            <a:ext cx="677832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Q.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269961" y="925963"/>
            <a:ext cx="8322055" cy="461578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0224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20472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2200207"/>
            <a:ext cx="6133350" cy="2158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Thực hiện hành động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tín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E684F970-923A-4D54-900E-8A6D225EE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8" y="68824"/>
            <a:ext cx="10695708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1279194" y="2875002"/>
            <a:ext cx="8341047" cy="110799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nhanh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giỏi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#9Slide05 Brannboll Ny" panose="02000000000000000000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508640" y="-318863"/>
            <a:ext cx="1875686" cy="31577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870" y="4458271"/>
            <a:ext cx="9773852" cy="206210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.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thắng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2.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270" y="-463827"/>
            <a:ext cx="4144378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IV.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VẬN 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122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35248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674920" cy="312548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206" y="2078139"/>
              <a:ext cx="2925908" cy="1835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0876" y="2018766"/>
              <a:ext cx="2221357" cy="129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2.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lòng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tin ở cha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8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Xác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4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组合 452">
            <a:extLst>
              <a:ext uri="{FF2B5EF4-FFF2-40B4-BE49-F238E27FC236}">
                <a16:creationId xmlns:a16="http://schemas.microsoft.com/office/drawing/2014/main" id="{AD5D3D59-1A45-4C00-8B3D-8EE88C7AE176}"/>
              </a:ext>
            </a:extLst>
          </p:cNvPr>
          <p:cNvGrpSpPr/>
          <p:nvPr/>
        </p:nvGrpSpPr>
        <p:grpSpPr>
          <a:xfrm>
            <a:off x="3949209" y="3678724"/>
            <a:ext cx="3005355" cy="321751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:a16="http://schemas.microsoft.com/office/drawing/2014/main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:a16="http://schemas.microsoft.com/office/drawing/2014/main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:a16="http://schemas.microsoft.com/office/drawing/2014/main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30" y="4154948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:a16="http://schemas.microsoft.com/office/drawing/2014/main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:a16="http://schemas.microsoft.com/office/drawing/2014/main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:a16="http://schemas.microsoft.com/office/drawing/2014/main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:a16="http://schemas.microsoft.com/office/drawing/2014/main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:a16="http://schemas.microsoft.com/office/drawing/2014/main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:a16="http://schemas.microsoft.com/office/drawing/2014/main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:a16="http://schemas.microsoft.com/office/drawing/2014/main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:a16="http://schemas.microsoft.com/office/drawing/2014/main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:a16="http://schemas.microsoft.com/office/drawing/2014/main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:a16="http://schemas.microsoft.com/office/drawing/2014/main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:a16="http://schemas.microsoft.com/office/drawing/2014/main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:a16="http://schemas.microsoft.com/office/drawing/2014/main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:a16="http://schemas.microsoft.com/office/drawing/2014/main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:a16="http://schemas.microsoft.com/office/drawing/2014/main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:a16="http://schemas.microsoft.com/office/drawing/2014/main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:a16="http://schemas.microsoft.com/office/drawing/2014/main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:a16="http://schemas.microsoft.com/office/drawing/2014/main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:a16="http://schemas.microsoft.com/office/drawing/2014/main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:a16="http://schemas.microsoft.com/office/drawing/2014/main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:a16="http://schemas.microsoft.com/office/drawing/2014/main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:a16="http://schemas.microsoft.com/office/drawing/2014/main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:a16="http://schemas.microsoft.com/office/drawing/2014/main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:a16="http://schemas.microsoft.com/office/drawing/2014/main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:a16="http://schemas.microsoft.com/office/drawing/2014/main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:a16="http://schemas.microsoft.com/office/drawing/2014/main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:a16="http://schemas.microsoft.com/office/drawing/2014/main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:a16="http://schemas.microsoft.com/office/drawing/2014/main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:a16="http://schemas.microsoft.com/office/drawing/2014/main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:a16="http://schemas.microsoft.com/office/drawing/2014/main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:a16="http://schemas.microsoft.com/office/drawing/2014/main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:a16="http://schemas.microsoft.com/office/drawing/2014/main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:a16="http://schemas.microsoft.com/office/drawing/2014/main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:a16="http://schemas.microsoft.com/office/drawing/2014/main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:a16="http://schemas.microsoft.com/office/drawing/2014/main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:a16="http://schemas.microsoft.com/office/drawing/2014/main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:a16="http://schemas.microsoft.com/office/drawing/2014/main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:a16="http://schemas.microsoft.com/office/drawing/2014/main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:a16="http://schemas.microsoft.com/office/drawing/2014/main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:a16="http://schemas.microsoft.com/office/drawing/2014/main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:a16="http://schemas.microsoft.com/office/drawing/2014/main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:a16="http://schemas.microsoft.com/office/drawing/2014/main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:a16="http://schemas.microsoft.com/office/drawing/2014/main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:a16="http://schemas.microsoft.com/office/drawing/2014/main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:a16="http://schemas.microsoft.com/office/drawing/2014/main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:a16="http://schemas.microsoft.com/office/drawing/2014/main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:a16="http://schemas.microsoft.com/office/drawing/2014/main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:a16="http://schemas.microsoft.com/office/drawing/2014/main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:a16="http://schemas.microsoft.com/office/drawing/2014/main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:a16="http://schemas.microsoft.com/office/drawing/2014/main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:a16="http://schemas.microsoft.com/office/drawing/2014/main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:a16="http://schemas.microsoft.com/office/drawing/2014/main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:a16="http://schemas.microsoft.com/office/drawing/2014/main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:a16="http://schemas.microsoft.com/office/drawing/2014/main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:a16="http://schemas.microsoft.com/office/drawing/2014/main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:a16="http://schemas.microsoft.com/office/drawing/2014/main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:a16="http://schemas.microsoft.com/office/drawing/2014/main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:a16="http://schemas.microsoft.com/office/drawing/2014/main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:a16="http://schemas.microsoft.com/office/drawing/2014/main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:a16="http://schemas.microsoft.com/office/drawing/2014/main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:a16="http://schemas.microsoft.com/office/drawing/2014/main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:a16="http://schemas.microsoft.com/office/drawing/2014/main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:a16="http://schemas.microsoft.com/office/drawing/2014/main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:a16="http://schemas.microsoft.com/office/drawing/2014/main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:a16="http://schemas.microsoft.com/office/drawing/2014/main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:a16="http://schemas.microsoft.com/office/drawing/2014/main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3758" y="3087713"/>
            <a:ext cx="9461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5: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tín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Helvetica Neue"/>
              <a:cs typeface="Helvetica Neue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461221-B642-4A1A-85F6-73CF8A71211E}"/>
              </a:ext>
            </a:extLst>
          </p:cNvPr>
          <p:cNvGrpSpPr/>
          <p:nvPr/>
        </p:nvGrpSpPr>
        <p:grpSpPr>
          <a:xfrm>
            <a:off x="-1873931" y="1011956"/>
            <a:ext cx="6098344" cy="2219154"/>
            <a:chOff x="-2482947" y="193127"/>
            <a:chExt cx="6098344" cy="22191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D18F7F7-8F21-4F3D-A813-7CD5DDBF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286" y="193127"/>
              <a:ext cx="3348111" cy="22191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A1135C-3F6A-40E5-A6EE-00379812BA2B}"/>
                </a:ext>
              </a:extLst>
            </p:cNvPr>
            <p:cNvSpPr txBox="1"/>
            <p:nvPr/>
          </p:nvSpPr>
          <p:spPr>
            <a:xfrm>
              <a:off x="-2482947" y="254601"/>
              <a:ext cx="6098344" cy="428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xem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phim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020FB1F-4CBB-4DC5-A82E-C4F1B41A0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684" y="1"/>
            <a:ext cx="4884759" cy="3038622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5A8DA05-CE5A-4D54-A0EE-1B580B1C9133}"/>
              </a:ext>
            </a:extLst>
          </p:cNvPr>
          <p:cNvGraphicFramePr>
            <a:graphicFrameLocks noGrp="1"/>
          </p:cNvGraphicFramePr>
          <p:nvPr/>
        </p:nvGraphicFramePr>
        <p:xfrm>
          <a:off x="3855753" y="256460"/>
          <a:ext cx="3625875" cy="624158"/>
        </p:xfrm>
        <a:graphic>
          <a:graphicData uri="http://schemas.openxmlformats.org/drawingml/2006/table">
            <a:tbl>
              <a:tblPr/>
              <a:tblGrid>
                <a:gridCol w="3625875">
                  <a:extLst>
                    <a:ext uri="{9D8B030D-6E8A-4147-A177-3AD203B41FA5}">
                      <a16:colId xmlns:a16="http://schemas.microsoft.com/office/drawing/2014/main" val="3428850267"/>
                    </a:ext>
                  </a:extLst>
                </a:gridCol>
              </a:tblGrid>
              <a:tr h="358694">
                <a:tc>
                  <a:txBody>
                    <a:bodyPr/>
                    <a:lstStyle/>
                    <a:p>
                      <a:pPr marR="1852930" algn="ctr"/>
                      <a:r>
                        <a:rPr lang="en-US" sz="105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giờ sáng mai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126014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marR="1852930" algn="ctr">
                        <a:lnSpc>
                          <a:spcPts val="885"/>
                        </a:lnSpc>
                      </a:pP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26660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DEDF6B93-16C4-4E78-9063-929018569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632" y="0"/>
            <a:ext cx="3362926" cy="6721475"/>
          </a:xfrm>
          <a:prstGeom prst="rect">
            <a:avLst/>
          </a:prstGeom>
        </p:spPr>
      </p:pic>
      <p:pic>
        <p:nvPicPr>
          <p:cNvPr id="1026" name="Picture 2" descr="Những câu ca dao tục ngữ nói về việc giữ chữ tín - META.vn">
            <a:extLst>
              <a:ext uri="{FF2B5EF4-FFF2-40B4-BE49-F238E27FC236}">
                <a16:creationId xmlns:a16="http://schemas.microsoft.com/office/drawing/2014/main" id="{9636B1BA-44D9-4C24-BB81-5E878B7B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5" y="3952420"/>
            <a:ext cx="3967088" cy="258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1B64C2-8A0D-4D2C-8C25-06D05CADF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KHÁM PHÁ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3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484" y="1987014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481" y="756788"/>
            <a:ext cx="9189159" cy="5837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25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LỜI HỨA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hẹn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mượn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50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Khoác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chăn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80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tốn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dạy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thuở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nay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quầy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vấn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Chicken soup for the Soul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(song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Anh 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14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NXB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Minh, 2020)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633046" y="-384058"/>
            <a:ext cx="13623117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3008" cy="1243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16CE75-44B0-4C5D-9C68-19EB0D975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8181" y="3816944"/>
            <a:ext cx="2413819" cy="2710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08C2B-44E4-4851-B8D0-3EAD2748F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6742" y="480190"/>
            <a:ext cx="2264357" cy="2537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2180</Words>
  <Application>Microsoft Office PowerPoint</Application>
  <PresentationFormat>Widescreen</PresentationFormat>
  <Paragraphs>167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4" baseType="lpstr">
      <vt:lpstr>#9Slide03 Aturdida</vt:lpstr>
      <vt:lpstr>#9Slide05 Brannboll Ny</vt:lpstr>
      <vt:lpstr>#9Slide05 Fourth</vt:lpstr>
      <vt:lpstr>#9Slide05 Kathya</vt:lpstr>
      <vt:lpstr>#9Slide05 SVNDeadhead Script</vt:lpstr>
      <vt:lpstr>#9Slide05 SVNTradeMark</vt:lpstr>
      <vt:lpstr>#9Slide05 SVNVanilla Daisy Pro</vt:lpstr>
      <vt:lpstr>#9Slide06 DeathRattle BB</vt:lpstr>
      <vt:lpstr>#9Slide07 Marbelia Regular</vt:lpstr>
      <vt:lpstr>Arial</vt:lpstr>
      <vt:lpstr>Calibri</vt:lpstr>
      <vt:lpstr>Calibri Light</vt:lpstr>
      <vt:lpstr>ITC Avant Garde Std Bk</vt:lpstr>
      <vt:lpstr>SVN-Vanilla Daisy Pro</vt:lpstr>
      <vt:lpstr>Times New Roman</vt:lpstr>
      <vt:lpstr>Trebuchet MS</vt:lpstr>
      <vt:lpstr>Wingdings 3</vt:lpstr>
      <vt:lpstr>方正静蕾简体</vt:lpstr>
      <vt:lpstr>Office Theme</vt:lpstr>
      <vt:lpstr>1_Office Theme</vt:lpstr>
      <vt:lpstr>1_Thiết kế: Thạch Trương Thảo (0987 039 863)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Ánh Tuyết</dc:creator>
  <cp:lastModifiedBy>Administrator</cp:lastModifiedBy>
  <cp:revision>8</cp:revision>
  <dcterms:created xsi:type="dcterms:W3CDTF">2022-08-20T03:30:38Z</dcterms:created>
  <dcterms:modified xsi:type="dcterms:W3CDTF">2024-12-07T13:46:29Z</dcterms:modified>
</cp:coreProperties>
</file>