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34" r:id="rId3"/>
    <p:sldId id="257" r:id="rId4"/>
    <p:sldId id="258" r:id="rId5"/>
    <p:sldId id="259" r:id="rId6"/>
    <p:sldId id="332" r:id="rId7"/>
    <p:sldId id="274" r:id="rId8"/>
    <p:sldId id="264" r:id="rId9"/>
    <p:sldId id="266" r:id="rId10"/>
    <p:sldId id="278" r:id="rId11"/>
    <p:sldId id="268" r:id="rId12"/>
    <p:sldId id="333" r:id="rId13"/>
    <p:sldId id="330" r:id="rId14"/>
    <p:sldId id="270" r:id="rId15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Open Sans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Cz4dhd7BLRm3eTBfzHbhns2oK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040"/>
    <a:srgbClr val="FAB13F"/>
    <a:srgbClr val="11B7BD"/>
    <a:srgbClr val="FFDBAB"/>
    <a:srgbClr val="4DD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BF6DF3-2DA5-4FB2-BFE6-B0FE108F967F}">
  <a:tblStyle styleId="{F9BF6DF3-2DA5-4FB2-BFE6-B0FE108F967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FA0619F-9D6B-46F4-95B5-5385AC6202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6"/>
    <p:restoredTop sz="94650"/>
  </p:normalViewPr>
  <p:slideViewPr>
    <p:cSldViewPr snapToGrid="0">
      <p:cViewPr>
        <p:scale>
          <a:sx n="76" d="100"/>
          <a:sy n="76" d="100"/>
        </p:scale>
        <p:origin x="-348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362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586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52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3"/>
          <p:cNvSpPr txBox="1"/>
          <p:nvPr/>
        </p:nvSpPr>
        <p:spPr>
          <a:xfrm>
            <a:off x="487066" y="207665"/>
            <a:ext cx="704805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YOUR FAVOURITE FOOD AND DRINK</a:t>
            </a:r>
            <a:endParaRPr lang="en-US"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1200439" y="1184731"/>
            <a:ext cx="101925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Listen to the conversation and answer the following questions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039489B-A2FD-1E46-8B5F-7CCFC2952041}"/>
              </a:ext>
            </a:extLst>
          </p:cNvPr>
          <p:cNvGrpSpPr/>
          <p:nvPr/>
        </p:nvGrpSpPr>
        <p:grpSpPr>
          <a:xfrm>
            <a:off x="541772" y="1099115"/>
            <a:ext cx="571456" cy="646331"/>
            <a:chOff x="487067" y="1298578"/>
            <a:chExt cx="502606" cy="563209"/>
          </a:xfrm>
        </p:grpSpPr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49946E72-F867-5946-A49F-8D351F916A7C}"/>
                </a:ext>
              </a:extLst>
            </p:cNvPr>
            <p:cNvSpPr/>
            <p:nvPr/>
          </p:nvSpPr>
          <p:spPr>
            <a:xfrm>
              <a:off x="487067" y="1357587"/>
              <a:ext cx="502606" cy="502606"/>
            </a:xfrm>
            <a:prstGeom prst="roundRect">
              <a:avLst/>
            </a:prstGeom>
            <a:solidFill>
              <a:srgbClr val="0FB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048DA4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ED14E2A-E6EB-4743-9A8B-BE030CE7A773}"/>
                </a:ext>
              </a:extLst>
            </p:cNvPr>
            <p:cNvSpPr txBox="1"/>
            <p:nvPr/>
          </p:nvSpPr>
          <p:spPr>
            <a:xfrm>
              <a:off x="567424" y="1298578"/>
              <a:ext cx="341891" cy="56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</a:p>
          </p:txBody>
        </p:sp>
      </p:grpSp>
      <p:sp>
        <p:nvSpPr>
          <p:cNvPr id="15" name="Google Shape;243;p13">
            <a:extLst>
              <a:ext uri="{FF2B5EF4-FFF2-40B4-BE49-F238E27FC236}">
                <a16:creationId xmlns="" xmlns:a16="http://schemas.microsoft.com/office/drawing/2014/main" id="{154472EB-9DD7-6B46-A926-F45A5829E9F3}"/>
              </a:ext>
            </a:extLst>
          </p:cNvPr>
          <p:cNvSpPr/>
          <p:nvPr/>
        </p:nvSpPr>
        <p:spPr>
          <a:xfrm>
            <a:off x="1200439" y="1809336"/>
            <a:ext cx="5619003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1. What's Nam's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food?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2. What's his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drink?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3. What foreign food does he like?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4. What food does he want to try?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5. What food can he cook?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45;p13">
            <a:extLst>
              <a:ext uri="{FF2B5EF4-FFF2-40B4-BE49-F238E27FC236}">
                <a16:creationId xmlns="" xmlns:a16="http://schemas.microsoft.com/office/drawing/2014/main" id="{E7A91C17-99B6-CC4D-90EB-91B637E0F106}"/>
              </a:ext>
            </a:extLst>
          </p:cNvPr>
          <p:cNvSpPr txBox="1"/>
          <p:nvPr/>
        </p:nvSpPr>
        <p:spPr>
          <a:xfrm>
            <a:off x="1456488" y="5594977"/>
            <a:ext cx="595392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Omelettes</a:t>
            </a: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, rice, and spring rolls.</a:t>
            </a:r>
            <a:endParaRPr sz="28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46;p13">
            <a:extLst>
              <a:ext uri="{FF2B5EF4-FFF2-40B4-BE49-F238E27FC236}">
                <a16:creationId xmlns="" xmlns:a16="http://schemas.microsoft.com/office/drawing/2014/main" id="{792E4996-50CC-8F4C-A43A-FF6821174F9F}"/>
              </a:ext>
            </a:extLst>
          </p:cNvPr>
          <p:cNvSpPr txBox="1"/>
          <p:nvPr/>
        </p:nvSpPr>
        <p:spPr>
          <a:xfrm>
            <a:off x="1557515" y="2187884"/>
            <a:ext cx="3000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Spring </a:t>
            </a:r>
            <a:r>
              <a:rPr lang="en-US" sz="28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rolls.</a:t>
            </a:r>
            <a:endParaRPr sz="2800" b="1" dirty="0">
              <a:solidFill>
                <a:schemeClr val="accent2"/>
              </a:solidFill>
            </a:endParaRPr>
          </a:p>
        </p:txBody>
      </p:sp>
      <p:sp>
        <p:nvSpPr>
          <p:cNvPr id="18" name="Google Shape;247;p13">
            <a:extLst>
              <a:ext uri="{FF2B5EF4-FFF2-40B4-BE49-F238E27FC236}">
                <a16:creationId xmlns="" xmlns:a16="http://schemas.microsoft.com/office/drawing/2014/main" id="{0EA20832-09F4-5D45-BDD5-197A61CABE50}"/>
              </a:ext>
            </a:extLst>
          </p:cNvPr>
          <p:cNvSpPr txBox="1"/>
          <p:nvPr/>
        </p:nvSpPr>
        <p:spPr>
          <a:xfrm>
            <a:off x="1557515" y="3032872"/>
            <a:ext cx="3000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Lemonade.</a:t>
            </a:r>
            <a:endParaRPr sz="2800" b="1" dirty="0">
              <a:solidFill>
                <a:schemeClr val="accent2"/>
              </a:solidFill>
            </a:endParaRPr>
          </a:p>
        </p:txBody>
      </p:sp>
      <p:sp>
        <p:nvSpPr>
          <p:cNvPr id="19" name="Google Shape;248;p13">
            <a:extLst>
              <a:ext uri="{FF2B5EF4-FFF2-40B4-BE49-F238E27FC236}">
                <a16:creationId xmlns="" xmlns:a16="http://schemas.microsoft.com/office/drawing/2014/main" id="{E977A32A-BA9D-204D-B979-F0E0AEBC498B}"/>
              </a:ext>
            </a:extLst>
          </p:cNvPr>
          <p:cNvSpPr txBox="1"/>
          <p:nvPr/>
        </p:nvSpPr>
        <p:spPr>
          <a:xfrm>
            <a:off x="1504923" y="3874876"/>
            <a:ext cx="5010033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Apple pie and pancakes. </a:t>
            </a:r>
            <a:endParaRPr sz="2800" b="1" dirty="0">
              <a:solidFill>
                <a:schemeClr val="accent2"/>
              </a:solidFill>
            </a:endParaRPr>
          </a:p>
        </p:txBody>
      </p:sp>
      <p:sp>
        <p:nvSpPr>
          <p:cNvPr id="20" name="Google Shape;249;p13">
            <a:extLst>
              <a:ext uri="{FF2B5EF4-FFF2-40B4-BE49-F238E27FC236}">
                <a16:creationId xmlns="" xmlns:a16="http://schemas.microsoft.com/office/drawing/2014/main" id="{5BE71705-9861-AB47-ADFD-2472312F1730}"/>
              </a:ext>
            </a:extLst>
          </p:cNvPr>
          <p:cNvSpPr txBox="1"/>
          <p:nvPr/>
        </p:nvSpPr>
        <p:spPr>
          <a:xfrm>
            <a:off x="1504923" y="4738914"/>
            <a:ext cx="647997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Hu </a:t>
            </a:r>
            <a:r>
              <a:rPr lang="en-US" sz="2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tieu</a:t>
            </a:r>
            <a:r>
              <a:rPr lang="en-US" sz="2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(in Ho Chi Minh City).</a:t>
            </a:r>
            <a:endParaRPr sz="2800" b="1" dirty="0">
              <a:solidFill>
                <a:schemeClr val="accent2"/>
              </a:solidFill>
            </a:endParaRPr>
          </a:p>
        </p:txBody>
      </p:sp>
      <p:pic>
        <p:nvPicPr>
          <p:cNvPr id="3" name="03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3666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4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3"/>
          <p:cNvSpPr/>
          <p:nvPr/>
        </p:nvSpPr>
        <p:spPr>
          <a:xfrm>
            <a:off x="1163565" y="1248395"/>
            <a:ext cx="1069526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in groups. Interview two of you friends about their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food and drink. Write their answers in the table below.</a:t>
            </a:r>
            <a:endParaRPr sz="2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4" name="Google Shape;244;p13"/>
          <p:cNvGraphicFramePr/>
          <p:nvPr>
            <p:extLst>
              <p:ext uri="{D42A27DB-BD31-4B8C-83A1-F6EECF244321}">
                <p14:modId xmlns:p14="http://schemas.microsoft.com/office/powerpoint/2010/main" val="2902201675"/>
              </p:ext>
            </p:extLst>
          </p:nvPr>
        </p:nvGraphicFramePr>
        <p:xfrm>
          <a:off x="487067" y="2283692"/>
          <a:ext cx="11300980" cy="3657420"/>
        </p:xfrm>
        <a:graphic>
          <a:graphicData uri="http://schemas.openxmlformats.org/drawingml/2006/table">
            <a:tbl>
              <a:tblPr>
                <a:noFill/>
                <a:tableStyleId>{8FA0619F-9D6B-46F4-95B5-5385AC620208}</a:tableStyleId>
              </a:tblPr>
              <a:tblGrid>
                <a:gridCol w="62332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99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77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Questions</a:t>
                      </a:r>
                      <a:endParaRPr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1</a:t>
                      </a:r>
                      <a:endParaRPr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2</a:t>
                      </a:r>
                      <a:endParaRPr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What's your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favourite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food?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fr-FR" b="0">
                          <a:effectLst/>
                        </a:rPr>
                        <a:t>beef noodles soup</a:t>
                      </a:r>
                    </a:p>
                    <a:p>
                      <a:pPr fontAlgn="t" latinLnBrk="0"/>
                      <a:r>
                        <a:rPr lang="fr-FR" b="0" i="1">
                          <a:solidFill>
                            <a:srgbClr val="888888"/>
                          </a:solidFill>
                          <a:effectLst/>
                        </a:rPr>
                        <a:t>(phở bò)</a:t>
                      </a:r>
                      <a:endParaRPr lang="fr-FR" b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b="0" dirty="0">
                          <a:effectLst/>
                        </a:rPr>
                        <a:t>fried rice</a:t>
                      </a:r>
                    </a:p>
                    <a:p>
                      <a:pPr fontAlgn="t" latinLnBrk="0"/>
                      <a:r>
                        <a:rPr lang="en-US" b="0" i="1" dirty="0">
                          <a:solidFill>
                            <a:srgbClr val="888888"/>
                          </a:solidFill>
                          <a:effectLst/>
                        </a:rPr>
                        <a:t>(</a:t>
                      </a:r>
                      <a:r>
                        <a:rPr lang="en-US" b="0" i="1" dirty="0" err="1">
                          <a:solidFill>
                            <a:srgbClr val="888888"/>
                          </a:solidFill>
                          <a:effectLst/>
                        </a:rPr>
                        <a:t>cơm</a:t>
                      </a:r>
                      <a:r>
                        <a:rPr lang="en-US" b="0" i="1" dirty="0">
                          <a:solidFill>
                            <a:srgbClr val="888888"/>
                          </a:solidFill>
                          <a:effectLst/>
                        </a:rPr>
                        <a:t> </a:t>
                      </a:r>
                      <a:r>
                        <a:rPr lang="en-US" b="0" i="1" dirty="0" err="1">
                          <a:solidFill>
                            <a:srgbClr val="888888"/>
                          </a:solidFill>
                          <a:effectLst/>
                        </a:rPr>
                        <a:t>chiên</a:t>
                      </a:r>
                      <a:r>
                        <a:rPr lang="en-US" b="0" i="1" dirty="0">
                          <a:solidFill>
                            <a:srgbClr val="888888"/>
                          </a:solidFill>
                          <a:effectLst/>
                        </a:rPr>
                        <a:t>/ rang</a:t>
                      </a:r>
                      <a:endParaRPr lang="en-US" b="0" dirty="0">
                        <a:effectLst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What's your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favourite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drink?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vi-VN" b="0" dirty="0">
                          <a:effectLst/>
                        </a:rPr>
                        <a:t>fruit juice</a:t>
                      </a:r>
                    </a:p>
                    <a:p>
                      <a:pPr fontAlgn="t" latinLnBrk="0"/>
                      <a:r>
                        <a:rPr lang="vi-VN" b="0" i="1" dirty="0">
                          <a:effectLst/>
                        </a:rPr>
                        <a:t>(nước ép trái cây)</a:t>
                      </a:r>
                      <a:endParaRPr lang="vi-VN" b="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b="0" dirty="0">
                          <a:effectLst/>
                        </a:rPr>
                        <a:t>cola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What food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</a:t>
                      </a:r>
                      <a:r>
                        <a:rPr lang="en-US" sz="28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drink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 want to try?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b="0">
                          <a:effectLst/>
                        </a:rPr>
                        <a:t>spaghetti</a:t>
                      </a:r>
                    </a:p>
                    <a:p>
                      <a:pPr fontAlgn="t" latinLnBrk="0"/>
                      <a:r>
                        <a:rPr lang="en-US" b="0" i="1">
                          <a:solidFill>
                            <a:srgbClr val="888888"/>
                          </a:solidFill>
                          <a:effectLst/>
                        </a:rPr>
                        <a:t>(mì ống)</a:t>
                      </a:r>
                      <a:endParaRPr lang="en-US" b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b="0" dirty="0">
                          <a:effectLst/>
                        </a:rPr>
                        <a:t>beefsteak</a:t>
                      </a:r>
                    </a:p>
                    <a:p>
                      <a:pPr fontAlgn="t" latinLnBrk="0"/>
                      <a:r>
                        <a:rPr lang="en-US" b="0" i="1" dirty="0">
                          <a:solidFill>
                            <a:srgbClr val="888888"/>
                          </a:solidFill>
                          <a:effectLst/>
                        </a:rPr>
                        <a:t>(</a:t>
                      </a:r>
                      <a:r>
                        <a:rPr lang="en-US" b="0" i="1" dirty="0" err="1">
                          <a:solidFill>
                            <a:srgbClr val="888888"/>
                          </a:solidFill>
                          <a:effectLst/>
                        </a:rPr>
                        <a:t>bò</a:t>
                      </a:r>
                      <a:r>
                        <a:rPr lang="en-US" b="0" i="1" dirty="0">
                          <a:solidFill>
                            <a:srgbClr val="888888"/>
                          </a:solidFill>
                          <a:effectLst/>
                        </a:rPr>
                        <a:t> </a:t>
                      </a:r>
                      <a:r>
                        <a:rPr lang="en-US" b="0" i="1" dirty="0" err="1">
                          <a:solidFill>
                            <a:srgbClr val="888888"/>
                          </a:solidFill>
                          <a:effectLst/>
                        </a:rPr>
                        <a:t>tái</a:t>
                      </a:r>
                      <a:r>
                        <a:rPr lang="en-US" b="0" i="1" dirty="0">
                          <a:solidFill>
                            <a:srgbClr val="888888"/>
                          </a:solidFill>
                          <a:effectLst/>
                        </a:rPr>
                        <a:t>)</a:t>
                      </a:r>
                      <a:endParaRPr lang="en-US" b="0" dirty="0">
                        <a:effectLst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What foreign food or drink do you like?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b="0">
                          <a:effectLst/>
                        </a:rPr>
                        <a:t>Korea Kimbap</a:t>
                      </a:r>
                    </a:p>
                    <a:p>
                      <a:pPr fontAlgn="t" latinLnBrk="0"/>
                      <a:r>
                        <a:rPr lang="en-US" b="0" i="1">
                          <a:solidFill>
                            <a:srgbClr val="888888"/>
                          </a:solidFill>
                          <a:effectLst/>
                        </a:rPr>
                        <a:t>(kimbap Hàn Quốc)</a:t>
                      </a:r>
                      <a:endParaRPr lang="en-US" b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vi-VN" b="0" dirty="0">
                          <a:effectLst/>
                        </a:rPr>
                        <a:t>hamburgers</a:t>
                      </a:r>
                    </a:p>
                    <a:p>
                      <a:pPr fontAlgn="t" latinLnBrk="0"/>
                      <a:r>
                        <a:rPr lang="vi-VN" b="0" i="1" dirty="0">
                          <a:solidFill>
                            <a:srgbClr val="888888"/>
                          </a:solidFill>
                          <a:effectLst/>
                        </a:rPr>
                        <a:t>(bánh mì hăm-bơ-gơ)</a:t>
                      </a:r>
                      <a:endParaRPr lang="vi-VN" b="0" dirty="0">
                        <a:effectLst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What can you cook?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b="0">
                          <a:effectLst/>
                        </a:rPr>
                        <a:t>omelette and noodles</a:t>
                      </a:r>
                    </a:p>
                    <a:p>
                      <a:pPr fontAlgn="t" latinLnBrk="0"/>
                      <a:r>
                        <a:rPr lang="en-US" b="0" i="1">
                          <a:solidFill>
                            <a:srgbClr val="888888"/>
                          </a:solidFill>
                          <a:effectLst/>
                        </a:rPr>
                        <a:t>(trứng ốp và mì)</a:t>
                      </a:r>
                      <a:endParaRPr lang="en-US" b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vi-VN" b="0" dirty="0">
                          <a:effectLst/>
                        </a:rPr>
                        <a:t>fried rice</a:t>
                      </a:r>
                    </a:p>
                    <a:p>
                      <a:pPr fontAlgn="t" latinLnBrk="0"/>
                      <a:r>
                        <a:rPr lang="vi-VN" b="0" i="1" dirty="0">
                          <a:solidFill>
                            <a:srgbClr val="888888"/>
                          </a:solidFill>
                          <a:effectLst/>
                        </a:rPr>
                        <a:t>(cơm chiên)</a:t>
                      </a:r>
                      <a:endParaRPr lang="vi-VN" b="0" dirty="0">
                        <a:effectLst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AC3A389-8D42-9B43-AFA6-321106518A46}"/>
              </a:ext>
            </a:extLst>
          </p:cNvPr>
          <p:cNvGrpSpPr/>
          <p:nvPr/>
        </p:nvGrpSpPr>
        <p:grpSpPr>
          <a:xfrm>
            <a:off x="500744" y="1249886"/>
            <a:ext cx="571456" cy="646331"/>
            <a:chOff x="487067" y="1298578"/>
            <a:chExt cx="502606" cy="563209"/>
          </a:xfrm>
        </p:grpSpPr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79317C1D-93B1-E347-A9C6-895A47199868}"/>
                </a:ext>
              </a:extLst>
            </p:cNvPr>
            <p:cNvSpPr/>
            <p:nvPr/>
          </p:nvSpPr>
          <p:spPr>
            <a:xfrm>
              <a:off x="487067" y="1357587"/>
              <a:ext cx="502606" cy="502606"/>
            </a:xfrm>
            <a:prstGeom prst="roundRect">
              <a:avLst/>
            </a:prstGeom>
            <a:solidFill>
              <a:srgbClr val="0FB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048DA4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8E73825-7979-9E4F-A908-849FD8CEEEAA}"/>
                </a:ext>
              </a:extLst>
            </p:cNvPr>
            <p:cNvSpPr txBox="1"/>
            <p:nvPr/>
          </p:nvSpPr>
          <p:spPr>
            <a:xfrm>
              <a:off x="567424" y="1298578"/>
              <a:ext cx="341891" cy="56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</a:p>
          </p:txBody>
        </p:sp>
      </p:grpSp>
      <p:sp>
        <p:nvSpPr>
          <p:cNvPr id="10" name="Google Shape;242;p13"/>
          <p:cNvSpPr txBox="1"/>
          <p:nvPr/>
        </p:nvSpPr>
        <p:spPr>
          <a:xfrm>
            <a:off x="487066" y="207665"/>
            <a:ext cx="704805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YOUR FAVOURITE FOOD AND DRINK</a:t>
            </a:r>
            <a:endParaRPr lang="en-US"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139" y="350730"/>
            <a:ext cx="106471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Fill in each blank with the correct word: How much or How many.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__________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beer is there in the fridge?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	____________________ eggs do you want?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	____________________ languages do you speak?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	____________________ people are there in the class?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	____________________ days are there in a week?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	____________________ milk do you drink every day?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	____________________ kilos of rice do you want?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	____________________ soda does she want?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	____________________ soup is there in the fridge?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____________________ tomatoes do you want?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1323" y="794964"/>
            <a:ext cx="1851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3723" y="2851316"/>
            <a:ext cx="1851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3723" y="4216650"/>
            <a:ext cx="1851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6123" y="3767802"/>
            <a:ext cx="1851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8713" y="1233374"/>
            <a:ext cx="1851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many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1113" y="1636294"/>
            <a:ext cx="1851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many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3535" y="2049652"/>
            <a:ext cx="1851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many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1113" y="2463010"/>
            <a:ext cx="1851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many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8379" y="3264674"/>
            <a:ext cx="1851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many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2993" y="4644622"/>
            <a:ext cx="1851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many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28066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249886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9944" y="2042185"/>
            <a:ext cx="10418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Make a conversation,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record a video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upload on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given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link.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Prepare for the next lesson: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207665"/>
            <a:ext cx="41326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CONSOLIDATION</a:t>
            </a:r>
            <a:endParaRPr lang="en-US" sz="4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54683" y="6088284"/>
            <a:ext cx="4282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Website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sachmem.vn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Fanpage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www.facebook.com/sachmem.vn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625" y="1152393"/>
            <a:ext cx="63256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Fill in each blank with the correct word: a/ an/ some/ any.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There isn’t _______________plum jam.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She’d like _______________apple.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There are _______________bananas.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Is there _______________pork?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There aren’t _______________beef noodles.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There are _______________sandwiches for lunch.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Is there _______________water in fridge?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I have _______________bread for you.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He eats _______________banana after his dinner.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Would you like _______________orange juice, please?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Google Shape;141;p5"/>
          <p:cNvSpPr/>
          <p:nvPr/>
        </p:nvSpPr>
        <p:spPr>
          <a:xfrm>
            <a:off x="434704" y="686522"/>
            <a:ext cx="1883700" cy="40324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6269" y="1791219"/>
            <a:ext cx="5565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There isn’t _____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plum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jam.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She’d like ________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_______apple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There are _______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___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bananas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Is there ______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_________pork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There aren’t _____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beef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noodles.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There are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sandwiches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for lunch.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Is there _____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___water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in fridge?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I have _______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bread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for you.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He eats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___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banana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after his dinner.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Would you like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___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orange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juice, please?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8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3750" y="103275"/>
            <a:ext cx="935400" cy="92771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653725" y="136950"/>
            <a:ext cx="1538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45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3170725" y="160589"/>
            <a:ext cx="4959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FOOD AND DRINK</a:t>
            </a:r>
            <a:endParaRPr sz="4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2175638" y="160275"/>
            <a:ext cx="935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3146" y="2434570"/>
            <a:ext cx="7345414" cy="4068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2"/>
          <p:cNvGrpSpPr/>
          <p:nvPr/>
        </p:nvGrpSpPr>
        <p:grpSpPr>
          <a:xfrm>
            <a:off x="2986277" y="1403052"/>
            <a:ext cx="6097155" cy="819281"/>
            <a:chOff x="2633350" y="1146661"/>
            <a:chExt cx="6153251" cy="1063364"/>
          </a:xfrm>
        </p:grpSpPr>
        <p:sp>
          <p:nvSpPr>
            <p:cNvPr id="100" name="Google Shape;100;p2"/>
            <p:cNvSpPr/>
            <p:nvPr/>
          </p:nvSpPr>
          <p:spPr>
            <a:xfrm>
              <a:off x="3270916" y="1293511"/>
              <a:ext cx="5263630" cy="728964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101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33350" y="1146661"/>
              <a:ext cx="984019" cy="1063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2"/>
            <p:cNvSpPr txBox="1"/>
            <p:nvPr/>
          </p:nvSpPr>
          <p:spPr>
            <a:xfrm>
              <a:off x="3617367" y="1323452"/>
              <a:ext cx="4917179" cy="699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</a:t>
              </a:r>
              <a:r>
                <a:rPr lang="en-US" sz="2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4: </a:t>
              </a:r>
              <a:r>
                <a:rPr lang="en-US" sz="29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2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832601" y="1882775"/>
              <a:ext cx="3954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3"/>
          <p:cNvGrpSpPr/>
          <p:nvPr/>
        </p:nvGrpSpPr>
        <p:grpSpPr>
          <a:xfrm>
            <a:off x="3192320" y="144696"/>
            <a:ext cx="5193398" cy="1583743"/>
            <a:chOff x="3192320" y="144696"/>
            <a:chExt cx="5193398" cy="1583743"/>
          </a:xfrm>
        </p:grpSpPr>
        <p:sp>
          <p:nvSpPr>
            <p:cNvPr id="109" name="Google Shape;109;p3"/>
            <p:cNvSpPr/>
            <p:nvPr/>
          </p:nvSpPr>
          <p:spPr>
            <a:xfrm>
              <a:off x="3427102" y="587387"/>
              <a:ext cx="4958616" cy="884574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4791560" y="706508"/>
              <a:ext cx="3315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" name="Google Shape;11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92320" y="144696"/>
              <a:ext cx="1515332" cy="15837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3"/>
          <p:cNvSpPr txBox="1"/>
          <p:nvPr/>
        </p:nvSpPr>
        <p:spPr>
          <a:xfrm>
            <a:off x="1452425" y="1814750"/>
            <a:ext cx="109743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the end of this lesson, Ss will be able to: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Knowledge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lexical items related to the </a:t>
            </a:r>
            <a:r>
              <a:rPr lang="en-US" sz="24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food 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rink 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everyday life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 and use ways to ask and answer about prices in English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Core competence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19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communication skills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19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collaborative and supportive in </a:t>
            </a:r>
            <a:r>
              <a:rPr lang="en-US" sz="240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pairwork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teamwork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19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Actively join in class activities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Personal qualities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Promote pride in the values ​​of Vietnamese culture 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love for family 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872343" y="1954875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409241" y="3137682"/>
            <a:ext cx="2047800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813997" y="4435052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FAVOURITE FOOD &amp; DRINK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954875"/>
            <a:ext cx="6484993" cy="48776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11668" cy="576534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4" name="Google Shape;124;p4"/>
          <p:cNvCxnSpPr>
            <a:cxnSpLocks/>
            <a:stCxn id="119" idx="1"/>
            <a:endCxn id="120" idx="0"/>
          </p:cNvCxnSpPr>
          <p:nvPr/>
        </p:nvCxnSpPr>
        <p:spPr>
          <a:xfrm rot="10800000" flipV="1">
            <a:off x="1433141" y="2282576"/>
            <a:ext cx="439202" cy="855105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4"/>
          <p:cNvCxnSpPr>
            <a:cxnSpLocks/>
            <a:stCxn id="120" idx="3"/>
            <a:endCxn id="121" idx="0"/>
          </p:cNvCxnSpPr>
          <p:nvPr/>
        </p:nvCxnSpPr>
        <p:spPr>
          <a:xfrm>
            <a:off x="2457041" y="3492785"/>
            <a:ext cx="494513" cy="942267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3513735" y="155878"/>
            <a:ext cx="5039956" cy="1056974"/>
            <a:chOff x="3826252" y="260303"/>
            <a:chExt cx="4557781" cy="105697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26252" y="260303"/>
              <a:ext cx="964452" cy="91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4: COMMUNICATION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409240" y="5679859"/>
            <a:ext cx="2047800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p4"/>
          <p:cNvCxnSpPr>
            <a:cxnSpLocks/>
            <a:stCxn id="121" idx="1"/>
            <a:endCxn id="130" idx="0"/>
          </p:cNvCxnSpPr>
          <p:nvPr/>
        </p:nvCxnSpPr>
        <p:spPr>
          <a:xfrm rot="10800000" flipV="1">
            <a:off x="1433141" y="4746793"/>
            <a:ext cx="380857" cy="933065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4" name="Google Shape;134;p4"/>
          <p:cNvSpPr/>
          <p:nvPr/>
        </p:nvSpPr>
        <p:spPr>
          <a:xfrm>
            <a:off x="4709230" y="2824997"/>
            <a:ext cx="6484993" cy="106104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pairs. Take turns to ask and answer about the prices of the food and drink on the menu.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732155" y="4109641"/>
            <a:ext cx="6484994" cy="135361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to the conversation and answer the questions.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groups. Interview two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friends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their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food and drink. Write their answers in the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2;p4">
            <a:extLst>
              <a:ext uri="{FF2B5EF4-FFF2-40B4-BE49-F238E27FC236}">
                <a16:creationId xmlns=""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187218"/>
            <a:ext cx="6471710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Restaurant </a:t>
            </a:r>
            <a:endParaRPr sz="2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32155" y="5711797"/>
            <a:ext cx="6484994" cy="70788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Wrap-up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Homework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872343" y="1954875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2038692"/>
            <a:ext cx="6484993" cy="48776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11668" cy="576534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3513735" y="155878"/>
            <a:ext cx="5039956" cy="1056974"/>
            <a:chOff x="3826252" y="260303"/>
            <a:chExt cx="4557781" cy="105697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26252" y="260303"/>
              <a:ext cx="964452" cy="91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4: COMMUNICATION</a:t>
              </a:r>
              <a:endParaRPr sz="1600" dirty="0"/>
            </a:p>
          </p:txBody>
        </p:sp>
      </p:grpSp>
      <p:sp>
        <p:nvSpPr>
          <p:cNvPr id="22" name="Google Shape;122;p4">
            <a:extLst>
              <a:ext uri="{FF2B5EF4-FFF2-40B4-BE49-F238E27FC236}">
                <a16:creationId xmlns=""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187218"/>
            <a:ext cx="6471710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Restaurant </a:t>
            </a:r>
            <a:endParaRPr sz="2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44CBBE0-0C87-D848-AB29-ACA80C208122}"/>
              </a:ext>
            </a:extLst>
          </p:cNvPr>
          <p:cNvSpPr/>
          <p:nvPr/>
        </p:nvSpPr>
        <p:spPr>
          <a:xfrm>
            <a:off x="4599344" y="2884594"/>
            <a:ext cx="610295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Arial" panose="020B0604020202020204" pitchFamily="34" charset="0"/>
              </a:rPr>
              <a:t>Aims of the stage:</a:t>
            </a:r>
            <a:endParaRPr lang="en-US" sz="1800" b="1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</a:rPr>
              <a:t>To help students use key language more </a:t>
            </a:r>
            <a:r>
              <a:rPr lang="en-US" sz="1800" dirty="0" smtClean="0">
                <a:latin typeface="Arial" panose="020B0604020202020204" pitchFamily="34" charset="0"/>
              </a:rPr>
              <a:t>appropriately.</a:t>
            </a:r>
            <a:endParaRPr lang="en-US" sz="1800" dirty="0">
              <a:latin typeface="Arial" panose="020B0604020202020204" pitchFamily="34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11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1;p6">
            <a:extLst>
              <a:ext uri="{FF2B5EF4-FFF2-40B4-BE49-F238E27FC236}">
                <a16:creationId xmlns="" xmlns:a16="http://schemas.microsoft.com/office/drawing/2014/main" id="{4ABC3E59-17ED-A949-A52D-AB98D42B04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1"/>
            <a:ext cx="12192002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2;p6">
            <a:extLst>
              <a:ext uri="{FF2B5EF4-FFF2-40B4-BE49-F238E27FC236}">
                <a16:creationId xmlns="" xmlns:a16="http://schemas.microsoft.com/office/drawing/2014/main" id="{3EFEA871-1BD3-774B-ADB9-C030626D88D5}"/>
              </a:ext>
            </a:extLst>
          </p:cNvPr>
          <p:cNvSpPr txBox="1"/>
          <p:nvPr/>
        </p:nvSpPr>
        <p:spPr>
          <a:xfrm>
            <a:off x="576942" y="115432"/>
            <a:ext cx="512979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VOCABULARY</a:t>
            </a:r>
            <a:endParaRPr sz="44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833297"/>
              </p:ext>
            </p:extLst>
          </p:nvPr>
        </p:nvGraphicFramePr>
        <p:xfrm>
          <a:off x="720794" y="1409802"/>
          <a:ext cx="10107627" cy="49448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2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3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518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031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FF000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FF000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FF000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6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2800" b="1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eel</a:t>
                      </a:r>
                      <a:r>
                        <a:rPr lang="vi-VN" sz="2800" b="1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(</a:t>
                      </a:r>
                      <a:r>
                        <a:rPr lang="en-US" sz="2800" b="1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</a:t>
                      </a:r>
                      <a:r>
                        <a:rPr lang="vi-VN" sz="2800" b="1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lang="en-US" sz="2800" b="1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vi-VN" sz="2800" b="0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/iːl/</a:t>
                      </a:r>
                      <a:endParaRPr lang="en-US" sz="2800" b="0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 lươn</a:t>
                      </a:r>
                      <a:endParaRPr lang="vi-VN" sz="28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4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oreign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1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(adj</a:t>
                      </a:r>
                      <a:r>
                        <a:rPr lang="vi-VN" sz="2800" b="1" i="0" u="none" strike="noStrike" cap="none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lang="en-US" sz="2800" b="1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vi-VN" sz="2800" b="0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/ˈfɒr.ən/</a:t>
                      </a:r>
                      <a:endParaRPr lang="en-US" sz="2800" b="0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ngoại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quốc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7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favourite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b="1" i="0" u="none" strike="noStrike" cap="none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(adj)</a:t>
                      </a:r>
                      <a:endParaRPr lang="en-US" sz="2800" b="1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b="0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/ˈfeɪ.vər.ɪt/</a:t>
                      </a:r>
                      <a:endParaRPr lang="en-US" sz="2800" b="0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ưa thích </a:t>
                      </a:r>
                      <a:endParaRPr lang="vi-VN" sz="28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2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 </a:t>
                      </a:r>
                      <a:r>
                        <a:rPr lang="en-US" sz="2800" b="1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interview</a:t>
                      </a:r>
                      <a:r>
                        <a:rPr lang="vi-VN" sz="2800" b="1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(</a:t>
                      </a:r>
                      <a:r>
                        <a:rPr lang="en-US" sz="2800" b="1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</a:t>
                      </a:r>
                      <a:r>
                        <a:rPr lang="vi-VN" sz="2800" b="1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lang="en-US" sz="2800" b="1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vi-VN" sz="28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ˈɪn.tə.vju</a:t>
                      </a:r>
                      <a:r>
                        <a:rPr lang="vi-VN" sz="2800" b="0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ː</a:t>
                      </a:r>
                      <a:r>
                        <a:rPr lang="en-US" sz="2800" b="0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/</a:t>
                      </a:r>
                      <a:endParaRPr lang="en-US" sz="2800" b="0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cuộc phỏng vấn</a:t>
                      </a:r>
                      <a:endParaRPr lang="vi-VN" sz="28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2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 </a:t>
                      </a:r>
                      <a:r>
                        <a:rPr lang="en-US" sz="2800" b="1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try</a:t>
                      </a:r>
                      <a:r>
                        <a:rPr lang="vi-VN" sz="2800" b="1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(</a:t>
                      </a:r>
                      <a:r>
                        <a:rPr lang="en-US" sz="2800" b="1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v</a:t>
                      </a:r>
                      <a:r>
                        <a:rPr lang="vi-VN" sz="2800" b="1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lang="en-US" sz="2800" b="1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vi-VN" sz="2800" b="0" i="0" u="none" strike="noStrike" cap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/traɪ/</a:t>
                      </a:r>
                      <a:endParaRPr lang="en-US" sz="2800" b="0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thử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làm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6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 txBox="1"/>
          <p:nvPr/>
        </p:nvSpPr>
        <p:spPr>
          <a:xfrm>
            <a:off x="499774" y="156952"/>
            <a:ext cx="51486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EVERYDAY ENGLISH</a:t>
            </a:r>
            <a:endParaRPr sz="4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758020" y="1292743"/>
            <a:ext cx="11564312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Listen and repeat the conversation. Pay attention to the questions and answers.</a:t>
            </a:r>
            <a:endParaRPr sz="2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DCDB12A-1B1D-9242-A592-7B389C699946}"/>
              </a:ext>
            </a:extLst>
          </p:cNvPr>
          <p:cNvGrpSpPr/>
          <p:nvPr/>
        </p:nvGrpSpPr>
        <p:grpSpPr>
          <a:xfrm>
            <a:off x="365431" y="1262292"/>
            <a:ext cx="447676" cy="542961"/>
            <a:chOff x="487067" y="1298578"/>
            <a:chExt cx="502606" cy="610447"/>
          </a:xfrm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2B6AAFC4-4CFA-174D-AAA9-3680800651CD}"/>
                </a:ext>
              </a:extLst>
            </p:cNvPr>
            <p:cNvSpPr/>
            <p:nvPr/>
          </p:nvSpPr>
          <p:spPr>
            <a:xfrm>
              <a:off x="487067" y="1357587"/>
              <a:ext cx="502606" cy="502606"/>
            </a:xfrm>
            <a:prstGeom prst="roundRect">
              <a:avLst/>
            </a:prstGeom>
            <a:solidFill>
              <a:srgbClr val="0FB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170A854-84DA-844E-9E34-A86B2D037CA9}"/>
                </a:ext>
              </a:extLst>
            </p:cNvPr>
            <p:cNvSpPr txBox="1"/>
            <p:nvPr/>
          </p:nvSpPr>
          <p:spPr>
            <a:xfrm>
              <a:off x="567424" y="1298578"/>
              <a:ext cx="341891" cy="610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54CAE06-4ED6-5A40-AFA9-005C70D983B1}"/>
              </a:ext>
            </a:extLst>
          </p:cNvPr>
          <p:cNvSpPr/>
          <p:nvPr/>
        </p:nvSpPr>
        <p:spPr>
          <a:xfrm>
            <a:off x="813107" y="2286542"/>
            <a:ext cx="10673199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11B7BD"/>
                </a:solidFill>
                <a:latin typeface="Calibri"/>
                <a:ea typeface="Calibri"/>
                <a:cs typeface="Calibri"/>
                <a:sym typeface="Calibri"/>
              </a:rPr>
              <a:t>Mark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much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is a bottle of mineral water? 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11B7BD"/>
                </a:solidFill>
                <a:latin typeface="Calibri"/>
                <a:cs typeface="Calibri"/>
                <a:sym typeface="Calibri"/>
              </a:rPr>
              <a:t>Mi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: It's </a:t>
            </a: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5,000 dong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11B7BD"/>
                </a:solidFill>
                <a:latin typeface="Calibri"/>
                <a:cs typeface="Calibri"/>
                <a:sym typeface="Calibri"/>
              </a:rPr>
              <a:t>Mark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: And </a:t>
            </a: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much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are two kilos of apples? 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11B7BD"/>
                </a:solidFill>
                <a:latin typeface="Calibri"/>
                <a:cs typeface="Calibri"/>
                <a:sym typeface="Calibri"/>
              </a:rPr>
              <a:t>Mi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: They're </a:t>
            </a: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50,000 dong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pic>
        <p:nvPicPr>
          <p:cNvPr id="3" name="Tiếng Anh 7 Unit 5 Communication - loigiaihay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47128" y="22599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3" name="Google Shape;21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/>
          <p:nvPr/>
        </p:nvSpPr>
        <p:spPr>
          <a:xfrm>
            <a:off x="365430" y="173425"/>
            <a:ext cx="560893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0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EVERYDAY ENGLISH</a:t>
            </a:r>
          </a:p>
        </p:txBody>
      </p:sp>
      <p:sp>
        <p:nvSpPr>
          <p:cNvPr id="215" name="Google Shape;215;p11"/>
          <p:cNvSpPr/>
          <p:nvPr/>
        </p:nvSpPr>
        <p:spPr>
          <a:xfrm>
            <a:off x="936887" y="1192469"/>
            <a:ext cx="1116506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Work in pairs. Take turns to ask and answer about the prices of the food and drink on the menu.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6" name="Google Shape;216;p11"/>
          <p:cNvGraphicFramePr/>
          <p:nvPr>
            <p:extLst>
              <p:ext uri="{D42A27DB-BD31-4B8C-83A1-F6EECF244321}">
                <p14:modId xmlns:p14="http://schemas.microsoft.com/office/powerpoint/2010/main" val="2000363831"/>
              </p:ext>
            </p:extLst>
          </p:nvPr>
        </p:nvGraphicFramePr>
        <p:xfrm>
          <a:off x="6187781" y="1783221"/>
          <a:ext cx="5464367" cy="4678378"/>
        </p:xfrm>
        <a:graphic>
          <a:graphicData uri="http://schemas.openxmlformats.org/drawingml/2006/table">
            <a:tbl>
              <a:tblPr firstRow="1" bandRow="1">
                <a:noFill/>
                <a:tableStyleId>{F9BF6DF3-2DA5-4FB2-BFE6-B0FE108F967F}</a:tableStyleId>
              </a:tblPr>
              <a:tblGrid>
                <a:gridCol w="3393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04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0026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bg1"/>
                          </a:solidFill>
                        </a:rPr>
                        <a:t>LY'S RESTAURANT</a:t>
                      </a:r>
                      <a:endParaRPr sz="28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i="1" u="none" strike="noStrike" cap="none" dirty="0">
                          <a:solidFill>
                            <a:srgbClr val="C00000"/>
                          </a:solidFill>
                        </a:rPr>
                        <a:t>Breakfast Menu</a:t>
                      </a:r>
                      <a:endParaRPr sz="2800" i="1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11B7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686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11B7BD"/>
                          </a:solidFill>
                        </a:rPr>
                        <a:t>Food</a:t>
                      </a:r>
                      <a:endParaRPr sz="2400" b="1" dirty="0">
                        <a:solidFill>
                          <a:srgbClr val="11B7BD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bowl of </a:t>
                      </a:r>
                      <a:r>
                        <a:rPr lang="en-US" sz="2400" u="none" strike="noStrike" cap="none" dirty="0" smtClean="0"/>
                        <a:t>beef</a:t>
                      </a:r>
                      <a:r>
                        <a:rPr lang="en-US" sz="2400" u="none" strike="noStrike" cap="none" baseline="0" dirty="0" smtClean="0"/>
                        <a:t> </a:t>
                      </a:r>
                      <a:r>
                        <a:rPr lang="en-US" sz="2400" u="none" strike="noStrike" cap="none" dirty="0" smtClean="0"/>
                        <a:t>noo</a:t>
                      </a:r>
                      <a:r>
                        <a:rPr lang="en-US" sz="2400" dirty="0" smtClean="0"/>
                        <a:t>dl</a:t>
                      </a:r>
                      <a:r>
                        <a:rPr lang="en-US" sz="2400" u="none" strike="noStrike" cap="none" dirty="0" smtClean="0"/>
                        <a:t>e </a:t>
                      </a:r>
                      <a:r>
                        <a:rPr lang="en-US" sz="2400" u="none" strike="noStrike" cap="none" dirty="0"/>
                        <a:t>soup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30,000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bowl of eel soup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35,000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toast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20,000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6686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11B7BD"/>
                          </a:solidFill>
                        </a:rPr>
                        <a:t>Drink</a:t>
                      </a:r>
                      <a:endParaRPr sz="2400" b="1" dirty="0">
                        <a:solidFill>
                          <a:srgbClr val="11B7BD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glass of milk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9,000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bottle of mineral water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8,000 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cup of green tea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5,000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B948380-F747-2240-8FFE-FBAA0F461984}"/>
              </a:ext>
            </a:extLst>
          </p:cNvPr>
          <p:cNvGrpSpPr/>
          <p:nvPr/>
        </p:nvGrpSpPr>
        <p:grpSpPr>
          <a:xfrm>
            <a:off x="310800" y="1268572"/>
            <a:ext cx="571456" cy="646331"/>
            <a:chOff x="487067" y="1298578"/>
            <a:chExt cx="502606" cy="563209"/>
          </a:xfrm>
        </p:grpSpPr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4C7DCBD5-998B-B848-A9C7-AD03C706931E}"/>
                </a:ext>
              </a:extLst>
            </p:cNvPr>
            <p:cNvSpPr/>
            <p:nvPr/>
          </p:nvSpPr>
          <p:spPr>
            <a:xfrm>
              <a:off x="487067" y="1357587"/>
              <a:ext cx="502606" cy="502606"/>
            </a:xfrm>
            <a:prstGeom prst="roundRect">
              <a:avLst/>
            </a:prstGeom>
            <a:solidFill>
              <a:srgbClr val="0FB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75DF127-641B-494E-84CE-CFE5762E9870}"/>
                </a:ext>
              </a:extLst>
            </p:cNvPr>
            <p:cNvSpPr txBox="1"/>
            <p:nvPr/>
          </p:nvSpPr>
          <p:spPr>
            <a:xfrm>
              <a:off x="567424" y="1298578"/>
              <a:ext cx="341891" cy="56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74D87E5-32EA-DC40-9516-D1025F355174}"/>
              </a:ext>
            </a:extLst>
          </p:cNvPr>
          <p:cNvSpPr/>
          <p:nvPr/>
        </p:nvSpPr>
        <p:spPr>
          <a:xfrm>
            <a:off x="310800" y="2640673"/>
            <a:ext cx="5663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11B7BD"/>
                </a:solidFill>
                <a:latin typeface="Calibri"/>
                <a:ea typeface="Calibri"/>
                <a:cs typeface="Calibri"/>
                <a:sym typeface="Calibri"/>
              </a:rPr>
              <a:t>Sample:</a:t>
            </a:r>
          </a:p>
          <a:p>
            <a:pPr lvl="0"/>
            <a:r>
              <a:rPr lang="en-US" sz="2400" b="1" dirty="0">
                <a:solidFill>
                  <a:srgbClr val="11B7BD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much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is a bowl of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beef noodle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soup? </a:t>
            </a:r>
          </a:p>
          <a:p>
            <a:pPr lvl="0"/>
            <a:r>
              <a:rPr lang="en-US" sz="2400" b="1" dirty="0">
                <a:solidFill>
                  <a:srgbClr val="11B7BD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: It’s </a:t>
            </a:r>
            <a:r>
              <a:rPr lang="en-US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30,000 dong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903</Words>
  <Application>Microsoft Office PowerPoint</Application>
  <PresentationFormat>Custom</PresentationFormat>
  <Paragraphs>189</Paragraphs>
  <Slides>14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Wingdings</vt:lpstr>
      <vt:lpstr>Open Sans</vt:lpstr>
      <vt:lpstr>Myriad Pro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35</cp:revision>
  <dcterms:modified xsi:type="dcterms:W3CDTF">2023-11-29T02:49:39Z</dcterms:modified>
</cp:coreProperties>
</file>