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jvwwgEKii6b6IhEkPOmyZt4oJX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323f5010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1323f50106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1323f50106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jp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6.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524001" y="9144"/>
            <a:ext cx="9143999" cy="6839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33"/>
          <p:cNvSpPr/>
          <p:nvPr/>
        </p:nvSpPr>
        <p:spPr>
          <a:xfrm>
            <a:off x="0" y="1083306"/>
            <a:ext cx="12192000" cy="6858000"/>
          </a:xfrm>
          <a:prstGeom prst="rect">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30" name="Google Shape;230;p33"/>
          <p:cNvGrpSpPr/>
          <p:nvPr/>
        </p:nvGrpSpPr>
        <p:grpSpPr>
          <a:xfrm>
            <a:off x="7467600" y="1083306"/>
            <a:ext cx="4724400" cy="6858000"/>
            <a:chOff x="7467600" y="0"/>
            <a:chExt cx="4724400" cy="6858000"/>
          </a:xfrm>
        </p:grpSpPr>
        <p:sp>
          <p:nvSpPr>
            <p:cNvPr id="231" name="Google Shape;231;p33"/>
            <p:cNvSpPr/>
            <p:nvPr/>
          </p:nvSpPr>
          <p:spPr>
            <a:xfrm>
              <a:off x="7467600" y="0"/>
              <a:ext cx="4724400" cy="6858000"/>
            </a:xfrm>
            <a:prstGeom prst="rect">
              <a:avLst/>
            </a:prstGeom>
            <a:solidFill>
              <a:schemeClr val="accent5">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2" name="Google Shape;232;p33"/>
            <p:cNvSpPr/>
            <p:nvPr/>
          </p:nvSpPr>
          <p:spPr>
            <a:xfrm>
              <a:off x="7467600" y="0"/>
              <a:ext cx="4724400" cy="6858000"/>
            </a:xfrm>
            <a:prstGeom prst="rect">
              <a:avLst/>
            </a:prstGeom>
            <a:solidFill>
              <a:srgbClr val="E1EFD8">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33" name="Google Shape;233;p33"/>
          <p:cNvSpPr/>
          <p:nvPr/>
        </p:nvSpPr>
        <p:spPr>
          <a:xfrm>
            <a:off x="7467600" y="1083307"/>
            <a:ext cx="4724400" cy="6857999"/>
          </a:xfrm>
          <a:custGeom>
            <a:rect b="b" l="l" r="r" t="t"/>
            <a:pathLst>
              <a:path extrusionOk="0" h="6857999" w="472440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34" name="Google Shape;234;p33"/>
          <p:cNvSpPr/>
          <p:nvPr/>
        </p:nvSpPr>
        <p:spPr>
          <a:xfrm>
            <a:off x="0" y="2073906"/>
            <a:ext cx="11734800" cy="4876800"/>
          </a:xfrm>
          <a:prstGeom prst="rect">
            <a:avLst/>
          </a:prstGeom>
          <a:solidFill>
            <a:schemeClr val="lt1"/>
          </a:solidFill>
          <a:ln>
            <a:noFill/>
          </a:ln>
          <a:effectLst>
            <a:outerShdw blurRad="317500" rotWithShape="0" algn="ctr">
              <a:schemeClr val="dk1">
                <a:alpha val="24705"/>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b="0" l="0" r="0" t="0"/>
          <a:stretch/>
        </p:blipFill>
        <p:spPr>
          <a:xfrm>
            <a:off x="6096000" y="3125466"/>
            <a:ext cx="4953000" cy="2773680"/>
          </a:xfrm>
          <a:prstGeom prst="rect">
            <a:avLst/>
          </a:prstGeom>
          <a:noFill/>
          <a:ln>
            <a:noFill/>
          </a:ln>
        </p:spPr>
      </p:pic>
      <p:pic>
        <p:nvPicPr>
          <p:cNvPr id="236" name="Google Shape;236;p33"/>
          <p:cNvPicPr preferRelativeResize="0"/>
          <p:nvPr/>
        </p:nvPicPr>
        <p:blipFill rotWithShape="1">
          <a:blip r:embed="rId4">
            <a:alphaModFix/>
          </a:blip>
          <a:srcRect b="0" l="0" r="0" t="0"/>
          <a:stretch/>
        </p:blipFill>
        <p:spPr>
          <a:xfrm>
            <a:off x="-2" y="1"/>
            <a:ext cx="12192000" cy="1083306"/>
          </a:xfrm>
          <a:prstGeom prst="rect">
            <a:avLst/>
          </a:prstGeom>
          <a:noFill/>
          <a:ln>
            <a:noFill/>
          </a:ln>
        </p:spPr>
      </p:pic>
      <p:sp>
        <p:nvSpPr>
          <p:cNvPr id="237" name="Google Shape;237;p33"/>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238" name="Google Shape;238;p33"/>
          <p:cNvSpPr txBox="1"/>
          <p:nvPr/>
        </p:nvSpPr>
        <p:spPr>
          <a:xfrm>
            <a:off x="365760" y="246631"/>
            <a:ext cx="7315199" cy="7122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i="0" lang="en-US" sz="4000" u="none" cap="none" strike="noStrike">
                <a:solidFill>
                  <a:schemeClr val="dk1"/>
                </a:solidFill>
                <a:latin typeface="Arial"/>
                <a:ea typeface="Arial"/>
                <a:cs typeface="Arial"/>
                <a:sym typeface="Arial"/>
              </a:rPr>
              <a:t>Vocabulary check</a:t>
            </a:r>
            <a:endParaRPr/>
          </a:p>
        </p:txBody>
      </p:sp>
      <p:sp>
        <p:nvSpPr>
          <p:cNvPr id="239" name="Google Shape;239;p33"/>
          <p:cNvSpPr/>
          <p:nvPr/>
        </p:nvSpPr>
        <p:spPr>
          <a:xfrm>
            <a:off x="1062870" y="3036824"/>
            <a:ext cx="3812620" cy="27699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none" cap="none" strike="noStrike">
                <a:solidFill>
                  <a:srgbClr val="11B7BD"/>
                </a:solidFill>
                <a:latin typeface="Calibri"/>
                <a:ea typeface="Calibri"/>
                <a:cs typeface="Calibri"/>
                <a:sym typeface="Calibri"/>
              </a:rPr>
              <a:t>snack</a:t>
            </a:r>
            <a:endParaRPr b="0" i="0" sz="6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4400" u="none" cap="none" strike="noStrike">
                <a:solidFill>
                  <a:schemeClr val="accent2"/>
                </a:solidFill>
                <a:latin typeface="Calibri"/>
                <a:ea typeface="Calibri"/>
                <a:cs typeface="Calibri"/>
                <a:sym typeface="Calibri"/>
              </a:rPr>
              <a:t>/snæk/</a:t>
            </a:r>
            <a:endParaRPr/>
          </a:p>
          <a:p>
            <a:pPr indent="0" lvl="0" marL="0" marR="0" rtl="0" algn="ctr">
              <a:lnSpc>
                <a:spcPct val="100000"/>
              </a:lnSpc>
              <a:spcBef>
                <a:spcPts val="0"/>
              </a:spcBef>
              <a:spcAft>
                <a:spcPts val="0"/>
              </a:spcAft>
              <a:buNone/>
            </a:pPr>
            <a:r>
              <a:rPr b="0" i="0" lang="en-US" sz="4400" u="none" cap="none" strike="noStrike">
                <a:solidFill>
                  <a:srgbClr val="0C0C0C"/>
                </a:solidFill>
                <a:latin typeface="Calibri"/>
                <a:ea typeface="Calibri"/>
                <a:cs typeface="Calibri"/>
                <a:sym typeface="Calibri"/>
              </a:rPr>
              <a:t>đồ ăn vặt</a:t>
            </a:r>
            <a:r>
              <a:rPr b="0" i="0" lang="en-US" sz="6000" u="none" cap="none" strike="noStrike">
                <a:solidFill>
                  <a:srgbClr val="0C0C0C"/>
                </a:solidFill>
                <a:latin typeface="Calibri"/>
                <a:ea typeface="Calibri"/>
                <a:cs typeface="Calibri"/>
                <a:sym typeface="Calibri"/>
              </a:rPr>
              <a:t> </a:t>
            </a:r>
            <a:endParaRPr b="0" i="0" sz="6000" u="none" cap="none" strike="noStrike">
              <a:solidFill>
                <a:srgbClr val="0C0C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34"/>
          <p:cNvSpPr/>
          <p:nvPr/>
        </p:nvSpPr>
        <p:spPr>
          <a:xfrm>
            <a:off x="0" y="1083306"/>
            <a:ext cx="12192000" cy="6858000"/>
          </a:xfrm>
          <a:prstGeom prst="rect">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46" name="Google Shape;246;p34"/>
          <p:cNvGrpSpPr/>
          <p:nvPr/>
        </p:nvGrpSpPr>
        <p:grpSpPr>
          <a:xfrm>
            <a:off x="0" y="1083306"/>
            <a:ext cx="6096000" cy="6858000"/>
            <a:chOff x="7467600" y="0"/>
            <a:chExt cx="4724400" cy="6858000"/>
          </a:xfrm>
        </p:grpSpPr>
        <p:sp>
          <p:nvSpPr>
            <p:cNvPr id="247" name="Google Shape;247;p34"/>
            <p:cNvSpPr/>
            <p:nvPr/>
          </p:nvSpPr>
          <p:spPr>
            <a:xfrm>
              <a:off x="7467600" y="0"/>
              <a:ext cx="4724400" cy="6858000"/>
            </a:xfrm>
            <a:prstGeom prst="rect">
              <a:avLst/>
            </a:prstGeom>
            <a:solidFill>
              <a:schemeClr val="accent5">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34"/>
            <p:cNvSpPr/>
            <p:nvPr/>
          </p:nvSpPr>
          <p:spPr>
            <a:xfrm>
              <a:off x="7467600" y="0"/>
              <a:ext cx="4724400" cy="6858000"/>
            </a:xfrm>
            <a:prstGeom prst="rect">
              <a:avLst/>
            </a:prstGeom>
            <a:solidFill>
              <a:srgbClr val="E1EFD8">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49" name="Google Shape;249;p34"/>
          <p:cNvSpPr/>
          <p:nvPr/>
        </p:nvSpPr>
        <p:spPr>
          <a:xfrm>
            <a:off x="-1" y="1083306"/>
            <a:ext cx="7369701" cy="6858000"/>
          </a:xfrm>
          <a:custGeom>
            <a:rect b="b" l="l" r="r" t="t"/>
            <a:pathLst>
              <a:path extrusionOk="0" h="6858000" w="7369701">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0" name="Google Shape;250;p34"/>
          <p:cNvSpPr/>
          <p:nvPr/>
        </p:nvSpPr>
        <p:spPr>
          <a:xfrm>
            <a:off x="457200" y="2073906"/>
            <a:ext cx="11277600" cy="4876800"/>
          </a:xfrm>
          <a:prstGeom prst="rect">
            <a:avLst/>
          </a:prstGeom>
          <a:solidFill>
            <a:schemeClr val="lt1"/>
          </a:solidFill>
          <a:ln>
            <a:noFill/>
          </a:ln>
          <a:effectLst>
            <a:outerShdw blurRad="317500" rotWithShape="0" algn="ctr">
              <a:schemeClr val="dk1">
                <a:alpha val="24705"/>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51" name="Google Shape;251;p34"/>
          <p:cNvPicPr preferRelativeResize="0"/>
          <p:nvPr/>
        </p:nvPicPr>
        <p:blipFill rotWithShape="1">
          <a:blip r:embed="rId3">
            <a:alphaModFix/>
          </a:blip>
          <a:srcRect b="0" l="0" r="0" t="0"/>
          <a:stretch/>
        </p:blipFill>
        <p:spPr>
          <a:xfrm>
            <a:off x="5731214" y="2759706"/>
            <a:ext cx="4996774" cy="3505200"/>
          </a:xfrm>
          <a:prstGeom prst="rect">
            <a:avLst/>
          </a:prstGeom>
          <a:noFill/>
          <a:ln>
            <a:noFill/>
          </a:ln>
        </p:spPr>
      </p:pic>
      <p:pic>
        <p:nvPicPr>
          <p:cNvPr id="252" name="Google Shape;252;p34"/>
          <p:cNvPicPr preferRelativeResize="0"/>
          <p:nvPr/>
        </p:nvPicPr>
        <p:blipFill rotWithShape="1">
          <a:blip r:embed="rId4">
            <a:alphaModFix/>
          </a:blip>
          <a:srcRect b="0" l="0" r="0" t="0"/>
          <a:stretch/>
        </p:blipFill>
        <p:spPr>
          <a:xfrm>
            <a:off x="-2" y="1"/>
            <a:ext cx="12192000" cy="1083306"/>
          </a:xfrm>
          <a:prstGeom prst="rect">
            <a:avLst/>
          </a:prstGeom>
          <a:noFill/>
          <a:ln>
            <a:noFill/>
          </a:ln>
        </p:spPr>
      </p:pic>
      <p:sp>
        <p:nvSpPr>
          <p:cNvPr id="253" name="Google Shape;253;p34"/>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254" name="Google Shape;254;p34"/>
          <p:cNvSpPr/>
          <p:nvPr/>
        </p:nvSpPr>
        <p:spPr>
          <a:xfrm>
            <a:off x="733844" y="3207944"/>
            <a:ext cx="4953000" cy="2825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6600" u="none" cap="none" strike="noStrike">
                <a:solidFill>
                  <a:srgbClr val="11B7BD"/>
                </a:solidFill>
                <a:latin typeface="Calibri"/>
                <a:ea typeface="Calibri"/>
                <a:cs typeface="Calibri"/>
                <a:sym typeface="Calibri"/>
              </a:rPr>
              <a:t>taste</a:t>
            </a:r>
            <a:r>
              <a:rPr b="0" i="0" lang="en-US" sz="6600" u="none" cap="none" strike="noStrike">
                <a:solidFill>
                  <a:schemeClr val="dk1"/>
                </a:solidFill>
                <a:latin typeface="Calibri"/>
                <a:ea typeface="Calibri"/>
                <a:cs typeface="Calibri"/>
                <a:sym typeface="Calibri"/>
              </a:rPr>
              <a:t> </a:t>
            </a:r>
            <a:endParaRPr/>
          </a:p>
          <a:p>
            <a:pPr indent="0" lvl="0" marL="0" marR="0" rtl="0" algn="ctr">
              <a:lnSpc>
                <a:spcPct val="90000"/>
              </a:lnSpc>
              <a:spcBef>
                <a:spcPts val="600"/>
              </a:spcBef>
              <a:spcAft>
                <a:spcPts val="0"/>
              </a:spcAft>
              <a:buNone/>
            </a:pPr>
            <a:r>
              <a:rPr b="0" i="0" lang="en-US" sz="4400" u="none" cap="none" strike="noStrike">
                <a:solidFill>
                  <a:schemeClr val="accent2"/>
                </a:solidFill>
                <a:latin typeface="Calibri"/>
                <a:ea typeface="Calibri"/>
                <a:cs typeface="Calibri"/>
                <a:sym typeface="Calibri"/>
              </a:rPr>
              <a:t>/teɪst/</a:t>
            </a:r>
            <a:endParaRPr/>
          </a:p>
          <a:p>
            <a:pPr indent="0" lvl="0" marL="0" marR="0" rtl="0" algn="ctr">
              <a:lnSpc>
                <a:spcPct val="90000"/>
              </a:lnSpc>
              <a:spcBef>
                <a:spcPts val="600"/>
              </a:spcBef>
              <a:spcAft>
                <a:spcPts val="0"/>
              </a:spcAft>
              <a:buNone/>
            </a:pPr>
            <a:r>
              <a:rPr b="0" i="0" lang="en-US" sz="4800" u="none" cap="none" strike="noStrike">
                <a:solidFill>
                  <a:srgbClr val="000000"/>
                </a:solidFill>
                <a:latin typeface="Calibri"/>
                <a:ea typeface="Calibri"/>
                <a:cs typeface="Calibri"/>
                <a:sym typeface="Calibri"/>
              </a:rPr>
              <a:t>nếm</a:t>
            </a:r>
            <a:endParaRPr b="0" i="0" sz="4800" u="none" cap="none" strike="noStrike">
              <a:solidFill>
                <a:srgbClr val="000000"/>
              </a:solidFill>
              <a:latin typeface="Calibri"/>
              <a:ea typeface="Calibri"/>
              <a:cs typeface="Calibri"/>
              <a:sym typeface="Calibri"/>
            </a:endParaRPr>
          </a:p>
        </p:txBody>
      </p:sp>
      <p:sp>
        <p:nvSpPr>
          <p:cNvPr id="255" name="Google Shape;255;p34"/>
          <p:cNvSpPr txBox="1"/>
          <p:nvPr/>
        </p:nvSpPr>
        <p:spPr>
          <a:xfrm>
            <a:off x="365760" y="246631"/>
            <a:ext cx="7315199" cy="7122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i="0" lang="en-US" sz="4000" u="none" cap="none" strike="noStrike">
                <a:solidFill>
                  <a:schemeClr val="dk1"/>
                </a:solidFill>
                <a:latin typeface="Arial"/>
                <a:ea typeface="Arial"/>
                <a:cs typeface="Arial"/>
                <a:sym typeface="Arial"/>
              </a:rPr>
              <a:t>Vocabulary check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5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500"/>
                                        <p:tgtEl>
                                          <p:spTgt spid="2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35"/>
          <p:cNvSpPr/>
          <p:nvPr/>
        </p:nvSpPr>
        <p:spPr>
          <a:xfrm>
            <a:off x="0" y="1083306"/>
            <a:ext cx="12192000" cy="6858000"/>
          </a:xfrm>
          <a:prstGeom prst="rect">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62" name="Google Shape;262;p35"/>
          <p:cNvGrpSpPr/>
          <p:nvPr/>
        </p:nvGrpSpPr>
        <p:grpSpPr>
          <a:xfrm>
            <a:off x="7467600" y="1083306"/>
            <a:ext cx="4724400" cy="6858000"/>
            <a:chOff x="7467600" y="0"/>
            <a:chExt cx="4724400" cy="6858000"/>
          </a:xfrm>
        </p:grpSpPr>
        <p:sp>
          <p:nvSpPr>
            <p:cNvPr id="263" name="Google Shape;263;p35"/>
            <p:cNvSpPr/>
            <p:nvPr/>
          </p:nvSpPr>
          <p:spPr>
            <a:xfrm>
              <a:off x="7467600" y="0"/>
              <a:ext cx="4724400" cy="6858000"/>
            </a:xfrm>
            <a:prstGeom prst="rect">
              <a:avLst/>
            </a:prstGeom>
            <a:solidFill>
              <a:schemeClr val="accent5">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4" name="Google Shape;264;p35"/>
            <p:cNvSpPr/>
            <p:nvPr/>
          </p:nvSpPr>
          <p:spPr>
            <a:xfrm>
              <a:off x="7467600" y="0"/>
              <a:ext cx="4724400" cy="6858000"/>
            </a:xfrm>
            <a:prstGeom prst="rect">
              <a:avLst/>
            </a:prstGeom>
            <a:solidFill>
              <a:srgbClr val="E1EFD8">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65" name="Google Shape;265;p35"/>
          <p:cNvSpPr/>
          <p:nvPr/>
        </p:nvSpPr>
        <p:spPr>
          <a:xfrm>
            <a:off x="7467600" y="1083307"/>
            <a:ext cx="4724400" cy="6857999"/>
          </a:xfrm>
          <a:custGeom>
            <a:rect b="b" l="l" r="r" t="t"/>
            <a:pathLst>
              <a:path extrusionOk="0" h="6857999" w="472440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66" name="Google Shape;266;p35"/>
          <p:cNvSpPr/>
          <p:nvPr/>
        </p:nvSpPr>
        <p:spPr>
          <a:xfrm>
            <a:off x="0" y="2073906"/>
            <a:ext cx="11734800" cy="4876800"/>
          </a:xfrm>
          <a:prstGeom prst="rect">
            <a:avLst/>
          </a:prstGeom>
          <a:solidFill>
            <a:schemeClr val="lt1"/>
          </a:solidFill>
          <a:ln>
            <a:noFill/>
          </a:ln>
          <a:effectLst>
            <a:outerShdw blurRad="317500" rotWithShape="0" algn="ctr">
              <a:schemeClr val="dk1">
                <a:alpha val="24705"/>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b="0" l="0" r="0" t="0"/>
          <a:stretch/>
        </p:blipFill>
        <p:spPr>
          <a:xfrm>
            <a:off x="7402639" y="2759706"/>
            <a:ext cx="2339721" cy="3505200"/>
          </a:xfrm>
          <a:prstGeom prst="rect">
            <a:avLst/>
          </a:prstGeom>
          <a:noFill/>
          <a:ln>
            <a:noFill/>
          </a:ln>
        </p:spPr>
      </p:pic>
      <p:pic>
        <p:nvPicPr>
          <p:cNvPr id="268" name="Google Shape;268;p35"/>
          <p:cNvPicPr preferRelativeResize="0"/>
          <p:nvPr/>
        </p:nvPicPr>
        <p:blipFill rotWithShape="1">
          <a:blip r:embed="rId4">
            <a:alphaModFix/>
          </a:blip>
          <a:srcRect b="0" l="0" r="0" t="0"/>
          <a:stretch/>
        </p:blipFill>
        <p:spPr>
          <a:xfrm>
            <a:off x="-2" y="1"/>
            <a:ext cx="12192000" cy="1083306"/>
          </a:xfrm>
          <a:prstGeom prst="rect">
            <a:avLst/>
          </a:prstGeom>
          <a:noFill/>
          <a:ln>
            <a:noFill/>
          </a:ln>
        </p:spPr>
      </p:pic>
      <p:sp>
        <p:nvSpPr>
          <p:cNvPr id="269" name="Google Shape;269;p35"/>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270" name="Google Shape;270;p35"/>
          <p:cNvSpPr/>
          <p:nvPr/>
        </p:nvSpPr>
        <p:spPr>
          <a:xfrm>
            <a:off x="982675" y="2949319"/>
            <a:ext cx="5918394" cy="2825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6600" u="none" cap="none" strike="noStrike">
                <a:solidFill>
                  <a:srgbClr val="11B7BD"/>
                </a:solidFill>
                <a:latin typeface="Calibri"/>
                <a:ea typeface="Calibri"/>
                <a:cs typeface="Calibri"/>
                <a:sym typeface="Calibri"/>
              </a:rPr>
              <a:t>broth</a:t>
            </a:r>
            <a:r>
              <a:rPr b="0" i="0" lang="en-US" sz="6000" u="none" cap="none" strike="noStrike">
                <a:solidFill>
                  <a:schemeClr val="dk1"/>
                </a:solidFill>
                <a:latin typeface="Calibri"/>
                <a:ea typeface="Calibri"/>
                <a:cs typeface="Calibri"/>
                <a:sym typeface="Calibri"/>
              </a:rPr>
              <a:t> </a:t>
            </a:r>
            <a:endParaRPr/>
          </a:p>
          <a:p>
            <a:pPr indent="0" lvl="0" marL="0" marR="0" rtl="0" algn="ctr">
              <a:lnSpc>
                <a:spcPct val="90000"/>
              </a:lnSpc>
              <a:spcBef>
                <a:spcPts val="600"/>
              </a:spcBef>
              <a:spcAft>
                <a:spcPts val="0"/>
              </a:spcAft>
              <a:buNone/>
            </a:pPr>
            <a:r>
              <a:rPr b="0" i="0" lang="en-US" sz="4400" u="none" cap="none" strike="noStrike">
                <a:solidFill>
                  <a:schemeClr val="accent2"/>
                </a:solidFill>
                <a:latin typeface="Calibri"/>
                <a:ea typeface="Calibri"/>
                <a:cs typeface="Calibri"/>
                <a:sym typeface="Calibri"/>
              </a:rPr>
              <a:t>/brɒθ/</a:t>
            </a:r>
            <a:endParaRPr/>
          </a:p>
          <a:p>
            <a:pPr indent="0" lvl="0" marL="0" marR="0" rtl="0" algn="ctr">
              <a:lnSpc>
                <a:spcPct val="90000"/>
              </a:lnSpc>
              <a:spcBef>
                <a:spcPts val="600"/>
              </a:spcBef>
              <a:spcAft>
                <a:spcPts val="0"/>
              </a:spcAft>
              <a:buNone/>
            </a:pPr>
            <a:r>
              <a:rPr b="0" i="0" lang="en-US" sz="4800" u="none" cap="none" strike="noStrike">
                <a:solidFill>
                  <a:srgbClr val="000000"/>
                </a:solidFill>
                <a:latin typeface="Calibri"/>
                <a:ea typeface="Calibri"/>
                <a:cs typeface="Calibri"/>
                <a:sym typeface="Calibri"/>
              </a:rPr>
              <a:t>nước dùng, canh</a:t>
            </a:r>
            <a:r>
              <a:rPr b="0" i="0" lang="en-US" sz="4400" u="none" cap="none" strike="noStrike">
                <a:solidFill>
                  <a:srgbClr val="0C0C0C"/>
                </a:solidFill>
                <a:latin typeface="Calibri"/>
                <a:ea typeface="Calibri"/>
                <a:cs typeface="Calibri"/>
                <a:sym typeface="Calibri"/>
              </a:rPr>
              <a:t> </a:t>
            </a:r>
            <a:endParaRPr/>
          </a:p>
        </p:txBody>
      </p:sp>
      <p:sp>
        <p:nvSpPr>
          <p:cNvPr id="271" name="Google Shape;271;p35"/>
          <p:cNvSpPr txBox="1"/>
          <p:nvPr/>
        </p:nvSpPr>
        <p:spPr>
          <a:xfrm>
            <a:off x="365760" y="246631"/>
            <a:ext cx="7315199" cy="7122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i="0" lang="en-US" sz="4000" u="none" cap="none" strike="noStrike">
                <a:solidFill>
                  <a:schemeClr val="dk1"/>
                </a:solidFill>
                <a:latin typeface="Arial"/>
                <a:ea typeface="Arial"/>
                <a:cs typeface="Arial"/>
                <a:sym typeface="Arial"/>
              </a:rPr>
              <a:t>Vocabulary check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5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5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500"/>
                                        <p:tgtEl>
                                          <p:spTgt spid="27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36"/>
          <p:cNvSpPr/>
          <p:nvPr/>
        </p:nvSpPr>
        <p:spPr>
          <a:xfrm>
            <a:off x="0" y="1083306"/>
            <a:ext cx="12192000" cy="6858000"/>
          </a:xfrm>
          <a:prstGeom prst="rect">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278" name="Google Shape;278;p36"/>
          <p:cNvGrpSpPr/>
          <p:nvPr/>
        </p:nvGrpSpPr>
        <p:grpSpPr>
          <a:xfrm>
            <a:off x="7467600" y="1083306"/>
            <a:ext cx="4724400" cy="6858000"/>
            <a:chOff x="7467600" y="0"/>
            <a:chExt cx="4724400" cy="6858000"/>
          </a:xfrm>
        </p:grpSpPr>
        <p:sp>
          <p:nvSpPr>
            <p:cNvPr id="279" name="Google Shape;279;p36"/>
            <p:cNvSpPr/>
            <p:nvPr/>
          </p:nvSpPr>
          <p:spPr>
            <a:xfrm>
              <a:off x="7467600" y="0"/>
              <a:ext cx="4724400" cy="6858000"/>
            </a:xfrm>
            <a:prstGeom prst="rect">
              <a:avLst/>
            </a:prstGeom>
            <a:solidFill>
              <a:schemeClr val="accent5">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0" name="Google Shape;280;p36"/>
            <p:cNvSpPr/>
            <p:nvPr/>
          </p:nvSpPr>
          <p:spPr>
            <a:xfrm>
              <a:off x="7467600" y="0"/>
              <a:ext cx="4724400" cy="6858000"/>
            </a:xfrm>
            <a:prstGeom prst="rect">
              <a:avLst/>
            </a:prstGeom>
            <a:solidFill>
              <a:srgbClr val="E1EFD8">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81" name="Google Shape;281;p36"/>
          <p:cNvSpPr/>
          <p:nvPr/>
        </p:nvSpPr>
        <p:spPr>
          <a:xfrm>
            <a:off x="7467600" y="1083307"/>
            <a:ext cx="4724400" cy="6857999"/>
          </a:xfrm>
          <a:custGeom>
            <a:rect b="b" l="l" r="r" t="t"/>
            <a:pathLst>
              <a:path extrusionOk="0" h="6857999" w="472440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2" name="Google Shape;282;p36"/>
          <p:cNvSpPr/>
          <p:nvPr/>
        </p:nvSpPr>
        <p:spPr>
          <a:xfrm>
            <a:off x="0" y="2073906"/>
            <a:ext cx="11734800" cy="4876800"/>
          </a:xfrm>
          <a:prstGeom prst="rect">
            <a:avLst/>
          </a:prstGeom>
          <a:solidFill>
            <a:schemeClr val="lt1"/>
          </a:solidFill>
          <a:ln>
            <a:noFill/>
          </a:ln>
          <a:effectLst>
            <a:outerShdw blurRad="317500" rotWithShape="0" algn="ctr">
              <a:schemeClr val="dk1">
                <a:alpha val="24705"/>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83" name="Google Shape;283;p36"/>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284" name="Google Shape;284;p36"/>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285" name="Google Shape;285;p36"/>
          <p:cNvSpPr txBox="1"/>
          <p:nvPr/>
        </p:nvSpPr>
        <p:spPr>
          <a:xfrm>
            <a:off x="365760" y="246631"/>
            <a:ext cx="7315199" cy="7122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i="0" lang="en-US" sz="4000" u="none" cap="none" strike="noStrike">
                <a:solidFill>
                  <a:schemeClr val="dk1"/>
                </a:solidFill>
                <a:latin typeface="Arial"/>
                <a:ea typeface="Arial"/>
                <a:cs typeface="Arial"/>
                <a:sym typeface="Arial"/>
              </a:rPr>
              <a:t>Vocabulary check</a:t>
            </a:r>
            <a:endParaRPr/>
          </a:p>
        </p:txBody>
      </p:sp>
      <p:pic>
        <p:nvPicPr>
          <p:cNvPr id="286" name="Google Shape;286;p36"/>
          <p:cNvPicPr preferRelativeResize="0"/>
          <p:nvPr/>
        </p:nvPicPr>
        <p:blipFill rotWithShape="1">
          <a:blip r:embed="rId4">
            <a:alphaModFix/>
          </a:blip>
          <a:srcRect b="0" l="0" r="0" t="0"/>
          <a:stretch/>
        </p:blipFill>
        <p:spPr>
          <a:xfrm>
            <a:off x="7883744" y="2443412"/>
            <a:ext cx="2561323" cy="3837188"/>
          </a:xfrm>
          <a:prstGeom prst="rect">
            <a:avLst/>
          </a:prstGeom>
          <a:noFill/>
          <a:ln>
            <a:noFill/>
          </a:ln>
        </p:spPr>
      </p:pic>
      <p:sp>
        <p:nvSpPr>
          <p:cNvPr id="287" name="Google Shape;287;p36"/>
          <p:cNvSpPr/>
          <p:nvPr/>
        </p:nvSpPr>
        <p:spPr>
          <a:xfrm>
            <a:off x="1272991" y="2838401"/>
            <a:ext cx="5918394" cy="284680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6600" u="none" cap="none" strike="noStrike">
                <a:solidFill>
                  <a:srgbClr val="11B7BD"/>
                </a:solidFill>
                <a:latin typeface="Calibri"/>
                <a:ea typeface="Calibri"/>
                <a:cs typeface="Calibri"/>
                <a:sym typeface="Calibri"/>
              </a:rPr>
              <a:t>stew</a:t>
            </a:r>
            <a:endParaRPr b="0" i="0" sz="6600" u="none" cap="none" strike="noStrike">
              <a:solidFill>
                <a:schemeClr val="dk1"/>
              </a:solidFill>
              <a:latin typeface="Calibri"/>
              <a:ea typeface="Calibri"/>
              <a:cs typeface="Calibri"/>
              <a:sym typeface="Calibri"/>
            </a:endParaRPr>
          </a:p>
          <a:p>
            <a:pPr indent="0" lvl="0" marL="0" marR="0" rtl="0" algn="ctr">
              <a:lnSpc>
                <a:spcPct val="90000"/>
              </a:lnSpc>
              <a:spcBef>
                <a:spcPts val="600"/>
              </a:spcBef>
              <a:spcAft>
                <a:spcPts val="0"/>
              </a:spcAft>
              <a:buNone/>
            </a:pPr>
            <a:r>
              <a:rPr b="0" i="0" lang="en-US" sz="4800" u="none" cap="none" strike="noStrike">
                <a:solidFill>
                  <a:schemeClr val="accent2"/>
                </a:solidFill>
                <a:latin typeface="Calibri"/>
                <a:ea typeface="Calibri"/>
                <a:cs typeface="Calibri"/>
                <a:sym typeface="Calibri"/>
              </a:rPr>
              <a:t>/stju:/ </a:t>
            </a:r>
            <a:endParaRPr/>
          </a:p>
          <a:p>
            <a:pPr indent="0" lvl="0" marL="0" marR="0" rtl="0" algn="ctr">
              <a:lnSpc>
                <a:spcPct val="90000"/>
              </a:lnSpc>
              <a:spcBef>
                <a:spcPts val="600"/>
              </a:spcBef>
              <a:spcAft>
                <a:spcPts val="0"/>
              </a:spcAft>
              <a:buNone/>
            </a:pPr>
            <a:r>
              <a:rPr b="0" i="0" lang="en-US" sz="4800" u="none" cap="none" strike="noStrike">
                <a:solidFill>
                  <a:srgbClr val="000000"/>
                </a:solidFill>
                <a:latin typeface="Calibri"/>
                <a:ea typeface="Calibri"/>
                <a:cs typeface="Calibri"/>
                <a:sym typeface="Calibri"/>
              </a:rPr>
              <a:t>hầm</a:t>
            </a:r>
            <a:r>
              <a:rPr b="0" i="0" lang="en-US" sz="6000" u="none" cap="none" strike="noStrike">
                <a:solidFill>
                  <a:schemeClr val="dk1"/>
                </a:solidFill>
                <a:latin typeface="Calibri"/>
                <a:ea typeface="Calibri"/>
                <a:cs typeface="Calibri"/>
                <a:sym typeface="Calibri"/>
              </a:rPr>
              <a:t> </a:t>
            </a:r>
            <a:endParaRPr/>
          </a:p>
          <a:p>
            <a:pPr indent="0" lvl="0" marL="0" marR="0" rtl="0" algn="ctr">
              <a:lnSpc>
                <a:spcPct val="90000"/>
              </a:lnSpc>
              <a:spcBef>
                <a:spcPts val="600"/>
              </a:spcBef>
              <a:spcAft>
                <a:spcPts val="0"/>
              </a:spcAft>
              <a:buNone/>
            </a:pPr>
            <a:r>
              <a:t/>
            </a:r>
            <a:endParaRPr b="0" i="0" sz="6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500"/>
                                        <p:tgtEl>
                                          <p:spTgt spid="28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37"/>
          <p:cNvSpPr/>
          <p:nvPr/>
        </p:nvSpPr>
        <p:spPr>
          <a:xfrm>
            <a:off x="0" y="1083306"/>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4" name="Google Shape;294;p37"/>
          <p:cNvSpPr/>
          <p:nvPr/>
        </p:nvSpPr>
        <p:spPr>
          <a:xfrm flipH="1" rot="3967198">
            <a:off x="8631348" y="1573799"/>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37"/>
          <p:cNvSpPr/>
          <p:nvPr/>
        </p:nvSpPr>
        <p:spPr>
          <a:xfrm flipH="1">
            <a:off x="0" y="6569706"/>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b="0" l="0" r="0" t="0"/>
          <a:stretch/>
        </p:blipFill>
        <p:spPr>
          <a:xfrm>
            <a:off x="967246" y="1594599"/>
            <a:ext cx="4249252" cy="566567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297" name="Google Shape;297;p37"/>
          <p:cNvPicPr preferRelativeResize="0"/>
          <p:nvPr/>
        </p:nvPicPr>
        <p:blipFill rotWithShape="1">
          <a:blip r:embed="rId4">
            <a:alphaModFix/>
          </a:blip>
          <a:srcRect b="0" l="0" r="0" t="0"/>
          <a:stretch/>
        </p:blipFill>
        <p:spPr>
          <a:xfrm>
            <a:off x="-2" y="1"/>
            <a:ext cx="12192000" cy="1083306"/>
          </a:xfrm>
          <a:prstGeom prst="rect">
            <a:avLst/>
          </a:prstGeom>
          <a:noFill/>
          <a:ln>
            <a:noFill/>
          </a:ln>
        </p:spPr>
      </p:pic>
      <p:sp>
        <p:nvSpPr>
          <p:cNvPr id="298" name="Google Shape;298;p37"/>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299" name="Google Shape;299;p37"/>
          <p:cNvSpPr/>
          <p:nvPr/>
        </p:nvSpPr>
        <p:spPr>
          <a:xfrm>
            <a:off x="5099398" y="2509968"/>
            <a:ext cx="5918394" cy="24324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6000" u="none" cap="none" strike="noStrike">
                <a:solidFill>
                  <a:srgbClr val="11B7BD"/>
                </a:solidFill>
                <a:latin typeface="Calibri"/>
                <a:ea typeface="Calibri"/>
                <a:cs typeface="Calibri"/>
                <a:sym typeface="Calibri"/>
              </a:rPr>
              <a:t>boneless</a:t>
            </a:r>
            <a:endParaRPr b="1" i="0" sz="6000" u="none" cap="none" strike="noStrike">
              <a:solidFill>
                <a:srgbClr val="11B7BD"/>
              </a:solidFill>
              <a:latin typeface="Calibri"/>
              <a:ea typeface="Calibri"/>
              <a:cs typeface="Calibri"/>
              <a:sym typeface="Calibri"/>
            </a:endParaRPr>
          </a:p>
          <a:p>
            <a:pPr indent="0" lvl="0" marL="0" marR="0" rtl="0" algn="ctr">
              <a:lnSpc>
                <a:spcPct val="90000"/>
              </a:lnSpc>
              <a:spcBef>
                <a:spcPts val="600"/>
              </a:spcBef>
              <a:spcAft>
                <a:spcPts val="0"/>
              </a:spcAft>
              <a:buNone/>
            </a:pPr>
            <a:r>
              <a:rPr b="0" i="0" lang="en-US" sz="4400" u="none" cap="none" strike="noStrike">
                <a:solidFill>
                  <a:schemeClr val="accent2"/>
                </a:solidFill>
                <a:latin typeface="Calibri"/>
                <a:ea typeface="Calibri"/>
                <a:cs typeface="Calibri"/>
                <a:sym typeface="Calibri"/>
              </a:rPr>
              <a:t>/ˈbəʊnləs/</a:t>
            </a:r>
            <a:endParaRPr/>
          </a:p>
          <a:p>
            <a:pPr indent="0" lvl="0" marL="0" marR="0" rtl="0" algn="ctr">
              <a:lnSpc>
                <a:spcPct val="90000"/>
              </a:lnSpc>
              <a:spcBef>
                <a:spcPts val="600"/>
              </a:spcBef>
              <a:spcAft>
                <a:spcPts val="0"/>
              </a:spcAft>
              <a:buNone/>
            </a:pPr>
            <a:r>
              <a:rPr b="0" i="0" lang="en-US" sz="4800" u="none" cap="none" strike="noStrike">
                <a:solidFill>
                  <a:srgbClr val="000000"/>
                </a:solidFill>
                <a:latin typeface="Calibri"/>
                <a:ea typeface="Calibri"/>
                <a:cs typeface="Calibri"/>
                <a:sym typeface="Calibri"/>
              </a:rPr>
              <a:t>không xương</a:t>
            </a:r>
            <a:r>
              <a:rPr b="0" i="0" lang="en-US" sz="4800" u="none" cap="none" strike="noStrike">
                <a:solidFill>
                  <a:srgbClr val="0C0C0C"/>
                </a:solidFill>
                <a:latin typeface="Calibri"/>
                <a:ea typeface="Calibri"/>
                <a:cs typeface="Calibri"/>
                <a:sym typeface="Calibri"/>
              </a:rPr>
              <a:t> </a:t>
            </a:r>
            <a:br>
              <a:rPr b="0" i="0" lang="en-US" sz="4800" u="none" cap="none" strike="noStrike">
                <a:solidFill>
                  <a:srgbClr val="0C0C0C"/>
                </a:solidFill>
                <a:latin typeface="Calibri"/>
                <a:ea typeface="Calibri"/>
                <a:cs typeface="Calibri"/>
                <a:sym typeface="Calibri"/>
              </a:rPr>
            </a:br>
            <a:endParaRPr b="0" i="0" sz="4800" u="none" cap="none" strike="noStrike">
              <a:solidFill>
                <a:srgbClr val="0C0C0C"/>
              </a:solidFill>
              <a:latin typeface="Calibri"/>
              <a:ea typeface="Calibri"/>
              <a:cs typeface="Calibri"/>
              <a:sym typeface="Calibri"/>
            </a:endParaRPr>
          </a:p>
        </p:txBody>
      </p:sp>
      <p:sp>
        <p:nvSpPr>
          <p:cNvPr id="300" name="Google Shape;300;p37"/>
          <p:cNvSpPr txBox="1"/>
          <p:nvPr/>
        </p:nvSpPr>
        <p:spPr>
          <a:xfrm>
            <a:off x="365760" y="246631"/>
            <a:ext cx="7315199" cy="7122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i="0" lang="en-US" sz="4000" u="none" cap="none" strike="noStrike">
                <a:solidFill>
                  <a:schemeClr val="dk1"/>
                </a:solidFill>
                <a:latin typeface="Arial"/>
                <a:ea typeface="Arial"/>
                <a:cs typeface="Arial"/>
                <a:sym typeface="Arial"/>
              </a:rPr>
              <a:t>Vocabulary check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500"/>
                                        <p:tgtEl>
                                          <p:spTgt spid="29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Read Phong’s blog again and circle the correct answer A, B or C.</a:t>
            </a:r>
            <a:endParaRPr b="1" i="0" sz="2400" u="none" cap="none" strike="noStrike">
              <a:solidFill>
                <a:srgbClr val="000000"/>
              </a:solidFill>
              <a:latin typeface="Calibri"/>
              <a:ea typeface="Calibri"/>
              <a:cs typeface="Calibri"/>
              <a:sym typeface="Calibri"/>
            </a:endParaRPr>
          </a:p>
        </p:txBody>
      </p:sp>
      <p:pic>
        <p:nvPicPr>
          <p:cNvPr id="307" name="Google Shape;307;p11"/>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308" name="Google Shape;308;p11"/>
          <p:cNvSpPr txBox="1"/>
          <p:nvPr/>
        </p:nvSpPr>
        <p:spPr>
          <a:xfrm>
            <a:off x="283930" y="237401"/>
            <a:ext cx="662112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WHILE-READING</a:t>
            </a:r>
            <a:endParaRPr b="1" i="0" sz="3600" u="none" cap="none" strike="noStrik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fmla="val 16667" name="adj"/>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Open Sans"/>
                  <a:ea typeface="Open Sans"/>
                  <a:cs typeface="Open Sans"/>
                  <a:sym typeface="Open Sans"/>
                </a:rPr>
                <a:t>3</a:t>
              </a:r>
              <a:endParaRPr b="1" i="0" sz="3200" u="none" cap="none" strike="noStrik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None/>
            </a:pPr>
            <a:r>
              <a:rPr b="1" i="0" lang="en-US" sz="2400" u="none" cap="none" strike="noStrike">
                <a:solidFill>
                  <a:srgbClr val="00787E"/>
                </a:solidFill>
                <a:latin typeface="Calibri"/>
                <a:ea typeface="Calibri"/>
                <a:cs typeface="Calibri"/>
                <a:sym typeface="Calibri"/>
              </a:rPr>
              <a:t>1. The text is mainly about _____. </a:t>
            </a:r>
            <a:r>
              <a:rPr b="1" i="0" lang="en-US" sz="2400" u="none" cap="none" strike="noStrike">
                <a:solidFill>
                  <a:srgbClr val="009FA5"/>
                </a:solidFill>
                <a:latin typeface="Calibri"/>
                <a:ea typeface="Calibri"/>
                <a:cs typeface="Calibri"/>
                <a:sym typeface="Calibri"/>
              </a:rPr>
              <a:t> </a:t>
            </a:r>
            <a:endParaRPr b="1" i="0" sz="2400" u="none" cap="none" strike="noStrike">
              <a:solidFill>
                <a:srgbClr val="009FA5"/>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 </a:t>
            </a:r>
            <a:r>
              <a:rPr b="0" i="1" lang="en-US" sz="2400" u="none" cap="none" strike="noStrike">
                <a:solidFill>
                  <a:srgbClr val="000000"/>
                </a:solidFill>
                <a:latin typeface="Calibri"/>
                <a:ea typeface="Calibri"/>
                <a:cs typeface="Calibri"/>
                <a:sym typeface="Calibri"/>
              </a:rPr>
              <a:t>pho</a:t>
            </a:r>
            <a:r>
              <a:rPr b="0" i="0" lang="en-US" sz="2400" u="none" cap="none" strike="noStrike">
                <a:solidFill>
                  <a:srgbClr val="000000"/>
                </a:solidFill>
                <a:latin typeface="Calibri"/>
                <a:ea typeface="Calibri"/>
                <a:cs typeface="Calibri"/>
                <a:sym typeface="Calibri"/>
              </a:rPr>
              <a:t>, a popular dish in Viet Nam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B. popular dishes in Viet Nam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 different ways to cook </a:t>
            </a:r>
            <a:r>
              <a:rPr b="0" i="1" lang="en-US" sz="2400" u="none" cap="none" strike="noStrike">
                <a:solidFill>
                  <a:srgbClr val="000000"/>
                </a:solidFill>
                <a:latin typeface="Calibri"/>
                <a:ea typeface="Calibri"/>
                <a:cs typeface="Calibri"/>
                <a:sym typeface="Calibri"/>
              </a:rPr>
              <a:t>pho </a:t>
            </a:r>
            <a:endParaRPr/>
          </a:p>
          <a:p>
            <a:pPr indent="457200" lvl="0" marL="0" marR="0" rtl="0" algn="l">
              <a:lnSpc>
                <a:spcPct val="100000"/>
              </a:lnSpc>
              <a:spcBef>
                <a:spcPts val="0"/>
              </a:spcBef>
              <a:spcAft>
                <a:spcPts val="0"/>
              </a:spcAft>
              <a:buNone/>
            </a:pPr>
            <a:r>
              <a:rPr b="1" i="0" lang="en-US" sz="2400" u="none" cap="none" strike="noStrike">
                <a:solidFill>
                  <a:srgbClr val="00787E"/>
                </a:solidFill>
                <a:latin typeface="Calibri"/>
                <a:ea typeface="Calibri"/>
                <a:cs typeface="Calibri"/>
                <a:sym typeface="Calibri"/>
              </a:rPr>
              <a:t>2. </a:t>
            </a:r>
            <a:r>
              <a:rPr b="1" i="1" lang="en-US" sz="2400" u="none" cap="none" strike="noStrike">
                <a:solidFill>
                  <a:srgbClr val="00787E"/>
                </a:solidFill>
                <a:latin typeface="Calibri"/>
                <a:ea typeface="Calibri"/>
                <a:cs typeface="Calibri"/>
                <a:sym typeface="Calibri"/>
              </a:rPr>
              <a:t>Pho</a:t>
            </a:r>
            <a:r>
              <a:rPr b="1" i="0" lang="en-US" sz="2400" u="none" cap="none" strike="noStrike">
                <a:solidFill>
                  <a:srgbClr val="00787E"/>
                </a:solidFill>
                <a:latin typeface="Calibri"/>
                <a:ea typeface="Calibri"/>
                <a:cs typeface="Calibri"/>
                <a:sym typeface="Calibri"/>
              </a:rPr>
              <a:t> is made mainly with _____.</a:t>
            </a:r>
            <a:endParaRPr b="1" i="0" sz="2400" u="none" cap="none" strike="noStrike">
              <a:solidFill>
                <a:srgbClr val="00787E"/>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 rice noodles and beef or chicken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B. rice, pork, and vegetables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 fish, shrimp, and noodles </a:t>
            </a:r>
            <a:endParaRPr/>
          </a:p>
          <a:p>
            <a:pPr indent="457200" lvl="0" marL="0" marR="0" rtl="0" algn="l">
              <a:lnSpc>
                <a:spcPct val="100000"/>
              </a:lnSpc>
              <a:spcBef>
                <a:spcPts val="0"/>
              </a:spcBef>
              <a:spcAft>
                <a:spcPts val="0"/>
              </a:spcAft>
              <a:buNone/>
            </a:pPr>
            <a:r>
              <a:rPr b="1" i="0" lang="en-US" sz="2400" u="none" cap="none" strike="noStrike">
                <a:solidFill>
                  <a:srgbClr val="00787E"/>
                </a:solidFill>
                <a:latin typeface="Calibri"/>
                <a:ea typeface="Calibri"/>
                <a:cs typeface="Calibri"/>
                <a:sym typeface="Calibri"/>
              </a:rPr>
              <a:t>3. We enjoy </a:t>
            </a:r>
            <a:r>
              <a:rPr b="1" i="1" lang="en-US" sz="2400" u="none" cap="none" strike="noStrike">
                <a:solidFill>
                  <a:srgbClr val="00787E"/>
                </a:solidFill>
                <a:latin typeface="Calibri"/>
                <a:ea typeface="Calibri"/>
                <a:cs typeface="Calibri"/>
                <a:sym typeface="Calibri"/>
              </a:rPr>
              <a:t>pho </a:t>
            </a:r>
            <a:r>
              <a:rPr b="1" i="0" lang="en-US" sz="2400" u="none" cap="none" strike="noStrike">
                <a:solidFill>
                  <a:srgbClr val="00787E"/>
                </a:solidFill>
                <a:latin typeface="Calibri"/>
                <a:ea typeface="Calibri"/>
                <a:cs typeface="Calibri"/>
                <a:sym typeface="Calibri"/>
              </a:rPr>
              <a:t>_____.  </a:t>
            </a:r>
            <a:endParaRPr b="1" i="0" sz="2400" u="none" cap="none" strike="noStrike">
              <a:solidFill>
                <a:srgbClr val="00787E"/>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 only for breakfast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B. for lunch and dinner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 at any time of the day </a:t>
            </a:r>
            <a:endParaRPr/>
          </a:p>
        </p:txBody>
      </p:sp>
      <p:sp>
        <p:nvSpPr>
          <p:cNvPr id="313" name="Google Shape;313;p11"/>
          <p:cNvSpPr/>
          <p:nvPr/>
        </p:nvSpPr>
        <p:spPr>
          <a:xfrm>
            <a:off x="5829298" y="1779216"/>
            <a:ext cx="6185223" cy="3416320"/>
          </a:xfrm>
          <a:prstGeom prst="rect">
            <a:avLst/>
          </a:prstGeom>
          <a:noFill/>
          <a:ln>
            <a:noFill/>
          </a:ln>
        </p:spPr>
        <p:txBody>
          <a:bodyPr anchorCtr="0" anchor="t" bIns="45700" lIns="91425" spcFirstLastPara="1" rIns="91425" wrap="square" tIns="45700">
            <a:spAutoFit/>
          </a:bodyPr>
          <a:lstStyle/>
          <a:p>
            <a:pPr indent="457200" lvl="0" marL="0" marR="0" rtl="0" algn="l">
              <a:lnSpc>
                <a:spcPct val="100000"/>
              </a:lnSpc>
              <a:spcBef>
                <a:spcPts val="0"/>
              </a:spcBef>
              <a:spcAft>
                <a:spcPts val="0"/>
              </a:spcAft>
              <a:buNone/>
            </a:pPr>
            <a:r>
              <a:rPr b="1" i="0" lang="en-US" sz="2400" u="none" cap="none" strike="noStrike">
                <a:solidFill>
                  <a:srgbClr val="00787E"/>
                </a:solidFill>
                <a:latin typeface="Calibri"/>
                <a:ea typeface="Calibri"/>
                <a:cs typeface="Calibri"/>
                <a:sym typeface="Calibri"/>
              </a:rPr>
              <a:t>4. To make noodles for </a:t>
            </a:r>
            <a:r>
              <a:rPr b="1" i="1" lang="en-US" sz="2400" u="none" cap="none" strike="noStrike">
                <a:solidFill>
                  <a:srgbClr val="00787E"/>
                </a:solidFill>
                <a:latin typeface="Calibri"/>
                <a:ea typeface="Calibri"/>
                <a:cs typeface="Calibri"/>
                <a:sym typeface="Calibri"/>
              </a:rPr>
              <a:t>pho</a:t>
            </a:r>
            <a:r>
              <a:rPr b="1" i="0" lang="en-US" sz="2400" u="none" cap="none" strike="noStrike">
                <a:solidFill>
                  <a:srgbClr val="00787E"/>
                </a:solidFill>
                <a:latin typeface="Calibri"/>
                <a:ea typeface="Calibri"/>
                <a:cs typeface="Calibri"/>
                <a:sym typeface="Calibri"/>
              </a:rPr>
              <a:t>, we use _____.</a:t>
            </a:r>
            <a:endParaRPr b="1" i="0" sz="2400" u="none" cap="none" strike="noStrike">
              <a:solidFill>
                <a:srgbClr val="00787E"/>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 a variety of sticky rice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B. the best kind of rice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 eggs and rice flour </a:t>
            </a:r>
            <a:endParaRPr/>
          </a:p>
          <a:p>
            <a:pPr indent="457200" lvl="0" marL="0" marR="0" rtl="0" algn="l">
              <a:lnSpc>
                <a:spcPct val="100000"/>
              </a:lnSpc>
              <a:spcBef>
                <a:spcPts val="0"/>
              </a:spcBef>
              <a:spcAft>
                <a:spcPts val="0"/>
              </a:spcAft>
              <a:buNone/>
            </a:pPr>
            <a:r>
              <a:rPr b="1" i="0" lang="en-US" sz="2400" u="none" cap="none" strike="noStrike">
                <a:solidFill>
                  <a:srgbClr val="00787E"/>
                </a:solidFill>
                <a:latin typeface="Calibri"/>
                <a:ea typeface="Calibri"/>
                <a:cs typeface="Calibri"/>
                <a:sym typeface="Calibri"/>
              </a:rPr>
              <a:t>5. The broth for </a:t>
            </a:r>
            <a:r>
              <a:rPr b="1" i="1" lang="en-US" sz="2400" u="none" cap="none" strike="noStrike">
                <a:solidFill>
                  <a:srgbClr val="00787E"/>
                </a:solidFill>
                <a:latin typeface="Calibri"/>
                <a:ea typeface="Calibri"/>
                <a:cs typeface="Calibri"/>
                <a:sym typeface="Calibri"/>
              </a:rPr>
              <a:t>pho </a:t>
            </a:r>
            <a:r>
              <a:rPr b="1" i="0" lang="en-US" sz="2400" u="none" cap="none" strike="noStrike">
                <a:solidFill>
                  <a:srgbClr val="00787E"/>
                </a:solidFill>
                <a:latin typeface="Calibri"/>
                <a:ea typeface="Calibri"/>
                <a:cs typeface="Calibri"/>
                <a:sym typeface="Calibri"/>
              </a:rPr>
              <a:t>is made by _____.</a:t>
            </a:r>
            <a:endParaRPr b="1" i="0" sz="2400" u="none" cap="none" strike="noStrike">
              <a:solidFill>
                <a:srgbClr val="00787E"/>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 slowly cooking beef or chicken bones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B. cooking beef or chicken with fish sauce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 boiling potatoes and chicken bones for a long time </a:t>
            </a:r>
            <a:endParaRPr/>
          </a:p>
        </p:txBody>
      </p:sp>
      <p:sp>
        <p:nvSpPr>
          <p:cNvPr id="314" name="Google Shape;314;p11"/>
          <p:cNvSpPr/>
          <p:nvPr/>
        </p:nvSpPr>
        <p:spPr>
          <a:xfrm>
            <a:off x="304251" y="3675808"/>
            <a:ext cx="519251" cy="353435"/>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1"/>
          <p:cNvSpPr/>
          <p:nvPr/>
        </p:nvSpPr>
        <p:spPr>
          <a:xfrm>
            <a:off x="296632" y="2228066"/>
            <a:ext cx="519251" cy="353435"/>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p:nvPr/>
        </p:nvSpPr>
        <p:spPr>
          <a:xfrm>
            <a:off x="283930" y="5882183"/>
            <a:ext cx="519251" cy="353435"/>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1"/>
          <p:cNvSpPr/>
          <p:nvPr/>
        </p:nvSpPr>
        <p:spPr>
          <a:xfrm>
            <a:off x="5685937" y="2581501"/>
            <a:ext cx="519251" cy="353435"/>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a:off x="5706257" y="3691480"/>
            <a:ext cx="519251" cy="353435"/>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24" name="Google Shape;324;p38"/>
          <p:cNvSpPr/>
          <p:nvPr/>
        </p:nvSpPr>
        <p:spPr>
          <a:xfrm>
            <a:off x="350432" y="1115391"/>
            <a:ext cx="2047800" cy="525900"/>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WARM-UP</a:t>
            </a:r>
            <a:endParaRPr b="0" i="0" sz="1800" u="none" cap="none" strike="noStrike">
              <a:solidFill>
                <a:schemeClr val="dk1"/>
              </a:solidFill>
              <a:latin typeface="Calibri"/>
              <a:ea typeface="Calibri"/>
              <a:cs typeface="Calibri"/>
              <a:sym typeface="Calibri"/>
            </a:endParaRPr>
          </a:p>
        </p:txBody>
      </p:sp>
      <p:sp>
        <p:nvSpPr>
          <p:cNvPr id="325" name="Google Shape;325;p38"/>
          <p:cNvSpPr/>
          <p:nvPr/>
        </p:nvSpPr>
        <p:spPr>
          <a:xfrm>
            <a:off x="2036116" y="2296677"/>
            <a:ext cx="2275114"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READING</a:t>
            </a:r>
            <a:endParaRPr b="0" i="0" sz="1800" u="none" cap="none" strike="noStrike">
              <a:solidFill>
                <a:schemeClr val="dk1"/>
              </a:solidFill>
              <a:latin typeface="Calibri"/>
              <a:ea typeface="Calibri"/>
              <a:cs typeface="Calibri"/>
              <a:sym typeface="Calibri"/>
            </a:endParaRPr>
          </a:p>
        </p:txBody>
      </p:sp>
      <p:sp>
        <p:nvSpPr>
          <p:cNvPr id="326" name="Google Shape;326;p38"/>
          <p:cNvSpPr/>
          <p:nvPr/>
        </p:nvSpPr>
        <p:spPr>
          <a:xfrm>
            <a:off x="4722513" y="1954874"/>
            <a:ext cx="6713274" cy="123970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Task 1: Work in pairs. Discuss the questions.</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2: Read Phong's blog. Match the underlined words with their meanings.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3: Read Phong’s blog again and circle the correct answer</a:t>
            </a:r>
            <a:endParaRPr b="0" i="0" sz="1800" u="none" cap="none" strike="noStrike">
              <a:solidFill>
                <a:srgbClr val="000000"/>
              </a:solidFill>
              <a:latin typeface="Calibri"/>
              <a:ea typeface="Calibri"/>
              <a:cs typeface="Calibri"/>
              <a:sym typeface="Calibri"/>
            </a:endParaRPr>
          </a:p>
        </p:txBody>
      </p:sp>
      <p:cxnSp>
        <p:nvCxnSpPr>
          <p:cNvPr id="327" name="Google Shape;327;p38"/>
          <p:cNvCxnSpPr>
            <a:stCxn id="324" idx="3"/>
            <a:endCxn id="325" idx="0"/>
          </p:cNvCxnSpPr>
          <p:nvPr/>
        </p:nvCxnSpPr>
        <p:spPr>
          <a:xfrm>
            <a:off x="2398232" y="1378341"/>
            <a:ext cx="775500" cy="918300"/>
          </a:xfrm>
          <a:prstGeom prst="curvedConnector2">
            <a:avLst/>
          </a:prstGeom>
          <a:noFill/>
          <a:ln cap="flat" cmpd="sng" w="57150">
            <a:solidFill>
              <a:srgbClr val="F7941E"/>
            </a:solidFill>
            <a:prstDash val="solid"/>
            <a:miter lim="800000"/>
            <a:headEnd len="sm" w="sm" type="none"/>
            <a:tailEnd len="med" w="med" type="triangle"/>
          </a:ln>
        </p:spPr>
      </p:cxnSp>
      <p:grpSp>
        <p:nvGrpSpPr>
          <p:cNvPr id="328" name="Google Shape;328;p38"/>
          <p:cNvGrpSpPr/>
          <p:nvPr/>
        </p:nvGrpSpPr>
        <p:grpSpPr>
          <a:xfrm>
            <a:off x="3513735" y="155878"/>
            <a:ext cx="3813040" cy="916490"/>
            <a:chOff x="3826252" y="260303"/>
            <a:chExt cx="4557781" cy="916490"/>
          </a:xfrm>
        </p:grpSpPr>
        <p:sp>
          <p:nvSpPr>
            <p:cNvPr id="329" name="Google Shape;329;p38"/>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0" name="Google Shape;330;p38"/>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331" name="Google Shape;331;p38"/>
            <p:cNvSpPr txBox="1"/>
            <p:nvPr/>
          </p:nvSpPr>
          <p:spPr>
            <a:xfrm>
              <a:off x="4779509" y="486321"/>
              <a:ext cx="35967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5: SKILLS 1</a:t>
              </a:r>
              <a:endParaRPr b="0" i="0" sz="1600" u="none" cap="none" strike="noStrike">
                <a:solidFill>
                  <a:srgbClr val="000000"/>
                </a:solidFill>
                <a:latin typeface="Arial"/>
                <a:ea typeface="Arial"/>
                <a:cs typeface="Arial"/>
                <a:sym typeface="Arial"/>
              </a:endParaRPr>
            </a:p>
          </p:txBody>
        </p:sp>
      </p:grpSp>
      <p:cxnSp>
        <p:nvCxnSpPr>
          <p:cNvPr id="332" name="Google Shape;332;p38"/>
          <p:cNvCxnSpPr>
            <a:stCxn id="325" idx="1"/>
            <a:endCxn id="333" idx="0"/>
          </p:cNvCxnSpPr>
          <p:nvPr/>
        </p:nvCxnSpPr>
        <p:spPr>
          <a:xfrm flipH="1">
            <a:off x="1452316" y="2624378"/>
            <a:ext cx="583800" cy="1245900"/>
          </a:xfrm>
          <a:prstGeom prst="curvedConnector2">
            <a:avLst/>
          </a:prstGeom>
          <a:noFill/>
          <a:ln cap="flat" cmpd="sng" w="57150">
            <a:solidFill>
              <a:srgbClr val="F7941E"/>
            </a:solidFill>
            <a:prstDash val="solid"/>
            <a:miter lim="800000"/>
            <a:headEnd len="sm" w="sm" type="none"/>
            <a:tailEnd len="med" w="med" type="triangle"/>
          </a:ln>
        </p:spPr>
      </p:cxnSp>
      <p:sp>
        <p:nvSpPr>
          <p:cNvPr id="334" name="Google Shape;334;p38"/>
          <p:cNvSpPr/>
          <p:nvPr/>
        </p:nvSpPr>
        <p:spPr>
          <a:xfrm>
            <a:off x="4732155" y="3582374"/>
            <a:ext cx="6703633" cy="129052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5: Work in groups of 3 or 4. Take turns to talk about a popular food or drink in your area.</a:t>
            </a:r>
            <a:endParaRPr b="0" i="0" sz="1800" u="none" cap="none" strike="noStrike">
              <a:solidFill>
                <a:schemeClr val="dk1"/>
              </a:solidFill>
              <a:latin typeface="Calibri"/>
              <a:ea typeface="Calibri"/>
              <a:cs typeface="Calibri"/>
              <a:sym typeface="Calibri"/>
            </a:endParaRPr>
          </a:p>
        </p:txBody>
      </p:sp>
      <p:sp>
        <p:nvSpPr>
          <p:cNvPr id="335" name="Google Shape;335;p38"/>
          <p:cNvSpPr/>
          <p:nvPr/>
        </p:nvSpPr>
        <p:spPr>
          <a:xfrm>
            <a:off x="4722513" y="1259145"/>
            <a:ext cx="6713274" cy="361733"/>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Mini game</a:t>
            </a:r>
            <a:endParaRPr b="0" i="0" sz="1800" u="none" cap="none" strike="noStrike">
              <a:solidFill>
                <a:srgbClr val="000000"/>
              </a:solidFill>
              <a:latin typeface="Calibri"/>
              <a:ea typeface="Calibri"/>
              <a:cs typeface="Calibri"/>
              <a:sym typeface="Calibri"/>
            </a:endParaRPr>
          </a:p>
        </p:txBody>
      </p:sp>
      <p:sp>
        <p:nvSpPr>
          <p:cNvPr id="333" name="Google Shape;333;p38"/>
          <p:cNvSpPr/>
          <p:nvPr/>
        </p:nvSpPr>
        <p:spPr>
          <a:xfrm>
            <a:off x="428399" y="3870416"/>
            <a:ext cx="2047800" cy="71020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WHILE-SPEAKING</a:t>
            </a:r>
            <a:endParaRPr b="0" i="0" sz="1800" u="none" cap="none" strike="noStrike">
              <a:solidFill>
                <a:schemeClr val="dk1"/>
              </a:solidFill>
              <a:latin typeface="Calibri"/>
              <a:ea typeface="Calibri"/>
              <a:cs typeface="Calibri"/>
              <a:sym typeface="Calibri"/>
            </a:endParaRPr>
          </a:p>
        </p:txBody>
      </p:sp>
      <p:sp>
        <p:nvSpPr>
          <p:cNvPr id="336" name="Google Shape;336;p38"/>
          <p:cNvSpPr/>
          <p:nvPr/>
        </p:nvSpPr>
        <p:spPr>
          <a:xfrm>
            <a:off x="4567839" y="5156075"/>
            <a:ext cx="6821098" cy="1092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Stage aims:</a:t>
            </a:r>
            <a:endParaRPr b="1" i="0" sz="2400" u="none" cap="none" strike="noStrike">
              <a:solidFill>
                <a:srgbClr val="000000"/>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To help Ss generate ideas for the speaking activity.</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To get student to practise talking about a popular food or drink.</a:t>
            </a:r>
            <a:endParaRPr b="1" i="0" sz="40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nvSpPr>
        <p:spPr>
          <a:xfrm>
            <a:off x="539852" y="1254947"/>
            <a:ext cx="39703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1</a:t>
            </a:r>
            <a:endParaRPr b="1" i="0" sz="4000" u="none" cap="none" strike="noStrike">
              <a:solidFill>
                <a:schemeClr val="lt1"/>
              </a:solidFill>
              <a:latin typeface="Open Sans"/>
              <a:ea typeface="Open Sans"/>
              <a:cs typeface="Open Sans"/>
              <a:sym typeface="Open Sans"/>
            </a:endParaRPr>
          </a:p>
        </p:txBody>
      </p:sp>
      <p:pic>
        <p:nvPicPr>
          <p:cNvPr id="343" name="Google Shape;343;p13"/>
          <p:cNvPicPr preferRelativeResize="0"/>
          <p:nvPr/>
        </p:nvPicPr>
        <p:blipFill rotWithShape="1">
          <a:blip r:embed="rId3">
            <a:alphaModFix/>
          </a:blip>
          <a:srcRect b="0" l="0" r="0" t="0"/>
          <a:stretch/>
        </p:blipFill>
        <p:spPr>
          <a:xfrm>
            <a:off x="0" y="33872"/>
            <a:ext cx="12192000" cy="1083306"/>
          </a:xfrm>
          <a:prstGeom prst="rect">
            <a:avLst/>
          </a:prstGeom>
          <a:noFill/>
          <a:ln>
            <a:noFill/>
          </a:ln>
        </p:spPr>
      </p:pic>
      <p:sp>
        <p:nvSpPr>
          <p:cNvPr id="344" name="Google Shape;344;p13"/>
          <p:cNvSpPr txBox="1"/>
          <p:nvPr/>
        </p:nvSpPr>
        <p:spPr>
          <a:xfrm>
            <a:off x="349867" y="247016"/>
            <a:ext cx="3971958"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SPEAKING</a:t>
            </a:r>
            <a:endParaRPr b="1" i="0" sz="3600" u="none" cap="none" strike="noStrike">
              <a:solidFill>
                <a:schemeClr val="dk1"/>
              </a:solidFill>
              <a:latin typeface="Calibri"/>
              <a:ea typeface="Calibri"/>
              <a:cs typeface="Calibri"/>
              <a:sym typeface="Calibri"/>
            </a:endParaRPr>
          </a:p>
        </p:txBody>
      </p:sp>
      <p:sp>
        <p:nvSpPr>
          <p:cNvPr id="345" name="Google Shape;345;p13"/>
          <p:cNvSpPr/>
          <p:nvPr/>
        </p:nvSpPr>
        <p:spPr>
          <a:xfrm>
            <a:off x="1017822" y="1152996"/>
            <a:ext cx="10716253"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Make notes about a popular food and drink in your area. Think about its main ingredients, how often and when you have it.</a:t>
            </a:r>
            <a:endParaRPr b="0" i="0" sz="2200" u="none" cap="none" strike="noStrike">
              <a:solidFill>
                <a:srgbClr val="000000"/>
              </a:solidFill>
              <a:latin typeface="Calibri"/>
              <a:ea typeface="Calibri"/>
              <a:cs typeface="Calibri"/>
              <a:sym typeface="Calibri"/>
            </a:endParaRPr>
          </a:p>
        </p:txBody>
      </p:sp>
      <p:sp>
        <p:nvSpPr>
          <p:cNvPr id="346" name="Google Shape;346;p13"/>
          <p:cNvSpPr/>
          <p:nvPr/>
        </p:nvSpPr>
        <p:spPr>
          <a:xfrm>
            <a:off x="4321825" y="3119600"/>
            <a:ext cx="3166800" cy="1292700"/>
          </a:xfrm>
          <a:prstGeom prst="roundRect">
            <a:avLst>
              <a:gd fmla="val 16667" name="adj"/>
            </a:avLst>
          </a:prstGeom>
          <a:solidFill>
            <a:srgbClr val="F7941E"/>
          </a:solidFill>
          <a:ln cap="flat" cmpd="sng" w="38100">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Calibri"/>
                <a:ea typeface="Calibri"/>
                <a:cs typeface="Calibri"/>
                <a:sym typeface="Calibri"/>
              </a:rPr>
              <a:t> a popular food and drink in your area</a:t>
            </a:r>
            <a:endParaRPr b="1" i="0" sz="2500" u="none" cap="none" strike="noStrike">
              <a:solidFill>
                <a:schemeClr val="lt1"/>
              </a:solidFill>
              <a:latin typeface="Calibri"/>
              <a:ea typeface="Calibri"/>
              <a:cs typeface="Calibri"/>
              <a:sym typeface="Calibri"/>
            </a:endParaRPr>
          </a:p>
        </p:txBody>
      </p:sp>
      <p:sp>
        <p:nvSpPr>
          <p:cNvPr id="347" name="Google Shape;347;p13"/>
          <p:cNvSpPr/>
          <p:nvPr/>
        </p:nvSpPr>
        <p:spPr>
          <a:xfrm>
            <a:off x="1733025" y="2172050"/>
            <a:ext cx="2268900" cy="1083300"/>
          </a:xfrm>
          <a:prstGeom prst="roundRect">
            <a:avLst>
              <a:gd fmla="val 16667" name="adj"/>
            </a:avLst>
          </a:prstGeom>
          <a:solidFill>
            <a:srgbClr val="FFE599"/>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main</a:t>
            </a:r>
            <a:endParaRPr b="1" i="0" sz="2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ingredients </a:t>
            </a:r>
            <a:endParaRPr b="1" i="0" sz="2500" u="none" cap="none" strike="noStrike">
              <a:solidFill>
                <a:schemeClr val="dk1"/>
              </a:solidFill>
              <a:latin typeface="Calibri"/>
              <a:ea typeface="Calibri"/>
              <a:cs typeface="Calibri"/>
              <a:sym typeface="Calibri"/>
            </a:endParaRPr>
          </a:p>
        </p:txBody>
      </p:sp>
      <p:cxnSp>
        <p:nvCxnSpPr>
          <p:cNvPr id="348" name="Google Shape;348;p13"/>
          <p:cNvCxnSpPr>
            <a:stCxn id="346" idx="0"/>
            <a:endCxn id="347" idx="3"/>
          </p:cNvCxnSpPr>
          <p:nvPr/>
        </p:nvCxnSpPr>
        <p:spPr>
          <a:xfrm flipH="1" rot="5400000">
            <a:off x="4750675" y="1965050"/>
            <a:ext cx="405900" cy="1903200"/>
          </a:xfrm>
          <a:prstGeom prst="curvedConnector2">
            <a:avLst/>
          </a:prstGeom>
          <a:noFill/>
          <a:ln cap="flat" cmpd="sng" w="57150">
            <a:solidFill>
              <a:srgbClr val="F7941E"/>
            </a:solidFill>
            <a:prstDash val="solid"/>
            <a:miter lim="800000"/>
            <a:headEnd len="sm" w="sm" type="none"/>
            <a:tailEnd len="med" w="med" type="triangle"/>
          </a:ln>
        </p:spPr>
      </p:cxnSp>
      <p:sp>
        <p:nvSpPr>
          <p:cNvPr id="349" name="Google Shape;349;p13"/>
          <p:cNvSpPr/>
          <p:nvPr/>
        </p:nvSpPr>
        <p:spPr>
          <a:xfrm>
            <a:off x="7808525" y="2172050"/>
            <a:ext cx="2268900" cy="1083300"/>
          </a:xfrm>
          <a:prstGeom prst="roundRect">
            <a:avLst>
              <a:gd fmla="val 16667" name="adj"/>
            </a:avLst>
          </a:prstGeom>
          <a:solidFill>
            <a:srgbClr val="CBEAF0"/>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How often? </a:t>
            </a:r>
            <a:endParaRPr b="1" i="0" sz="2500" u="none" cap="none" strike="noStrike">
              <a:solidFill>
                <a:schemeClr val="dk1"/>
              </a:solidFill>
              <a:latin typeface="Calibri"/>
              <a:ea typeface="Calibri"/>
              <a:cs typeface="Calibri"/>
              <a:sym typeface="Calibri"/>
            </a:endParaRPr>
          </a:p>
        </p:txBody>
      </p:sp>
      <p:cxnSp>
        <p:nvCxnSpPr>
          <p:cNvPr id="350" name="Google Shape;350;p13"/>
          <p:cNvCxnSpPr>
            <a:stCxn id="346" idx="3"/>
            <a:endCxn id="349" idx="2"/>
          </p:cNvCxnSpPr>
          <p:nvPr/>
        </p:nvCxnSpPr>
        <p:spPr>
          <a:xfrm flipH="1" rot="10800000">
            <a:off x="7488625" y="3255350"/>
            <a:ext cx="1454400" cy="510600"/>
          </a:xfrm>
          <a:prstGeom prst="curvedConnector2">
            <a:avLst/>
          </a:prstGeom>
          <a:noFill/>
          <a:ln cap="flat" cmpd="sng" w="57150">
            <a:solidFill>
              <a:srgbClr val="F7941E"/>
            </a:solidFill>
            <a:prstDash val="solid"/>
            <a:miter lim="800000"/>
            <a:headEnd len="sm" w="sm" type="none"/>
            <a:tailEnd len="med" w="med" type="triangle"/>
          </a:ln>
        </p:spPr>
      </p:cxnSp>
      <p:sp>
        <p:nvSpPr>
          <p:cNvPr id="351" name="Google Shape;351;p13"/>
          <p:cNvSpPr/>
          <p:nvPr/>
        </p:nvSpPr>
        <p:spPr>
          <a:xfrm>
            <a:off x="7808525" y="4116338"/>
            <a:ext cx="2268900" cy="1083300"/>
          </a:xfrm>
          <a:prstGeom prst="roundRect">
            <a:avLst>
              <a:gd fmla="val 16667" name="adj"/>
            </a:avLst>
          </a:prstGeom>
          <a:solidFill>
            <a:srgbClr val="FCE5CD"/>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Where? </a:t>
            </a:r>
            <a:endParaRPr b="1" i="0" sz="2500" u="none" cap="none" strike="noStrike">
              <a:solidFill>
                <a:schemeClr val="dk1"/>
              </a:solidFill>
              <a:latin typeface="Calibri"/>
              <a:ea typeface="Calibri"/>
              <a:cs typeface="Calibri"/>
              <a:sym typeface="Calibri"/>
            </a:endParaRPr>
          </a:p>
        </p:txBody>
      </p:sp>
      <p:cxnSp>
        <p:nvCxnSpPr>
          <p:cNvPr id="352" name="Google Shape;352;p13"/>
          <p:cNvCxnSpPr>
            <a:stCxn id="346" idx="2"/>
            <a:endCxn id="351" idx="1"/>
          </p:cNvCxnSpPr>
          <p:nvPr/>
        </p:nvCxnSpPr>
        <p:spPr>
          <a:xfrm flipH="1" rot="-5400000">
            <a:off x="6733975" y="3583550"/>
            <a:ext cx="245700" cy="1903200"/>
          </a:xfrm>
          <a:prstGeom prst="curvedConnector2">
            <a:avLst/>
          </a:prstGeom>
          <a:noFill/>
          <a:ln cap="flat" cmpd="sng" w="57150">
            <a:solidFill>
              <a:srgbClr val="F7941E"/>
            </a:solidFill>
            <a:prstDash val="solid"/>
            <a:miter lim="800000"/>
            <a:headEnd len="sm" w="sm" type="none"/>
            <a:tailEnd len="med" w="med" type="triangle"/>
          </a:ln>
        </p:spPr>
      </p:cxnSp>
      <p:sp>
        <p:nvSpPr>
          <p:cNvPr id="353" name="Google Shape;353;p13"/>
          <p:cNvSpPr/>
          <p:nvPr/>
        </p:nvSpPr>
        <p:spPr>
          <a:xfrm>
            <a:off x="1733025" y="4116338"/>
            <a:ext cx="2268900" cy="1083300"/>
          </a:xfrm>
          <a:prstGeom prst="roundRect">
            <a:avLst>
              <a:gd fmla="val 16667" name="adj"/>
            </a:avLst>
          </a:prstGeom>
          <a:solidFill>
            <a:srgbClr val="D9EAD3"/>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When? </a:t>
            </a:r>
            <a:endParaRPr b="1" i="0" sz="2500" u="none" cap="none" strike="noStrike">
              <a:solidFill>
                <a:schemeClr val="dk1"/>
              </a:solidFill>
              <a:latin typeface="Calibri"/>
              <a:ea typeface="Calibri"/>
              <a:cs typeface="Calibri"/>
              <a:sym typeface="Calibri"/>
            </a:endParaRPr>
          </a:p>
        </p:txBody>
      </p:sp>
      <p:cxnSp>
        <p:nvCxnSpPr>
          <p:cNvPr id="354" name="Google Shape;354;p13"/>
          <p:cNvCxnSpPr>
            <a:stCxn id="346" idx="1"/>
            <a:endCxn id="353" idx="0"/>
          </p:cNvCxnSpPr>
          <p:nvPr/>
        </p:nvCxnSpPr>
        <p:spPr>
          <a:xfrm flipH="1">
            <a:off x="2867425" y="3765950"/>
            <a:ext cx="1454400" cy="350400"/>
          </a:xfrm>
          <a:prstGeom prst="curvedConnector2">
            <a:avLst/>
          </a:prstGeom>
          <a:noFill/>
          <a:ln cap="flat" cmpd="sng" w="57150">
            <a:solidFill>
              <a:srgbClr val="F7941E"/>
            </a:solidFill>
            <a:prstDash val="solid"/>
            <a:miter lim="800000"/>
            <a:headEnd len="sm" w="sm" type="none"/>
            <a:tailEnd len="med" w="med" type="triangle"/>
          </a:ln>
        </p:spPr>
      </p:cxnSp>
      <p:grpSp>
        <p:nvGrpSpPr>
          <p:cNvPr id="355" name="Google Shape;355;p13"/>
          <p:cNvGrpSpPr/>
          <p:nvPr/>
        </p:nvGrpSpPr>
        <p:grpSpPr>
          <a:xfrm>
            <a:off x="392076" y="1245308"/>
            <a:ext cx="519251" cy="584775"/>
            <a:chOff x="487066" y="1334106"/>
            <a:chExt cx="582963" cy="657458"/>
          </a:xfrm>
        </p:grpSpPr>
        <p:sp>
          <p:nvSpPr>
            <p:cNvPr id="356" name="Google Shape;356;p13"/>
            <p:cNvSpPr/>
            <p:nvPr/>
          </p:nvSpPr>
          <p:spPr>
            <a:xfrm>
              <a:off x="487066" y="1357586"/>
              <a:ext cx="582963" cy="574920"/>
            </a:xfrm>
            <a:prstGeom prst="roundRect">
              <a:avLst>
                <a:gd fmla="val 16667" name="adj"/>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rgbClr val="048DA4"/>
                </a:solidFill>
                <a:latin typeface="Arial"/>
                <a:ea typeface="Arial"/>
                <a:cs typeface="Arial"/>
                <a:sym typeface="Arial"/>
              </a:endParaRPr>
            </a:p>
          </p:txBody>
        </p:sp>
        <p:sp>
          <p:nvSpPr>
            <p:cNvPr id="357" name="Google Shape;357;p13"/>
            <p:cNvSpPr txBox="1"/>
            <p:nvPr/>
          </p:nvSpPr>
          <p:spPr>
            <a:xfrm>
              <a:off x="609496" y="1334106"/>
              <a:ext cx="299818" cy="657458"/>
            </a:xfrm>
            <a:prstGeom prst="rect">
              <a:avLst/>
            </a:prstGeom>
            <a:noFill/>
            <a:ln>
              <a:noFill/>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Open Sans"/>
                  <a:ea typeface="Open Sans"/>
                  <a:cs typeface="Open Sans"/>
                  <a:sym typeface="Open Sans"/>
                </a:rPr>
                <a:t>4</a:t>
              </a:r>
              <a:endParaRPr b="1"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1323f50106_0_2"/>
          <p:cNvSpPr txBox="1"/>
          <p:nvPr/>
        </p:nvSpPr>
        <p:spPr>
          <a:xfrm>
            <a:off x="539852" y="1254947"/>
            <a:ext cx="396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1</a:t>
            </a:r>
            <a:endParaRPr b="1" i="0" sz="4000" u="none" cap="none" strike="noStrike">
              <a:solidFill>
                <a:schemeClr val="lt1"/>
              </a:solidFill>
              <a:latin typeface="Open Sans"/>
              <a:ea typeface="Open Sans"/>
              <a:cs typeface="Open Sans"/>
              <a:sym typeface="Open Sans"/>
            </a:endParaRPr>
          </a:p>
        </p:txBody>
      </p:sp>
      <p:pic>
        <p:nvPicPr>
          <p:cNvPr id="364" name="Google Shape;364;g11323f50106_0_2"/>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365" name="Google Shape;365;g11323f50106_0_2"/>
          <p:cNvSpPr txBox="1"/>
          <p:nvPr/>
        </p:nvSpPr>
        <p:spPr>
          <a:xfrm>
            <a:off x="487066" y="199630"/>
            <a:ext cx="45198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SPEAKING</a:t>
            </a:r>
            <a:endParaRPr b="1" i="0" sz="3600" u="none" cap="none" strike="noStrike">
              <a:solidFill>
                <a:schemeClr val="dk1"/>
              </a:solidFill>
              <a:latin typeface="Calibri"/>
              <a:ea typeface="Calibri"/>
              <a:cs typeface="Calibri"/>
              <a:sym typeface="Calibri"/>
            </a:endParaRPr>
          </a:p>
        </p:txBody>
      </p:sp>
      <p:sp>
        <p:nvSpPr>
          <p:cNvPr id="366" name="Google Shape;366;g11323f50106_0_2"/>
          <p:cNvSpPr txBox="1"/>
          <p:nvPr/>
        </p:nvSpPr>
        <p:spPr>
          <a:xfrm>
            <a:off x="910357" y="1101751"/>
            <a:ext cx="11200962" cy="10464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Work in groups of 3 or 4. Take turns to talk about a popular food or drink in your area.</a:t>
            </a:r>
            <a:endParaRPr b="0" i="0" sz="2800" u="none" cap="none" strike="noStrike">
              <a:solidFill>
                <a:srgbClr val="000000"/>
              </a:solidFill>
              <a:latin typeface="Calibri"/>
              <a:ea typeface="Calibri"/>
              <a:cs typeface="Calibri"/>
              <a:sym typeface="Calibri"/>
            </a:endParaRPr>
          </a:p>
        </p:txBody>
      </p:sp>
      <p:grpSp>
        <p:nvGrpSpPr>
          <p:cNvPr id="367" name="Google Shape;367;g11323f50106_0_2"/>
          <p:cNvGrpSpPr/>
          <p:nvPr/>
        </p:nvGrpSpPr>
        <p:grpSpPr>
          <a:xfrm>
            <a:off x="349867" y="1096276"/>
            <a:ext cx="519251" cy="584775"/>
            <a:chOff x="487066" y="1334106"/>
            <a:chExt cx="582963" cy="657458"/>
          </a:xfrm>
        </p:grpSpPr>
        <p:sp>
          <p:nvSpPr>
            <p:cNvPr id="368" name="Google Shape;368;g11323f50106_0_2"/>
            <p:cNvSpPr/>
            <p:nvPr/>
          </p:nvSpPr>
          <p:spPr>
            <a:xfrm>
              <a:off x="487066" y="1357586"/>
              <a:ext cx="582963" cy="574920"/>
            </a:xfrm>
            <a:prstGeom prst="roundRect">
              <a:avLst>
                <a:gd fmla="val 16667" name="adj"/>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rgbClr val="048DA4"/>
                </a:solidFill>
                <a:latin typeface="Arial"/>
                <a:ea typeface="Arial"/>
                <a:cs typeface="Arial"/>
                <a:sym typeface="Arial"/>
              </a:endParaRPr>
            </a:p>
          </p:txBody>
        </p:sp>
        <p:sp>
          <p:nvSpPr>
            <p:cNvPr id="369" name="Google Shape;369;g11323f50106_0_2"/>
            <p:cNvSpPr txBox="1"/>
            <p:nvPr/>
          </p:nvSpPr>
          <p:spPr>
            <a:xfrm>
              <a:off x="609496" y="1334106"/>
              <a:ext cx="299818" cy="657458"/>
            </a:xfrm>
            <a:prstGeom prst="rect">
              <a:avLst/>
            </a:prstGeom>
            <a:noFill/>
            <a:ln>
              <a:noFill/>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Open Sans"/>
                  <a:ea typeface="Open Sans"/>
                  <a:cs typeface="Open Sans"/>
                  <a:sym typeface="Open Sans"/>
                </a:rPr>
                <a:t>5</a:t>
              </a:r>
              <a:endParaRPr b="1" i="0" sz="3200" u="none" cap="none" strike="noStrike">
                <a:solidFill>
                  <a:schemeClr val="lt1"/>
                </a:solidFill>
                <a:latin typeface="Open Sans"/>
                <a:ea typeface="Open Sans"/>
                <a:cs typeface="Open Sans"/>
                <a:sym typeface="Open Sans"/>
              </a:endParaRPr>
            </a:p>
          </p:txBody>
        </p:sp>
      </p:grpSp>
      <p:sp>
        <p:nvSpPr>
          <p:cNvPr id="370" name="Google Shape;370;g11323f50106_0_2"/>
          <p:cNvSpPr/>
          <p:nvPr/>
        </p:nvSpPr>
        <p:spPr>
          <a:xfrm>
            <a:off x="4321825" y="3675185"/>
            <a:ext cx="3166800" cy="1292700"/>
          </a:xfrm>
          <a:prstGeom prst="roundRect">
            <a:avLst>
              <a:gd fmla="val 16667" name="adj"/>
            </a:avLst>
          </a:prstGeom>
          <a:solidFill>
            <a:srgbClr val="F7941E"/>
          </a:solidFill>
          <a:ln cap="flat" cmpd="sng" w="38100">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Calibri"/>
                <a:ea typeface="Calibri"/>
                <a:cs typeface="Calibri"/>
                <a:sym typeface="Calibri"/>
              </a:rPr>
              <a:t> a popular food and drink in your area</a:t>
            </a:r>
            <a:endParaRPr b="1" i="0" sz="2500" u="none" cap="none" strike="noStrike">
              <a:solidFill>
                <a:schemeClr val="lt1"/>
              </a:solidFill>
              <a:latin typeface="Calibri"/>
              <a:ea typeface="Calibri"/>
              <a:cs typeface="Calibri"/>
              <a:sym typeface="Calibri"/>
            </a:endParaRPr>
          </a:p>
        </p:txBody>
      </p:sp>
      <p:sp>
        <p:nvSpPr>
          <p:cNvPr id="371" name="Google Shape;371;g11323f50106_0_2"/>
          <p:cNvSpPr/>
          <p:nvPr/>
        </p:nvSpPr>
        <p:spPr>
          <a:xfrm>
            <a:off x="1733025" y="2727635"/>
            <a:ext cx="2268900" cy="1083300"/>
          </a:xfrm>
          <a:prstGeom prst="roundRect">
            <a:avLst>
              <a:gd fmla="val 16667" name="adj"/>
            </a:avLst>
          </a:prstGeom>
          <a:solidFill>
            <a:srgbClr val="FFE599"/>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main</a:t>
            </a:r>
            <a:endParaRPr b="1" i="0" sz="2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ingredients </a:t>
            </a:r>
            <a:endParaRPr b="1" i="0" sz="2500" u="none" cap="none" strike="noStrike">
              <a:solidFill>
                <a:schemeClr val="dk1"/>
              </a:solidFill>
              <a:latin typeface="Calibri"/>
              <a:ea typeface="Calibri"/>
              <a:cs typeface="Calibri"/>
              <a:sym typeface="Calibri"/>
            </a:endParaRPr>
          </a:p>
        </p:txBody>
      </p:sp>
      <p:cxnSp>
        <p:nvCxnSpPr>
          <p:cNvPr id="372" name="Google Shape;372;g11323f50106_0_2"/>
          <p:cNvCxnSpPr>
            <a:stCxn id="370" idx="0"/>
            <a:endCxn id="371" idx="3"/>
          </p:cNvCxnSpPr>
          <p:nvPr/>
        </p:nvCxnSpPr>
        <p:spPr>
          <a:xfrm flipH="1" rot="5400000">
            <a:off x="4750675" y="2520635"/>
            <a:ext cx="405900" cy="1903200"/>
          </a:xfrm>
          <a:prstGeom prst="curvedConnector2">
            <a:avLst/>
          </a:prstGeom>
          <a:noFill/>
          <a:ln cap="flat" cmpd="sng" w="57150">
            <a:solidFill>
              <a:srgbClr val="F7941E"/>
            </a:solidFill>
            <a:prstDash val="solid"/>
            <a:miter lim="800000"/>
            <a:headEnd len="sm" w="sm" type="none"/>
            <a:tailEnd len="med" w="med" type="triangle"/>
          </a:ln>
        </p:spPr>
      </p:cxnSp>
      <p:sp>
        <p:nvSpPr>
          <p:cNvPr id="373" name="Google Shape;373;g11323f50106_0_2"/>
          <p:cNvSpPr/>
          <p:nvPr/>
        </p:nvSpPr>
        <p:spPr>
          <a:xfrm>
            <a:off x="7808525" y="2727635"/>
            <a:ext cx="2268900" cy="1083300"/>
          </a:xfrm>
          <a:prstGeom prst="roundRect">
            <a:avLst>
              <a:gd fmla="val 16667" name="adj"/>
            </a:avLst>
          </a:prstGeom>
          <a:solidFill>
            <a:srgbClr val="CBEAF0"/>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How often? </a:t>
            </a:r>
            <a:endParaRPr b="1" i="0" sz="2500" u="none" cap="none" strike="noStrike">
              <a:solidFill>
                <a:schemeClr val="dk1"/>
              </a:solidFill>
              <a:latin typeface="Calibri"/>
              <a:ea typeface="Calibri"/>
              <a:cs typeface="Calibri"/>
              <a:sym typeface="Calibri"/>
            </a:endParaRPr>
          </a:p>
        </p:txBody>
      </p:sp>
      <p:cxnSp>
        <p:nvCxnSpPr>
          <p:cNvPr id="374" name="Google Shape;374;g11323f50106_0_2"/>
          <p:cNvCxnSpPr>
            <a:stCxn id="370" idx="3"/>
            <a:endCxn id="373" idx="2"/>
          </p:cNvCxnSpPr>
          <p:nvPr/>
        </p:nvCxnSpPr>
        <p:spPr>
          <a:xfrm flipH="1" rot="10800000">
            <a:off x="7488625" y="3810935"/>
            <a:ext cx="1454400" cy="510600"/>
          </a:xfrm>
          <a:prstGeom prst="curvedConnector2">
            <a:avLst/>
          </a:prstGeom>
          <a:noFill/>
          <a:ln cap="flat" cmpd="sng" w="57150">
            <a:solidFill>
              <a:srgbClr val="F7941E"/>
            </a:solidFill>
            <a:prstDash val="solid"/>
            <a:miter lim="800000"/>
            <a:headEnd len="sm" w="sm" type="none"/>
            <a:tailEnd len="med" w="med" type="triangle"/>
          </a:ln>
        </p:spPr>
      </p:cxnSp>
      <p:sp>
        <p:nvSpPr>
          <p:cNvPr id="375" name="Google Shape;375;g11323f50106_0_2"/>
          <p:cNvSpPr/>
          <p:nvPr/>
        </p:nvSpPr>
        <p:spPr>
          <a:xfrm>
            <a:off x="7808525" y="4671923"/>
            <a:ext cx="2268900" cy="1083300"/>
          </a:xfrm>
          <a:prstGeom prst="roundRect">
            <a:avLst>
              <a:gd fmla="val 16667" name="adj"/>
            </a:avLst>
          </a:prstGeom>
          <a:solidFill>
            <a:srgbClr val="FCE5CD"/>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Where? </a:t>
            </a:r>
            <a:endParaRPr b="1" i="0" sz="2500" u="none" cap="none" strike="noStrike">
              <a:solidFill>
                <a:schemeClr val="dk1"/>
              </a:solidFill>
              <a:latin typeface="Calibri"/>
              <a:ea typeface="Calibri"/>
              <a:cs typeface="Calibri"/>
              <a:sym typeface="Calibri"/>
            </a:endParaRPr>
          </a:p>
        </p:txBody>
      </p:sp>
      <p:cxnSp>
        <p:nvCxnSpPr>
          <p:cNvPr id="376" name="Google Shape;376;g11323f50106_0_2"/>
          <p:cNvCxnSpPr>
            <a:stCxn id="370" idx="2"/>
            <a:endCxn id="375" idx="1"/>
          </p:cNvCxnSpPr>
          <p:nvPr/>
        </p:nvCxnSpPr>
        <p:spPr>
          <a:xfrm flipH="1" rot="-5400000">
            <a:off x="6733975" y="4139135"/>
            <a:ext cx="245700" cy="1903200"/>
          </a:xfrm>
          <a:prstGeom prst="curvedConnector2">
            <a:avLst/>
          </a:prstGeom>
          <a:noFill/>
          <a:ln cap="flat" cmpd="sng" w="57150">
            <a:solidFill>
              <a:srgbClr val="F7941E"/>
            </a:solidFill>
            <a:prstDash val="solid"/>
            <a:miter lim="800000"/>
            <a:headEnd len="sm" w="sm" type="none"/>
            <a:tailEnd len="med" w="med" type="triangle"/>
          </a:ln>
        </p:spPr>
      </p:cxnSp>
      <p:sp>
        <p:nvSpPr>
          <p:cNvPr id="377" name="Google Shape;377;g11323f50106_0_2"/>
          <p:cNvSpPr/>
          <p:nvPr/>
        </p:nvSpPr>
        <p:spPr>
          <a:xfrm>
            <a:off x="1733025" y="4671923"/>
            <a:ext cx="2268900" cy="1083300"/>
          </a:xfrm>
          <a:prstGeom prst="roundRect">
            <a:avLst>
              <a:gd fmla="val 16667" name="adj"/>
            </a:avLst>
          </a:prstGeom>
          <a:solidFill>
            <a:srgbClr val="D9EAD3"/>
          </a:solidFill>
          <a:ln cap="flat" cmpd="sng" w="3810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Calibri"/>
                <a:ea typeface="Calibri"/>
                <a:cs typeface="Calibri"/>
                <a:sym typeface="Calibri"/>
              </a:rPr>
              <a:t>When? </a:t>
            </a:r>
            <a:endParaRPr b="1" i="0" sz="2500" u="none" cap="none" strike="noStrike">
              <a:solidFill>
                <a:schemeClr val="dk1"/>
              </a:solidFill>
              <a:latin typeface="Calibri"/>
              <a:ea typeface="Calibri"/>
              <a:cs typeface="Calibri"/>
              <a:sym typeface="Calibri"/>
            </a:endParaRPr>
          </a:p>
        </p:txBody>
      </p:sp>
      <p:cxnSp>
        <p:nvCxnSpPr>
          <p:cNvPr id="378" name="Google Shape;378;g11323f50106_0_2"/>
          <p:cNvCxnSpPr>
            <a:stCxn id="370" idx="1"/>
            <a:endCxn id="377" idx="0"/>
          </p:cNvCxnSpPr>
          <p:nvPr/>
        </p:nvCxnSpPr>
        <p:spPr>
          <a:xfrm flipH="1">
            <a:off x="2867425" y="4321535"/>
            <a:ext cx="1454400" cy="350400"/>
          </a:xfrm>
          <a:prstGeom prst="curvedConnector2">
            <a:avLst/>
          </a:prstGeom>
          <a:noFill/>
          <a:ln cap="flat" cmpd="sng" w="57150">
            <a:solidFill>
              <a:srgbClr val="F7941E"/>
            </a:solidFill>
            <a:prstDash val="solid"/>
            <a:miter lim="800000"/>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9"/>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84" name="Google Shape;384;p39"/>
          <p:cNvSpPr/>
          <p:nvPr/>
        </p:nvSpPr>
        <p:spPr>
          <a:xfrm>
            <a:off x="350432" y="1115391"/>
            <a:ext cx="2047800" cy="525900"/>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WARM-UP</a:t>
            </a:r>
            <a:endParaRPr b="0" i="0" sz="1800" u="none" cap="none" strike="noStrike">
              <a:solidFill>
                <a:schemeClr val="dk1"/>
              </a:solidFill>
              <a:latin typeface="Calibri"/>
              <a:ea typeface="Calibri"/>
              <a:cs typeface="Calibri"/>
              <a:sym typeface="Calibri"/>
            </a:endParaRPr>
          </a:p>
        </p:txBody>
      </p:sp>
      <p:sp>
        <p:nvSpPr>
          <p:cNvPr id="385" name="Google Shape;385;p39"/>
          <p:cNvSpPr/>
          <p:nvPr/>
        </p:nvSpPr>
        <p:spPr>
          <a:xfrm>
            <a:off x="2036116" y="2296677"/>
            <a:ext cx="2275114"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READING</a:t>
            </a:r>
            <a:endParaRPr b="0" i="0" sz="1800" u="none" cap="none" strike="noStrike">
              <a:solidFill>
                <a:schemeClr val="dk1"/>
              </a:solidFill>
              <a:latin typeface="Calibri"/>
              <a:ea typeface="Calibri"/>
              <a:cs typeface="Calibri"/>
              <a:sym typeface="Calibri"/>
            </a:endParaRPr>
          </a:p>
        </p:txBody>
      </p:sp>
      <p:sp>
        <p:nvSpPr>
          <p:cNvPr id="386" name="Google Shape;386;p39"/>
          <p:cNvSpPr/>
          <p:nvPr/>
        </p:nvSpPr>
        <p:spPr>
          <a:xfrm>
            <a:off x="4722513" y="1954874"/>
            <a:ext cx="6713274" cy="123970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Task 1: Work in pairs. Discuss the questions.</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2: Read Phong's blog. Match the underlined words with their meanings.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3: Read Phong’s blog again and circle the correct answer</a:t>
            </a:r>
            <a:endParaRPr b="0" i="0" sz="1800" u="none" cap="none" strike="noStrike">
              <a:solidFill>
                <a:srgbClr val="000000"/>
              </a:solidFill>
              <a:latin typeface="Calibri"/>
              <a:ea typeface="Calibri"/>
              <a:cs typeface="Calibri"/>
              <a:sym typeface="Calibri"/>
            </a:endParaRPr>
          </a:p>
        </p:txBody>
      </p:sp>
      <p:cxnSp>
        <p:nvCxnSpPr>
          <p:cNvPr id="387" name="Google Shape;387;p39"/>
          <p:cNvCxnSpPr>
            <a:stCxn id="384" idx="3"/>
            <a:endCxn id="385" idx="0"/>
          </p:cNvCxnSpPr>
          <p:nvPr/>
        </p:nvCxnSpPr>
        <p:spPr>
          <a:xfrm>
            <a:off x="2398232" y="1378341"/>
            <a:ext cx="775500" cy="918300"/>
          </a:xfrm>
          <a:prstGeom prst="curvedConnector2">
            <a:avLst/>
          </a:prstGeom>
          <a:noFill/>
          <a:ln cap="flat" cmpd="sng" w="57150">
            <a:solidFill>
              <a:srgbClr val="F7941E"/>
            </a:solidFill>
            <a:prstDash val="solid"/>
            <a:miter lim="800000"/>
            <a:headEnd len="sm" w="sm" type="none"/>
            <a:tailEnd len="med" w="med" type="triangle"/>
          </a:ln>
        </p:spPr>
      </p:cxnSp>
      <p:grpSp>
        <p:nvGrpSpPr>
          <p:cNvPr id="388" name="Google Shape;388;p39"/>
          <p:cNvGrpSpPr/>
          <p:nvPr/>
        </p:nvGrpSpPr>
        <p:grpSpPr>
          <a:xfrm>
            <a:off x="3513735" y="155878"/>
            <a:ext cx="3813040" cy="916490"/>
            <a:chOff x="3826252" y="260303"/>
            <a:chExt cx="4557781" cy="916490"/>
          </a:xfrm>
        </p:grpSpPr>
        <p:sp>
          <p:nvSpPr>
            <p:cNvPr id="389" name="Google Shape;389;p39"/>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0" name="Google Shape;390;p39"/>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391" name="Google Shape;391;p39"/>
            <p:cNvSpPr txBox="1"/>
            <p:nvPr/>
          </p:nvSpPr>
          <p:spPr>
            <a:xfrm>
              <a:off x="4779509" y="486321"/>
              <a:ext cx="35967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5: SKILLS 1</a:t>
              </a:r>
              <a:endParaRPr b="0" i="0" sz="1600" u="none" cap="none" strike="noStrike">
                <a:solidFill>
                  <a:srgbClr val="000000"/>
                </a:solidFill>
                <a:latin typeface="Arial"/>
                <a:ea typeface="Arial"/>
                <a:cs typeface="Arial"/>
                <a:sym typeface="Arial"/>
              </a:endParaRPr>
            </a:p>
          </p:txBody>
        </p:sp>
      </p:grpSp>
      <p:sp>
        <p:nvSpPr>
          <p:cNvPr id="392" name="Google Shape;392;p39"/>
          <p:cNvSpPr/>
          <p:nvPr/>
        </p:nvSpPr>
        <p:spPr>
          <a:xfrm>
            <a:off x="2398232" y="5228756"/>
            <a:ext cx="2047800" cy="71020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CONSOLIDATION</a:t>
            </a:r>
            <a:endParaRPr b="0" i="0" sz="1800" u="none" cap="none" strike="noStrike">
              <a:solidFill>
                <a:schemeClr val="dk1"/>
              </a:solidFill>
              <a:latin typeface="Calibri"/>
              <a:ea typeface="Calibri"/>
              <a:cs typeface="Calibri"/>
              <a:sym typeface="Calibri"/>
            </a:endParaRPr>
          </a:p>
        </p:txBody>
      </p:sp>
      <p:cxnSp>
        <p:nvCxnSpPr>
          <p:cNvPr id="393" name="Google Shape;393;p39"/>
          <p:cNvCxnSpPr>
            <a:stCxn id="385" idx="1"/>
            <a:endCxn id="394" idx="0"/>
          </p:cNvCxnSpPr>
          <p:nvPr/>
        </p:nvCxnSpPr>
        <p:spPr>
          <a:xfrm flipH="1">
            <a:off x="1452316" y="2624378"/>
            <a:ext cx="583800" cy="1245900"/>
          </a:xfrm>
          <a:prstGeom prst="curvedConnector2">
            <a:avLst/>
          </a:prstGeom>
          <a:noFill/>
          <a:ln cap="flat" cmpd="sng" w="57150">
            <a:solidFill>
              <a:srgbClr val="F7941E"/>
            </a:solidFill>
            <a:prstDash val="solid"/>
            <a:miter lim="800000"/>
            <a:headEnd len="sm" w="sm" type="none"/>
            <a:tailEnd len="med" w="med" type="triangle"/>
          </a:ln>
        </p:spPr>
      </p:cxnSp>
      <p:sp>
        <p:nvSpPr>
          <p:cNvPr id="395" name="Google Shape;395;p39"/>
          <p:cNvSpPr/>
          <p:nvPr/>
        </p:nvSpPr>
        <p:spPr>
          <a:xfrm>
            <a:off x="4732155" y="3582374"/>
            <a:ext cx="6703633" cy="129052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5: Work in groups of 3 or 4. Take turns to talk about a popular food or drink in your area.</a:t>
            </a:r>
            <a:endParaRPr b="0" i="0" sz="1800" u="none" cap="none" strike="noStrike">
              <a:solidFill>
                <a:schemeClr val="dk1"/>
              </a:solidFill>
              <a:latin typeface="Calibri"/>
              <a:ea typeface="Calibri"/>
              <a:cs typeface="Calibri"/>
              <a:sym typeface="Calibri"/>
            </a:endParaRPr>
          </a:p>
        </p:txBody>
      </p:sp>
      <p:sp>
        <p:nvSpPr>
          <p:cNvPr id="396" name="Google Shape;396;p39"/>
          <p:cNvSpPr/>
          <p:nvPr/>
        </p:nvSpPr>
        <p:spPr>
          <a:xfrm>
            <a:off x="4722513" y="1259145"/>
            <a:ext cx="6713274" cy="361733"/>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Mini game</a:t>
            </a:r>
            <a:endParaRPr b="0" i="0" sz="1800" u="none" cap="none" strike="noStrike">
              <a:solidFill>
                <a:srgbClr val="000000"/>
              </a:solidFill>
              <a:latin typeface="Calibri"/>
              <a:ea typeface="Calibri"/>
              <a:cs typeface="Calibri"/>
              <a:sym typeface="Calibri"/>
            </a:endParaRPr>
          </a:p>
        </p:txBody>
      </p:sp>
      <p:sp>
        <p:nvSpPr>
          <p:cNvPr id="397" name="Google Shape;397;p39"/>
          <p:cNvSpPr/>
          <p:nvPr/>
        </p:nvSpPr>
        <p:spPr>
          <a:xfrm>
            <a:off x="4732155" y="5260694"/>
            <a:ext cx="6703632" cy="646331"/>
          </a:xfrm>
          <a:prstGeom prst="rect">
            <a:avLst/>
          </a:prstGeom>
          <a:solidFill>
            <a:srgbClr val="CBEAF0"/>
          </a:solidFill>
          <a:ln cap="flat" cmpd="sng" w="9525">
            <a:solidFill>
              <a:srgbClr val="FFF2CC"/>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Wrap-up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Homework </a:t>
            </a:r>
            <a:endParaRPr/>
          </a:p>
        </p:txBody>
      </p:sp>
      <p:sp>
        <p:nvSpPr>
          <p:cNvPr id="394" name="Google Shape;394;p39"/>
          <p:cNvSpPr/>
          <p:nvPr/>
        </p:nvSpPr>
        <p:spPr>
          <a:xfrm>
            <a:off x="428399" y="3870416"/>
            <a:ext cx="2047800" cy="71020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SPEAKING</a:t>
            </a:r>
            <a:endParaRPr b="0" i="0" sz="1800" u="none" cap="none" strike="noStrike">
              <a:solidFill>
                <a:schemeClr val="dk1"/>
              </a:solidFill>
              <a:latin typeface="Calibri"/>
              <a:ea typeface="Calibri"/>
              <a:cs typeface="Calibri"/>
              <a:sym typeface="Calibri"/>
            </a:endParaRPr>
          </a:p>
        </p:txBody>
      </p:sp>
      <p:cxnSp>
        <p:nvCxnSpPr>
          <p:cNvPr id="398" name="Google Shape;398;p39"/>
          <p:cNvCxnSpPr>
            <a:stCxn id="394" idx="3"/>
            <a:endCxn id="392" idx="0"/>
          </p:cNvCxnSpPr>
          <p:nvPr/>
        </p:nvCxnSpPr>
        <p:spPr>
          <a:xfrm>
            <a:off x="2476199" y="4225519"/>
            <a:ext cx="945900" cy="1003200"/>
          </a:xfrm>
          <a:prstGeom prst="curvedConnector2">
            <a:avLst/>
          </a:prstGeom>
          <a:noFill/>
          <a:ln cap="flat" cmpd="sng" w="57150">
            <a:solidFill>
              <a:srgbClr val="F7941E"/>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6" name="Google Shape;96;p29"/>
          <p:cNvPicPr preferRelativeResize="0"/>
          <p:nvPr/>
        </p:nvPicPr>
        <p:blipFill rotWithShape="1">
          <a:blip r:embed="rId3">
            <a:alphaModFix/>
          </a:blip>
          <a:srcRect b="0" l="0" r="0" t="0"/>
          <a:stretch/>
        </p:blipFill>
        <p:spPr>
          <a:xfrm>
            <a:off x="962163" y="1229452"/>
            <a:ext cx="7746709" cy="4357521"/>
          </a:xfrm>
          <a:prstGeom prst="rect">
            <a:avLst/>
          </a:prstGeom>
          <a:noFill/>
          <a:ln>
            <a:noFill/>
          </a:ln>
        </p:spPr>
      </p:pic>
      <p:grpSp>
        <p:nvGrpSpPr>
          <p:cNvPr id="97" name="Google Shape;97;p29"/>
          <p:cNvGrpSpPr/>
          <p:nvPr/>
        </p:nvGrpSpPr>
        <p:grpSpPr>
          <a:xfrm>
            <a:off x="5698294" y="2086092"/>
            <a:ext cx="5610171" cy="1773527"/>
            <a:chOff x="5698295" y="2086092"/>
            <a:chExt cx="5190840" cy="1773527"/>
          </a:xfrm>
        </p:grpSpPr>
        <p:sp>
          <p:nvSpPr>
            <p:cNvPr id="98" name="Google Shape;98;p29"/>
            <p:cNvSpPr/>
            <p:nvPr/>
          </p:nvSpPr>
          <p:spPr>
            <a:xfrm>
              <a:off x="5698295" y="2086092"/>
              <a:ext cx="2888092" cy="1773527"/>
            </a:xfrm>
            <a:prstGeom prst="teardrop">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 name="Google Shape;99;p29"/>
            <p:cNvSpPr/>
            <p:nvPr/>
          </p:nvSpPr>
          <p:spPr>
            <a:xfrm>
              <a:off x="6151220" y="2553732"/>
              <a:ext cx="4737915" cy="864984"/>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29"/>
            <p:cNvPicPr preferRelativeResize="0"/>
            <p:nvPr/>
          </p:nvPicPr>
          <p:blipFill rotWithShape="1">
            <a:blip r:embed="rId4">
              <a:alphaModFix/>
            </a:blip>
            <a:srcRect b="0" l="0" r="0" t="0"/>
            <a:stretch/>
          </p:blipFill>
          <p:spPr>
            <a:xfrm>
              <a:off x="5806619" y="2211676"/>
              <a:ext cx="1608379" cy="1554049"/>
            </a:xfrm>
            <a:prstGeom prst="rect">
              <a:avLst/>
            </a:prstGeom>
            <a:noFill/>
            <a:ln>
              <a:noFill/>
            </a:ln>
          </p:spPr>
        </p:pic>
        <p:sp>
          <p:nvSpPr>
            <p:cNvPr id="101" name="Google Shape;101;p29"/>
            <p:cNvSpPr txBox="1"/>
            <p:nvPr/>
          </p:nvSpPr>
          <p:spPr>
            <a:xfrm>
              <a:off x="7425383" y="2642917"/>
              <a:ext cx="3357424"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Lesson 5: SKILLS 1</a:t>
              </a:r>
              <a:endParaRPr b="0" i="0" sz="2000" u="none" cap="none" strike="noStrike">
                <a:solidFill>
                  <a:srgbClr val="000000"/>
                </a:solidFill>
                <a:latin typeface="Arial"/>
                <a:ea typeface="Arial"/>
                <a:cs typeface="Arial"/>
                <a:sym typeface="Arial"/>
              </a:endParaRPr>
            </a:p>
          </p:txBody>
        </p:sp>
      </p:grpSp>
      <p:pic>
        <p:nvPicPr>
          <p:cNvPr id="102" name="Google Shape;102;p29"/>
          <p:cNvPicPr preferRelativeResize="0"/>
          <p:nvPr/>
        </p:nvPicPr>
        <p:blipFill rotWithShape="1">
          <a:blip r:embed="rId5">
            <a:alphaModFix/>
          </a:blip>
          <a:srcRect b="0" l="0" r="0" t="0"/>
          <a:stretch/>
        </p:blipFill>
        <p:spPr>
          <a:xfrm>
            <a:off x="-1" y="0"/>
            <a:ext cx="12192000" cy="1303957"/>
          </a:xfrm>
          <a:prstGeom prst="rect">
            <a:avLst/>
          </a:prstGeom>
          <a:noFill/>
          <a:ln>
            <a:noFill/>
          </a:ln>
        </p:spPr>
      </p:pic>
      <p:pic>
        <p:nvPicPr>
          <p:cNvPr id="103" name="Google Shape;103;p29"/>
          <p:cNvPicPr preferRelativeResize="0"/>
          <p:nvPr/>
        </p:nvPicPr>
        <p:blipFill rotWithShape="1">
          <a:blip r:embed="rId6">
            <a:alphaModFix/>
          </a:blip>
          <a:srcRect b="0" l="0" r="0" t="0"/>
          <a:stretch/>
        </p:blipFill>
        <p:spPr>
          <a:xfrm>
            <a:off x="2168547" y="172218"/>
            <a:ext cx="855823" cy="848808"/>
          </a:xfrm>
          <a:prstGeom prst="rect">
            <a:avLst/>
          </a:prstGeom>
          <a:noFill/>
          <a:ln>
            <a:noFill/>
          </a:ln>
        </p:spPr>
      </p:pic>
      <p:sp>
        <p:nvSpPr>
          <p:cNvPr id="104" name="Google Shape;104;p29"/>
          <p:cNvSpPr txBox="1"/>
          <p:nvPr/>
        </p:nvSpPr>
        <p:spPr>
          <a:xfrm>
            <a:off x="618950" y="237700"/>
            <a:ext cx="134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Unit</a:t>
            </a:r>
            <a:endParaRPr b="0" i="0" sz="1400" u="none" cap="none" strike="noStrike">
              <a:solidFill>
                <a:srgbClr val="000000"/>
              </a:solidFill>
              <a:latin typeface="Arial"/>
              <a:ea typeface="Arial"/>
              <a:cs typeface="Arial"/>
              <a:sym typeface="Arial"/>
            </a:endParaRPr>
          </a:p>
        </p:txBody>
      </p:sp>
      <p:sp>
        <p:nvSpPr>
          <p:cNvPr id="105" name="Google Shape;105;p29"/>
          <p:cNvSpPr txBox="1"/>
          <p:nvPr/>
        </p:nvSpPr>
        <p:spPr>
          <a:xfrm>
            <a:off x="3327150" y="229764"/>
            <a:ext cx="495893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FOOD AND DRINK</a:t>
            </a:r>
            <a:endParaRPr b="1" i="0" sz="4000" u="none" cap="none" strike="noStrike">
              <a:solidFill>
                <a:schemeClr val="lt1"/>
              </a:solidFill>
              <a:latin typeface="Open Sans"/>
              <a:ea typeface="Open Sans"/>
              <a:cs typeface="Open Sans"/>
              <a:sym typeface="Open Sans"/>
            </a:endParaRPr>
          </a:p>
        </p:txBody>
      </p:sp>
      <p:sp>
        <p:nvSpPr>
          <p:cNvPr id="106" name="Google Shape;106;p29"/>
          <p:cNvSpPr txBox="1"/>
          <p:nvPr/>
        </p:nvSpPr>
        <p:spPr>
          <a:xfrm>
            <a:off x="2235238" y="190029"/>
            <a:ext cx="72244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5</a:t>
            </a:r>
            <a:endParaRPr b="1" i="0" sz="4800" u="none" cap="none" strike="noStrike">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5"/>
          <p:cNvSpPr txBox="1"/>
          <p:nvPr/>
        </p:nvSpPr>
        <p:spPr>
          <a:xfrm>
            <a:off x="1149944" y="1331913"/>
            <a:ext cx="24177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WRAP-UP</a:t>
            </a:r>
            <a:endParaRPr b="1" i="0" sz="2400" u="none" cap="none" strike="noStrike">
              <a:solidFill>
                <a:schemeClr val="dk1"/>
              </a:solidFill>
              <a:latin typeface="Arial"/>
              <a:ea typeface="Arial"/>
              <a:cs typeface="Arial"/>
              <a:sym typeface="Arial"/>
            </a:endParaRPr>
          </a:p>
        </p:txBody>
      </p:sp>
      <p:sp>
        <p:nvSpPr>
          <p:cNvPr id="405" name="Google Shape;405;p15"/>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48DA4"/>
              </a:solidFill>
              <a:latin typeface="Calibri"/>
              <a:ea typeface="Calibri"/>
              <a:cs typeface="Calibri"/>
              <a:sym typeface="Calibri"/>
            </a:endParaRPr>
          </a:p>
        </p:txBody>
      </p:sp>
      <p:sp>
        <p:nvSpPr>
          <p:cNvPr id="406" name="Google Shape;406;p15"/>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1</a:t>
            </a:r>
            <a:endParaRPr b="1" i="0" sz="4000" u="none" cap="none" strike="noStrike">
              <a:solidFill>
                <a:schemeClr val="lt1"/>
              </a:solidFill>
              <a:latin typeface="Open Sans"/>
              <a:ea typeface="Open Sans"/>
              <a:cs typeface="Open Sans"/>
              <a:sym typeface="Open Sans"/>
            </a:endParaRPr>
          </a:p>
        </p:txBody>
      </p:sp>
      <p:pic>
        <p:nvPicPr>
          <p:cNvPr id="407" name="Google Shape;407;p15"/>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408" name="Google Shape;408;p15"/>
          <p:cNvSpPr txBox="1"/>
          <p:nvPr/>
        </p:nvSpPr>
        <p:spPr>
          <a:xfrm>
            <a:off x="425727" y="289494"/>
            <a:ext cx="4132696"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CONSOLIDATION</a:t>
            </a:r>
            <a:endParaRPr b="1" i="0" sz="3600" u="none" cap="none" strike="noStrike">
              <a:solidFill>
                <a:schemeClr val="dk1"/>
              </a:solidFill>
              <a:latin typeface="Calibri"/>
              <a:ea typeface="Calibri"/>
              <a:cs typeface="Calibri"/>
              <a:sym typeface="Calibri"/>
            </a:endParaRPr>
          </a:p>
        </p:txBody>
      </p:sp>
      <p:sp>
        <p:nvSpPr>
          <p:cNvPr id="409" name="Google Shape;409;p15"/>
          <p:cNvSpPr/>
          <p:nvPr/>
        </p:nvSpPr>
        <p:spPr>
          <a:xfrm>
            <a:off x="628983" y="2144824"/>
            <a:ext cx="10735452" cy="2031325"/>
          </a:xfrm>
          <a:prstGeom prst="rect">
            <a:avLst/>
          </a:prstGeom>
          <a:noFill/>
          <a:ln>
            <a:noFill/>
          </a:ln>
        </p:spPr>
        <p:txBody>
          <a:bodyPr anchorCtr="0" anchor="t" bIns="45700" lIns="91425" spcFirstLastPara="1" rIns="91425" wrap="square" tIns="45700">
            <a:spAutoFit/>
          </a:bodyPr>
          <a:lstStyle/>
          <a:p>
            <a:pPr indent="0" lvl="0" marL="76200" marR="0" rtl="0" algn="l">
              <a:lnSpc>
                <a:spcPct val="150000"/>
              </a:lnSpc>
              <a:spcBef>
                <a:spcPts val="0"/>
              </a:spcBef>
              <a:spcAft>
                <a:spcPts val="0"/>
              </a:spcAft>
              <a:buNone/>
            </a:pPr>
            <a:r>
              <a:rPr b="1" i="0" lang="en-US" sz="2800" u="none" cap="none" strike="noStrike">
                <a:solidFill>
                  <a:srgbClr val="000000"/>
                </a:solidFill>
                <a:latin typeface="Calibri"/>
                <a:ea typeface="Calibri"/>
                <a:cs typeface="Calibri"/>
                <a:sym typeface="Calibri"/>
              </a:rPr>
              <a:t>In this lesson, we have learn to:</a:t>
            </a:r>
            <a:endParaRPr b="1" i="0" sz="2800" u="none" cap="none" strike="noStrike">
              <a:solidFill>
                <a:srgbClr val="000000"/>
              </a:solidFill>
              <a:latin typeface="Calibri"/>
              <a:ea typeface="Calibri"/>
              <a:cs typeface="Calibri"/>
              <a:sym typeface="Calibri"/>
            </a:endParaRPr>
          </a:p>
          <a:p>
            <a:pPr indent="-457200" lvl="0" marL="533400" marR="0" rtl="0" algn="l">
              <a:lnSpc>
                <a:spcPct val="150000"/>
              </a:lnSpc>
              <a:spcBef>
                <a:spcPts val="0"/>
              </a:spcBef>
              <a:spcAft>
                <a:spcPts val="0"/>
              </a:spcAft>
              <a:buClr>
                <a:srgbClr val="000000"/>
              </a:buClr>
              <a:buSzPts val="2400"/>
              <a:buFont typeface="Noto Sans Symbols"/>
              <a:buChar char="✔"/>
            </a:pPr>
            <a:r>
              <a:rPr b="0" i="0" lang="en-US" sz="2800" u="none" cap="none" strike="noStrike">
                <a:solidFill>
                  <a:srgbClr val="000000"/>
                </a:solidFill>
                <a:latin typeface="Calibri"/>
                <a:ea typeface="Calibri"/>
                <a:cs typeface="Calibri"/>
                <a:sym typeface="Calibri"/>
              </a:rPr>
              <a:t>Read for specific information about food and drink</a:t>
            </a:r>
            <a:endParaRPr b="0" i="0" sz="2800" u="none" cap="none" strike="noStrike">
              <a:solidFill>
                <a:srgbClr val="000000"/>
              </a:solidFill>
              <a:latin typeface="Calibri"/>
              <a:ea typeface="Calibri"/>
              <a:cs typeface="Calibri"/>
              <a:sym typeface="Calibri"/>
            </a:endParaRPr>
          </a:p>
          <a:p>
            <a:pPr indent="-457200" lvl="0" marL="533400" marR="0" rtl="0" algn="l">
              <a:lnSpc>
                <a:spcPct val="150000"/>
              </a:lnSpc>
              <a:spcBef>
                <a:spcPts val="0"/>
              </a:spcBef>
              <a:spcAft>
                <a:spcPts val="0"/>
              </a:spcAft>
              <a:buClr>
                <a:srgbClr val="000000"/>
              </a:buClr>
              <a:buSzPts val="2400"/>
              <a:buFont typeface="Noto Sans Symbols"/>
              <a:buChar char="✔"/>
            </a:pPr>
            <a:r>
              <a:rPr b="0" i="0" lang="en-US" sz="2800" u="none" cap="none" strike="noStrike">
                <a:solidFill>
                  <a:srgbClr val="000000"/>
                </a:solidFill>
                <a:latin typeface="Calibri"/>
                <a:ea typeface="Calibri"/>
                <a:cs typeface="Calibri"/>
                <a:sym typeface="Calibri"/>
              </a:rPr>
              <a:t>Talk about popular food in the area.</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0"/>
          <p:cNvSpPr txBox="1"/>
          <p:nvPr/>
        </p:nvSpPr>
        <p:spPr>
          <a:xfrm>
            <a:off x="1149944" y="1331913"/>
            <a:ext cx="24177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HOMEWORK</a:t>
            </a:r>
            <a:endParaRPr b="1" i="0" sz="2400" u="none" cap="none" strike="noStrike">
              <a:solidFill>
                <a:schemeClr val="dk1"/>
              </a:solidFill>
              <a:latin typeface="Arial"/>
              <a:ea typeface="Arial"/>
              <a:cs typeface="Arial"/>
              <a:sym typeface="Arial"/>
            </a:endParaRPr>
          </a:p>
        </p:txBody>
      </p:sp>
      <p:sp>
        <p:nvSpPr>
          <p:cNvPr id="416" name="Google Shape;416;p40"/>
          <p:cNvSpPr/>
          <p:nvPr/>
        </p:nvSpPr>
        <p:spPr>
          <a:xfrm>
            <a:off x="576198" y="1290971"/>
            <a:ext cx="502606" cy="502606"/>
          </a:xfrm>
          <a:prstGeom prst="roundRect">
            <a:avLst>
              <a:gd fmla="val 16667" name="adj"/>
            </a:avLst>
          </a:prstGeom>
          <a:solidFill>
            <a:srgbClr val="0FB7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48DA4"/>
              </a:solidFill>
              <a:latin typeface="Calibri"/>
              <a:ea typeface="Calibri"/>
              <a:cs typeface="Calibri"/>
              <a:sym typeface="Calibri"/>
            </a:endParaRPr>
          </a:p>
        </p:txBody>
      </p:sp>
      <p:sp>
        <p:nvSpPr>
          <p:cNvPr id="417" name="Google Shape;417;p40"/>
          <p:cNvSpPr txBox="1"/>
          <p:nvPr/>
        </p:nvSpPr>
        <p:spPr>
          <a:xfrm>
            <a:off x="628983" y="1188331"/>
            <a:ext cx="39703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Open Sans"/>
                <a:ea typeface="Open Sans"/>
                <a:cs typeface="Open Sans"/>
                <a:sym typeface="Open Sans"/>
              </a:rPr>
              <a:t>2</a:t>
            </a:r>
            <a:endParaRPr b="1" i="0" sz="4000" u="none" cap="none" strike="noStrike">
              <a:solidFill>
                <a:schemeClr val="lt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b="0" l="0" r="0" t="0"/>
          <a:stretch/>
        </p:blipFill>
        <p:spPr>
          <a:xfrm>
            <a:off x="0" y="0"/>
            <a:ext cx="12192000" cy="1083306"/>
          </a:xfrm>
          <a:prstGeom prst="rect">
            <a:avLst/>
          </a:prstGeom>
          <a:noFill/>
          <a:ln>
            <a:noFill/>
          </a:ln>
        </p:spPr>
      </p:pic>
      <p:sp>
        <p:nvSpPr>
          <p:cNvPr id="419" name="Google Shape;419;p40"/>
          <p:cNvSpPr txBox="1"/>
          <p:nvPr/>
        </p:nvSpPr>
        <p:spPr>
          <a:xfrm>
            <a:off x="472026" y="259838"/>
            <a:ext cx="4132696"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CONSOLIDATION</a:t>
            </a:r>
            <a:endParaRPr b="1" i="0" sz="3600" u="none" cap="none" strike="noStrike">
              <a:solidFill>
                <a:schemeClr val="dk1"/>
              </a:solidFill>
              <a:latin typeface="Calibri"/>
              <a:ea typeface="Calibri"/>
              <a:cs typeface="Calibri"/>
              <a:sym typeface="Calibri"/>
            </a:endParaRPr>
          </a:p>
        </p:txBody>
      </p:sp>
      <p:sp>
        <p:nvSpPr>
          <p:cNvPr id="420" name="Google Shape;420;p40"/>
          <p:cNvSpPr/>
          <p:nvPr/>
        </p:nvSpPr>
        <p:spPr>
          <a:xfrm>
            <a:off x="730844" y="1998857"/>
            <a:ext cx="9933346" cy="138499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Video your presentation about popular food and drink  </a:t>
            </a:r>
            <a:endParaRPr/>
          </a:p>
          <a:p>
            <a:pPr indent="-457200" lvl="0" marL="457200" marR="0" rtl="0" algn="l">
              <a:lnSpc>
                <a:spcPct val="15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Prepare for the next lesson: </a:t>
            </a:r>
            <a:r>
              <a:rPr b="1" i="0" lang="en-US" sz="2800" u="none" cap="none" strike="noStrike">
                <a:solidFill>
                  <a:schemeClr val="accent2"/>
                </a:solidFill>
                <a:latin typeface="Calibri"/>
                <a:ea typeface="Calibri"/>
                <a:cs typeface="Calibri"/>
                <a:sym typeface="Calibri"/>
              </a:rPr>
              <a:t>Skills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16"/>
          <p:cNvPicPr preferRelativeResize="0"/>
          <p:nvPr>
            <p:ph idx="1" type="body"/>
          </p:nvPr>
        </p:nvPicPr>
        <p:blipFill rotWithShape="1">
          <a:blip r:embed="rId3">
            <a:alphaModFix/>
          </a:blip>
          <a:srcRect b="0" l="0" r="0" t="0"/>
          <a:stretch/>
        </p:blipFill>
        <p:spPr>
          <a:xfrm>
            <a:off x="1524001" y="7553"/>
            <a:ext cx="9143999" cy="6839711"/>
          </a:xfrm>
          <a:prstGeom prst="rect">
            <a:avLst/>
          </a:prstGeom>
          <a:noFill/>
          <a:ln>
            <a:noFill/>
          </a:ln>
        </p:spPr>
      </p:pic>
      <p:sp>
        <p:nvSpPr>
          <p:cNvPr id="426" name="Google Shape;426;p16"/>
          <p:cNvSpPr txBox="1"/>
          <p:nvPr/>
        </p:nvSpPr>
        <p:spPr>
          <a:xfrm>
            <a:off x="3954683" y="6088284"/>
            <a:ext cx="428263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C0C0C"/>
                </a:solidFill>
                <a:latin typeface="Arial"/>
                <a:ea typeface="Arial"/>
                <a:cs typeface="Arial"/>
                <a:sym typeface="Arial"/>
              </a:rPr>
              <a:t>Website</a:t>
            </a:r>
            <a:r>
              <a:rPr b="0" i="0" lang="en-US" sz="1400" u="none" cap="none" strike="noStrike">
                <a:solidFill>
                  <a:srgbClr val="0C0C0C"/>
                </a:solidFill>
                <a:latin typeface="Arial"/>
                <a:ea typeface="Arial"/>
                <a:cs typeface="Arial"/>
                <a:sym typeface="Arial"/>
              </a:rPr>
              <a:t>:</a:t>
            </a:r>
            <a:r>
              <a:rPr b="1" i="0" lang="en-US" sz="1400" u="none" cap="none" strike="noStrike">
                <a:solidFill>
                  <a:srgbClr val="0C0C0C"/>
                </a:solidFill>
                <a:latin typeface="Arial"/>
                <a:ea typeface="Arial"/>
                <a:cs typeface="Arial"/>
                <a:sym typeface="Arial"/>
              </a:rPr>
              <a:t> </a:t>
            </a:r>
            <a:r>
              <a:rPr b="0" i="0" lang="en-US" sz="1400" u="none" cap="none" strike="noStrike">
                <a:solidFill>
                  <a:srgbClr val="0C0C0C"/>
                </a:solidFill>
                <a:latin typeface="Arial"/>
                <a:ea typeface="Arial"/>
                <a:cs typeface="Arial"/>
                <a:sym typeface="Arial"/>
              </a:rPr>
              <a:t>sachmem.vn</a:t>
            </a:r>
            <a:br>
              <a:rPr b="0" i="0" lang="en-US" sz="1400" u="none" cap="none" strike="noStrike">
                <a:solidFill>
                  <a:srgbClr val="0C0C0C"/>
                </a:solidFill>
                <a:latin typeface="Arial"/>
                <a:ea typeface="Arial"/>
                <a:cs typeface="Arial"/>
                <a:sym typeface="Arial"/>
              </a:rPr>
            </a:br>
            <a:r>
              <a:rPr b="1" i="0" lang="en-US" sz="1400" u="none" cap="none" strike="noStrike">
                <a:solidFill>
                  <a:srgbClr val="0C0C0C"/>
                </a:solidFill>
                <a:latin typeface="Arial"/>
                <a:ea typeface="Arial"/>
                <a:cs typeface="Arial"/>
                <a:sym typeface="Arial"/>
              </a:rPr>
              <a:t>Fanpage</a:t>
            </a:r>
            <a:r>
              <a:rPr b="0" i="0" lang="en-US" sz="1400" u="none" cap="none" strike="noStrike">
                <a:solidFill>
                  <a:srgbClr val="0C0C0C"/>
                </a:solidFill>
                <a:latin typeface="Arial"/>
                <a:ea typeface="Arial"/>
                <a:cs typeface="Arial"/>
                <a:sym typeface="Arial"/>
              </a:rPr>
              <a:t>: www.facebook.com/sachmem.vn</a:t>
            </a:r>
            <a:endParaRPr b="0" i="0" sz="1400" u="none" cap="none" strike="noStrike">
              <a:solidFill>
                <a:srgbClr val="0C0C0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3"/>
          <p:cNvGrpSpPr/>
          <p:nvPr/>
        </p:nvGrpSpPr>
        <p:grpSpPr>
          <a:xfrm>
            <a:off x="3716081" y="0"/>
            <a:ext cx="4625163" cy="1583743"/>
            <a:chOff x="3067118" y="144696"/>
            <a:chExt cx="5318600" cy="1583743"/>
          </a:xfrm>
        </p:grpSpPr>
        <p:sp>
          <p:nvSpPr>
            <p:cNvPr id="112" name="Google Shape;112;p3"/>
            <p:cNvSpPr/>
            <p:nvPr/>
          </p:nvSpPr>
          <p:spPr>
            <a:xfrm>
              <a:off x="3427102" y="587387"/>
              <a:ext cx="4958616" cy="884574"/>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txBox="1"/>
            <p:nvPr/>
          </p:nvSpPr>
          <p:spPr>
            <a:xfrm>
              <a:off x="4791560" y="706508"/>
              <a:ext cx="3315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Open Sans"/>
                  <a:ea typeface="Open Sans"/>
                  <a:cs typeface="Open Sans"/>
                  <a:sym typeface="Open Sans"/>
                </a:rPr>
                <a:t>OBJECTIVES</a:t>
              </a:r>
              <a:endParaRPr b="0" i="0" sz="1400" u="none" cap="none" strike="noStrike">
                <a:solidFill>
                  <a:srgbClr val="000000"/>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b="0" l="0" r="0" t="0"/>
            <a:stretch/>
          </p:blipFill>
          <p:spPr>
            <a:xfrm>
              <a:off x="3067118" y="144696"/>
              <a:ext cx="1640534" cy="1583743"/>
            </a:xfrm>
            <a:prstGeom prst="rect">
              <a:avLst/>
            </a:prstGeom>
            <a:noFill/>
            <a:ln>
              <a:noFill/>
            </a:ln>
          </p:spPr>
        </p:pic>
      </p:grpSp>
      <p:sp>
        <p:nvSpPr>
          <p:cNvPr id="115" name="Google Shape;115;p3"/>
          <p:cNvSpPr txBox="1"/>
          <p:nvPr/>
        </p:nvSpPr>
        <p:spPr>
          <a:xfrm>
            <a:off x="978198" y="1619456"/>
            <a:ext cx="10100930"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By the end of this lesson, Ss will be able to:</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1. Knowledge</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Develop their reading skill for specific information about food and drink</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Talk about the popular food and drink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2. Core competences</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Develop communication skills and creativity</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Be collaborative and supportive in pairwork and teamwork</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Develop presentation skills</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Actively join in class activities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3. Personal qualities</a:t>
            </a:r>
            <a:endParaRPr b="1"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Promote pride in the values ​​of Vietnamese culture </a:t>
            </a:r>
            <a:endParaRPr b="0"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ourier New"/>
              <a:buChar char="o"/>
            </a:pPr>
            <a:r>
              <a:rPr b="0" i="0" lang="en-US" sz="2400" u="none" cap="none" strike="noStrike">
                <a:solidFill>
                  <a:srgbClr val="000000"/>
                </a:solidFill>
                <a:latin typeface="Calibri"/>
                <a:ea typeface="Calibri"/>
                <a:cs typeface="Calibri"/>
                <a:sym typeface="Calibri"/>
              </a:rPr>
              <a:t>Develop love for family and traditional food and drink</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0"/>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21" name="Google Shape;121;p30"/>
          <p:cNvSpPr/>
          <p:nvPr/>
        </p:nvSpPr>
        <p:spPr>
          <a:xfrm>
            <a:off x="350432" y="1115391"/>
            <a:ext cx="2047800" cy="525900"/>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WARM-UP</a:t>
            </a:r>
            <a:endParaRPr b="0" i="0" sz="1800" u="none" cap="none" strike="noStrike">
              <a:solidFill>
                <a:schemeClr val="dk1"/>
              </a:solidFill>
              <a:latin typeface="Calibri"/>
              <a:ea typeface="Calibri"/>
              <a:cs typeface="Calibri"/>
              <a:sym typeface="Calibri"/>
            </a:endParaRPr>
          </a:p>
        </p:txBody>
      </p:sp>
      <p:sp>
        <p:nvSpPr>
          <p:cNvPr id="122" name="Google Shape;122;p30"/>
          <p:cNvSpPr/>
          <p:nvPr/>
        </p:nvSpPr>
        <p:spPr>
          <a:xfrm>
            <a:off x="2036116" y="2296677"/>
            <a:ext cx="2275114"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READING</a:t>
            </a:r>
            <a:endParaRPr b="0" i="0" sz="1800" u="none" cap="none" strike="noStrike">
              <a:solidFill>
                <a:schemeClr val="dk1"/>
              </a:solidFill>
              <a:latin typeface="Calibri"/>
              <a:ea typeface="Calibri"/>
              <a:cs typeface="Calibri"/>
              <a:sym typeface="Calibri"/>
            </a:endParaRPr>
          </a:p>
        </p:txBody>
      </p:sp>
      <p:sp>
        <p:nvSpPr>
          <p:cNvPr id="123" name="Google Shape;123;p30"/>
          <p:cNvSpPr/>
          <p:nvPr/>
        </p:nvSpPr>
        <p:spPr>
          <a:xfrm>
            <a:off x="4722513" y="1954874"/>
            <a:ext cx="6713274" cy="123970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Task 1: Work in pairs. Discuss the questions.</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2: Read Phong's blog. Match the underlined words with their meanings.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3: Read Phong’s blog again and circle the correct answer</a:t>
            </a:r>
            <a:endParaRPr b="0" i="0" sz="1800" u="none" cap="none" strike="noStrike">
              <a:solidFill>
                <a:srgbClr val="000000"/>
              </a:solidFill>
              <a:latin typeface="Calibri"/>
              <a:ea typeface="Calibri"/>
              <a:cs typeface="Calibri"/>
              <a:sym typeface="Calibri"/>
            </a:endParaRPr>
          </a:p>
        </p:txBody>
      </p:sp>
      <p:cxnSp>
        <p:nvCxnSpPr>
          <p:cNvPr id="124" name="Google Shape;124;p30"/>
          <p:cNvCxnSpPr>
            <a:stCxn id="121" idx="3"/>
            <a:endCxn id="122" idx="0"/>
          </p:cNvCxnSpPr>
          <p:nvPr/>
        </p:nvCxnSpPr>
        <p:spPr>
          <a:xfrm>
            <a:off x="2398232" y="1378341"/>
            <a:ext cx="775500" cy="918300"/>
          </a:xfrm>
          <a:prstGeom prst="curvedConnector2">
            <a:avLst/>
          </a:prstGeom>
          <a:noFill/>
          <a:ln cap="flat" cmpd="sng" w="57150">
            <a:solidFill>
              <a:srgbClr val="F7941E"/>
            </a:solidFill>
            <a:prstDash val="solid"/>
            <a:miter lim="800000"/>
            <a:headEnd len="sm" w="sm" type="none"/>
            <a:tailEnd len="med" w="med" type="triangle"/>
          </a:ln>
        </p:spPr>
      </p:cxnSp>
      <p:grpSp>
        <p:nvGrpSpPr>
          <p:cNvPr id="125" name="Google Shape;125;p30"/>
          <p:cNvGrpSpPr/>
          <p:nvPr/>
        </p:nvGrpSpPr>
        <p:grpSpPr>
          <a:xfrm>
            <a:off x="3513735" y="155878"/>
            <a:ext cx="3813040" cy="916490"/>
            <a:chOff x="3826252" y="260303"/>
            <a:chExt cx="4557781" cy="916490"/>
          </a:xfrm>
        </p:grpSpPr>
        <p:sp>
          <p:nvSpPr>
            <p:cNvPr id="126" name="Google Shape;126;p30"/>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7" name="Google Shape;127;p30"/>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128" name="Google Shape;128;p30"/>
            <p:cNvSpPr txBox="1"/>
            <p:nvPr/>
          </p:nvSpPr>
          <p:spPr>
            <a:xfrm>
              <a:off x="4779509" y="486321"/>
              <a:ext cx="35967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5: SKILLS 1</a:t>
              </a:r>
              <a:endParaRPr b="0" i="0" sz="1600" u="none" cap="none" strike="noStrike">
                <a:solidFill>
                  <a:srgbClr val="000000"/>
                </a:solidFill>
                <a:latin typeface="Arial"/>
                <a:ea typeface="Arial"/>
                <a:cs typeface="Arial"/>
                <a:sym typeface="Arial"/>
              </a:endParaRPr>
            </a:p>
          </p:txBody>
        </p:sp>
      </p:grpSp>
      <p:sp>
        <p:nvSpPr>
          <p:cNvPr id="129" name="Google Shape;129;p30"/>
          <p:cNvSpPr/>
          <p:nvPr/>
        </p:nvSpPr>
        <p:spPr>
          <a:xfrm>
            <a:off x="2398232" y="5228756"/>
            <a:ext cx="2047800" cy="71020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CONSOLIDATION</a:t>
            </a:r>
            <a:endParaRPr b="0" i="0" sz="1800" u="none" cap="none" strike="noStrike">
              <a:solidFill>
                <a:schemeClr val="dk1"/>
              </a:solidFill>
              <a:latin typeface="Calibri"/>
              <a:ea typeface="Calibri"/>
              <a:cs typeface="Calibri"/>
              <a:sym typeface="Calibri"/>
            </a:endParaRPr>
          </a:p>
        </p:txBody>
      </p:sp>
      <p:cxnSp>
        <p:nvCxnSpPr>
          <p:cNvPr id="130" name="Google Shape;130;p30"/>
          <p:cNvCxnSpPr>
            <a:stCxn id="122" idx="1"/>
            <a:endCxn id="131" idx="0"/>
          </p:cNvCxnSpPr>
          <p:nvPr/>
        </p:nvCxnSpPr>
        <p:spPr>
          <a:xfrm flipH="1">
            <a:off x="1452316" y="2624378"/>
            <a:ext cx="583800" cy="1245900"/>
          </a:xfrm>
          <a:prstGeom prst="curvedConnector2">
            <a:avLst/>
          </a:prstGeom>
          <a:noFill/>
          <a:ln cap="flat" cmpd="sng" w="57150">
            <a:solidFill>
              <a:srgbClr val="F7941E"/>
            </a:solidFill>
            <a:prstDash val="solid"/>
            <a:miter lim="800000"/>
            <a:headEnd len="sm" w="sm" type="none"/>
            <a:tailEnd len="med" w="med" type="triangle"/>
          </a:ln>
        </p:spPr>
      </p:cxnSp>
      <p:sp>
        <p:nvSpPr>
          <p:cNvPr id="132" name="Google Shape;132;p30"/>
          <p:cNvSpPr/>
          <p:nvPr/>
        </p:nvSpPr>
        <p:spPr>
          <a:xfrm>
            <a:off x="4732155" y="3582374"/>
            <a:ext cx="6703633" cy="129052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indent="-288925" lvl="0" marL="288925"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5: Work in groups of 3 or 4. Take turns to talk about a popular food or drink in your area.</a:t>
            </a:r>
            <a:endParaRPr b="0" i="0" sz="1800" u="none" cap="none" strike="noStrike">
              <a:solidFill>
                <a:schemeClr val="dk1"/>
              </a:solidFill>
              <a:latin typeface="Calibri"/>
              <a:ea typeface="Calibri"/>
              <a:cs typeface="Calibri"/>
              <a:sym typeface="Calibri"/>
            </a:endParaRPr>
          </a:p>
        </p:txBody>
      </p:sp>
      <p:sp>
        <p:nvSpPr>
          <p:cNvPr id="133" name="Google Shape;133;p30"/>
          <p:cNvSpPr/>
          <p:nvPr/>
        </p:nvSpPr>
        <p:spPr>
          <a:xfrm>
            <a:off x="4722513" y="1259145"/>
            <a:ext cx="6713274" cy="361733"/>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Mini game</a:t>
            </a:r>
            <a:endParaRPr b="0" i="0" sz="1800" u="none" cap="none" strike="noStrike">
              <a:solidFill>
                <a:srgbClr val="000000"/>
              </a:solidFill>
              <a:latin typeface="Calibri"/>
              <a:ea typeface="Calibri"/>
              <a:cs typeface="Calibri"/>
              <a:sym typeface="Calibri"/>
            </a:endParaRPr>
          </a:p>
        </p:txBody>
      </p:sp>
      <p:sp>
        <p:nvSpPr>
          <p:cNvPr id="134" name="Google Shape;134;p30"/>
          <p:cNvSpPr/>
          <p:nvPr/>
        </p:nvSpPr>
        <p:spPr>
          <a:xfrm>
            <a:off x="4732155" y="5260694"/>
            <a:ext cx="6703632" cy="646331"/>
          </a:xfrm>
          <a:prstGeom prst="rect">
            <a:avLst/>
          </a:prstGeom>
          <a:solidFill>
            <a:srgbClr val="CBEAF0"/>
          </a:solidFill>
          <a:ln cap="flat" cmpd="sng" w="9525">
            <a:solidFill>
              <a:srgbClr val="FFF2CC"/>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Wrap-up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Homework </a:t>
            </a:r>
            <a:endParaRPr/>
          </a:p>
        </p:txBody>
      </p:sp>
      <p:sp>
        <p:nvSpPr>
          <p:cNvPr id="131" name="Google Shape;131;p30"/>
          <p:cNvSpPr/>
          <p:nvPr/>
        </p:nvSpPr>
        <p:spPr>
          <a:xfrm>
            <a:off x="428399" y="3870416"/>
            <a:ext cx="2047800" cy="710205"/>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SPEAKING</a:t>
            </a:r>
            <a:endParaRPr b="0" i="0" sz="1800" u="none" cap="none" strike="noStrike">
              <a:solidFill>
                <a:schemeClr val="dk1"/>
              </a:solidFill>
              <a:latin typeface="Calibri"/>
              <a:ea typeface="Calibri"/>
              <a:cs typeface="Calibri"/>
              <a:sym typeface="Calibri"/>
            </a:endParaRPr>
          </a:p>
        </p:txBody>
      </p:sp>
      <p:cxnSp>
        <p:nvCxnSpPr>
          <p:cNvPr id="135" name="Google Shape;135;p30"/>
          <p:cNvCxnSpPr>
            <a:stCxn id="131" idx="3"/>
            <a:endCxn id="129" idx="0"/>
          </p:cNvCxnSpPr>
          <p:nvPr/>
        </p:nvCxnSpPr>
        <p:spPr>
          <a:xfrm>
            <a:off x="2476199" y="4225519"/>
            <a:ext cx="945900" cy="1003200"/>
          </a:xfrm>
          <a:prstGeom prst="curvedConnector2">
            <a:avLst/>
          </a:prstGeom>
          <a:noFill/>
          <a:ln cap="flat" cmpd="sng" w="57150">
            <a:solidFill>
              <a:srgbClr val="F7941E"/>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2427530" y="1196277"/>
            <a:ext cx="1883700" cy="466769"/>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2400" u="none" cap="none" strike="noStrike">
                <a:solidFill>
                  <a:schemeClr val="dk1"/>
                </a:solidFill>
                <a:latin typeface="Calibri"/>
                <a:ea typeface="Calibri"/>
                <a:cs typeface="Calibri"/>
                <a:sym typeface="Calibri"/>
              </a:rPr>
              <a:t>WARM-UP</a:t>
            </a:r>
            <a:endParaRPr b="0" i="0" sz="2400" u="none" cap="none" strike="noStrike">
              <a:solidFill>
                <a:schemeClr val="dk1"/>
              </a:solidFill>
              <a:latin typeface="Calibri"/>
              <a:ea typeface="Calibri"/>
              <a:cs typeface="Calibri"/>
              <a:sym typeface="Calibri"/>
            </a:endParaRPr>
          </a:p>
        </p:txBody>
      </p:sp>
      <p:sp>
        <p:nvSpPr>
          <p:cNvPr id="141" name="Google Shape;141;p5"/>
          <p:cNvSpPr/>
          <p:nvPr/>
        </p:nvSpPr>
        <p:spPr>
          <a:xfrm>
            <a:off x="6042902" y="2180324"/>
            <a:ext cx="5459400" cy="277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Stage aims</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Calibri"/>
                <a:ea typeface="Calibri"/>
                <a:cs typeface="Calibri"/>
                <a:sym typeface="Calibri"/>
              </a:rPr>
              <a:t>To create an active atmosphere in the class before the lesson.</a:t>
            </a:r>
            <a:endParaRPr b="1"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Calibri"/>
                <a:ea typeface="Calibri"/>
                <a:cs typeface="Calibri"/>
                <a:sym typeface="Calibri"/>
              </a:rPr>
              <a:t>To get students interested in the topic.</a:t>
            </a:r>
            <a:br>
              <a:rPr b="0" i="0" lang="en-US" sz="2000" u="none" cap="none" strike="noStrike">
                <a:solidFill>
                  <a:srgbClr val="000000"/>
                </a:solidFill>
                <a:latin typeface="Calibri"/>
                <a:ea typeface="Calibri"/>
                <a:cs typeface="Calibri"/>
                <a:sym typeface="Calibri"/>
              </a:rPr>
            </a:br>
            <a:endParaRPr b="0" i="0" sz="2000" u="none" cap="none" strike="noStrike">
              <a:solidFill>
                <a:srgbClr val="000000"/>
              </a:solidFill>
              <a:latin typeface="Calibri"/>
              <a:ea typeface="Calibri"/>
              <a:cs typeface="Calibri"/>
              <a:sym typeface="Calibri"/>
            </a:endParaRPr>
          </a:p>
        </p:txBody>
      </p:sp>
      <p:sp>
        <p:nvSpPr>
          <p:cNvPr id="142" name="Google Shape;142;p5"/>
          <p:cNvSpPr/>
          <p:nvPr/>
        </p:nvSpPr>
        <p:spPr>
          <a:xfrm>
            <a:off x="5674956" y="1196277"/>
            <a:ext cx="1883700" cy="481768"/>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Lunch time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br>
              <a:rPr b="0" i="0" lang="en-US" sz="2400" u="none" cap="none" strike="noStrike">
                <a:solidFill>
                  <a:srgbClr val="000000"/>
                </a:solidFill>
                <a:latin typeface="Calibri"/>
                <a:ea typeface="Calibri"/>
                <a:cs typeface="Calibri"/>
                <a:sym typeface="Calibri"/>
              </a:rPr>
            </a:br>
            <a:endParaRPr b="0" i="0" sz="2400" u="none" cap="none" strike="noStrike">
              <a:solidFill>
                <a:srgbClr val="000000"/>
              </a:solidFill>
              <a:latin typeface="Calibri"/>
              <a:ea typeface="Calibri"/>
              <a:cs typeface="Calibri"/>
              <a:sym typeface="Calibri"/>
            </a:endParaRPr>
          </a:p>
        </p:txBody>
      </p:sp>
      <p:grpSp>
        <p:nvGrpSpPr>
          <p:cNvPr id="143" name="Google Shape;143;p5"/>
          <p:cNvGrpSpPr/>
          <p:nvPr/>
        </p:nvGrpSpPr>
        <p:grpSpPr>
          <a:xfrm>
            <a:off x="148229" y="2010479"/>
            <a:ext cx="5621945" cy="3557779"/>
            <a:chOff x="723455" y="2073346"/>
            <a:chExt cx="5621945" cy="3557779"/>
          </a:xfrm>
        </p:grpSpPr>
        <p:pic>
          <p:nvPicPr>
            <p:cNvPr id="144" name="Google Shape;144;p5"/>
            <p:cNvPicPr preferRelativeResize="0"/>
            <p:nvPr/>
          </p:nvPicPr>
          <p:blipFill rotWithShape="1">
            <a:blip r:embed="rId3">
              <a:alphaModFix/>
            </a:blip>
            <a:srcRect b="0" l="0" r="0" t="0"/>
            <a:stretch/>
          </p:blipFill>
          <p:spPr>
            <a:xfrm>
              <a:off x="1758950" y="2222800"/>
              <a:ext cx="4586450" cy="3408325"/>
            </a:xfrm>
            <a:prstGeom prst="rect">
              <a:avLst/>
            </a:prstGeom>
            <a:noFill/>
            <a:ln>
              <a:noFill/>
            </a:ln>
          </p:spPr>
        </p:pic>
        <p:grpSp>
          <p:nvGrpSpPr>
            <p:cNvPr id="145" name="Google Shape;145;p5"/>
            <p:cNvGrpSpPr/>
            <p:nvPr/>
          </p:nvGrpSpPr>
          <p:grpSpPr>
            <a:xfrm>
              <a:off x="723455" y="2073346"/>
              <a:ext cx="1515714" cy="2716404"/>
              <a:chOff x="647255" y="2073346"/>
              <a:chExt cx="1515714" cy="2716404"/>
            </a:xfrm>
          </p:grpSpPr>
          <p:pic>
            <p:nvPicPr>
              <p:cNvPr id="146" name="Google Shape;146;p5"/>
              <p:cNvPicPr preferRelativeResize="0"/>
              <p:nvPr/>
            </p:nvPicPr>
            <p:blipFill rotWithShape="1">
              <a:blip r:embed="rId4">
                <a:alphaModFix/>
              </a:blip>
              <a:srcRect b="0" l="0" r="0" t="0"/>
              <a:stretch/>
            </p:blipFill>
            <p:spPr>
              <a:xfrm rot="2971945">
                <a:off x="762175" y="2405350"/>
                <a:ext cx="1285875" cy="895350"/>
              </a:xfrm>
              <a:prstGeom prst="rect">
                <a:avLst/>
              </a:prstGeom>
              <a:noFill/>
              <a:ln>
                <a:noFill/>
              </a:ln>
            </p:spPr>
          </p:pic>
          <p:pic>
            <p:nvPicPr>
              <p:cNvPr id="147" name="Google Shape;147;p5"/>
              <p:cNvPicPr preferRelativeResize="0"/>
              <p:nvPr/>
            </p:nvPicPr>
            <p:blipFill rotWithShape="1">
              <a:blip r:embed="rId5">
                <a:alphaModFix/>
              </a:blip>
              <a:srcRect b="14843" l="31705" r="30754" t="11338"/>
              <a:stretch/>
            </p:blipFill>
            <p:spPr>
              <a:xfrm>
                <a:off x="1000600" y="2826025"/>
                <a:ext cx="910025" cy="1963725"/>
              </a:xfrm>
              <a:prstGeom prst="rect">
                <a:avLst/>
              </a:prstGeom>
              <a:noFill/>
              <a:ln>
                <a:noFill/>
              </a:ln>
            </p:spPr>
          </p:pic>
        </p:grpSp>
      </p:grpSp>
      <p:grpSp>
        <p:nvGrpSpPr>
          <p:cNvPr id="148" name="Google Shape;148;p5"/>
          <p:cNvGrpSpPr/>
          <p:nvPr/>
        </p:nvGrpSpPr>
        <p:grpSpPr>
          <a:xfrm>
            <a:off x="3513735" y="155878"/>
            <a:ext cx="3813040" cy="916490"/>
            <a:chOff x="3826252" y="260303"/>
            <a:chExt cx="4557781" cy="916490"/>
          </a:xfrm>
        </p:grpSpPr>
        <p:sp>
          <p:nvSpPr>
            <p:cNvPr id="149" name="Google Shape;149;p5"/>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0" name="Google Shape;150;p5"/>
            <p:cNvPicPr preferRelativeResize="0"/>
            <p:nvPr/>
          </p:nvPicPr>
          <p:blipFill rotWithShape="1">
            <a:blip r:embed="rId6">
              <a:alphaModFix/>
            </a:blip>
            <a:srcRect b="0" l="0" r="0" t="0"/>
            <a:stretch/>
          </p:blipFill>
          <p:spPr>
            <a:xfrm>
              <a:off x="3826252" y="260303"/>
              <a:ext cx="964452" cy="916490"/>
            </a:xfrm>
            <a:prstGeom prst="rect">
              <a:avLst/>
            </a:prstGeom>
            <a:noFill/>
            <a:ln>
              <a:noFill/>
            </a:ln>
          </p:spPr>
        </p:pic>
        <p:sp>
          <p:nvSpPr>
            <p:cNvPr id="151" name="Google Shape;151;p5"/>
            <p:cNvSpPr txBox="1"/>
            <p:nvPr/>
          </p:nvSpPr>
          <p:spPr>
            <a:xfrm>
              <a:off x="4779509" y="486321"/>
              <a:ext cx="35967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5: SKILLS 1</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158" name="Google Shape;158;p6"/>
          <p:cNvSpPr txBox="1"/>
          <p:nvPr/>
        </p:nvSpPr>
        <p:spPr>
          <a:xfrm>
            <a:off x="474701" y="207405"/>
            <a:ext cx="30597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MINI GAME</a:t>
            </a:r>
            <a:endParaRPr b="1" i="0" sz="3600" u="none" cap="none" strike="noStrike">
              <a:solidFill>
                <a:schemeClr val="dk1"/>
              </a:solidFill>
              <a:latin typeface="Calibri"/>
              <a:ea typeface="Calibri"/>
              <a:cs typeface="Calibri"/>
              <a:sym typeface="Calibri"/>
            </a:endParaRPr>
          </a:p>
        </p:txBody>
      </p:sp>
      <p:sp>
        <p:nvSpPr>
          <p:cNvPr id="159" name="Google Shape;159;p6"/>
          <p:cNvSpPr/>
          <p:nvPr/>
        </p:nvSpPr>
        <p:spPr>
          <a:xfrm>
            <a:off x="4689388" y="1845638"/>
            <a:ext cx="7001100" cy="35829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grpSp>
        <p:nvGrpSpPr>
          <p:cNvPr id="160" name="Google Shape;160;p6"/>
          <p:cNvGrpSpPr/>
          <p:nvPr/>
        </p:nvGrpSpPr>
        <p:grpSpPr>
          <a:xfrm>
            <a:off x="703914" y="1072548"/>
            <a:ext cx="4466251" cy="2887862"/>
            <a:chOff x="723455" y="2073346"/>
            <a:chExt cx="5621945" cy="3557779"/>
          </a:xfrm>
        </p:grpSpPr>
        <p:pic>
          <p:nvPicPr>
            <p:cNvPr id="161" name="Google Shape;161;p6"/>
            <p:cNvPicPr preferRelativeResize="0"/>
            <p:nvPr/>
          </p:nvPicPr>
          <p:blipFill rotWithShape="1">
            <a:blip r:embed="rId4">
              <a:alphaModFix/>
            </a:blip>
            <a:srcRect b="0" l="0" r="0" t="0"/>
            <a:stretch/>
          </p:blipFill>
          <p:spPr>
            <a:xfrm>
              <a:off x="1758950" y="2222800"/>
              <a:ext cx="4586450" cy="3408325"/>
            </a:xfrm>
            <a:prstGeom prst="rect">
              <a:avLst/>
            </a:prstGeom>
            <a:noFill/>
            <a:ln>
              <a:noFill/>
            </a:ln>
          </p:spPr>
        </p:pic>
        <p:grpSp>
          <p:nvGrpSpPr>
            <p:cNvPr id="162" name="Google Shape;162;p6"/>
            <p:cNvGrpSpPr/>
            <p:nvPr/>
          </p:nvGrpSpPr>
          <p:grpSpPr>
            <a:xfrm>
              <a:off x="723455" y="2073346"/>
              <a:ext cx="1515714" cy="2716404"/>
              <a:chOff x="647255" y="2073346"/>
              <a:chExt cx="1515714" cy="2716404"/>
            </a:xfrm>
          </p:grpSpPr>
          <p:pic>
            <p:nvPicPr>
              <p:cNvPr id="163" name="Google Shape;163;p6"/>
              <p:cNvPicPr preferRelativeResize="0"/>
              <p:nvPr/>
            </p:nvPicPr>
            <p:blipFill rotWithShape="1">
              <a:blip r:embed="rId5">
                <a:alphaModFix/>
              </a:blip>
              <a:srcRect b="0" l="0" r="0" t="0"/>
              <a:stretch/>
            </p:blipFill>
            <p:spPr>
              <a:xfrm rot="2971945">
                <a:off x="762175" y="2405350"/>
                <a:ext cx="1285875" cy="895350"/>
              </a:xfrm>
              <a:prstGeom prst="rect">
                <a:avLst/>
              </a:prstGeom>
              <a:noFill/>
              <a:ln>
                <a:noFill/>
              </a:ln>
            </p:spPr>
          </p:pic>
          <p:pic>
            <p:nvPicPr>
              <p:cNvPr id="164" name="Google Shape;164;p6"/>
              <p:cNvPicPr preferRelativeResize="0"/>
              <p:nvPr/>
            </p:nvPicPr>
            <p:blipFill rotWithShape="1">
              <a:blip r:embed="rId6">
                <a:alphaModFix/>
              </a:blip>
              <a:srcRect b="14843" l="31705" r="30754" t="11338"/>
              <a:stretch/>
            </p:blipFill>
            <p:spPr>
              <a:xfrm>
                <a:off x="1000600" y="2826025"/>
                <a:ext cx="910025" cy="1963725"/>
              </a:xfrm>
              <a:prstGeom prst="rect">
                <a:avLst/>
              </a:prstGeom>
              <a:noFill/>
              <a:ln>
                <a:noFill/>
              </a:ln>
            </p:spPr>
          </p:pic>
        </p:grpSp>
      </p:grpSp>
      <p:sp>
        <p:nvSpPr>
          <p:cNvPr id="165" name="Google Shape;165;p6"/>
          <p:cNvSpPr txBox="1"/>
          <p:nvPr/>
        </p:nvSpPr>
        <p:spPr>
          <a:xfrm>
            <a:off x="567261" y="4174816"/>
            <a:ext cx="5210535" cy="2400627"/>
          </a:xfrm>
          <a:prstGeom prst="rect">
            <a:avLst/>
          </a:prstGeom>
          <a:noFill/>
          <a:ln>
            <a:noFill/>
          </a:ln>
        </p:spPr>
        <p:txBody>
          <a:bodyPr anchorCtr="0" anchor="t" bIns="91425" lIns="91425" spcFirstLastPara="1" rIns="91425" wrap="square" tIns="91425">
            <a:spAutoFit/>
          </a:bodyPr>
          <a:lstStyle/>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Look at the clock. It's time for lunch.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Stand up.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Get your lunchbox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Line up.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Go to the lunchroom.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Sit down. </a:t>
            </a:r>
            <a:endParaRPr b="0" i="0" sz="2400" u="none" cap="none" strike="noStrike">
              <a:solidFill>
                <a:srgbClr val="000000"/>
              </a:solidFill>
              <a:latin typeface="Calibri"/>
              <a:ea typeface="Calibri"/>
              <a:cs typeface="Calibri"/>
              <a:sym typeface="Calibri"/>
            </a:endParaRPr>
          </a:p>
        </p:txBody>
      </p:sp>
      <p:sp>
        <p:nvSpPr>
          <p:cNvPr id="166" name="Google Shape;166;p6"/>
          <p:cNvSpPr txBox="1"/>
          <p:nvPr/>
        </p:nvSpPr>
        <p:spPr>
          <a:xfrm>
            <a:off x="5650942" y="1270372"/>
            <a:ext cx="6264000" cy="5355282"/>
          </a:xfrm>
          <a:prstGeom prst="rect">
            <a:avLst/>
          </a:prstGeom>
          <a:noFill/>
          <a:ln>
            <a:noFill/>
          </a:ln>
        </p:spPr>
        <p:txBody>
          <a:bodyPr anchorCtr="0" anchor="t" bIns="91425" lIns="91425" spcFirstLastPara="1" rIns="91425" wrap="square" tIns="91425">
            <a:spAutoFit/>
          </a:bodyPr>
          <a:lstStyle/>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Open your lunchbox.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Take out a sandwich.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Unwrap the sandwich.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Take a bite of the sandwich. Mmmm it's good.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Open your milk container.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Put in the straw.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Drink some milk. </a:t>
            </a:r>
            <a:endParaRPr b="0" i="0" sz="2400" u="none" cap="none" strike="noStrike">
              <a:solidFill>
                <a:srgbClr val="000000"/>
              </a:solidFill>
              <a:latin typeface="Calibri"/>
              <a:ea typeface="Calibri"/>
              <a:cs typeface="Calibri"/>
              <a:sym typeface="Calibri"/>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Eat the rest of your sandwich.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Drink the rest of the milk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Wipe your face with your napkin.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Close your lunchbox.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Stand up.</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Clean up the table. </a:t>
            </a:r>
            <a:endParaRPr/>
          </a:p>
          <a:p>
            <a:pPr indent="-238125" lvl="0" marL="238125"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Take the garbage to the garbage can. </a:t>
            </a:r>
            <a:endParaRPr/>
          </a:p>
        </p:txBody>
      </p:sp>
      <p:sp>
        <p:nvSpPr>
          <p:cNvPr id="167" name="Google Shape;167;p6"/>
          <p:cNvSpPr txBox="1"/>
          <p:nvPr/>
        </p:nvSpPr>
        <p:spPr>
          <a:xfrm>
            <a:off x="4009104" y="141559"/>
            <a:ext cx="5073300" cy="80018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4000" u="none" cap="none" strike="noStrike">
                <a:solidFill>
                  <a:srgbClr val="11B7BD"/>
                </a:solidFill>
                <a:latin typeface="Calibri"/>
                <a:ea typeface="Calibri"/>
                <a:cs typeface="Calibri"/>
                <a:sym typeface="Calibri"/>
              </a:rPr>
              <a:t>Lunch time</a:t>
            </a:r>
            <a:endParaRPr b="1" i="0" sz="4000" u="none" cap="none" strike="noStrike">
              <a:solidFill>
                <a:srgbClr val="11B7B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5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5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500"/>
                                        <p:tgtEl>
                                          <p:spTgt spid="1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5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500"/>
                                        <p:tgtEl>
                                          <p:spTgt spid="1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4" st="4"/>
                                            </p:txEl>
                                          </p:spTgt>
                                        </p:tgtEl>
                                        <p:attrNameLst>
                                          <p:attrName>style.visibility</p:attrName>
                                        </p:attrNameLst>
                                      </p:cBhvr>
                                      <p:to>
                                        <p:strVal val="visible"/>
                                      </p:to>
                                    </p:set>
                                    <p:animEffect filter="fade" transition="in">
                                      <p:cBhvr>
                                        <p:cTn dur="500"/>
                                        <p:tgtEl>
                                          <p:spTgt spid="1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5" st="5"/>
                                            </p:txEl>
                                          </p:spTgt>
                                        </p:tgtEl>
                                        <p:attrNameLst>
                                          <p:attrName>style.visibility</p:attrName>
                                        </p:attrNameLst>
                                      </p:cBhvr>
                                      <p:to>
                                        <p:strVal val="visible"/>
                                      </p:to>
                                    </p:set>
                                    <p:animEffect filter="fade" transition="in">
                                      <p:cBhvr>
                                        <p:cTn dur="500"/>
                                        <p:tgtEl>
                                          <p:spTgt spid="1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6" st="6"/>
                                            </p:txEl>
                                          </p:spTgt>
                                        </p:tgtEl>
                                        <p:attrNameLst>
                                          <p:attrName>style.visibility</p:attrName>
                                        </p:attrNameLst>
                                      </p:cBhvr>
                                      <p:to>
                                        <p:strVal val="visible"/>
                                      </p:to>
                                    </p:set>
                                    <p:animEffect filter="fade" transition="in">
                                      <p:cBhvr>
                                        <p:cTn dur="500"/>
                                        <p:tgtEl>
                                          <p:spTgt spid="16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7" st="7"/>
                                            </p:txEl>
                                          </p:spTgt>
                                        </p:tgtEl>
                                        <p:attrNameLst>
                                          <p:attrName>style.visibility</p:attrName>
                                        </p:attrNameLst>
                                      </p:cBhvr>
                                      <p:to>
                                        <p:strVal val="visible"/>
                                      </p:to>
                                    </p:set>
                                    <p:animEffect filter="fade" transition="in">
                                      <p:cBhvr>
                                        <p:cTn dur="500"/>
                                        <p:tgtEl>
                                          <p:spTgt spid="16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8" st="8"/>
                                            </p:txEl>
                                          </p:spTgt>
                                        </p:tgtEl>
                                        <p:attrNameLst>
                                          <p:attrName>style.visibility</p:attrName>
                                        </p:attrNameLst>
                                      </p:cBhvr>
                                      <p:to>
                                        <p:strVal val="visible"/>
                                      </p:to>
                                    </p:set>
                                    <p:animEffect filter="fade" transition="in">
                                      <p:cBhvr>
                                        <p:cTn dur="500"/>
                                        <p:tgtEl>
                                          <p:spTgt spid="16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9" st="9"/>
                                            </p:txEl>
                                          </p:spTgt>
                                        </p:tgtEl>
                                        <p:attrNameLst>
                                          <p:attrName>style.visibility</p:attrName>
                                        </p:attrNameLst>
                                      </p:cBhvr>
                                      <p:to>
                                        <p:strVal val="visible"/>
                                      </p:to>
                                    </p:set>
                                    <p:animEffect filter="fade" transition="in">
                                      <p:cBhvr>
                                        <p:cTn dur="500"/>
                                        <p:tgtEl>
                                          <p:spTgt spid="16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0" st="10"/>
                                            </p:txEl>
                                          </p:spTgt>
                                        </p:tgtEl>
                                        <p:attrNameLst>
                                          <p:attrName>style.visibility</p:attrName>
                                        </p:attrNameLst>
                                      </p:cBhvr>
                                      <p:to>
                                        <p:strVal val="visible"/>
                                      </p:to>
                                    </p:set>
                                    <p:animEffect filter="fade" transition="in">
                                      <p:cBhvr>
                                        <p:cTn dur="500"/>
                                        <p:tgtEl>
                                          <p:spTgt spid="16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1" st="11"/>
                                            </p:txEl>
                                          </p:spTgt>
                                        </p:tgtEl>
                                        <p:attrNameLst>
                                          <p:attrName>style.visibility</p:attrName>
                                        </p:attrNameLst>
                                      </p:cBhvr>
                                      <p:to>
                                        <p:strVal val="visible"/>
                                      </p:to>
                                    </p:set>
                                    <p:animEffect filter="fade" transition="in">
                                      <p:cBhvr>
                                        <p:cTn dur="500"/>
                                        <p:tgtEl>
                                          <p:spTgt spid="16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2" st="12"/>
                                            </p:txEl>
                                          </p:spTgt>
                                        </p:tgtEl>
                                        <p:attrNameLst>
                                          <p:attrName>style.visibility</p:attrName>
                                        </p:attrNameLst>
                                      </p:cBhvr>
                                      <p:to>
                                        <p:strVal val="visible"/>
                                      </p:to>
                                    </p:set>
                                    <p:animEffect filter="fade" transition="in">
                                      <p:cBhvr>
                                        <p:cTn dur="500"/>
                                        <p:tgtEl>
                                          <p:spTgt spid="16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3" st="13"/>
                                            </p:txEl>
                                          </p:spTgt>
                                        </p:tgtEl>
                                        <p:attrNameLst>
                                          <p:attrName>style.visibility</p:attrName>
                                        </p:attrNameLst>
                                      </p:cBhvr>
                                      <p:to>
                                        <p:strVal val="visible"/>
                                      </p:to>
                                    </p:set>
                                    <p:animEffect filter="fade" transition="in">
                                      <p:cBhvr>
                                        <p:cTn dur="500"/>
                                        <p:tgtEl>
                                          <p:spTgt spid="166">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p:nvPr/>
        </p:nvSpPr>
        <p:spPr>
          <a:xfrm>
            <a:off x="4567839" y="1755498"/>
            <a:ext cx="2162852" cy="845902"/>
          </a:xfrm>
          <a:custGeom>
            <a:rect b="b" l="l" r="r" t="t"/>
            <a:pathLst>
              <a:path extrusionOk="0" h="941884" w="1728196">
                <a:moveTo>
                  <a:pt x="0" y="0"/>
                </a:moveTo>
                <a:lnTo>
                  <a:pt x="1728196" y="0"/>
                </a:lnTo>
                <a:lnTo>
                  <a:pt x="1728196" y="941884"/>
                </a:lnTo>
                <a:lnTo>
                  <a:pt x="0" y="941884"/>
                </a:lnTo>
                <a:lnTo>
                  <a:pt x="0" y="0"/>
                </a:lnTo>
                <a:close/>
              </a:path>
            </a:pathLst>
          </a:custGeom>
          <a:noFill/>
          <a:ln>
            <a:noFill/>
          </a:ln>
        </p:spPr>
        <p:txBody>
          <a:bodyPr anchorCtr="0" anchor="ctr" bIns="11425" lIns="11425" spcFirstLastPara="1" rIns="11425" wrap="square" tIns="11425">
            <a:noAutofit/>
          </a:bodyPr>
          <a:lstStyle/>
          <a:p>
            <a:pPr indent="0" lvl="1" marL="0" marR="0" rtl="0" algn="l">
              <a:lnSpc>
                <a:spcPct val="9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173" name="Google Shape;173;p31"/>
          <p:cNvSpPr/>
          <p:nvPr/>
        </p:nvSpPr>
        <p:spPr>
          <a:xfrm>
            <a:off x="350432" y="1115391"/>
            <a:ext cx="2047800" cy="525900"/>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WARM-UP</a:t>
            </a:r>
            <a:endParaRPr b="0" i="0" sz="1800" u="none" cap="none" strike="noStrike">
              <a:solidFill>
                <a:schemeClr val="dk1"/>
              </a:solidFill>
              <a:latin typeface="Calibri"/>
              <a:ea typeface="Calibri"/>
              <a:cs typeface="Calibri"/>
              <a:sym typeface="Calibri"/>
            </a:endParaRPr>
          </a:p>
        </p:txBody>
      </p:sp>
      <p:sp>
        <p:nvSpPr>
          <p:cNvPr id="174" name="Google Shape;174;p31"/>
          <p:cNvSpPr/>
          <p:nvPr/>
        </p:nvSpPr>
        <p:spPr>
          <a:xfrm>
            <a:off x="2036116" y="2296677"/>
            <a:ext cx="2275114" cy="655403"/>
          </a:xfrm>
          <a:prstGeom prst="roundRect">
            <a:avLst>
              <a:gd fmla="val 16667" name="adj"/>
            </a:avLst>
          </a:prstGeom>
          <a:solidFill>
            <a:srgbClr val="48C0B6"/>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READING</a:t>
            </a:r>
            <a:endParaRPr b="0" i="0" sz="1800" u="none" cap="none" strike="noStrike">
              <a:solidFill>
                <a:schemeClr val="dk1"/>
              </a:solidFill>
              <a:latin typeface="Calibri"/>
              <a:ea typeface="Calibri"/>
              <a:cs typeface="Calibri"/>
              <a:sym typeface="Calibri"/>
            </a:endParaRPr>
          </a:p>
        </p:txBody>
      </p:sp>
      <p:sp>
        <p:nvSpPr>
          <p:cNvPr id="175" name="Google Shape;175;p31"/>
          <p:cNvSpPr/>
          <p:nvPr/>
        </p:nvSpPr>
        <p:spPr>
          <a:xfrm>
            <a:off x="4722513" y="1954874"/>
            <a:ext cx="6713274" cy="1239705"/>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Task 1: Work in pairs. Discuss the questions.</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2: Read Phong's blog. Match the underlined words with their meanings.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Task 3: Read Phong’s blog again and circle the correct answer</a:t>
            </a:r>
            <a:endParaRPr b="0" i="0" sz="1800" u="none" cap="none" strike="noStrike">
              <a:solidFill>
                <a:srgbClr val="000000"/>
              </a:solidFill>
              <a:latin typeface="Calibri"/>
              <a:ea typeface="Calibri"/>
              <a:cs typeface="Calibri"/>
              <a:sym typeface="Calibri"/>
            </a:endParaRPr>
          </a:p>
        </p:txBody>
      </p:sp>
      <p:cxnSp>
        <p:nvCxnSpPr>
          <p:cNvPr id="176" name="Google Shape;176;p31"/>
          <p:cNvCxnSpPr>
            <a:stCxn id="173" idx="3"/>
            <a:endCxn id="174" idx="0"/>
          </p:cNvCxnSpPr>
          <p:nvPr/>
        </p:nvCxnSpPr>
        <p:spPr>
          <a:xfrm>
            <a:off x="2398232" y="1378341"/>
            <a:ext cx="775500" cy="918300"/>
          </a:xfrm>
          <a:prstGeom prst="curvedConnector2">
            <a:avLst/>
          </a:prstGeom>
          <a:noFill/>
          <a:ln cap="flat" cmpd="sng" w="57150">
            <a:solidFill>
              <a:srgbClr val="F7941E"/>
            </a:solidFill>
            <a:prstDash val="solid"/>
            <a:miter lim="800000"/>
            <a:headEnd len="sm" w="sm" type="none"/>
            <a:tailEnd len="med" w="med" type="triangle"/>
          </a:ln>
        </p:spPr>
      </p:cxnSp>
      <p:grpSp>
        <p:nvGrpSpPr>
          <p:cNvPr id="177" name="Google Shape;177;p31"/>
          <p:cNvGrpSpPr/>
          <p:nvPr/>
        </p:nvGrpSpPr>
        <p:grpSpPr>
          <a:xfrm>
            <a:off x="3513735" y="155878"/>
            <a:ext cx="3813040" cy="916490"/>
            <a:chOff x="3826252" y="260303"/>
            <a:chExt cx="4557781" cy="916490"/>
          </a:xfrm>
        </p:grpSpPr>
        <p:sp>
          <p:nvSpPr>
            <p:cNvPr id="178" name="Google Shape;178;p31"/>
            <p:cNvSpPr/>
            <p:nvPr/>
          </p:nvSpPr>
          <p:spPr>
            <a:xfrm>
              <a:off x="4435147" y="405824"/>
              <a:ext cx="3948886" cy="625641"/>
            </a:xfrm>
            <a:prstGeom prst="roundRect">
              <a:avLst>
                <a:gd fmla="val 42661" name="adj"/>
              </a:avLst>
            </a:prstGeom>
            <a:solidFill>
              <a:srgbClr val="FF98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p31"/>
            <p:cNvPicPr preferRelativeResize="0"/>
            <p:nvPr/>
          </p:nvPicPr>
          <p:blipFill rotWithShape="1">
            <a:blip r:embed="rId3">
              <a:alphaModFix/>
            </a:blip>
            <a:srcRect b="0" l="0" r="0" t="0"/>
            <a:stretch/>
          </p:blipFill>
          <p:spPr>
            <a:xfrm>
              <a:off x="3826252" y="260303"/>
              <a:ext cx="964452" cy="916490"/>
            </a:xfrm>
            <a:prstGeom prst="rect">
              <a:avLst/>
            </a:prstGeom>
            <a:noFill/>
            <a:ln>
              <a:noFill/>
            </a:ln>
          </p:spPr>
        </p:pic>
        <p:sp>
          <p:nvSpPr>
            <p:cNvPr id="180" name="Google Shape;180;p31"/>
            <p:cNvSpPr txBox="1"/>
            <p:nvPr/>
          </p:nvSpPr>
          <p:spPr>
            <a:xfrm>
              <a:off x="4779509" y="486321"/>
              <a:ext cx="35967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5: SKILLS 1</a:t>
              </a:r>
              <a:endParaRPr b="0" i="0" sz="1600" u="none" cap="none" strike="noStrike">
                <a:solidFill>
                  <a:srgbClr val="000000"/>
                </a:solidFill>
                <a:latin typeface="Arial"/>
                <a:ea typeface="Arial"/>
                <a:cs typeface="Arial"/>
                <a:sym typeface="Arial"/>
              </a:endParaRPr>
            </a:p>
          </p:txBody>
        </p:sp>
      </p:grpSp>
      <p:sp>
        <p:nvSpPr>
          <p:cNvPr id="181" name="Google Shape;181;p31"/>
          <p:cNvSpPr/>
          <p:nvPr/>
        </p:nvSpPr>
        <p:spPr>
          <a:xfrm>
            <a:off x="4722513" y="1259145"/>
            <a:ext cx="6713274" cy="361733"/>
          </a:xfrm>
          <a:prstGeom prst="rect">
            <a:avLst/>
          </a:prstGeom>
          <a:solidFill>
            <a:srgbClr val="CBEAF0"/>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Mini game</a:t>
            </a:r>
            <a:endParaRPr b="0" i="0" sz="1800" u="none" cap="none" strike="noStrike">
              <a:solidFill>
                <a:srgbClr val="000000"/>
              </a:solidFill>
              <a:latin typeface="Calibri"/>
              <a:ea typeface="Calibri"/>
              <a:cs typeface="Calibri"/>
              <a:sym typeface="Calibri"/>
            </a:endParaRPr>
          </a:p>
        </p:txBody>
      </p:sp>
      <p:sp>
        <p:nvSpPr>
          <p:cNvPr id="182" name="Google Shape;182;p31"/>
          <p:cNvSpPr/>
          <p:nvPr/>
        </p:nvSpPr>
        <p:spPr>
          <a:xfrm>
            <a:off x="4722513" y="3429858"/>
            <a:ext cx="700544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000000"/>
                </a:solidFill>
                <a:latin typeface="Calibri"/>
                <a:ea typeface="Calibri"/>
                <a:cs typeface="Calibri"/>
                <a:sym typeface="Calibri"/>
              </a:rPr>
              <a:t>Stage aims</a:t>
            </a:r>
            <a:endParaRPr/>
          </a:p>
          <a:p>
            <a:pPr indent="-285750" lvl="0" marL="285750" marR="0" rtl="0" algn="l">
              <a:lnSpc>
                <a:spcPct val="15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To help students use key language more appropriately. </a:t>
            </a:r>
            <a:endParaRPr/>
          </a:p>
          <a:p>
            <a:pPr indent="-285750" lvl="0" marL="285750" marR="0" rtl="0" algn="l">
              <a:lnSpc>
                <a:spcPct val="15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To help Ss develop their reading skill for specific information (scanning).</a:t>
            </a:r>
            <a:endParaRPr b="1" i="0" sz="3200" u="none" cap="none" strike="noStrike">
              <a:solidFill>
                <a:srgbClr val="000000"/>
              </a:solidFill>
              <a:latin typeface="Calibri"/>
              <a:ea typeface="Calibri"/>
              <a:cs typeface="Calibri"/>
              <a:sym typeface="Calibri"/>
            </a:endParaRPr>
          </a:p>
        </p:txBody>
      </p:sp>
      <p:pic>
        <p:nvPicPr>
          <p:cNvPr id="183" name="Google Shape;183;p31"/>
          <p:cNvPicPr preferRelativeResize="0"/>
          <p:nvPr/>
        </p:nvPicPr>
        <p:blipFill rotWithShape="1">
          <a:blip r:embed="rId4">
            <a:alphaModFix/>
          </a:blip>
          <a:srcRect b="0" l="0" r="0" t="0"/>
          <a:stretch/>
        </p:blipFill>
        <p:spPr>
          <a:xfrm>
            <a:off x="609567" y="3429858"/>
            <a:ext cx="3577330" cy="201901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2"/>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190" name="Google Shape;190;p32"/>
          <p:cNvSpPr txBox="1"/>
          <p:nvPr/>
        </p:nvSpPr>
        <p:spPr>
          <a:xfrm>
            <a:off x="663574" y="202250"/>
            <a:ext cx="3572759"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4000" u="none" cap="none" strike="noStrike">
                <a:solidFill>
                  <a:schemeClr val="dk1"/>
                </a:solidFill>
                <a:latin typeface="Calibri"/>
                <a:ea typeface="Calibri"/>
                <a:cs typeface="Calibri"/>
                <a:sym typeface="Calibri"/>
              </a:rPr>
              <a:t>READING</a:t>
            </a:r>
            <a:endParaRPr b="1" i="0" sz="4000" u="none" cap="none" strike="noStrike">
              <a:solidFill>
                <a:schemeClr val="dk1"/>
              </a:solidFill>
              <a:latin typeface="Calibri"/>
              <a:ea typeface="Calibri"/>
              <a:cs typeface="Calibri"/>
              <a:sym typeface="Calibri"/>
            </a:endParaRPr>
          </a:p>
        </p:txBody>
      </p:sp>
      <p:sp>
        <p:nvSpPr>
          <p:cNvPr id="191" name="Google Shape;191;p32"/>
          <p:cNvSpPr/>
          <p:nvPr/>
        </p:nvSpPr>
        <p:spPr>
          <a:xfrm>
            <a:off x="4689388" y="1845638"/>
            <a:ext cx="7001042" cy="35828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sp>
        <p:nvSpPr>
          <p:cNvPr id="192" name="Google Shape;192;p32"/>
          <p:cNvSpPr/>
          <p:nvPr/>
        </p:nvSpPr>
        <p:spPr>
          <a:xfrm>
            <a:off x="1348590" y="1256204"/>
            <a:ext cx="8445482"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Work in pairs. Discuss the following questions.</a:t>
            </a:r>
            <a:endParaRPr b="1" i="0" sz="3200" u="none" cap="none" strike="noStrike">
              <a:solidFill>
                <a:srgbClr val="000000"/>
              </a:solidFill>
              <a:latin typeface="Calibri"/>
              <a:ea typeface="Calibri"/>
              <a:cs typeface="Calibri"/>
              <a:sym typeface="Calibri"/>
            </a:endParaRPr>
          </a:p>
        </p:txBody>
      </p:sp>
      <p:sp>
        <p:nvSpPr>
          <p:cNvPr id="193" name="Google Shape;193;p32"/>
          <p:cNvSpPr/>
          <p:nvPr/>
        </p:nvSpPr>
        <p:spPr>
          <a:xfrm>
            <a:off x="1239541" y="1843208"/>
            <a:ext cx="9626933" cy="3046948"/>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100"/>
              <a:buFont typeface="Arial"/>
              <a:buNone/>
            </a:pPr>
            <a:r>
              <a:rPr b="0" i="0" lang="en-US" sz="3200" u="none" cap="none" strike="noStrike">
                <a:solidFill>
                  <a:srgbClr val="000000"/>
                </a:solidFill>
                <a:latin typeface="Calibri"/>
                <a:ea typeface="Calibri"/>
                <a:cs typeface="Calibri"/>
                <a:sym typeface="Calibri"/>
              </a:rPr>
              <a:t>1. Is </a:t>
            </a:r>
            <a:r>
              <a:rPr b="0" i="1" lang="en-US" sz="3200" u="none" cap="none" strike="noStrike">
                <a:solidFill>
                  <a:srgbClr val="000000"/>
                </a:solidFill>
                <a:latin typeface="Calibri"/>
                <a:ea typeface="Calibri"/>
                <a:cs typeface="Calibri"/>
                <a:sym typeface="Calibri"/>
              </a:rPr>
              <a:t>pho</a:t>
            </a:r>
            <a:r>
              <a:rPr b="0" i="0" lang="en-US" sz="3200" u="none" cap="none" strike="noStrike">
                <a:solidFill>
                  <a:srgbClr val="000000"/>
                </a:solidFill>
                <a:latin typeface="Calibri"/>
                <a:ea typeface="Calibri"/>
                <a:cs typeface="Calibri"/>
                <a:sym typeface="Calibri"/>
              </a:rPr>
              <a:t> popular in your neighbourhood? </a:t>
            </a:r>
            <a:endParaRPr b="0" i="0" sz="3200" u="none" cap="none" strike="noStrike">
              <a:solidFill>
                <a:srgbClr val="000000"/>
              </a:solidFill>
              <a:latin typeface="Calibri"/>
              <a:ea typeface="Calibri"/>
              <a:cs typeface="Calibri"/>
              <a:sym typeface="Calibri"/>
            </a:endParaRPr>
          </a:p>
          <a:p>
            <a:pPr indent="0" lvl="0" marL="0" marR="0" rtl="0" algn="l">
              <a:lnSpc>
                <a:spcPct val="200000"/>
              </a:lnSpc>
              <a:spcBef>
                <a:spcPts val="0"/>
              </a:spcBef>
              <a:spcAft>
                <a:spcPts val="0"/>
              </a:spcAft>
              <a:buClr>
                <a:srgbClr val="000000"/>
              </a:buClr>
              <a:buSzPts val="1100"/>
              <a:buFont typeface="Arial"/>
              <a:buNone/>
            </a:pPr>
            <a:r>
              <a:rPr b="0" i="0" lang="en-US" sz="3200" u="none" cap="none" strike="noStrike">
                <a:solidFill>
                  <a:srgbClr val="000000"/>
                </a:solidFill>
                <a:latin typeface="Calibri"/>
                <a:ea typeface="Calibri"/>
                <a:cs typeface="Calibri"/>
                <a:sym typeface="Calibri"/>
              </a:rPr>
              <a:t>2. When can we have </a:t>
            </a:r>
            <a:r>
              <a:rPr b="0" i="1" lang="en-US" sz="3200" u="none" cap="none" strike="noStrike">
                <a:solidFill>
                  <a:srgbClr val="000000"/>
                </a:solidFill>
                <a:latin typeface="Calibri"/>
                <a:ea typeface="Calibri"/>
                <a:cs typeface="Calibri"/>
                <a:sym typeface="Calibri"/>
              </a:rPr>
              <a:t>pho</a:t>
            </a:r>
            <a:r>
              <a:rPr b="0" i="0" lang="en-US"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l">
              <a:lnSpc>
                <a:spcPct val="200000"/>
              </a:lnSpc>
              <a:spcBef>
                <a:spcPts val="0"/>
              </a:spcBef>
              <a:spcAft>
                <a:spcPts val="0"/>
              </a:spcAft>
              <a:buClr>
                <a:srgbClr val="000000"/>
              </a:buClr>
              <a:buSzPts val="1100"/>
              <a:buFont typeface="Arial"/>
              <a:buNone/>
            </a:pPr>
            <a:r>
              <a:rPr b="0" i="0" lang="en-US" sz="3200" u="none" cap="none" strike="noStrike">
                <a:solidFill>
                  <a:srgbClr val="000000"/>
                </a:solidFill>
                <a:latin typeface="Calibri"/>
                <a:ea typeface="Calibri"/>
                <a:cs typeface="Calibri"/>
                <a:sym typeface="Calibri"/>
              </a:rPr>
              <a:t>3. What are the main ingredients of </a:t>
            </a:r>
            <a:r>
              <a:rPr b="0" i="1" lang="en-US" sz="3200" u="none" cap="none" strike="noStrike">
                <a:solidFill>
                  <a:srgbClr val="000000"/>
                </a:solidFill>
                <a:latin typeface="Calibri"/>
                <a:ea typeface="Calibri"/>
                <a:cs typeface="Calibri"/>
                <a:sym typeface="Calibri"/>
              </a:rPr>
              <a:t>pho</a:t>
            </a:r>
            <a:r>
              <a:rPr b="0" i="0" lang="en-US"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p:txBody>
      </p:sp>
      <p:grpSp>
        <p:nvGrpSpPr>
          <p:cNvPr id="194" name="Google Shape;194;p32"/>
          <p:cNvGrpSpPr/>
          <p:nvPr/>
        </p:nvGrpSpPr>
        <p:grpSpPr>
          <a:xfrm>
            <a:off x="720289" y="1223379"/>
            <a:ext cx="519251" cy="584775"/>
            <a:chOff x="487066" y="1334106"/>
            <a:chExt cx="582963" cy="657458"/>
          </a:xfrm>
        </p:grpSpPr>
        <p:sp>
          <p:nvSpPr>
            <p:cNvPr id="195" name="Google Shape;195;p32"/>
            <p:cNvSpPr/>
            <p:nvPr/>
          </p:nvSpPr>
          <p:spPr>
            <a:xfrm>
              <a:off x="487066" y="1357586"/>
              <a:ext cx="582963" cy="574920"/>
            </a:xfrm>
            <a:prstGeom prst="roundRect">
              <a:avLst>
                <a:gd fmla="val 16667" name="adj"/>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rgbClr val="048DA4"/>
                </a:solidFill>
                <a:latin typeface="Arial"/>
                <a:ea typeface="Arial"/>
                <a:cs typeface="Arial"/>
                <a:sym typeface="Arial"/>
              </a:endParaRPr>
            </a:p>
          </p:txBody>
        </p:sp>
        <p:sp>
          <p:nvSpPr>
            <p:cNvPr id="196" name="Google Shape;196;p32"/>
            <p:cNvSpPr txBox="1"/>
            <p:nvPr/>
          </p:nvSpPr>
          <p:spPr>
            <a:xfrm>
              <a:off x="609496" y="1334106"/>
              <a:ext cx="299818" cy="657458"/>
            </a:xfrm>
            <a:prstGeom prst="rect">
              <a:avLst/>
            </a:prstGeom>
            <a:noFill/>
            <a:ln>
              <a:noFill/>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Open Sans"/>
                  <a:ea typeface="Open Sans"/>
                  <a:cs typeface="Open Sans"/>
                  <a:sym typeface="Open Sans"/>
                </a:rPr>
                <a:t>1</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b="0" l="0" r="0" t="0"/>
          <a:stretch/>
        </p:blipFill>
        <p:spPr>
          <a:xfrm>
            <a:off x="-2" y="1"/>
            <a:ext cx="12192000" cy="1083306"/>
          </a:xfrm>
          <a:prstGeom prst="rect">
            <a:avLst/>
          </a:prstGeom>
          <a:noFill/>
          <a:ln>
            <a:noFill/>
          </a:ln>
        </p:spPr>
      </p:pic>
      <p:sp>
        <p:nvSpPr>
          <p:cNvPr id="203" name="Google Shape;203;p9"/>
          <p:cNvSpPr txBox="1"/>
          <p:nvPr/>
        </p:nvSpPr>
        <p:spPr>
          <a:xfrm>
            <a:off x="572132" y="178570"/>
            <a:ext cx="3779949"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READING</a:t>
            </a:r>
            <a:endParaRPr b="1" i="0" sz="3600" u="none" cap="none" strike="noStrike">
              <a:solidFill>
                <a:schemeClr val="dk1"/>
              </a:solidFill>
              <a:latin typeface="Calibri"/>
              <a:ea typeface="Calibri"/>
              <a:cs typeface="Calibri"/>
              <a:sym typeface="Calibri"/>
            </a:endParaRPr>
          </a:p>
        </p:txBody>
      </p:sp>
      <p:sp>
        <p:nvSpPr>
          <p:cNvPr id="204" name="Google Shape;204;p9"/>
          <p:cNvSpPr/>
          <p:nvPr/>
        </p:nvSpPr>
        <p:spPr>
          <a:xfrm>
            <a:off x="247961" y="1776071"/>
            <a:ext cx="6517178" cy="4749900"/>
          </a:xfrm>
          <a:prstGeom prst="rect">
            <a:avLst/>
          </a:prstGeom>
          <a:solidFill>
            <a:srgbClr val="FFDBAB"/>
          </a:solidFill>
          <a:ln cap="flat" cmpd="sng" w="5715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lnSpc>
                <a:spcPct val="101666"/>
              </a:lnSpc>
              <a:spcBef>
                <a:spcPts val="0"/>
              </a:spcBef>
              <a:spcAft>
                <a:spcPts val="0"/>
              </a:spcAft>
              <a:buClr>
                <a:srgbClr val="000000"/>
              </a:buClr>
              <a:buSzPts val="1100"/>
              <a:buFont typeface="Arial"/>
              <a:buNone/>
            </a:pPr>
            <a:r>
              <a:rPr b="0" i="0" lang="en-US" sz="2400" u="none" cap="none" strike="noStrike">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b="0" i="1" lang="en-US" sz="2400" u="none" cap="none" strike="noStrike">
                <a:solidFill>
                  <a:srgbClr val="0C0C0C"/>
                </a:solidFill>
                <a:latin typeface="Calibri"/>
                <a:ea typeface="Calibri"/>
                <a:cs typeface="Calibri"/>
                <a:sym typeface="Calibri"/>
              </a:rPr>
              <a:t>pho</a:t>
            </a:r>
            <a:r>
              <a:rPr b="0" i="0" lang="en-US" sz="2400" u="none" cap="none" strike="noStrike">
                <a:solidFill>
                  <a:srgbClr val="0C0C0C"/>
                </a:solidFill>
                <a:latin typeface="Calibri"/>
                <a:ea typeface="Calibri"/>
                <a:cs typeface="Calibri"/>
                <a:sym typeface="Calibri"/>
              </a:rPr>
              <a:t> at all times of the day, even for a late night </a:t>
            </a:r>
            <a:r>
              <a:rPr b="0" i="0" lang="en-US" sz="2400" u="sng" cap="none" strike="noStrike">
                <a:solidFill>
                  <a:srgbClr val="0C0C0C"/>
                </a:solidFill>
                <a:latin typeface="Calibri"/>
                <a:ea typeface="Calibri"/>
                <a:cs typeface="Calibri"/>
                <a:sym typeface="Calibri"/>
              </a:rPr>
              <a:t>snack</a:t>
            </a:r>
            <a:r>
              <a:rPr b="0" i="0" lang="en-US" sz="2400" u="none" cap="none" strike="noStrike">
                <a:solidFill>
                  <a:srgbClr val="0C0C0C"/>
                </a:solidFill>
                <a:latin typeface="Calibri"/>
                <a:ea typeface="Calibri"/>
                <a:cs typeface="Calibri"/>
                <a:sym typeface="Calibri"/>
              </a:rPr>
              <a:t>. </a:t>
            </a:r>
            <a:r>
              <a:rPr b="0" i="1" lang="en-US" sz="2400" u="none" cap="none" strike="noStrike">
                <a:solidFill>
                  <a:srgbClr val="0C0C0C"/>
                </a:solidFill>
                <a:latin typeface="Calibri"/>
                <a:ea typeface="Calibri"/>
                <a:cs typeface="Calibri"/>
                <a:sym typeface="Calibri"/>
              </a:rPr>
              <a:t>Pho</a:t>
            </a:r>
            <a:r>
              <a:rPr b="0" i="0" lang="en-US" sz="2400" u="none" cap="none" strike="noStrike">
                <a:solidFill>
                  <a:srgbClr val="0C0C0C"/>
                </a:solidFill>
                <a:latin typeface="Calibri"/>
                <a:ea typeface="Calibri"/>
                <a:cs typeface="Calibri"/>
                <a:sym typeface="Calibri"/>
              </a:rPr>
              <a:t> has a very special </a:t>
            </a:r>
            <a:r>
              <a:rPr b="0" i="0" lang="en-US" sz="2400" u="sng" cap="none" strike="noStrike">
                <a:solidFill>
                  <a:srgbClr val="0C0C0C"/>
                </a:solidFill>
                <a:latin typeface="Calibri"/>
                <a:ea typeface="Calibri"/>
                <a:cs typeface="Calibri"/>
                <a:sym typeface="Calibri"/>
              </a:rPr>
              <a:t>taste</a:t>
            </a:r>
            <a:r>
              <a:rPr b="0" i="0" lang="en-US" sz="2400" u="none" cap="none" strike="noStrike">
                <a:solidFill>
                  <a:srgbClr val="0C0C0C"/>
                </a:solidFill>
                <a:latin typeface="Calibri"/>
                <a:ea typeface="Calibri"/>
                <a:cs typeface="Calibri"/>
                <a:sym typeface="Calibri"/>
              </a:rPr>
              <a:t>. The rice noodles are made from the best kind of rice. There are two main kinds of </a:t>
            </a:r>
            <a:r>
              <a:rPr b="0" i="1" lang="en-US" sz="2400" u="none" cap="none" strike="noStrike">
                <a:solidFill>
                  <a:srgbClr val="0C0C0C"/>
                </a:solidFill>
                <a:latin typeface="Calibri"/>
                <a:ea typeface="Calibri"/>
                <a:cs typeface="Calibri"/>
                <a:sym typeface="Calibri"/>
              </a:rPr>
              <a:t>pho</a:t>
            </a:r>
            <a:r>
              <a:rPr b="0" i="0" lang="en-US" sz="2400" u="none" cap="none" strike="noStrike">
                <a:solidFill>
                  <a:srgbClr val="0C0C0C"/>
                </a:solidFill>
                <a:latin typeface="Calibri"/>
                <a:ea typeface="Calibri"/>
                <a:cs typeface="Calibri"/>
                <a:sym typeface="Calibri"/>
              </a:rPr>
              <a:t>: </a:t>
            </a:r>
            <a:r>
              <a:rPr b="0" i="1" lang="en-US" sz="2400" u="none" cap="none" strike="noStrike">
                <a:solidFill>
                  <a:srgbClr val="0C0C0C"/>
                </a:solidFill>
                <a:latin typeface="Calibri"/>
                <a:ea typeface="Calibri"/>
                <a:cs typeface="Calibri"/>
                <a:sym typeface="Calibri"/>
              </a:rPr>
              <a:t>pho bo </a:t>
            </a:r>
            <a:r>
              <a:rPr b="0" i="0" lang="en-US" sz="2400" u="none" cap="none" strike="noStrike">
                <a:solidFill>
                  <a:srgbClr val="0C0C0C"/>
                </a:solidFill>
                <a:latin typeface="Calibri"/>
                <a:ea typeface="Calibri"/>
                <a:cs typeface="Calibri"/>
                <a:sym typeface="Calibri"/>
              </a:rPr>
              <a:t>(beef noodle soup) and </a:t>
            </a:r>
            <a:r>
              <a:rPr b="0" i="1" lang="en-US" sz="2400" u="none" cap="none" strike="noStrike">
                <a:solidFill>
                  <a:srgbClr val="0C0C0C"/>
                </a:solidFill>
                <a:latin typeface="Calibri"/>
                <a:ea typeface="Calibri"/>
                <a:cs typeface="Calibri"/>
                <a:sym typeface="Calibri"/>
              </a:rPr>
              <a:t>pho ga </a:t>
            </a:r>
            <a:r>
              <a:rPr b="0" i="0" lang="en-US" sz="2400" u="none" cap="none" strike="noStrike">
                <a:solidFill>
                  <a:srgbClr val="0C0C0C"/>
                </a:solidFill>
                <a:latin typeface="Calibri"/>
                <a:ea typeface="Calibri"/>
                <a:cs typeface="Calibri"/>
                <a:sym typeface="Calibri"/>
              </a:rPr>
              <a:t>(chicken noodle soup). The </a:t>
            </a:r>
            <a:r>
              <a:rPr b="0" i="0" lang="en-US" sz="2400" u="sng" cap="none" strike="noStrike">
                <a:solidFill>
                  <a:srgbClr val="0C0C0C"/>
                </a:solidFill>
                <a:latin typeface="Calibri"/>
                <a:ea typeface="Calibri"/>
                <a:cs typeface="Calibri"/>
                <a:sym typeface="Calibri"/>
              </a:rPr>
              <a:t>broth</a:t>
            </a:r>
            <a:r>
              <a:rPr b="0" i="0" lang="en-US" sz="2400" u="none" cap="none" strike="noStrike">
                <a:solidFill>
                  <a:srgbClr val="0C0C0C"/>
                </a:solidFill>
                <a:latin typeface="Calibri"/>
                <a:ea typeface="Calibri"/>
                <a:cs typeface="Calibri"/>
                <a:sym typeface="Calibri"/>
              </a:rPr>
              <a:t> for </a:t>
            </a:r>
            <a:r>
              <a:rPr b="0" i="1" lang="en-US" sz="2400" u="none" cap="none" strike="noStrike">
                <a:solidFill>
                  <a:srgbClr val="0C0C0C"/>
                </a:solidFill>
                <a:latin typeface="Calibri"/>
                <a:ea typeface="Calibri"/>
                <a:cs typeface="Calibri"/>
                <a:sym typeface="Calibri"/>
              </a:rPr>
              <a:t>pho</a:t>
            </a:r>
            <a:r>
              <a:rPr b="0" i="0" lang="en-US" sz="2400" u="none" cap="none" strike="noStrike">
                <a:solidFill>
                  <a:srgbClr val="0C0C0C"/>
                </a:solidFill>
                <a:latin typeface="Calibri"/>
                <a:ea typeface="Calibri"/>
                <a:cs typeface="Calibri"/>
                <a:sym typeface="Calibri"/>
              </a:rPr>
              <a:t> is made by </a:t>
            </a:r>
            <a:r>
              <a:rPr b="0" i="0" lang="en-US" sz="2400" u="sng" cap="none" strike="noStrike">
                <a:solidFill>
                  <a:srgbClr val="0C0C0C"/>
                </a:solidFill>
                <a:latin typeface="Calibri"/>
                <a:ea typeface="Calibri"/>
                <a:cs typeface="Calibri"/>
                <a:sym typeface="Calibri"/>
              </a:rPr>
              <a:t>stewing</a:t>
            </a:r>
            <a:r>
              <a:rPr b="0" i="0" lang="en-US" sz="2400" u="none" cap="none" strike="noStrike">
                <a:solidFill>
                  <a:srgbClr val="0C0C0C"/>
                </a:solidFill>
                <a:latin typeface="Calibri"/>
                <a:ea typeface="Calibri"/>
                <a:cs typeface="Calibri"/>
                <a:sym typeface="Calibri"/>
              </a:rPr>
              <a:t> beef or chicken bones for a long time in a big pot. The meat (beef and chicken) served with </a:t>
            </a:r>
            <a:r>
              <a:rPr b="0" i="1" lang="en-US" sz="2400" u="none" cap="none" strike="noStrike">
                <a:solidFill>
                  <a:srgbClr val="0C0C0C"/>
                </a:solidFill>
                <a:latin typeface="Calibri"/>
                <a:ea typeface="Calibri"/>
                <a:cs typeface="Calibri"/>
                <a:sym typeface="Calibri"/>
              </a:rPr>
              <a:t>pho</a:t>
            </a:r>
            <a:r>
              <a:rPr b="0" i="0" lang="en-US" sz="2400" u="none" cap="none" strike="noStrike">
                <a:solidFill>
                  <a:srgbClr val="0C0C0C"/>
                </a:solidFill>
                <a:latin typeface="Calibri"/>
                <a:ea typeface="Calibri"/>
                <a:cs typeface="Calibri"/>
                <a:sym typeface="Calibri"/>
              </a:rPr>
              <a:t> is </a:t>
            </a:r>
            <a:r>
              <a:rPr b="0" i="0" lang="en-US" sz="2400" u="sng" cap="none" strike="noStrike">
                <a:solidFill>
                  <a:srgbClr val="0C0C0C"/>
                </a:solidFill>
                <a:latin typeface="Calibri"/>
                <a:ea typeface="Calibri"/>
                <a:cs typeface="Calibri"/>
                <a:sym typeface="Calibri"/>
              </a:rPr>
              <a:t>boneless</a:t>
            </a:r>
            <a:r>
              <a:rPr b="0" i="0" lang="en-US" sz="2400" u="none" cap="none" strike="noStrike">
                <a:solidFill>
                  <a:srgbClr val="0C0C0C"/>
                </a:solidFill>
                <a:latin typeface="Calibri"/>
                <a:ea typeface="Calibri"/>
                <a:cs typeface="Calibri"/>
                <a:sym typeface="Calibri"/>
              </a:rPr>
              <a:t> and cut into thin slices ... It's really delicious! </a:t>
            </a:r>
            <a:br>
              <a:rPr b="0" i="0" lang="en-US" sz="2400" u="none" cap="none" strike="noStrike">
                <a:solidFill>
                  <a:srgbClr val="0C0C0C"/>
                </a:solidFill>
                <a:latin typeface="Calibri"/>
                <a:ea typeface="Calibri"/>
                <a:cs typeface="Calibri"/>
                <a:sym typeface="Calibri"/>
              </a:rPr>
            </a:br>
            <a:r>
              <a:rPr b="0" i="0" lang="en-US" sz="2400" u="none" cap="none" strike="noStrike">
                <a:solidFill>
                  <a:srgbClr val="0C0C0C"/>
                </a:solidFill>
                <a:latin typeface="Calibri"/>
                <a:ea typeface="Calibri"/>
                <a:cs typeface="Calibri"/>
                <a:sym typeface="Calibri"/>
              </a:rPr>
              <a:t>Tell me about a popular dish in your area! </a:t>
            </a:r>
            <a:endParaRPr b="0" i="0" sz="2400" u="none" cap="none" strike="noStrike">
              <a:solidFill>
                <a:srgbClr val="0C0C0C"/>
              </a:solidFill>
              <a:latin typeface="Calibri"/>
              <a:ea typeface="Calibri"/>
              <a:cs typeface="Calibri"/>
              <a:sym typeface="Calibri"/>
            </a:endParaRPr>
          </a:p>
          <a:p>
            <a:pPr indent="0" lvl="0" marL="0" marR="0" rtl="0" algn="l">
              <a:lnSpc>
                <a:spcPct val="101666"/>
              </a:lnSpc>
              <a:spcBef>
                <a:spcPts val="0"/>
              </a:spcBef>
              <a:spcAft>
                <a:spcPts val="0"/>
              </a:spcAft>
              <a:buClr>
                <a:srgbClr val="000000"/>
              </a:buClr>
              <a:buSzPts val="1100"/>
              <a:buFont typeface="Arial"/>
              <a:buNone/>
            </a:pPr>
            <a:r>
              <a:rPr b="0" i="1" lang="en-US" sz="2400" u="none" cap="none" strike="noStrike">
                <a:solidFill>
                  <a:srgbClr val="0C0C0C"/>
                </a:solidFill>
                <a:latin typeface="Calibri"/>
                <a:ea typeface="Calibri"/>
                <a:cs typeface="Calibri"/>
                <a:sym typeface="Calibri"/>
              </a:rPr>
              <a:t>Posted by Phong on Feb 22 at 5:30 p.m. </a:t>
            </a:r>
            <a:endParaRPr b="0" i="1" sz="2400" u="none" cap="none" strike="noStrike">
              <a:solidFill>
                <a:srgbClr val="0C0C0C"/>
              </a:solidFill>
              <a:latin typeface="Calibri"/>
              <a:ea typeface="Calibri"/>
              <a:cs typeface="Calibri"/>
              <a:sym typeface="Calibri"/>
            </a:endParaRPr>
          </a:p>
          <a:p>
            <a:pPr indent="0" lvl="0" marL="0" marR="0" rtl="0" algn="l">
              <a:lnSpc>
                <a:spcPct val="101666"/>
              </a:lnSpc>
              <a:spcBef>
                <a:spcPts val="0"/>
              </a:spcBef>
              <a:spcAft>
                <a:spcPts val="0"/>
              </a:spcAft>
              <a:buClr>
                <a:schemeClr val="dk1"/>
              </a:buClr>
              <a:buSzPts val="1100"/>
              <a:buFont typeface="Arial"/>
              <a:buNone/>
            </a:pPr>
            <a:r>
              <a:t/>
            </a:r>
            <a:endParaRPr b="0" i="0" sz="2400" u="none" cap="none" strike="noStrike">
              <a:solidFill>
                <a:schemeClr val="lt1"/>
              </a:solidFill>
              <a:latin typeface="Calibri"/>
              <a:ea typeface="Calibri"/>
              <a:cs typeface="Calibri"/>
              <a:sym typeface="Calibri"/>
            </a:endParaRPr>
          </a:p>
        </p:txBody>
      </p:sp>
      <p:sp>
        <p:nvSpPr>
          <p:cNvPr id="205" name="Google Shape;205;p9"/>
          <p:cNvSpPr/>
          <p:nvPr/>
        </p:nvSpPr>
        <p:spPr>
          <a:xfrm>
            <a:off x="766592" y="1174747"/>
            <a:ext cx="1065881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Read Phong's blog. Match the underlined words in the text with their meanings. </a:t>
            </a:r>
            <a:endParaRPr b="0" i="0" sz="2400" u="none" cap="none" strike="noStrike">
              <a:solidFill>
                <a:srgbClr val="000000"/>
              </a:solidFill>
              <a:latin typeface="Calibri"/>
              <a:ea typeface="Calibri"/>
              <a:cs typeface="Calibri"/>
              <a:sym typeface="Calibri"/>
            </a:endParaRPr>
          </a:p>
        </p:txBody>
      </p:sp>
      <p:grpSp>
        <p:nvGrpSpPr>
          <p:cNvPr id="206" name="Google Shape;206;p9"/>
          <p:cNvGrpSpPr/>
          <p:nvPr/>
        </p:nvGrpSpPr>
        <p:grpSpPr>
          <a:xfrm>
            <a:off x="247341" y="1126540"/>
            <a:ext cx="519251" cy="584775"/>
            <a:chOff x="487066" y="1334106"/>
            <a:chExt cx="582963" cy="657458"/>
          </a:xfrm>
        </p:grpSpPr>
        <p:sp>
          <p:nvSpPr>
            <p:cNvPr id="207" name="Google Shape;207;p9"/>
            <p:cNvSpPr/>
            <p:nvPr/>
          </p:nvSpPr>
          <p:spPr>
            <a:xfrm>
              <a:off x="487066" y="1357586"/>
              <a:ext cx="582963" cy="574920"/>
            </a:xfrm>
            <a:prstGeom prst="roundRect">
              <a:avLst>
                <a:gd fmla="val 16667" name="adj"/>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800" u="none" cap="none" strike="noStrike">
                <a:solidFill>
                  <a:srgbClr val="048DA4"/>
                </a:solidFill>
                <a:latin typeface="Arial"/>
                <a:ea typeface="Arial"/>
                <a:cs typeface="Arial"/>
                <a:sym typeface="Arial"/>
              </a:endParaRPr>
            </a:p>
          </p:txBody>
        </p:sp>
        <p:sp>
          <p:nvSpPr>
            <p:cNvPr id="208" name="Google Shape;208;p9"/>
            <p:cNvSpPr txBox="1"/>
            <p:nvPr/>
          </p:nvSpPr>
          <p:spPr>
            <a:xfrm>
              <a:off x="609496" y="1334106"/>
              <a:ext cx="299818" cy="6574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Open Sans"/>
                  <a:ea typeface="Open Sans"/>
                  <a:cs typeface="Open Sans"/>
                  <a:sym typeface="Open Sans"/>
                </a:rPr>
                <a:t>1</a:t>
              </a:r>
              <a:endParaRPr b="1" i="0" sz="3200" u="none" cap="none" strike="noStrike">
                <a:solidFill>
                  <a:schemeClr val="lt1"/>
                </a:solidFill>
                <a:latin typeface="Open Sans"/>
                <a:ea typeface="Open Sans"/>
                <a:cs typeface="Open Sans"/>
                <a:sym typeface="Open Sans"/>
              </a:endParaRPr>
            </a:p>
          </p:txBody>
        </p:sp>
      </p:grpSp>
      <p:sp>
        <p:nvSpPr>
          <p:cNvPr id="209" name="Google Shape;209;p9"/>
          <p:cNvSpPr/>
          <p:nvPr/>
        </p:nvSpPr>
        <p:spPr>
          <a:xfrm>
            <a:off x="6936263" y="1771707"/>
            <a:ext cx="1324118" cy="36933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F6FF"/>
                </a:solidFill>
                <a:latin typeface="Arial"/>
                <a:ea typeface="Arial"/>
                <a:cs typeface="Arial"/>
                <a:sym typeface="Arial"/>
              </a:rPr>
              <a:t>1</a:t>
            </a:r>
            <a:r>
              <a:rPr b="1" i="0" lang="en-US" sz="1800" u="none" cap="none" strike="noStrike">
                <a:solidFill>
                  <a:schemeClr val="lt1"/>
                </a:solidFill>
                <a:latin typeface="Arial"/>
                <a:ea typeface="Arial"/>
                <a:cs typeface="Arial"/>
                <a:sym typeface="Arial"/>
              </a:rPr>
              <a:t>. snack</a:t>
            </a:r>
            <a:endParaRPr/>
          </a:p>
        </p:txBody>
      </p:sp>
      <p:sp>
        <p:nvSpPr>
          <p:cNvPr id="210" name="Google Shape;210;p9"/>
          <p:cNvSpPr/>
          <p:nvPr/>
        </p:nvSpPr>
        <p:spPr>
          <a:xfrm>
            <a:off x="6926681" y="2560416"/>
            <a:ext cx="1333700" cy="36933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F6FF"/>
                </a:solidFill>
                <a:latin typeface="Arial"/>
                <a:ea typeface="Arial"/>
                <a:cs typeface="Arial"/>
                <a:sym typeface="Arial"/>
              </a:rPr>
              <a:t>2</a:t>
            </a:r>
            <a:r>
              <a:rPr b="1" i="0" lang="en-US" sz="1800" u="none" cap="none" strike="noStrike">
                <a:solidFill>
                  <a:schemeClr val="lt1"/>
                </a:solidFill>
                <a:latin typeface="Arial"/>
                <a:ea typeface="Arial"/>
                <a:cs typeface="Arial"/>
                <a:sym typeface="Arial"/>
              </a:rPr>
              <a:t>. taste</a:t>
            </a:r>
            <a:endParaRPr/>
          </a:p>
        </p:txBody>
      </p:sp>
      <p:sp>
        <p:nvSpPr>
          <p:cNvPr id="211" name="Google Shape;211;p9"/>
          <p:cNvSpPr/>
          <p:nvPr/>
        </p:nvSpPr>
        <p:spPr>
          <a:xfrm>
            <a:off x="6926681" y="3354539"/>
            <a:ext cx="1324118" cy="36933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F6FF"/>
                </a:solidFill>
                <a:latin typeface="Arial"/>
                <a:ea typeface="Arial"/>
                <a:cs typeface="Arial"/>
                <a:sym typeface="Arial"/>
              </a:rPr>
              <a:t>3</a:t>
            </a:r>
            <a:r>
              <a:rPr b="1" i="0" lang="en-US" sz="1800" u="none" cap="none" strike="noStrike">
                <a:solidFill>
                  <a:schemeClr val="lt1"/>
                </a:solidFill>
                <a:latin typeface="Arial"/>
                <a:ea typeface="Arial"/>
                <a:cs typeface="Arial"/>
                <a:sym typeface="Arial"/>
              </a:rPr>
              <a:t>. broth</a:t>
            </a:r>
            <a:endParaRPr/>
          </a:p>
        </p:txBody>
      </p:sp>
      <p:sp>
        <p:nvSpPr>
          <p:cNvPr id="212" name="Google Shape;212;p9"/>
          <p:cNvSpPr/>
          <p:nvPr/>
        </p:nvSpPr>
        <p:spPr>
          <a:xfrm>
            <a:off x="6926681" y="4309116"/>
            <a:ext cx="1300356" cy="36933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F6FF"/>
                </a:solidFill>
                <a:latin typeface="Arial"/>
                <a:ea typeface="Arial"/>
                <a:cs typeface="Arial"/>
                <a:sym typeface="Arial"/>
              </a:rPr>
              <a:t>4</a:t>
            </a:r>
            <a:r>
              <a:rPr b="1" i="0" lang="en-US" sz="1800" u="none" cap="none" strike="noStrike">
                <a:solidFill>
                  <a:schemeClr val="lt1"/>
                </a:solidFill>
                <a:latin typeface="Arial"/>
                <a:ea typeface="Arial"/>
                <a:cs typeface="Arial"/>
                <a:sym typeface="Arial"/>
              </a:rPr>
              <a:t>. stewing</a:t>
            </a:r>
            <a:endParaRPr/>
          </a:p>
        </p:txBody>
      </p:sp>
      <p:sp>
        <p:nvSpPr>
          <p:cNvPr id="213" name="Google Shape;213;p9"/>
          <p:cNvSpPr/>
          <p:nvPr/>
        </p:nvSpPr>
        <p:spPr>
          <a:xfrm>
            <a:off x="6895905" y="5181337"/>
            <a:ext cx="1441420" cy="36933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F6FF"/>
                </a:solidFill>
                <a:latin typeface="Arial"/>
                <a:ea typeface="Arial"/>
                <a:cs typeface="Arial"/>
                <a:sym typeface="Arial"/>
              </a:rPr>
              <a:t>5</a:t>
            </a:r>
            <a:r>
              <a:rPr b="1" i="0" lang="en-US" sz="1800" u="none" cap="none" strike="noStrike">
                <a:solidFill>
                  <a:schemeClr val="lt1"/>
                </a:solidFill>
                <a:latin typeface="Arial"/>
                <a:ea typeface="Arial"/>
                <a:cs typeface="Arial"/>
                <a:sym typeface="Arial"/>
              </a:rPr>
              <a:t>. boneless</a:t>
            </a:r>
            <a:endParaRPr/>
          </a:p>
        </p:txBody>
      </p:sp>
      <p:sp>
        <p:nvSpPr>
          <p:cNvPr id="214" name="Google Shape;214;p9"/>
          <p:cNvSpPr/>
          <p:nvPr/>
        </p:nvSpPr>
        <p:spPr>
          <a:xfrm>
            <a:off x="8463851" y="1771707"/>
            <a:ext cx="3343339" cy="646331"/>
          </a:xfrm>
          <a:prstGeom prst="rect">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a</a:t>
            </a:r>
            <a:r>
              <a:rPr b="1" i="0" lang="en-US" sz="1800" u="none" cap="none" strike="noStrike">
                <a:solidFill>
                  <a:schemeClr val="lt1"/>
                </a:solidFill>
                <a:latin typeface="Arial"/>
                <a:ea typeface="Arial"/>
                <a:cs typeface="Arial"/>
                <a:sym typeface="Arial"/>
              </a:rPr>
              <a:t>. cooking something slowly, often in water</a:t>
            </a:r>
            <a:endParaRPr/>
          </a:p>
        </p:txBody>
      </p:sp>
      <p:sp>
        <p:nvSpPr>
          <p:cNvPr id="215" name="Google Shape;215;p9"/>
          <p:cNvSpPr/>
          <p:nvPr/>
        </p:nvSpPr>
        <p:spPr>
          <a:xfrm>
            <a:off x="8463851" y="2587501"/>
            <a:ext cx="3343339" cy="369332"/>
          </a:xfrm>
          <a:prstGeom prst="rect">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b</a:t>
            </a:r>
            <a:r>
              <a:rPr b="1" i="0" lang="en-US" sz="1800" u="none" cap="none" strike="noStrike">
                <a:solidFill>
                  <a:schemeClr val="lt1"/>
                </a:solidFill>
                <a:latin typeface="Arial"/>
                <a:ea typeface="Arial"/>
                <a:cs typeface="Arial"/>
                <a:sym typeface="Arial"/>
              </a:rPr>
              <a:t>. the flavour of something</a:t>
            </a:r>
            <a:endParaRPr/>
          </a:p>
        </p:txBody>
      </p:sp>
      <p:sp>
        <p:nvSpPr>
          <p:cNvPr id="216" name="Google Shape;216;p9"/>
          <p:cNvSpPr/>
          <p:nvPr/>
        </p:nvSpPr>
        <p:spPr>
          <a:xfrm>
            <a:off x="8451370" y="3171524"/>
            <a:ext cx="3355316" cy="923330"/>
          </a:xfrm>
          <a:prstGeom prst="rect">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c</a:t>
            </a:r>
            <a:r>
              <a:rPr b="1" i="0" lang="en-US" sz="1800" u="none" cap="none" strike="noStrike">
                <a:solidFill>
                  <a:schemeClr val="lt1"/>
                </a:solidFill>
                <a:latin typeface="Arial"/>
                <a:ea typeface="Arial"/>
                <a:cs typeface="Arial"/>
                <a:sym typeface="Arial"/>
              </a:rPr>
              <a:t>. soup made by boiling bones, meat, etc, and vegetables in water</a:t>
            </a:r>
            <a:endParaRPr/>
          </a:p>
        </p:txBody>
      </p:sp>
      <p:sp>
        <p:nvSpPr>
          <p:cNvPr id="217" name="Google Shape;217;p9"/>
          <p:cNvSpPr/>
          <p:nvPr/>
        </p:nvSpPr>
        <p:spPr>
          <a:xfrm>
            <a:off x="8444862" y="4309545"/>
            <a:ext cx="3394263" cy="646331"/>
          </a:xfrm>
          <a:prstGeom prst="rect">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d</a:t>
            </a:r>
            <a:r>
              <a:rPr b="1" i="0" lang="en-US" sz="1800" u="none" cap="none" strike="noStrike">
                <a:solidFill>
                  <a:schemeClr val="lt1"/>
                </a:solidFill>
                <a:latin typeface="Arial"/>
                <a:ea typeface="Arial"/>
                <a:cs typeface="Arial"/>
                <a:sym typeface="Arial"/>
              </a:rPr>
              <a:t>. a small meal, usually eaten in a hurry</a:t>
            </a:r>
            <a:endParaRPr/>
          </a:p>
        </p:txBody>
      </p:sp>
      <p:sp>
        <p:nvSpPr>
          <p:cNvPr id="218" name="Google Shape;218;p9"/>
          <p:cNvSpPr/>
          <p:nvPr/>
        </p:nvSpPr>
        <p:spPr>
          <a:xfrm>
            <a:off x="8444862" y="5181337"/>
            <a:ext cx="3394263" cy="369332"/>
          </a:xfrm>
          <a:prstGeom prst="rect">
            <a:avLst/>
          </a:prstGeom>
          <a:solidFill>
            <a:srgbClr val="03A9A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e</a:t>
            </a:r>
            <a:r>
              <a:rPr b="1" i="0" lang="en-US" sz="1800" u="none" cap="none" strike="noStrike">
                <a:solidFill>
                  <a:schemeClr val="lt1"/>
                </a:solidFill>
                <a:latin typeface="Arial"/>
                <a:ea typeface="Arial"/>
                <a:cs typeface="Arial"/>
                <a:sym typeface="Arial"/>
              </a:rPr>
              <a:t>. without bones</a:t>
            </a:r>
            <a:endParaRPr/>
          </a:p>
        </p:txBody>
      </p:sp>
      <p:sp>
        <p:nvSpPr>
          <p:cNvPr id="219" name="Google Shape;219;p9"/>
          <p:cNvSpPr/>
          <p:nvPr/>
        </p:nvSpPr>
        <p:spPr>
          <a:xfrm>
            <a:off x="8462131" y="4300767"/>
            <a:ext cx="3343339" cy="646331"/>
          </a:xfrm>
          <a:prstGeom prst="rect">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a</a:t>
            </a:r>
            <a:r>
              <a:rPr b="1" i="0" lang="en-US" sz="1800" u="none" cap="none" strike="noStrike">
                <a:solidFill>
                  <a:schemeClr val="lt1"/>
                </a:solidFill>
                <a:latin typeface="Arial"/>
                <a:ea typeface="Arial"/>
                <a:cs typeface="Arial"/>
                <a:sym typeface="Arial"/>
              </a:rPr>
              <a:t>. cooking something slowly, often in water</a:t>
            </a:r>
            <a:endParaRPr/>
          </a:p>
        </p:txBody>
      </p:sp>
      <p:sp>
        <p:nvSpPr>
          <p:cNvPr id="220" name="Google Shape;220;p9"/>
          <p:cNvSpPr/>
          <p:nvPr/>
        </p:nvSpPr>
        <p:spPr>
          <a:xfrm>
            <a:off x="8468624" y="2578724"/>
            <a:ext cx="3343339" cy="369332"/>
          </a:xfrm>
          <a:prstGeom prst="rect">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b</a:t>
            </a:r>
            <a:r>
              <a:rPr b="1" i="0" lang="en-US" sz="1800" u="none" cap="none" strike="noStrike">
                <a:solidFill>
                  <a:schemeClr val="lt1"/>
                </a:solidFill>
                <a:latin typeface="Arial"/>
                <a:ea typeface="Arial"/>
                <a:cs typeface="Arial"/>
                <a:sym typeface="Arial"/>
              </a:rPr>
              <a:t>. the flavour of something</a:t>
            </a:r>
            <a:endParaRPr/>
          </a:p>
        </p:txBody>
      </p:sp>
      <p:sp>
        <p:nvSpPr>
          <p:cNvPr id="221" name="Google Shape;221;p9"/>
          <p:cNvSpPr/>
          <p:nvPr/>
        </p:nvSpPr>
        <p:spPr>
          <a:xfrm>
            <a:off x="8456143" y="3162747"/>
            <a:ext cx="3355316" cy="923330"/>
          </a:xfrm>
          <a:prstGeom prst="rect">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c</a:t>
            </a:r>
            <a:r>
              <a:rPr b="1" i="0" lang="en-US" sz="1800" u="none" cap="none" strike="noStrike">
                <a:solidFill>
                  <a:schemeClr val="lt1"/>
                </a:solidFill>
                <a:latin typeface="Arial"/>
                <a:ea typeface="Arial"/>
                <a:cs typeface="Arial"/>
                <a:sym typeface="Arial"/>
              </a:rPr>
              <a:t>. soup made by boiling bones, meat, etc, and vegetables in water</a:t>
            </a:r>
            <a:endParaRPr/>
          </a:p>
        </p:txBody>
      </p:sp>
      <p:sp>
        <p:nvSpPr>
          <p:cNvPr id="222" name="Google Shape;222;p9"/>
          <p:cNvSpPr/>
          <p:nvPr/>
        </p:nvSpPr>
        <p:spPr>
          <a:xfrm>
            <a:off x="8468624" y="1771707"/>
            <a:ext cx="3394263" cy="646331"/>
          </a:xfrm>
          <a:prstGeom prst="rect">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d</a:t>
            </a:r>
            <a:r>
              <a:rPr b="1" i="0" lang="en-US" sz="1800" u="none" cap="none" strike="noStrike">
                <a:solidFill>
                  <a:schemeClr val="lt1"/>
                </a:solidFill>
                <a:latin typeface="Arial"/>
                <a:ea typeface="Arial"/>
                <a:cs typeface="Arial"/>
                <a:sym typeface="Arial"/>
              </a:rPr>
              <a:t>. a small meal, usually eaten in a hurry</a:t>
            </a:r>
            <a:endParaRPr/>
          </a:p>
        </p:txBody>
      </p:sp>
      <p:sp>
        <p:nvSpPr>
          <p:cNvPr id="223" name="Google Shape;223;p9"/>
          <p:cNvSpPr/>
          <p:nvPr/>
        </p:nvSpPr>
        <p:spPr>
          <a:xfrm>
            <a:off x="8468624" y="5172560"/>
            <a:ext cx="3394263" cy="369332"/>
          </a:xfrm>
          <a:prstGeom prst="rect">
            <a:avLst/>
          </a:prstGeom>
          <a:solidFill>
            <a:srgbClr val="009FA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FFA122"/>
                </a:solidFill>
                <a:latin typeface="Arial"/>
                <a:ea typeface="Arial"/>
                <a:cs typeface="Arial"/>
                <a:sym typeface="Arial"/>
              </a:rPr>
              <a:t>e</a:t>
            </a:r>
            <a:r>
              <a:rPr b="1" i="0" lang="en-US" sz="1800" u="none" cap="none" strike="noStrike">
                <a:solidFill>
                  <a:schemeClr val="lt1"/>
                </a:solidFill>
                <a:latin typeface="Arial"/>
                <a:ea typeface="Arial"/>
                <a:cs typeface="Arial"/>
                <a:sym typeface="Arial"/>
              </a:rPr>
              <a:t>. without bones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xit" presetID="2" presetSubtype="2">
                                  <p:stCondLst>
                                    <p:cond delay="0"/>
                                  </p:stCondLst>
                                  <p:childTnLst>
                                    <p:anim calcmode="lin" valueType="num">
                                      <p:cBhvr additive="base">
                                        <p:cTn dur="500"/>
                                        <p:tgtEl>
                                          <p:spTgt spid="214"/>
                                        </p:tgtEl>
                                        <p:attrNameLst>
                                          <p:attrName>ppt_x</p:attrName>
                                        </p:attrNameLst>
                                      </p:cBhvr>
                                      <p:tavLst>
                                        <p:tav fmla="" tm="0">
                                          <p:val>
                                            <p:strVal val="#ppt_x"/>
                                          </p:val>
                                        </p:tav>
                                        <p:tav fmla="" tm="100000">
                                          <p:val>
                                            <p:strVal val="#ppt_x+1"/>
                                          </p:val>
                                        </p:tav>
                                      </p:tavLst>
                                    </p:anim>
                                    <p:set>
                                      <p:cBhvr>
                                        <p:cTn dur="1" fill="hold">
                                          <p:stCondLst>
                                            <p:cond delay="500"/>
                                          </p:stCondLst>
                                        </p:cTn>
                                        <p:tgtEl>
                                          <p:spTgt spid="214"/>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215"/>
                                        </p:tgtEl>
                                        <p:attrNameLst>
                                          <p:attrName>ppt_x</p:attrName>
                                        </p:attrNameLst>
                                      </p:cBhvr>
                                      <p:tavLst>
                                        <p:tav fmla="" tm="0">
                                          <p:val>
                                            <p:strVal val="#ppt_x"/>
                                          </p:val>
                                        </p:tav>
                                        <p:tav fmla="" tm="100000">
                                          <p:val>
                                            <p:strVal val="#ppt_x+1"/>
                                          </p:val>
                                        </p:tav>
                                      </p:tavLst>
                                    </p:anim>
                                    <p:set>
                                      <p:cBhvr>
                                        <p:cTn dur="1" fill="hold">
                                          <p:stCondLst>
                                            <p:cond delay="500"/>
                                          </p:stCondLst>
                                        </p:cTn>
                                        <p:tgtEl>
                                          <p:spTgt spid="215"/>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216"/>
                                        </p:tgtEl>
                                        <p:attrNameLst>
                                          <p:attrName>ppt_x</p:attrName>
                                        </p:attrNameLst>
                                      </p:cBhvr>
                                      <p:tavLst>
                                        <p:tav fmla="" tm="0">
                                          <p:val>
                                            <p:strVal val="#ppt_x"/>
                                          </p:val>
                                        </p:tav>
                                        <p:tav fmla="" tm="100000">
                                          <p:val>
                                            <p:strVal val="#ppt_x+1"/>
                                          </p:val>
                                        </p:tav>
                                      </p:tavLst>
                                    </p:anim>
                                    <p:set>
                                      <p:cBhvr>
                                        <p:cTn dur="1" fill="hold">
                                          <p:stCondLst>
                                            <p:cond delay="500"/>
                                          </p:stCondLst>
                                        </p:cTn>
                                        <p:tgtEl>
                                          <p:spTgt spid="216"/>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217"/>
                                        </p:tgtEl>
                                        <p:attrNameLst>
                                          <p:attrName>ppt_x</p:attrName>
                                        </p:attrNameLst>
                                      </p:cBhvr>
                                      <p:tavLst>
                                        <p:tav fmla="" tm="0">
                                          <p:val>
                                            <p:strVal val="#ppt_x"/>
                                          </p:val>
                                        </p:tav>
                                        <p:tav fmla="" tm="100000">
                                          <p:val>
                                            <p:strVal val="#ppt_x+1"/>
                                          </p:val>
                                        </p:tav>
                                      </p:tavLst>
                                    </p:anim>
                                    <p:set>
                                      <p:cBhvr>
                                        <p:cTn dur="1" fill="hold">
                                          <p:stCondLst>
                                            <p:cond delay="500"/>
                                          </p:stCondLst>
                                        </p:cTn>
                                        <p:tgtEl>
                                          <p:spTgt spid="217"/>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218"/>
                                        </p:tgtEl>
                                        <p:attrNameLst>
                                          <p:attrName>ppt_x</p:attrName>
                                        </p:attrNameLst>
                                      </p:cBhvr>
                                      <p:tavLst>
                                        <p:tav fmla="" tm="0">
                                          <p:val>
                                            <p:strVal val="#ppt_x"/>
                                          </p:val>
                                        </p:tav>
                                        <p:tav fmla="" tm="100000">
                                          <p:val>
                                            <p:strVal val="#ppt_x+1"/>
                                          </p:val>
                                        </p:tav>
                                      </p:tavLst>
                                    </p:anim>
                                    <p:set>
                                      <p:cBhvr>
                                        <p:cTn dur="1" fill="hold">
                                          <p:stCondLst>
                                            <p:cond delay="500"/>
                                          </p:stCondLst>
                                        </p:cTn>
                                        <p:tgtEl>
                                          <p:spTgt spid="2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