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94" r:id="rId2"/>
    <p:sldId id="395" r:id="rId3"/>
    <p:sldId id="396" r:id="rId4"/>
    <p:sldId id="279" r:id="rId5"/>
    <p:sldId id="393" r:id="rId6"/>
    <p:sldId id="315" r:id="rId7"/>
    <p:sldId id="316" r:id="rId8"/>
    <p:sldId id="317" r:id="rId9"/>
    <p:sldId id="283" r:id="rId10"/>
    <p:sldId id="332" r:id="rId11"/>
    <p:sldId id="342" r:id="rId12"/>
    <p:sldId id="399" r:id="rId13"/>
    <p:sldId id="385" r:id="rId14"/>
    <p:sldId id="313" r:id="rId15"/>
    <p:sldId id="337" r:id="rId16"/>
    <p:sldId id="314" r:id="rId17"/>
    <p:sldId id="330" r:id="rId18"/>
    <p:sldId id="3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ai Linh" initials="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00B2A5"/>
    <a:srgbClr val="7192A9"/>
    <a:srgbClr val="F7941E"/>
    <a:srgbClr val="00A9A5"/>
    <a:srgbClr val="008A80"/>
    <a:srgbClr val="FFDAAB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968" y="1032"/>
      </p:cViewPr>
      <p:guideLst>
        <p:guide orient="horz" pos="20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Game link: https://www.baamboozle.com/game/283002</a:t>
            </a:r>
          </a:p>
          <a:p>
            <a:r>
              <a:rPr lang="en-US" smtClean="0"/>
              <a:t>Teacher can devide the class into 4 or</a:t>
            </a:r>
            <a:r>
              <a:rPr lang="en-US" baseline="0" smtClean="0"/>
              <a:t> 8 groups.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8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microsoft.com/office/2007/relationships/media" Target="../media/media2.mp3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242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6620" t="1222" r="5118" b="2569"/>
          <a:stretch/>
        </p:blipFill>
        <p:spPr>
          <a:xfrm>
            <a:off x="85294" y="2472712"/>
            <a:ext cx="6026226" cy="279388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807739" y="1289623"/>
            <a:ext cx="106514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1">
                <a:solidFill>
                  <a:srgbClr val="231F20"/>
                </a:solidFill>
                <a:latin typeface="Calibri" panose="020F0502020204030204" pitchFamily="34" charset="0"/>
                <a:cs typeface="ChronicaPro-Bold" charset="0"/>
              </a:rPr>
              <a:t>Work in pairs. </a:t>
            </a:r>
            <a:r>
              <a:rPr lang="en-US" sz="2800" b="1" smtClean="0">
                <a:solidFill>
                  <a:srgbClr val="231F20"/>
                </a:solidFill>
                <a:latin typeface="Calibri" panose="020F0502020204030204" pitchFamily="34" charset="0"/>
                <a:cs typeface="ChronicaPro-Bold" charset="0"/>
              </a:rPr>
              <a:t>Look </a:t>
            </a:r>
            <a:r>
              <a:rPr lang="en-US" sz="2800" b="1">
                <a:solidFill>
                  <a:srgbClr val="231F20"/>
                </a:solidFill>
                <a:latin typeface="Calibri" panose="020F0502020204030204" pitchFamily="34" charset="0"/>
                <a:cs typeface="ChronicaPro-Bold" charset="0"/>
              </a:rPr>
              <a:t>at the picture and answer the following </a:t>
            </a:r>
            <a:r>
              <a:rPr lang="en-US" sz="2800" b="1" smtClean="0">
                <a:solidFill>
                  <a:srgbClr val="231F20"/>
                </a:solidFill>
                <a:latin typeface="Calibri" panose="020F0502020204030204" pitchFamily="34" charset="0"/>
                <a:cs typeface="ChronicaPro-Bold" charset="0"/>
              </a:rPr>
              <a:t>questions.</a:t>
            </a:r>
            <a:endParaRPr lang="en-US" sz="2800" b="1">
              <a:solidFill>
                <a:srgbClr val="231F20"/>
              </a:solidFill>
              <a:latin typeface="Calibri" panose="020F0502020204030204" pitchFamily="34" charset="0"/>
              <a:cs typeface="ChronicaPro-Bold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5810250" y="2101850"/>
            <a:ext cx="6381750" cy="4523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What are the men doing?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3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They are rowing a boat. They are cooking rice on an open fire. </a:t>
            </a:r>
          </a:p>
          <a:p>
            <a:pPr algn="l"/>
            <a:endParaRPr lang="en-US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When do you think this event occurs?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3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event may occur in a festival in the North of Vietnam.</a:t>
            </a:r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2348" y="1300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305133" y="119785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63673" y="1823769"/>
            <a:ext cx="105300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What is the text mainly about?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 smtClean="0"/>
              <a:t>A </a:t>
            </a:r>
            <a:r>
              <a:rPr lang="en-US" sz="3200"/>
              <a:t>local tradition. </a:t>
            </a:r>
            <a:r>
              <a:rPr lang="en-US" sz="3200" dirty="0"/>
              <a:t>	</a:t>
            </a:r>
            <a:r>
              <a:rPr lang="en-US" sz="3200"/>
              <a:t>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A </a:t>
            </a:r>
            <a:r>
              <a:rPr lang="en-US" sz="3200"/>
              <a:t>family tradition</a:t>
            </a:r>
            <a:r>
              <a:rPr lang="en-US" sz="3200"/>
              <a:t>. </a:t>
            </a:r>
            <a:endParaRPr lang="en-US" sz="3200" smtClean="0"/>
          </a:p>
          <a:p>
            <a:r>
              <a:rPr lang="en-US" sz="3200" b="1" smtClean="0">
                <a:solidFill>
                  <a:srgbClr val="00B0F0"/>
                </a:solidFill>
              </a:rPr>
              <a:t>	C.</a:t>
            </a:r>
            <a:r>
              <a:rPr lang="en-US" sz="3200" smtClean="0"/>
              <a:t> A </a:t>
            </a:r>
            <a:r>
              <a:rPr lang="en-US" sz="3200"/>
              <a:t>family </a:t>
            </a:r>
            <a:r>
              <a:rPr lang="en-US" sz="3200"/>
              <a:t>tradition</a:t>
            </a:r>
            <a:r>
              <a:rPr lang="en-US" sz="3200" smtClean="0"/>
              <a:t>.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To win the boat race, a </a:t>
            </a:r>
            <a:r>
              <a:rPr lang="en-US" sz="3200"/>
              <a:t>team </a:t>
            </a:r>
            <a:r>
              <a:rPr lang="en-US" sz="3200" smtClean="0"/>
              <a:t>must ______.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/>
              <a:t>row the boat more </a:t>
            </a:r>
            <a:r>
              <a:rPr lang="en-US" sz="3200"/>
              <a:t>quickly </a:t>
            </a:r>
            <a:r>
              <a:rPr lang="en-US" sz="3200" smtClean="0"/>
              <a:t>than the </a:t>
            </a:r>
            <a:r>
              <a:rPr lang="en-US" sz="3200"/>
              <a:t>other teams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/>
              <a:t>row the boat the fastest </a:t>
            </a:r>
            <a:r>
              <a:rPr lang="en-US" sz="3200"/>
              <a:t>and </a:t>
            </a:r>
            <a:r>
              <a:rPr lang="en-US" sz="3200" smtClean="0"/>
              <a:t>properly cook </a:t>
            </a:r>
            <a:r>
              <a:rPr lang="en-US" sz="3200"/>
              <a:t>the rice </a:t>
            </a:r>
          </a:p>
          <a:p>
            <a:r>
              <a:rPr lang="en-US" sz="3200" b="1" smtClean="0">
                <a:solidFill>
                  <a:srgbClr val="00B0F0"/>
                </a:solidFill>
              </a:rPr>
              <a:t>	C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/>
              <a:t>cook rice properly and catch the duck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4902" y="1205179"/>
            <a:ext cx="729054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  <a:sym typeface="+mn-ea"/>
              </a:rPr>
              <a:t>Read the text. Choose the correct answer A, B, </a:t>
            </a:r>
            <a:r>
              <a:rPr lang="en-US" sz="2400" b="1">
                <a:cs typeface="Arial" panose="020B0604020202020204" pitchFamily="34" charset="0"/>
                <a:sym typeface="+mn-ea"/>
              </a:rPr>
              <a:t>or </a:t>
            </a:r>
            <a:r>
              <a:rPr lang="en-US" sz="2400" b="1" smtClean="0">
                <a:cs typeface="Arial" panose="020B0604020202020204" pitchFamily="34" charset="0"/>
                <a:sym typeface="+mn-ea"/>
              </a:rPr>
              <a:t>C.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2297" y="118202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082" y="1079381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03315" y="238878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103315" y="5295265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63673" y="1823769"/>
            <a:ext cx="105300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3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/>
              <a:t>The phrase “</a:t>
            </a:r>
            <a:r>
              <a:rPr lang="en-US" sz="3200" b="1"/>
              <a:t>releases a duck</a:t>
            </a:r>
            <a:r>
              <a:rPr lang="en-US" sz="3200"/>
              <a:t>” in </a:t>
            </a:r>
            <a:r>
              <a:rPr lang="en-US" sz="3200"/>
              <a:t>the </a:t>
            </a:r>
            <a:r>
              <a:rPr lang="en-US" sz="3200" smtClean="0"/>
              <a:t>text means ______.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gives it freedom </a:t>
            </a:r>
            <a:r>
              <a:rPr lang="en-US" sz="3200" dirty="0"/>
              <a:t>	</a:t>
            </a:r>
            <a:r>
              <a:rPr lang="en-US" sz="3200"/>
              <a:t>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/>
              <a:t>catches it </a:t>
            </a:r>
          </a:p>
          <a:p>
            <a:r>
              <a:rPr lang="en-US" sz="3200" b="1" smtClean="0">
                <a:solidFill>
                  <a:srgbClr val="00B0F0"/>
                </a:solidFill>
              </a:rPr>
              <a:t>	C.</a:t>
            </a:r>
            <a:r>
              <a:rPr lang="en-US" sz="3200"/>
              <a:t> takes </a:t>
            </a:r>
            <a:r>
              <a:rPr lang="en-US" sz="3200"/>
              <a:t>it </a:t>
            </a:r>
            <a:r>
              <a:rPr lang="en-US" sz="3200" smtClean="0"/>
              <a:t>home</a:t>
            </a:r>
          </a:p>
          <a:p>
            <a:endParaRPr lang="en-US" sz="3200" dirty="0"/>
          </a:p>
          <a:p>
            <a:r>
              <a:rPr lang="en-US" sz="3200" b="1" smtClean="0">
                <a:solidFill>
                  <a:srgbClr val="F7941E"/>
                </a:solidFill>
              </a:rPr>
              <a:t>4.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Why is the festival important?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/>
              <a:t>Because it is exciting. </a:t>
            </a:r>
            <a:r>
              <a:rPr lang="en-US" sz="3200" dirty="0"/>
              <a:t>	</a:t>
            </a:r>
            <a:r>
              <a:rPr lang="en-US" sz="3200"/>
              <a:t>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/>
              <a:t>Because people win valuable prizes. </a:t>
            </a:r>
          </a:p>
          <a:p>
            <a:r>
              <a:rPr lang="en-US" sz="3200" b="1" smtClean="0">
                <a:solidFill>
                  <a:srgbClr val="00B0F0"/>
                </a:solidFill>
              </a:rPr>
              <a:t>	C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/>
              <a:t>Because it keeps </a:t>
            </a:r>
            <a:r>
              <a:rPr lang="en-US" sz="3200"/>
              <a:t>some </a:t>
            </a:r>
            <a:r>
              <a:rPr lang="en-US" sz="3200" smtClean="0"/>
              <a:t>village traditions </a:t>
            </a:r>
            <a:r>
              <a:rPr lang="en-US" sz="3200"/>
              <a:t>alive.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4902" y="1205179"/>
            <a:ext cx="729054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  <a:sym typeface="+mn-ea"/>
              </a:rPr>
              <a:t>Read the text. Choose the correct answer A, B, </a:t>
            </a:r>
            <a:r>
              <a:rPr lang="en-US" sz="2400" b="1">
                <a:cs typeface="Arial" panose="020B0604020202020204" pitchFamily="34" charset="0"/>
                <a:sym typeface="+mn-ea"/>
              </a:rPr>
              <a:t>or </a:t>
            </a:r>
            <a:r>
              <a:rPr lang="en-US" sz="2400" b="1" smtClean="0">
                <a:cs typeface="Arial" panose="020B0604020202020204" pitchFamily="34" charset="0"/>
                <a:sym typeface="+mn-ea"/>
              </a:rPr>
              <a:t>C.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2297" y="118202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082" y="1079381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03315" y="238878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103315" y="577884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5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2494" b="8405"/>
          <a:stretch/>
        </p:blipFill>
        <p:spPr>
          <a:xfrm>
            <a:off x="3102491" y="1659495"/>
            <a:ext cx="4844681" cy="50523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8803" y="1286274"/>
            <a:ext cx="10729376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(Body)"/>
                <a:cs typeface="Arial" panose="020B0604020202020204" pitchFamily="34" charset="0"/>
              </a:rPr>
              <a:t>Read the text again. Complete the mind map about a family party.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Rectangle 11"/>
          <p:cNvSpPr/>
          <p:nvPr/>
        </p:nvSpPr>
        <p:spPr>
          <a:xfrm>
            <a:off x="6720791" y="4400878"/>
            <a:ext cx="1172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srgbClr val="C00000"/>
                </a:solidFill>
              </a:rPr>
              <a:t>home</a:t>
            </a:r>
          </a:p>
        </p:txBody>
      </p:sp>
      <p:sp>
        <p:nvSpPr>
          <p:cNvPr id="13" name="Rectangle 11"/>
          <p:cNvSpPr/>
          <p:nvPr/>
        </p:nvSpPr>
        <p:spPr>
          <a:xfrm>
            <a:off x="3469787" y="4820553"/>
            <a:ext cx="1318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srgbClr val="C00000"/>
                </a:solidFill>
              </a:rPr>
              <a:t>dishes</a:t>
            </a:r>
          </a:p>
        </p:txBody>
      </p:sp>
      <p:sp>
        <p:nvSpPr>
          <p:cNvPr id="14" name="Rectangle 11"/>
          <p:cNvSpPr/>
          <p:nvPr/>
        </p:nvSpPr>
        <p:spPr>
          <a:xfrm>
            <a:off x="3480777" y="2499743"/>
            <a:ext cx="1021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srgbClr val="C00000"/>
                </a:solidFill>
              </a:rPr>
              <a:t>food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72047" t="1765" r="10796" b="86508"/>
          <a:stretch/>
        </p:blipFill>
        <p:spPr>
          <a:xfrm>
            <a:off x="7168186" y="1755857"/>
            <a:ext cx="954881" cy="650343"/>
          </a:xfrm>
          <a:prstGeom prst="rect">
            <a:avLst/>
          </a:prstGeom>
        </p:spPr>
      </p:pic>
      <p:sp>
        <p:nvSpPr>
          <p:cNvPr id="5" name="Rectangle 11"/>
          <p:cNvSpPr/>
          <p:nvPr/>
        </p:nvSpPr>
        <p:spPr>
          <a:xfrm>
            <a:off x="6125021" y="1635083"/>
            <a:ext cx="1822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srgbClr val="C00000"/>
                </a:solidFill>
              </a:rPr>
              <a:t> third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8885" y="1100352"/>
            <a:ext cx="1081531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pairs. Put the questions (A - E) in the correct blanks (1 - 5) to make a complete dialogue. Then role-play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91888" y="120299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673" y="11003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3367" y="3784325"/>
            <a:ext cx="47349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231F20"/>
                </a:solidFill>
              </a:rPr>
              <a:t>Nick</a:t>
            </a:r>
            <a:r>
              <a:rPr lang="en-US" sz="2400">
                <a:solidFill>
                  <a:srgbClr val="231F20"/>
                </a:solidFill>
              </a:rPr>
              <a:t>: (4)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Well, the birthday </a:t>
            </a:r>
            <a:r>
              <a:rPr lang="en-US" sz="2400">
                <a:solidFill>
                  <a:srgbClr val="231F20"/>
                </a:solidFill>
              </a:rPr>
              <a:t>person </a:t>
            </a:r>
            <a:r>
              <a:rPr lang="en-US" sz="2400" smtClean="0">
                <a:solidFill>
                  <a:srgbClr val="231F20"/>
                </a:solidFill>
              </a:rPr>
              <a:t>opens the </a:t>
            </a:r>
            <a:r>
              <a:rPr lang="en-US" sz="2400">
                <a:solidFill>
                  <a:srgbClr val="231F20"/>
                </a:solidFill>
              </a:rPr>
              <a:t>gifts. and everyone has </a:t>
            </a:r>
            <a:r>
              <a:rPr lang="en-US" sz="2400">
                <a:solidFill>
                  <a:srgbClr val="231F20"/>
                </a:solidFill>
              </a:rPr>
              <a:t>some </a:t>
            </a:r>
            <a:r>
              <a:rPr lang="en-US" sz="2400" smtClean="0">
                <a:solidFill>
                  <a:srgbClr val="231F20"/>
                </a:solidFill>
              </a:rPr>
              <a:t>good food</a:t>
            </a:r>
            <a:r>
              <a:rPr lang="en-US" sz="2400">
                <a:solidFill>
                  <a:srgbClr val="231F20"/>
                </a:solidFill>
              </a:rPr>
              <a:t>.</a:t>
            </a:r>
            <a:br>
              <a:rPr lang="en-US" sz="2400">
                <a:solidFill>
                  <a:srgbClr val="231F20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Nick: (5)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</a:t>
            </a:r>
            <a:r>
              <a:rPr lang="en-US" sz="2400">
                <a:solidFill>
                  <a:srgbClr val="231F20"/>
                </a:solidFill>
              </a:rPr>
              <a:t>: </a:t>
            </a:r>
            <a:r>
              <a:rPr lang="en-US" sz="2400" smtClean="0">
                <a:solidFill>
                  <a:srgbClr val="231F20"/>
                </a:solidFill>
              </a:rPr>
              <a:t>Yes</a:t>
            </a:r>
            <a:r>
              <a:rPr lang="en-US" sz="2400">
                <a:solidFill>
                  <a:srgbClr val="231F20"/>
                </a:solidFill>
              </a:rPr>
              <a:t>, I always look forward </a:t>
            </a:r>
            <a:r>
              <a:rPr lang="en-US" sz="2400">
                <a:solidFill>
                  <a:srgbClr val="231F20"/>
                </a:solidFill>
              </a:rPr>
              <a:t>to </a:t>
            </a:r>
            <a:r>
              <a:rPr lang="en-US" sz="2400" smtClean="0">
                <a:solidFill>
                  <a:srgbClr val="231F20"/>
                </a:solidFill>
              </a:rPr>
              <a:t>them. They </a:t>
            </a:r>
            <a:r>
              <a:rPr lang="en-US" sz="2400">
                <a:solidFill>
                  <a:srgbClr val="231F20"/>
                </a:solidFill>
              </a:rPr>
              <a:t>are a great time for family bonding</a:t>
            </a:r>
            <a:r>
              <a:rPr lang="en-US" sz="2400">
                <a:solidFill>
                  <a:srgbClr val="231F20"/>
                </a:solidFill>
              </a:rPr>
              <a:t>.</a:t>
            </a:r>
            <a:r>
              <a:rPr lang="en-US" sz="2400"/>
              <a:t> </a:t>
            </a:r>
            <a:endParaRPr lang="en-GB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557" t="5883" r="18339" b="78997"/>
          <a:stretch/>
        </p:blipFill>
        <p:spPr>
          <a:xfrm>
            <a:off x="115351" y="1839821"/>
            <a:ext cx="4313214" cy="48655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7557" t="48417" r="27494" b="39287"/>
          <a:stretch/>
        </p:blipFill>
        <p:spPr>
          <a:xfrm>
            <a:off x="115351" y="2326376"/>
            <a:ext cx="3780374" cy="3956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557" t="62261" r="5888" b="23530"/>
          <a:stretch/>
        </p:blipFill>
        <p:spPr>
          <a:xfrm>
            <a:off x="5310484" y="2285542"/>
            <a:ext cx="5037956" cy="4572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7556" t="77571" r="15721" b="9049"/>
          <a:stretch/>
        </p:blipFill>
        <p:spPr>
          <a:xfrm>
            <a:off x="115351" y="2725270"/>
            <a:ext cx="4465614" cy="4305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10484" y="1861496"/>
            <a:ext cx="6798966" cy="424046"/>
            <a:chOff x="5215234" y="3831431"/>
            <a:chExt cx="6798966" cy="42404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l="7556" t="32388" r="53306" b="54662"/>
            <a:stretch/>
          </p:blipFill>
          <p:spPr>
            <a:xfrm>
              <a:off x="9736200" y="3831431"/>
              <a:ext cx="2278000" cy="41671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l="7557" t="22188" r="5888" b="64697"/>
            <a:stretch/>
          </p:blipFill>
          <p:spPr>
            <a:xfrm>
              <a:off x="5215234" y="3833447"/>
              <a:ext cx="5037956" cy="422030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115351" y="3414993"/>
            <a:ext cx="62220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231F20"/>
                </a:solidFill>
              </a:rPr>
              <a:t>Nick: (1)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Well, I join birthday parties of </a:t>
            </a:r>
            <a:r>
              <a:rPr lang="en-US" sz="2400">
                <a:solidFill>
                  <a:srgbClr val="231F20"/>
                </a:solidFill>
              </a:rPr>
              <a:t>all </a:t>
            </a:r>
            <a:r>
              <a:rPr lang="en-US" sz="2400" smtClean="0">
                <a:solidFill>
                  <a:srgbClr val="231F20"/>
                </a:solidFill>
              </a:rPr>
              <a:t>my family </a:t>
            </a:r>
            <a:r>
              <a:rPr lang="en-US" sz="2400">
                <a:solidFill>
                  <a:srgbClr val="231F20"/>
                </a:solidFill>
              </a:rPr>
              <a:t>members.</a:t>
            </a:r>
            <a:br>
              <a:rPr lang="en-US" sz="2400">
                <a:solidFill>
                  <a:srgbClr val="231F20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Nick: (2)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In a Vietnamese restaurant</a:t>
            </a:r>
            <a:r>
              <a:rPr lang="en-US" sz="2400">
                <a:solidFill>
                  <a:srgbClr val="231F20"/>
                </a:solidFill>
              </a:rPr>
              <a:t>. </a:t>
            </a:r>
            <a:r>
              <a:rPr lang="en-US" sz="2400" smtClean="0">
                <a:solidFill>
                  <a:srgbClr val="231F20"/>
                </a:solidFill>
              </a:rPr>
              <a:t>But sometimes </a:t>
            </a:r>
            <a:r>
              <a:rPr lang="en-US" sz="2400">
                <a:solidFill>
                  <a:srgbClr val="231F20"/>
                </a:solidFill>
              </a:rPr>
              <a:t>we break with </a:t>
            </a:r>
            <a:r>
              <a:rPr lang="en-US" sz="2400">
                <a:solidFill>
                  <a:srgbClr val="231F20"/>
                </a:solidFill>
              </a:rPr>
              <a:t>tradition </a:t>
            </a:r>
            <a:r>
              <a:rPr lang="en-US" sz="2400" smtClean="0">
                <a:solidFill>
                  <a:srgbClr val="231F20"/>
                </a:solidFill>
              </a:rPr>
              <a:t>by going </a:t>
            </a:r>
            <a:r>
              <a:rPr lang="en-US" sz="2400">
                <a:solidFill>
                  <a:srgbClr val="231F20"/>
                </a:solidFill>
              </a:rPr>
              <a:t>to a Western one.</a:t>
            </a:r>
            <a:br>
              <a:rPr lang="en-US" sz="2400">
                <a:solidFill>
                  <a:srgbClr val="231F20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Nick: (3)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Everyone in my </a:t>
            </a:r>
            <a:r>
              <a:rPr lang="en-US" sz="2400">
                <a:solidFill>
                  <a:srgbClr val="231F20"/>
                </a:solidFill>
              </a:rPr>
              <a:t>family</a:t>
            </a:r>
            <a:r>
              <a:rPr lang="en-US" sz="2400" smtClean="0">
                <a:solidFill>
                  <a:srgbClr val="231F20"/>
                </a:solidFill>
              </a:rPr>
              <a:t>.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33633 0.227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277 L -0.33685 0.3236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9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416 L 0.08932 0.4798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6237 0.279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85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62539 0.4361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3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567" y="1602925"/>
            <a:ext cx="6283130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800" b="1" smtClean="0">
                <a:solidFill>
                  <a:srgbClr val="F26548"/>
                </a:solidFill>
              </a:rPr>
              <a:t>1. </a:t>
            </a:r>
            <a:r>
              <a:rPr lang="en-US" sz="2800" b="1" smtClean="0">
                <a:solidFill>
                  <a:srgbClr val="00B0F0"/>
                </a:solidFill>
              </a:rPr>
              <a:t>What is the event?</a:t>
            </a:r>
          </a:p>
          <a:p>
            <a:pPr algn="l">
              <a:lnSpc>
                <a:spcPct val="200000"/>
              </a:lnSpc>
            </a:pPr>
            <a:r>
              <a:rPr lang="en-US" sz="2800" b="1" smtClean="0">
                <a:solidFill>
                  <a:schemeClr val="accent2"/>
                </a:solidFill>
              </a:rPr>
              <a:t>2. </a:t>
            </a:r>
            <a:r>
              <a:rPr lang="en-US" sz="2800" b="1" smtClean="0">
                <a:solidFill>
                  <a:srgbClr val="00B0F0"/>
                </a:solidFill>
              </a:rPr>
              <a:t>Where and when does it happen?</a:t>
            </a:r>
          </a:p>
          <a:p>
            <a:pPr algn="l">
              <a:lnSpc>
                <a:spcPct val="200000"/>
              </a:lnSpc>
            </a:pPr>
            <a:r>
              <a:rPr lang="en-US" sz="2800" b="1" smtClean="0">
                <a:solidFill>
                  <a:schemeClr val="accent2"/>
                </a:solidFill>
              </a:rPr>
              <a:t>3.</a:t>
            </a:r>
            <a:r>
              <a:rPr lang="en-US" sz="2800" b="1" smtClean="0">
                <a:solidFill>
                  <a:srgbClr val="00B0F0"/>
                </a:solidFill>
              </a:rPr>
              <a:t> Who joins with you?</a:t>
            </a:r>
          </a:p>
          <a:p>
            <a:pPr algn="l">
              <a:lnSpc>
                <a:spcPct val="200000"/>
              </a:lnSpc>
            </a:pPr>
            <a:r>
              <a:rPr lang="en-US" sz="2800" b="1" smtClean="0">
                <a:solidFill>
                  <a:schemeClr val="accent2"/>
                </a:solidFill>
              </a:rPr>
              <a:t>4.</a:t>
            </a:r>
            <a:r>
              <a:rPr lang="en-US" sz="2800" b="1" smtClean="0">
                <a:solidFill>
                  <a:srgbClr val="00B0F0"/>
                </a:solidFill>
              </a:rPr>
              <a:t> What do you often do at that event?</a:t>
            </a:r>
          </a:p>
          <a:p>
            <a:pPr algn="l">
              <a:lnSpc>
                <a:spcPct val="200000"/>
              </a:lnSpc>
            </a:pPr>
            <a:r>
              <a:rPr lang="en-US" sz="2800" b="1" smtClean="0">
                <a:solidFill>
                  <a:schemeClr val="accent2"/>
                </a:solidFill>
              </a:rPr>
              <a:t>5.</a:t>
            </a:r>
            <a:r>
              <a:rPr lang="en-US" sz="2800" b="1" smtClean="0">
                <a:solidFill>
                  <a:srgbClr val="00B0F0"/>
                </a:solidFill>
              </a:rPr>
              <a:t> Do you like it or not? Why or why not?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2942" y="1087967"/>
            <a:ext cx="10408983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Make notes about a normal family event that you take part in. Use </a:t>
            </a:r>
            <a:r>
              <a:rPr lang="en-US" sz="2400" b="1">
                <a:cs typeface="Arial" panose="020B0604020202020204" pitchFamily="34" charset="0"/>
              </a:rPr>
              <a:t>the </a:t>
            </a:r>
            <a:r>
              <a:rPr lang="en-US" sz="2400" b="1" smtClean="0">
                <a:cs typeface="Arial" panose="020B0604020202020204" pitchFamily="34" charset="0"/>
              </a:rPr>
              <a:t>questions </a:t>
            </a:r>
            <a:r>
              <a:rPr lang="en-US" sz="2400" b="1" dirty="0">
                <a:cs typeface="Arial" panose="020B0604020202020204" pitchFamily="34" charset="0"/>
              </a:rPr>
              <a:t>below as cues.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5945" y="119060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730" y="10879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Rectangle 3"/>
          <p:cNvSpPr/>
          <p:nvPr/>
        </p:nvSpPr>
        <p:spPr>
          <a:xfrm>
            <a:off x="8025765" y="2221430"/>
            <a:ext cx="3988435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b="1" smtClean="0"/>
              <a:t>Now work in pairs. </a:t>
            </a:r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2800" b="1" smtClean="0"/>
              <a:t>Make </a:t>
            </a:r>
            <a:r>
              <a:rPr lang="en-US" sz="2800" b="1" smtClean="0"/>
              <a:t>a dialogue asking and answering about the event. </a:t>
            </a:r>
            <a:r>
              <a:rPr lang="en-US" sz="2800" b="1" smtClean="0"/>
              <a:t>You </a:t>
            </a:r>
            <a:r>
              <a:rPr lang="en-US" sz="2800" b="1" smtClean="0"/>
              <a:t>can use your notes.</a:t>
            </a:r>
          </a:p>
        </p:txBody>
      </p:sp>
      <p:sp>
        <p:nvSpPr>
          <p:cNvPr id="3" name="Rectangle 3"/>
          <p:cNvSpPr/>
          <p:nvPr/>
        </p:nvSpPr>
        <p:spPr>
          <a:xfrm>
            <a:off x="924899" y="2308535"/>
            <a:ext cx="2896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smtClean="0">
                <a:solidFill>
                  <a:srgbClr val="00B2A5"/>
                </a:solidFill>
              </a:rPr>
              <a:t>Full Moon Festival</a:t>
            </a:r>
          </a:p>
        </p:txBody>
      </p:sp>
      <p:sp>
        <p:nvSpPr>
          <p:cNvPr id="5" name="Rectangle 3"/>
          <p:cNvSpPr/>
          <p:nvPr/>
        </p:nvSpPr>
        <p:spPr>
          <a:xfrm>
            <a:off x="924899" y="3196673"/>
            <a:ext cx="7301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smtClean="0">
                <a:solidFill>
                  <a:srgbClr val="00B2A5"/>
                </a:solidFill>
              </a:rPr>
              <a:t>On </a:t>
            </a:r>
            <a:r>
              <a:rPr lang="en-US" sz="2800" b="1" smtClean="0">
                <a:solidFill>
                  <a:srgbClr val="00B2A5"/>
                </a:solidFill>
              </a:rPr>
              <a:t>the 15th day of the 8th Lunar Month in Asia </a:t>
            </a:r>
          </a:p>
        </p:txBody>
      </p:sp>
      <p:sp>
        <p:nvSpPr>
          <p:cNvPr id="7" name="Rectangle 3"/>
          <p:cNvSpPr/>
          <p:nvPr/>
        </p:nvSpPr>
        <p:spPr>
          <a:xfrm>
            <a:off x="924899" y="4076956"/>
            <a:ext cx="3784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smtClean="0">
                <a:solidFill>
                  <a:srgbClr val="00B2A5"/>
                </a:solidFill>
              </a:rPr>
              <a:t>My </a:t>
            </a:r>
            <a:r>
              <a:rPr lang="en-US" sz="2800" b="1" smtClean="0">
                <a:solidFill>
                  <a:srgbClr val="00B2A5"/>
                </a:solidFill>
              </a:rPr>
              <a:t>family, my friends,…</a:t>
            </a:r>
            <a:endParaRPr lang="en-US" sz="2800" b="1" smtClean="0">
              <a:solidFill>
                <a:srgbClr val="00B2A5"/>
              </a:solidFill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924899" y="4904454"/>
            <a:ext cx="4808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smtClean="0">
                <a:solidFill>
                  <a:srgbClr val="00B2A5"/>
                </a:solidFill>
              </a:rPr>
              <a:t>Eat </a:t>
            </a:r>
            <a:r>
              <a:rPr lang="en-US" sz="2800" b="1" smtClean="0">
                <a:solidFill>
                  <a:srgbClr val="00B2A5"/>
                </a:solidFill>
              </a:rPr>
              <a:t>moon cake, hang lantern....</a:t>
            </a:r>
          </a:p>
        </p:txBody>
      </p:sp>
      <p:sp>
        <p:nvSpPr>
          <p:cNvPr id="15" name="Rectangle 3"/>
          <p:cNvSpPr/>
          <p:nvPr/>
        </p:nvSpPr>
        <p:spPr>
          <a:xfrm>
            <a:off x="924899" y="5776542"/>
            <a:ext cx="7429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smtClean="0">
                <a:solidFill>
                  <a:srgbClr val="00B2A5"/>
                </a:solidFill>
              </a:rPr>
              <a:t>Yes, I do. Because I can celebrate with my family.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5" grpId="0"/>
      <p:bldP spid="5" grpId="1"/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31912"/>
            <a:ext cx="181679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Box 11"/>
          <p:cNvSpPr txBox="1"/>
          <p:nvPr/>
        </p:nvSpPr>
        <p:spPr>
          <a:xfrm>
            <a:off x="479829" y="2474722"/>
            <a:ext cx="110454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  <a:endParaRPr lang="en-US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for specific information about village festival day.</a:t>
            </a:r>
          </a:p>
          <a:p>
            <a:pPr marL="107950" indent="-107950"/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Speaking: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charset="0"/>
              <a:buChar char="ü"/>
            </a:pPr>
            <a:r>
              <a:rPr lang="en-US" sz="3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about family event.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3572" y="193447"/>
            <a:ext cx="500746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8790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788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0935" y="2102078"/>
            <a:ext cx="8872451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Do exercises in the workbook.</a:t>
            </a:r>
            <a:endParaRPr lang="en-US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3572" y="193447"/>
            <a:ext cx="500746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0" y="3202258"/>
            <a:ext cx="3020335" cy="3020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340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13292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22836" y="1737257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2" y="1568861"/>
            <a:ext cx="964452" cy="916490"/>
          </a:xfrm>
          <a:prstGeom prst="rect">
            <a:avLst/>
          </a:prstGeom>
        </p:spPr>
      </p:pic>
      <p:sp>
        <p:nvSpPr>
          <p:cNvPr id="28" name="Rectangles 7"/>
          <p:cNvSpPr/>
          <p:nvPr/>
        </p:nvSpPr>
        <p:spPr>
          <a:xfrm>
            <a:off x="2390775" y="2477770"/>
            <a:ext cx="3427730" cy="4096385"/>
          </a:xfrm>
          <a:prstGeom prst="rect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s 8"/>
          <p:cNvSpPr/>
          <p:nvPr/>
        </p:nvSpPr>
        <p:spPr>
          <a:xfrm>
            <a:off x="6238875" y="2488565"/>
            <a:ext cx="3427730" cy="4096385"/>
          </a:xfrm>
          <a:prstGeom prst="rect">
            <a:avLst/>
          </a:prstGeom>
          <a:ln w="31750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spain-heart-print-vector-clipart_gg71682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690" y="2951480"/>
            <a:ext cx="2578100" cy="2463800"/>
          </a:xfrm>
          <a:prstGeom prst="rect">
            <a:avLst/>
          </a:prstGeom>
        </p:spPr>
      </p:pic>
      <p:sp>
        <p:nvSpPr>
          <p:cNvPr id="31" name="Text Box 11"/>
          <p:cNvSpPr txBox="1"/>
          <p:nvPr/>
        </p:nvSpPr>
        <p:spPr>
          <a:xfrm>
            <a:off x="2638425" y="5722620"/>
            <a:ext cx="2850515" cy="58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READING</a:t>
            </a:r>
          </a:p>
        </p:txBody>
      </p:sp>
      <p:sp>
        <p:nvSpPr>
          <p:cNvPr id="38" name="Text Box 18"/>
          <p:cNvSpPr txBox="1"/>
          <p:nvPr/>
        </p:nvSpPr>
        <p:spPr>
          <a:xfrm>
            <a:off x="6527800" y="5679440"/>
            <a:ext cx="2850515" cy="58356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SPEAKING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/>
          <a:srcRect l="16195" t="1222" r="26575" b="2569"/>
          <a:stretch/>
        </p:blipFill>
        <p:spPr>
          <a:xfrm>
            <a:off x="2425700" y="3109595"/>
            <a:ext cx="3357880" cy="240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59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Option 1: </a:t>
            </a:r>
            <a:r>
              <a:rPr lang="en-US">
                <a:solidFill>
                  <a:schemeClr val="tx1"/>
                </a:solidFill>
              </a:rPr>
              <a:t>Asking </a:t>
            </a:r>
            <a:r>
              <a:rPr lang="en-US" smtClean="0">
                <a:solidFill>
                  <a:schemeClr val="tx1"/>
                </a:solidFill>
              </a:rPr>
              <a:t>questions</a:t>
            </a:r>
          </a:p>
          <a:p>
            <a:r>
              <a:rPr lang="en-US">
                <a:solidFill>
                  <a:schemeClr val="tx1"/>
                </a:solidFill>
              </a:rPr>
              <a:t>Option 2: Asking questions: Bamboozle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92877" y="2068613"/>
            <a:ext cx="5755112" cy="173868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Vocabulary</a:t>
            </a:r>
            <a:endParaRPr lang="en-US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1: Work in pairs. Look at the picture and answer questions.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2: Read the text. Choose the correct answer A, B, or C.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3: Read the text again. Complete the mind map about a family </a:t>
            </a:r>
            <a:r>
              <a:rPr lang="en-US">
                <a:solidFill>
                  <a:schemeClr val="tx1"/>
                </a:solidFill>
              </a:rPr>
              <a:t>party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877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28567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78430" y="224671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4154405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349432" y="589395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91778"/>
            <a:ext cx="1593598" cy="65494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2" y="2555521"/>
            <a:ext cx="1593598" cy="159888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4455129"/>
            <a:ext cx="1464600" cy="143882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85074" y="3973412"/>
            <a:ext cx="5743692" cy="156487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4: Work in pairs. Put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questions in </a:t>
            </a:r>
            <a:r>
              <a:rPr lang="en-US">
                <a:solidFill>
                  <a:schemeClr val="tx1"/>
                </a:solidFill>
              </a:rPr>
              <a:t>the correct </a:t>
            </a:r>
            <a:r>
              <a:rPr lang="en-US">
                <a:solidFill>
                  <a:schemeClr val="tx1"/>
                </a:solidFill>
              </a:rPr>
              <a:t>blanks </a:t>
            </a:r>
            <a:r>
              <a:rPr lang="en-US" smtClean="0">
                <a:solidFill>
                  <a:schemeClr val="tx1"/>
                </a:solidFill>
              </a:rPr>
              <a:t>to </a:t>
            </a:r>
            <a:r>
              <a:rPr lang="en-US">
                <a:solidFill>
                  <a:schemeClr val="tx1"/>
                </a:solidFill>
              </a:rPr>
              <a:t>make a complete dialogue. Then role-play </a:t>
            </a:r>
            <a:r>
              <a:rPr lang="en-US">
                <a:solidFill>
                  <a:schemeClr val="tx1"/>
                </a:solidFill>
              </a:rPr>
              <a:t>it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5: Make notes about a normal family event that you take part in</a:t>
            </a:r>
            <a:r>
              <a:rPr lang="en-US">
                <a:solidFill>
                  <a:schemeClr val="tx1"/>
                </a:solidFill>
              </a:rPr>
              <a:t>. </a:t>
            </a:r>
            <a:r>
              <a:rPr lang="en-US" smtClean="0">
                <a:solidFill>
                  <a:schemeClr val="tx1"/>
                </a:solidFill>
              </a:rPr>
              <a:t>Then make </a:t>
            </a:r>
            <a:r>
              <a:rPr lang="en-US">
                <a:solidFill>
                  <a:schemeClr val="tx1"/>
                </a:solidFill>
              </a:rPr>
              <a:t>a dialogue asking and answering about the </a:t>
            </a:r>
            <a:r>
              <a:rPr lang="en-US">
                <a:solidFill>
                  <a:schemeClr val="tx1"/>
                </a:solidFill>
              </a:rPr>
              <a:t>event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1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80783" y="1506408"/>
            <a:ext cx="1004370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44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US" sz="44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Have 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ever been to a Festival?</a:t>
            </a:r>
          </a:p>
          <a:p>
            <a:pPr algn="l">
              <a:lnSpc>
                <a:spcPct val="200000"/>
              </a:lnSpc>
            </a:pPr>
            <a:r>
              <a:rPr lang="en-US" sz="44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44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Do 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like it</a:t>
            </a:r>
            <a:r>
              <a:rPr lang="en-US" sz="44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endParaRPr lang="en-US" sz="44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>
              <a:lnSpc>
                <a:spcPct val="200000"/>
              </a:lnSpc>
            </a:pPr>
            <a:r>
              <a:rPr lang="en-US" sz="44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Can 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describe it</a:t>
            </a:r>
            <a:r>
              <a:rPr lang="en-US" sz="44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endParaRPr lang="en-US" sz="44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7862714" y="149120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Option </a:t>
            </a:r>
            <a:r>
              <a:rPr lang="en-US" sz="3600" b="1" smtClean="0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1</a:t>
            </a:r>
            <a:endParaRPr lang="en-US" sz="3600" b="1" dirty="0"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50814" y="1629263"/>
            <a:ext cx="81909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Scan the QR code to play the game</a:t>
            </a:r>
            <a:endParaRPr lang="en-US" sz="4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7862714" y="149120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Option </a:t>
            </a:r>
            <a:r>
              <a:rPr lang="en-US" sz="3600" b="1" smtClean="0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2</a:t>
            </a:r>
            <a:endParaRPr lang="en-US" sz="3600" b="1" dirty="0"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372" y="2667000"/>
            <a:ext cx="3654669" cy="3654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1020569" y="143970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release </a:t>
            </a:r>
            <a:r>
              <a:rPr lang="en-US" sz="6600"/>
              <a:t>(v)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0349" y="4661937"/>
            <a:ext cx="5272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/>
              <a:t>thả</a:t>
            </a:r>
          </a:p>
        </p:txBody>
      </p:sp>
      <p:sp>
        <p:nvSpPr>
          <p:cNvPr id="2" name="Rectangle 1"/>
          <p:cNvSpPr/>
          <p:nvPr/>
        </p:nvSpPr>
        <p:spPr>
          <a:xfrm>
            <a:off x="2326915" y="3175665"/>
            <a:ext cx="20313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/rɪˈliːs/</a:t>
            </a:r>
          </a:p>
        </p:txBody>
      </p:sp>
      <p:pic>
        <p:nvPicPr>
          <p:cNvPr id="6" name="Content Placeholder 5" descr="stick_figure_butterfly_release_800_wht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583708" y="1768423"/>
            <a:ext cx="2834005" cy="4351655"/>
          </a:xfrm>
          <a:prstGeom prst="rect">
            <a:avLst/>
          </a:prstGeom>
        </p:spPr>
      </p:pic>
      <p:pic>
        <p:nvPicPr>
          <p:cNvPr id="8" name="releas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1484" y="2936945"/>
            <a:ext cx="885190" cy="88519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322" y="4552087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/>
              <a:t>thí sinh</a:t>
            </a:r>
            <a:r>
              <a:rPr lang="en-US" sz="4800"/>
              <a:t>, </a:t>
            </a:r>
            <a:endParaRPr lang="en-US" sz="4800" smtClean="0"/>
          </a:p>
          <a:p>
            <a:pPr algn="ctr"/>
            <a:r>
              <a:rPr lang="en-US" sz="4800" smtClean="0"/>
              <a:t>người </a:t>
            </a:r>
            <a:r>
              <a:rPr lang="en-US" sz="4800"/>
              <a:t>thi đấu</a:t>
            </a:r>
          </a:p>
        </p:txBody>
      </p:sp>
      <p:sp>
        <p:nvSpPr>
          <p:cNvPr id="2" name="Rectangle 1"/>
          <p:cNvSpPr/>
          <p:nvPr/>
        </p:nvSpPr>
        <p:spPr>
          <a:xfrm>
            <a:off x="1341430" y="3248243"/>
            <a:ext cx="36398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/kənˈtestənt/</a:t>
            </a:r>
          </a:p>
        </p:txBody>
      </p:sp>
      <p:pic>
        <p:nvPicPr>
          <p:cNvPr id="4" name="Content Placeholder 3" descr="tải xuố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14110" y="2082800"/>
            <a:ext cx="4921885" cy="3992880"/>
          </a:xfrm>
          <a:prstGeom prst="rect">
            <a:avLst/>
          </a:prstGeom>
        </p:spPr>
      </p:pic>
      <p:pic>
        <p:nvPicPr>
          <p:cNvPr id="8" name="contestan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4208" y="3248243"/>
            <a:ext cx="898728" cy="89143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198" y="1363016"/>
            <a:ext cx="612667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contestant (n)</a:t>
            </a:r>
            <a:endParaRPr lang="en-US" sz="8000" b="1">
              <a:solidFill>
                <a:srgbClr val="AD4F0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378539" y="1188654"/>
            <a:ext cx="841483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</a:lstStyle>
          <a:p>
            <a:r>
              <a:rPr lang="en-US"/>
              <a:t>family bonding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5748" y="4386828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sự </a:t>
            </a:r>
            <a:r>
              <a:rPr lang="en-US" sz="4800"/>
              <a:t>gắn kết tình cảm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1170840" y="3114461"/>
            <a:ext cx="48362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/ˌfæməli ˈbɒndɪŋ/</a:t>
            </a:r>
          </a:p>
        </p:txBody>
      </p:sp>
      <p:pic>
        <p:nvPicPr>
          <p:cNvPr id="3" name="Content Placeholder 2" descr="5b24b55e9b7f0c1056aecf3d6261f53f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318493" y="2778370"/>
            <a:ext cx="5406309" cy="3712332"/>
          </a:xfrm>
          <a:prstGeom prst="rect">
            <a:avLst/>
          </a:prstGeom>
        </p:spPr>
      </p:pic>
      <p:pic>
        <p:nvPicPr>
          <p:cNvPr id="9" name="family bonding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739" y="3178169"/>
            <a:ext cx="703580" cy="7035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218505"/>
              </p:ext>
            </p:extLst>
          </p:nvPr>
        </p:nvGraphicFramePr>
        <p:xfrm>
          <a:off x="1396032" y="1402823"/>
          <a:ext cx="9761406" cy="453198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40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3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10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release (v)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/rɪˈliːs/</a:t>
                      </a:r>
                      <a:endParaRPr lang="en-US" sz="28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smtClean="0"/>
                        <a:t>thả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15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contestant (n)</a:t>
                      </a:r>
                      <a:endParaRPr lang="en-US" sz="2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/kənˈtestənt/</a:t>
                      </a:r>
                      <a:endParaRPr lang="en-US" sz="28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smtClean="0"/>
                        <a:t>thí sinh, người thi đấu</a:t>
                      </a:r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14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family bonding </a:t>
                      </a:r>
                      <a:endParaRPr lang="en-US" sz="2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/ˌfæməli ˈbɒndɪŋ/</a:t>
                      </a:r>
                      <a:endParaRPr lang="en-US" sz="28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smtClean="0"/>
                        <a:t>sự gắn kết tình cảm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smtClean="0"/>
                        <a:t>gia đình</a:t>
                      </a:r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release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8504" y="2244479"/>
            <a:ext cx="619125" cy="619125"/>
          </a:xfrm>
          <a:prstGeom prst="rect">
            <a:avLst/>
          </a:prstGeom>
        </p:spPr>
      </p:pic>
      <p:pic>
        <p:nvPicPr>
          <p:cNvPr id="5" name="contestant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3571" y="3466961"/>
            <a:ext cx="624058" cy="624058"/>
          </a:xfrm>
          <a:prstGeom prst="rect">
            <a:avLst/>
          </a:prstGeom>
        </p:spPr>
      </p:pic>
      <p:pic>
        <p:nvPicPr>
          <p:cNvPr id="9" name="family bonding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3572" y="4824341"/>
            <a:ext cx="624057" cy="70851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1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465</TotalTime>
  <Words>661</Words>
  <Application>Microsoft Office PowerPoint</Application>
  <PresentationFormat>Widescreen</PresentationFormat>
  <Paragraphs>149</Paragraphs>
  <Slides>18</Slides>
  <Notes>14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Adobe Gothic Std B</vt:lpstr>
      <vt:lpstr>Arial</vt:lpstr>
      <vt:lpstr>Calibri</vt:lpstr>
      <vt:lpstr>Calibri (Body)</vt:lpstr>
      <vt:lpstr>Calibri Light</vt:lpstr>
      <vt:lpstr>ChronicaPro-Bold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181</cp:revision>
  <dcterms:created xsi:type="dcterms:W3CDTF">2020-12-09T02:04:00Z</dcterms:created>
  <dcterms:modified xsi:type="dcterms:W3CDTF">2023-04-26T11:46:57Z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8257995947F44862B16598953031E195</vt:lpwstr>
  </property>
  <property fmtid="{D5CDD505-2E9C-101B-9397-08002B2CF9AE}" pid="3" name="KSOProductBuildVer">
    <vt:lpwstr>1033-11.2.0.11380</vt:lpwstr>
  </property>
</Properties>
</file>