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4" r:id="rId2"/>
  </p:sldMasterIdLst>
  <p:notesMasterIdLst>
    <p:notesMasterId r:id="rId21"/>
  </p:notesMasterIdLst>
  <p:sldIdLst>
    <p:sldId id="384" r:id="rId3"/>
    <p:sldId id="351" r:id="rId4"/>
    <p:sldId id="382" r:id="rId5"/>
    <p:sldId id="380" r:id="rId6"/>
    <p:sldId id="352" r:id="rId7"/>
    <p:sldId id="383" r:id="rId8"/>
    <p:sldId id="353" r:id="rId9"/>
    <p:sldId id="354" r:id="rId10"/>
    <p:sldId id="355" r:id="rId11"/>
    <p:sldId id="301" r:id="rId12"/>
    <p:sldId id="356" r:id="rId13"/>
    <p:sldId id="358" r:id="rId14"/>
    <p:sldId id="359" r:id="rId15"/>
    <p:sldId id="360" r:id="rId16"/>
    <p:sldId id="371" r:id="rId17"/>
    <p:sldId id="376" r:id="rId18"/>
    <p:sldId id="288" r:id="rId19"/>
    <p:sldId id="377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B435-DAAE-46ED-9EE8-A5DF0AFA917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595B0-F16C-4669-B9FD-D16152B04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0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960E79A-FC9A-4A64-A97A-B1F1D92F2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1779D3F4-664C-4749-BF7D-CC1A65D73F19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9959767-A13B-41AD-89D4-0EE413AB6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A5E7BA3-1E46-4BF0-A9B9-16E57BD30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757A80E-67D3-4420-882B-B88762912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63B9B992-1E85-49F5-BCA4-25AF40391C76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A6D4085-DC9C-4D21-81CB-C3E82D401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AF31618-807E-43BE-8239-236EBAB4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5B0-F16C-4669-B9FD-D16152B04B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98FAE-2BE7-41E1-B255-FDEAFB0C6C2E}" type="datetimeFigureOut">
              <a:rPr lang="vi-VN"/>
              <a:pPr>
                <a:defRPr/>
              </a:pPr>
              <a:t>08/12/2024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DBD8-8108-40C4-BE33-0FB5D65B6A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38419"/>
      </p:ext>
    </p:extLst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55E1-5192-4CAF-AFDC-232943E1A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2CF67-81DA-4FF9-8639-24303D5A80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BD6034-0194-4044-B83A-4CDF6589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5EED8-B8B1-4323-8ED3-E4C083F2E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3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19CAA-6B9A-4B86-B383-B860052B7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8175E-8C01-4313-9AD6-C1220EAEC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6E12F-E867-453A-876F-FBCF0C353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61246-7113-444D-BE11-919205249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4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4F226B-FE1A-4052-81D2-CE167161E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B91D9-4CAF-4944-B08A-85292AEA7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24F90F-15DE-4726-8658-4AA3C6A4D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84DD9-8B8C-4084-AE16-0202B4E1A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1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87979-D9DB-4670-AC78-47F946212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B31D2-0F51-480E-A731-9CCF2D0EDB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C4684-8DBD-4812-9FC5-8B95502EC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39BE-4C84-42CC-956D-0B6668DDA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80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A671B7-C680-4C18-B882-75DAA14FE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A41C1-4AF4-4C63-9417-5FBDB3357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1A35DC-762E-4731-8DAE-E7DE63225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4CEE7-716A-4479-9CA7-8019EE916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68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9BE18C-D2D1-42EE-82DD-5FBD3CC34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2175C3-A520-4EF1-862C-89EB90632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C85776-DE94-4D15-828B-ACB7402BC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047DE-6530-4416-8D0D-869AED41E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00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73940-29A6-4709-971D-EB662F5AC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12ED09-779C-4FF7-9191-BA9D9F821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FF79C9-6F30-4BB9-8F1C-93ABFD471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F3E1B-04DC-41F4-8F16-2FADA18D1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E7E9A-2F31-4967-9DC6-54A3B23B43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4DAE8-9A6C-4555-B5CA-5A5B801ED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4BBF7F-8014-4049-ACDB-88D59A83B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E3F03-97F0-4A1D-BE08-6D6617A78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24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9648DF-CC02-4D27-A10D-1F9E95C30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A4D2F-D103-4B0B-8E7F-8B52E020A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CCF0F-D694-4E8F-AFBC-E92C9BF58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6F61B-0835-43CD-8E3B-1E9E8088F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09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18472A-9A65-4437-A13D-AC4657EBE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B5733B-CA3C-4440-B632-858975A6D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69712-1E3A-4D99-A24B-C0BFB8953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A89FE-C6D8-480E-8D36-90D3B696B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14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74AC9-02D7-4AA4-831B-55B3F2FFC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7B5DD-7CF0-46E5-8021-6409F381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C47DEB-7D6F-4CF2-A1DB-9D6AEE616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A2A39-A508-4670-8AA0-D5E9F5992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12AB-B5B0-482E-B2E9-0149D4323995}" type="datetimeFigureOut">
              <a:rPr lang="vi-VN" smtClean="0"/>
              <a:pPr/>
              <a:t>08/12/2024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E688-3E3E-4490-B7D8-020E6FD27B9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F97CA-86F6-4BAA-9691-BD85D704D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CF3FFA-BC08-451E-B05F-2E52752DF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63DE4450-0DD6-4973-A4A6-DCBDB37D1B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D9763A07-1FF3-411D-82FA-363514E404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F6BF8879-6F79-48D1-BEC8-6D27323E9C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D90A8-C0A4-41C6-9F81-4CD59520E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gif"/><Relationship Id="rId10" Type="http://schemas.openxmlformats.org/officeDocument/2006/relationships/image" Target="../media/image37.gif"/><Relationship Id="rId4" Type="http://schemas.openxmlformats.org/officeDocument/2006/relationships/image" Target="../media/image33.gif"/><Relationship Id="rId9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>
            <a:extLst>
              <a:ext uri="{FF2B5EF4-FFF2-40B4-BE49-F238E27FC236}">
                <a16:creationId xmlns:a16="http://schemas.microsoft.com/office/drawing/2014/main" id="{0C50E591-E0D5-449B-9CFD-E600C566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88" y="3806897"/>
            <a:ext cx="4536504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>
            <a:extLst>
              <a:ext uri="{FF2B5EF4-FFF2-40B4-BE49-F238E27FC236}">
                <a16:creationId xmlns:a16="http://schemas.microsoft.com/office/drawing/2014/main" id="{1A101266-CC50-4741-AC97-1541B0DF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124744"/>
            <a:ext cx="45365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>
            <a:extLst>
              <a:ext uri="{FF2B5EF4-FFF2-40B4-BE49-F238E27FC236}">
                <a16:creationId xmlns:a16="http://schemas.microsoft.com/office/drawing/2014/main" id="{4DE7FF92-6C21-4984-A68D-D58BF7DD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48" y="3789040"/>
            <a:ext cx="4191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áº¿t quáº£ hÃ¬nh áº£nh cho ChÄm sÃ³c rá»«ng sau khi trá»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24744"/>
            <a:ext cx="41044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31505" y="0"/>
            <a:ext cx="892899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vi-VN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8E76D50-B15A-45F9-A2EB-C3F772CF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28" y="6158881"/>
            <a:ext cx="8363272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2577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4B408D2C-CB20-4E0E-BA04-CC3C0E0E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1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F6C68717-907A-4DF8-94A1-5AAB054B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568" name="Group 56">
            <a:extLst>
              <a:ext uri="{FF2B5EF4-FFF2-40B4-BE49-F238E27FC236}">
                <a16:creationId xmlns:a16="http://schemas.microsoft.com/office/drawing/2014/main" id="{C336993A-16B5-481E-8039-18DF2E4B6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02669"/>
              </p:ext>
            </p:extLst>
          </p:nvPr>
        </p:nvGraphicFramePr>
        <p:xfrm>
          <a:off x="1524000" y="533400"/>
          <a:ext cx="9144000" cy="5847928"/>
        </p:xfrm>
        <a:graphic>
          <a:graphicData uri="http://schemas.openxmlformats.org/drawingml/2006/table">
            <a:tbl>
              <a:tblPr/>
              <a:tblGrid>
                <a:gridCol w="149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Tên công việc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Nội dung công việc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Mục đích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Làm rào bảo vệ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Xới đất, vun gốc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Bón phân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Tỉa và dặm cây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Phát quang;Làm cỏ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54" name="Text Box 42">
            <a:extLst>
              <a:ext uri="{FF2B5EF4-FFF2-40B4-BE49-F238E27FC236}">
                <a16:creationId xmlns:a16="http://schemas.microsoft.com/office/drawing/2014/main" id="{2C4A1A4D-2319-4083-AF66-9094B995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3"/>
            <a:ext cx="403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dứa dại và một số cây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khác làm hàng rào bao quanh</a:t>
            </a:r>
          </a:p>
        </p:txBody>
      </p:sp>
      <p:sp>
        <p:nvSpPr>
          <p:cNvPr id="64555" name="Text Box 43">
            <a:extLst>
              <a:ext uri="{FF2B5EF4-FFF2-40B4-BE49-F238E27FC236}">
                <a16:creationId xmlns:a16="http://schemas.microsoft.com/office/drawing/2014/main" id="{869A8846-5E88-449E-AC55-190EF05B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447801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vệ,tránh sự phá hại của thú rừng</a:t>
            </a:r>
          </a:p>
        </p:txBody>
      </p:sp>
      <p:sp>
        <p:nvSpPr>
          <p:cNvPr id="64556" name="Text Box 44">
            <a:extLst>
              <a:ext uri="{FF2B5EF4-FFF2-40B4-BE49-F238E27FC236}">
                <a16:creationId xmlns:a16="http://schemas.microsoft.com/office/drawing/2014/main" id="{8EC5AFF2-E5A4-436E-B7F3-9D600F6C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736" y="5047526"/>
            <a:ext cx="4114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Chặt bỏ dây leo, cây dại chèn ép cây rừng</a:t>
            </a:r>
          </a:p>
        </p:txBody>
      </p:sp>
      <p:sp>
        <p:nvSpPr>
          <p:cNvPr id="64557" name="Text Box 45">
            <a:extLst>
              <a:ext uri="{FF2B5EF4-FFF2-40B4-BE49-F238E27FC236}">
                <a16:creationId xmlns:a16="http://schemas.microsoft.com/office/drawing/2014/main" id="{54DBF24A-7E5A-4D59-AD7F-8A7F6279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536" y="5047526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Tránh sự chèn ép về ánh sáng, dinh dưỡng đối với cây rừng</a:t>
            </a:r>
          </a:p>
        </p:txBody>
      </p:sp>
      <p:sp>
        <p:nvSpPr>
          <p:cNvPr id="64558" name="Text Box 46">
            <a:extLst>
              <a:ext uri="{FF2B5EF4-FFF2-40B4-BE49-F238E27FC236}">
                <a16:creationId xmlns:a16="http://schemas.microsoft.com/office/drawing/2014/main" id="{565D108C-1344-4A8B-90D8-478D26A8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55" y="5116569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Diệt cỏ mọc xen với cây rừng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0233AF06-CBD6-4E8C-83C6-8E026118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221" y="5676983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bỏ cây dại tranh ánh sáng, dinh dưỡng của cây rừng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3C13B9E8-6D9F-42E4-B3AE-087656647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536" y="2330901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cho cây vững.cung cấp dinh dưỡng cho cây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39C55337-C565-4479-8FD8-B6FD193B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40957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phân bón cho cây ngay trong năm đầu</a:t>
            </a:r>
          </a:p>
        </p:txBody>
      </p:sp>
      <p:sp>
        <p:nvSpPr>
          <p:cNvPr id="64564" name="Text Box 52">
            <a:extLst>
              <a:ext uri="{FF2B5EF4-FFF2-40B4-BE49-F238E27FC236}">
                <a16:creationId xmlns:a16="http://schemas.microsoft.com/office/drawing/2014/main" id="{7775834A-682E-4336-B7E8-F9A5FE1FD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441" y="3310477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kịp thời dinh dưỡng cho cây</a:t>
            </a:r>
          </a:p>
        </p:txBody>
      </p:sp>
      <p:sp>
        <p:nvSpPr>
          <p:cNvPr id="64565" name="Text Box 53">
            <a:extLst>
              <a:ext uri="{FF2B5EF4-FFF2-40B4-BE49-F238E27FC236}">
                <a16:creationId xmlns:a16="http://schemas.microsoft.com/office/drawing/2014/main" id="{6EAB5583-50C7-4C4E-B91E-10E5433FC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055" y="4293808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Tỉa cây ở hố có nhiều cây,để lại 1 cây/hố.Trồng vào chỗ cây chết,thưa</a:t>
            </a:r>
          </a:p>
        </p:txBody>
      </p:sp>
      <p:sp>
        <p:nvSpPr>
          <p:cNvPr id="64566" name="Text Box 54">
            <a:extLst>
              <a:ext uri="{FF2B5EF4-FFF2-40B4-BE49-F238E27FC236}">
                <a16:creationId xmlns:a16="http://schemas.microsoft.com/office/drawing/2014/main" id="{BA8635BB-47D0-460A-9215-0CFF768AC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536" y="4284284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mật độ cây rừng</a:t>
            </a:r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15951511-B36D-423F-A35C-A993FA14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83274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cuốc xới đất xung quanh gốc, vun vào gốc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/>
      <p:bldP spid="64555" grpId="0"/>
      <p:bldP spid="64556" grpId="0"/>
      <p:bldP spid="64557" grpId="0"/>
      <p:bldP spid="64559" grpId="0"/>
      <p:bldP spid="64562" grpId="0"/>
      <p:bldP spid="64563" grpId="0"/>
      <p:bldP spid="64564" grpId="0"/>
      <p:bldP spid="64565" grpId="0"/>
      <p:bldP spid="6456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3" name="Text Box 11">
            <a:extLst>
              <a:ext uri="{FF2B5EF4-FFF2-40B4-BE49-F238E27FC236}">
                <a16:creationId xmlns:a16="http://schemas.microsoft.com/office/drawing/2014/main" id="{591544A8-7030-4E3F-BC5D-188B79A0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5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10604" name="Text Box 12">
            <a:extLst>
              <a:ext uri="{FF2B5EF4-FFF2-40B4-BE49-F238E27FC236}">
                <a16:creationId xmlns:a16="http://schemas.microsoft.com/office/drawing/2014/main" id="{DB69A27E-8934-4145-8C90-3C9AE71D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68" y="1745261"/>
            <a:ext cx="7270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ép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5" name="Text Box 13">
            <a:extLst>
              <a:ext uri="{FF2B5EF4-FFF2-40B4-BE49-F238E27FC236}">
                <a16:creationId xmlns:a16="http://schemas.microsoft.com/office/drawing/2014/main" id="{A4E48C24-C77F-4AE3-B92D-2E81C26A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333540"/>
            <a:ext cx="6982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xấu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06" name="Text Box 14">
            <a:extLst>
              <a:ext uri="{FF2B5EF4-FFF2-40B4-BE49-F238E27FC236}">
                <a16:creationId xmlns:a16="http://schemas.microsoft.com/office/drawing/2014/main" id="{0F455B5D-1383-4E83-BA7C-AF1605A3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2996192"/>
            <a:ext cx="712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sâu,bệnh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C3446-5338-43D4-B2BB-3D87B9FF8B06}"/>
              </a:ext>
            </a:extLst>
          </p:cNvPr>
          <p:cNvSpPr txBox="1"/>
          <p:nvPr/>
        </p:nvSpPr>
        <p:spPr>
          <a:xfrm>
            <a:off x="2252195" y="1249315"/>
            <a:ext cx="5631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00250-9941-435F-AF5E-5F4948AB4DF4}"/>
              </a:ext>
            </a:extLst>
          </p:cNvPr>
          <p:cNvSpPr txBox="1"/>
          <p:nvPr/>
        </p:nvSpPr>
        <p:spPr>
          <a:xfrm>
            <a:off x="2216684" y="3675857"/>
            <a:ext cx="770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/>
      <p:bldP spid="110604" grpId="0"/>
      <p:bldP spid="110605" grpId="0"/>
      <p:bldP spid="110606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7" name="Text Box 19">
            <a:extLst>
              <a:ext uri="{FF2B5EF4-FFF2-40B4-BE49-F238E27FC236}">
                <a16:creationId xmlns:a16="http://schemas.microsoft.com/office/drawing/2014/main" id="{AB064FD3-D285-436D-8D1D-0697AF7FB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6" y="263844"/>
            <a:ext cx="51816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628" name="Picture 20">
            <a:extLst>
              <a:ext uri="{FF2B5EF4-FFF2-40B4-BE49-F238E27FC236}">
                <a16:creationId xmlns:a16="http://schemas.microsoft.com/office/drawing/2014/main" id="{EB397703-BC76-4E12-9DEC-49B405B3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52" y="1224628"/>
            <a:ext cx="2472946" cy="199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1" name="Picture 23">
            <a:extLst>
              <a:ext uri="{FF2B5EF4-FFF2-40B4-BE49-F238E27FC236}">
                <a16:creationId xmlns:a16="http://schemas.microsoft.com/office/drawing/2014/main" id="{FF4D0348-D38F-494A-8069-310F8281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47" y="1202954"/>
            <a:ext cx="2590800" cy="20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3" name="Picture 25">
            <a:extLst>
              <a:ext uri="{FF2B5EF4-FFF2-40B4-BE49-F238E27FC236}">
                <a16:creationId xmlns:a16="http://schemas.microsoft.com/office/drawing/2014/main" id="{27C297DD-809D-41FE-A09A-DA39698D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6" y="3683208"/>
            <a:ext cx="2514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4" name="Picture 26">
            <a:extLst>
              <a:ext uri="{FF2B5EF4-FFF2-40B4-BE49-F238E27FC236}">
                <a16:creationId xmlns:a16="http://schemas.microsoft.com/office/drawing/2014/main" id="{9A1EB502-D51D-4DF9-BE2E-AB7249DFB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8" y="3717032"/>
            <a:ext cx="2486025" cy="190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5" name="Picture 27">
            <a:extLst>
              <a:ext uri="{FF2B5EF4-FFF2-40B4-BE49-F238E27FC236}">
                <a16:creationId xmlns:a16="http://schemas.microsoft.com/office/drawing/2014/main" id="{C65C190C-B397-4B0A-962B-57D809E1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47" y="3718132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6" name="Picture 28">
            <a:extLst>
              <a:ext uri="{FF2B5EF4-FFF2-40B4-BE49-F238E27FC236}">
                <a16:creationId xmlns:a16="http://schemas.microsoft.com/office/drawing/2014/main" id="{FE6C5335-DB69-4F88-9294-A4BDCAF7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996" y="1202953"/>
            <a:ext cx="2438400" cy="20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>
            <a:extLst>
              <a:ext uri="{FF2B5EF4-FFF2-40B4-BE49-F238E27FC236}">
                <a16:creationId xmlns:a16="http://schemas.microsoft.com/office/drawing/2014/main" id="{BE55A036-47FF-44BC-8426-18E381BFA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3" y="3124200"/>
            <a:ext cx="2771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>
            <a:extLst>
              <a:ext uri="{FF2B5EF4-FFF2-40B4-BE49-F238E27FC236}">
                <a16:creationId xmlns:a16="http://schemas.microsoft.com/office/drawing/2014/main" id="{9AF57536-4A38-4BD6-9D66-71A939D1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>
            <a:extLst>
              <a:ext uri="{FF2B5EF4-FFF2-40B4-BE49-F238E27FC236}">
                <a16:creationId xmlns:a16="http://schemas.microsoft.com/office/drawing/2014/main" id="{CD8772C1-AC34-4D15-B4E8-83E71DE1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ici_cay%20dua%20soi">
            <a:extLst>
              <a:ext uri="{FF2B5EF4-FFF2-40B4-BE49-F238E27FC236}">
                <a16:creationId xmlns:a16="http://schemas.microsoft.com/office/drawing/2014/main" id="{E39F5FDF-178B-4E3F-A0EE-3633DB93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CD304FB4-918F-44C9-85D5-C8453F4E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5"/>
            <a:ext cx="4114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Tac hai cua pha rung(2)">
            <a:extLst>
              <a:ext uri="{FF2B5EF4-FFF2-40B4-BE49-F238E27FC236}">
                <a16:creationId xmlns:a16="http://schemas.microsoft.com/office/drawing/2014/main" id="{C97A30F9-D37E-4767-8F6F-4C2366764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Tac hai cua pha rung">
            <a:extLst>
              <a:ext uri="{FF2B5EF4-FFF2-40B4-BE49-F238E27FC236}">
                <a16:creationId xmlns:a16="http://schemas.microsoft.com/office/drawing/2014/main" id="{EFE2B330-2B2D-420D-8C01-D4EF8ED1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>
            <a:extLst>
              <a:ext uri="{FF2B5EF4-FFF2-40B4-BE49-F238E27FC236}">
                <a16:creationId xmlns:a16="http://schemas.microsoft.com/office/drawing/2014/main" id="{A98019B4-51AD-4068-9B3B-0FAB498C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6205"/>
            <a:ext cx="3124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hại của phá rừng</a:t>
            </a:r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id="{0949A218-1A12-48C5-B2F8-6A6E77F5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>
            <a:extLst>
              <a:ext uri="{FF2B5EF4-FFF2-40B4-BE49-F238E27FC236}">
                <a16:creationId xmlns:a16="http://schemas.microsoft.com/office/drawing/2014/main" id="{647C2101-D84B-4BBD-9747-11CFF58A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A4988C92-B145-4E1D-86D0-C4FFEFC4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089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</a:rPr>
              <a:t>Theo </a:t>
            </a:r>
            <a:r>
              <a:rPr lang="en-US" altLang="en-US" sz="2400" b="1" dirty="0" err="1">
                <a:solidFill>
                  <a:srgbClr val="0000FF"/>
                </a:solidFill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thể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nội</a:t>
            </a:r>
            <a:r>
              <a:rPr lang="en-US" altLang="en-US" sz="2400" b="1" dirty="0">
                <a:solidFill>
                  <a:srgbClr val="0000FF"/>
                </a:solidFill>
              </a:rPr>
              <a:t> dung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công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chăm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sóc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rừng</a:t>
            </a:r>
            <a:r>
              <a:rPr lang="en-US" altLang="en-US" sz="24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96A31371-8FD7-484B-A1AE-CCB20077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86405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cỏ, xới đất, vun gốc cây bạch đàn</a:t>
            </a:r>
          </a:p>
        </p:txBody>
      </p:sp>
      <p:pic>
        <p:nvPicPr>
          <p:cNvPr id="8199" name="Picture 2" descr="D:\HN TS\son tra.JPG">
            <a:extLst>
              <a:ext uri="{FF2B5EF4-FFF2-40B4-BE49-F238E27FC236}">
                <a16:creationId xmlns:a16="http://schemas.microsoft.com/office/drawing/2014/main" id="{4F4EFB19-5D9D-471B-94BD-46B9583A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0DE1259-6858-4C58-94EE-7D960921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7011" y="1717426"/>
            <a:ext cx="3074192" cy="36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072D128-E6CC-48FD-ABBC-1862AE13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5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cỏ, xới đất, vun gốc cây trám đen</a:t>
            </a:r>
          </a:p>
        </p:txBody>
      </p:sp>
      <p:sp>
        <p:nvSpPr>
          <p:cNvPr id="8202" name="Oval 7">
            <a:extLst>
              <a:ext uri="{FF2B5EF4-FFF2-40B4-BE49-F238E27FC236}">
                <a16:creationId xmlns:a16="http://schemas.microsoft.com/office/drawing/2014/main" id="{8DE2B626-FBB5-4850-A25D-C677880C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953000"/>
            <a:ext cx="5334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3" name="Oval 7">
            <a:extLst>
              <a:ext uri="{FF2B5EF4-FFF2-40B4-BE49-F238E27FC236}">
                <a16:creationId xmlns:a16="http://schemas.microsoft.com/office/drawing/2014/main" id="{DA976FBA-212E-48BC-B74F-6E796230E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029200"/>
            <a:ext cx="5334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5">
            <a:extLst>
              <a:ext uri="{FF2B5EF4-FFF2-40B4-BE49-F238E27FC236}">
                <a16:creationId xmlns:a16="http://schemas.microsoft.com/office/drawing/2014/main" id="{E6F6A2B1-2473-4B62-82C2-0724F6E6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86405"/>
            <a:ext cx="411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cỏ, xới đất, vun gốc,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 cành cây keo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66EFEDA2-04AC-4D61-B248-DC2D8005E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5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cỏ, xới đất, vun gốc cây thông</a:t>
            </a:r>
          </a:p>
        </p:txBody>
      </p:sp>
      <p:pic>
        <p:nvPicPr>
          <p:cNvPr id="9224" name="Picture 16" descr="D:\HN TS\1_40926.jpg">
            <a:extLst>
              <a:ext uri="{FF2B5EF4-FFF2-40B4-BE49-F238E27FC236}">
                <a16:creationId xmlns:a16="http://schemas.microsoft.com/office/drawing/2014/main" id="{19F80CDC-79EA-41A4-88FB-AA74F9D0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D:\HN TS\222724_2239.jpg">
            <a:extLst>
              <a:ext uri="{FF2B5EF4-FFF2-40B4-BE49-F238E27FC236}">
                <a16:creationId xmlns:a16="http://schemas.microsoft.com/office/drawing/2014/main" id="{73EE5726-8F5E-4288-B593-4E78EB07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97064"/>
            <a:ext cx="29718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val 7">
            <a:extLst>
              <a:ext uri="{FF2B5EF4-FFF2-40B4-BE49-F238E27FC236}">
                <a16:creationId xmlns:a16="http://schemas.microsoft.com/office/drawing/2014/main" id="{3031F938-6E43-44A8-8ADA-35D6E4E8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953000"/>
            <a:ext cx="5334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27" name="Oval 7">
            <a:extLst>
              <a:ext uri="{FF2B5EF4-FFF2-40B4-BE49-F238E27FC236}">
                <a16:creationId xmlns:a16="http://schemas.microsoft.com/office/drawing/2014/main" id="{28700AE7-CA60-4FA1-85DC-1CBC371F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953000"/>
            <a:ext cx="5334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8" y="368305"/>
            <a:ext cx="7127875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5" name="Picture 3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0878" y="6453193"/>
            <a:ext cx="6804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6" name="Picture 4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083468" y="3490120"/>
            <a:ext cx="6435725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5" descr="AG0005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8682" y="3158336"/>
            <a:ext cx="61658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6" descr="AG0002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1" y="4318000"/>
            <a:ext cx="1366838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1539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669338" y="4837118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4837118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0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28800" y="228600"/>
          <a:ext cx="19812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1278331" imgH="1273759" progId="">
                  <p:embed/>
                </p:oleObj>
              </mc:Choice>
              <mc:Fallback>
                <p:oleObj name="Clip" r:id="rId8" imgW="1278331" imgH="1273759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"/>
                        <a:ext cx="1981200" cy="197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5401" name="Picture 9" descr="ag00020_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3" y="188913"/>
            <a:ext cx="1943100" cy="15478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38400" y="2895600"/>
            <a:ext cx="7620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3400616463"/>
      </p:ext>
    </p:extLst>
  </p:cSld>
  <p:clrMapOvr>
    <a:masterClrMapping/>
  </p:clrMapOvr>
  <p:transition>
    <p:wheel spokes="1"/>
    <p:sndAc>
      <p:stSnd>
        <p:snd r:embed="rId3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99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F0FB53A7-10F7-43D3-B414-CE4FBDE2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41" y="1628801"/>
            <a:ext cx="77211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2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VIỆC CHĂM SÓC CÂY  RỪNG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Để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8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vi-VN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F0FB53A7-10F7-43D3-B414-CE4FBDE2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40" y="1628801"/>
            <a:ext cx="810903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VIỆC CHĂM SÓC CÂY  RỪNG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Để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GIAN, SỐ LẦN </a:t>
            </a:r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HĂM SÓC CÂY RỪNG SAU KHI TRỒNG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vi-VN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>
            <a:extLst>
              <a:ext uri="{FF2B5EF4-FFF2-40B4-BE49-F238E27FC236}">
                <a16:creationId xmlns:a16="http://schemas.microsoft.com/office/drawing/2014/main" id="{FC788011-D38C-4E23-80F9-59A8474B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2676943"/>
            <a:ext cx="4315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>
            <a:extLst>
              <a:ext uri="{FF2B5EF4-FFF2-40B4-BE49-F238E27FC236}">
                <a16:creationId xmlns:a16="http://schemas.microsoft.com/office/drawing/2014/main" id="{AD1F1B84-78CF-4BE5-89ED-268FFA32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536" y="3146503"/>
            <a:ext cx="8257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19">
            <a:extLst>
              <a:ext uri="{FF2B5EF4-FFF2-40B4-BE49-F238E27FC236}">
                <a16:creationId xmlns:a16="http://schemas.microsoft.com/office/drawing/2014/main" id="{8528AB42-8DE8-4D53-915F-263A7762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975" y="4210435"/>
            <a:ext cx="5214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BB515467-FBE2-4023-8C74-0EB22EE2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4662651"/>
            <a:ext cx="4315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23">
            <a:extLst>
              <a:ext uri="{FF2B5EF4-FFF2-40B4-BE49-F238E27FC236}">
                <a16:creationId xmlns:a16="http://schemas.microsoft.com/office/drawing/2014/main" id="{DD099041-DD7E-49B9-9EB1-73169FC5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065" y="5127972"/>
            <a:ext cx="6673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2-3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25">
            <a:extLst>
              <a:ext uri="{FF2B5EF4-FFF2-40B4-BE49-F238E27FC236}">
                <a16:creationId xmlns:a16="http://schemas.microsoft.com/office/drawing/2014/main" id="{6586E887-83C0-4986-A68B-88304395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975" y="5597532"/>
            <a:ext cx="5725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1-2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951238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vi-VN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1065" y="1417639"/>
            <a:ext cx="9077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VIỆC CHĂM SÓC CÂY  RỪNG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Để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dirty="0">
                <a:latin typeface="Times New Roman" panose="02020603050405020304" pitchFamily="18" charset="0"/>
              </a:rPr>
              <a:t>THỜI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GIAN, SỐ LẦN </a:t>
            </a:r>
            <a:r>
              <a:rPr lang="en-US" altLang="en-US" sz="2000" b="1" dirty="0">
                <a:latin typeface="Times New Roman" panose="02020603050405020304" pitchFamily="18" charset="0"/>
              </a:rPr>
              <a:t>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HĂM SÓC CÂY RỪNG SAU KHI TRỒNG</a:t>
            </a:r>
          </a:p>
        </p:txBody>
      </p:sp>
    </p:spTree>
    <p:extLst>
      <p:ext uri="{BB962C8B-B14F-4D97-AF65-F5344CB8AC3E}">
        <p14:creationId xmlns:p14="http://schemas.microsoft.com/office/powerpoint/2010/main" val="26458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4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4" name="Text Box 8">
            <a:extLst>
              <a:ext uri="{FF2B5EF4-FFF2-40B4-BE49-F238E27FC236}">
                <a16:creationId xmlns:a16="http://schemas.microsoft.com/office/drawing/2014/main" id="{09CFB3CA-A91F-418B-BF7D-2256E27E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660" y="1143004"/>
            <a:ext cx="3152286" cy="64633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b="1" dirty="0">
                <a:latin typeface="Times New Roman" panose="02020603050405020304" pitchFamily="18" charset="0"/>
              </a:rPr>
              <a:t> 1-3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1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49AD396F-3A58-49C1-9014-D9DF208E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43001"/>
            <a:ext cx="4572000" cy="92333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1800" b="1" dirty="0">
                <a:latin typeface="Times New Roman" panose="02020603050405020304" pitchFamily="18" charset="0"/>
              </a:rPr>
              <a:t> non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yếu.Tiến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ngay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trưởng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nhanh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152586" name="Line 10">
            <a:extLst>
              <a:ext uri="{FF2B5EF4-FFF2-40B4-BE49-F238E27FC236}">
                <a16:creationId xmlns:a16="http://schemas.microsoft.com/office/drawing/2014/main" id="{2ECDCF33-042A-4FAE-9E08-79186B429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6070" y="1556792"/>
            <a:ext cx="99993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CF62F163-6FF9-4B92-B340-E0674773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660" y="3189250"/>
            <a:ext cx="2971800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tục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1800" b="1" dirty="0">
                <a:latin typeface="Times New Roman" panose="02020603050405020304" pitchFamily="18" charset="0"/>
              </a:rPr>
              <a:t> 4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01D526DB-4174-4454-8D65-1C98DDDA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534" y="3224175"/>
            <a:ext cx="4876800" cy="646331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1800" b="1" dirty="0">
                <a:latin typeface="Times New Roman" panose="02020603050405020304" pitchFamily="18" charset="0"/>
              </a:rPr>
              <a:t> 1-4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chưa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khép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1800" b="1" dirty="0"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</a:rPr>
              <a:t> 4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mới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khép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tán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152589" name="Line 13">
            <a:extLst>
              <a:ext uri="{FF2B5EF4-FFF2-40B4-BE49-F238E27FC236}">
                <a16:creationId xmlns:a16="http://schemas.microsoft.com/office/drawing/2014/main" id="{0D4FCB0A-9C89-4A95-8B49-46D83178F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334" y="3605174"/>
            <a:ext cx="8382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90" name="Text Box 14">
            <a:extLst>
              <a:ext uri="{FF2B5EF4-FFF2-40B4-BE49-F238E27FC236}">
                <a16:creationId xmlns:a16="http://schemas.microsoft.com/office/drawing/2014/main" id="{B1EBD2D9-9E72-4828-A996-D235E9600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387" y="4876805"/>
            <a:ext cx="3048000" cy="92333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sóc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2591" name="Text Box 15">
            <a:extLst>
              <a:ext uri="{FF2B5EF4-FFF2-40B4-BE49-F238E27FC236}">
                <a16:creationId xmlns:a16="http://schemas.microsoft.com/office/drawing/2014/main" id="{634093D6-23F5-4284-BC5D-6D83288C8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987" y="5029202"/>
            <a:ext cx="3886200" cy="646331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sau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1800" b="1" dirty="0"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càng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</a:rPr>
              <a:t>kín</a:t>
            </a:r>
            <a:endParaRPr lang="en-US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152592" name="Line 16">
            <a:extLst>
              <a:ext uri="{FF2B5EF4-FFF2-40B4-BE49-F238E27FC236}">
                <a16:creationId xmlns:a16="http://schemas.microsoft.com/office/drawing/2014/main" id="{15E1A75D-99E0-4956-BCD7-7505017242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5387" y="5486401"/>
            <a:ext cx="13716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 animBg="1"/>
      <p:bldP spid="152585" grpId="0" animBg="1"/>
      <p:bldP spid="152587" grpId="0" animBg="1"/>
      <p:bldP spid="152588" grpId="0" animBg="1"/>
      <p:bldP spid="152590" grpId="0" animBg="1"/>
      <p:bldP spid="1525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>
            <a:extLst>
              <a:ext uri="{FF2B5EF4-FFF2-40B4-BE49-F238E27FC236}">
                <a16:creationId xmlns:a16="http://schemas.microsoft.com/office/drawing/2014/main" id="{FC788011-D38C-4E23-80F9-59A8474B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99" y="257942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>
            <a:extLst>
              <a:ext uri="{FF2B5EF4-FFF2-40B4-BE49-F238E27FC236}">
                <a16:creationId xmlns:a16="http://schemas.microsoft.com/office/drawing/2014/main" id="{AD1F1B84-78CF-4BE5-89ED-268FFA32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2" y="3055168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19">
            <a:extLst>
              <a:ext uri="{FF2B5EF4-FFF2-40B4-BE49-F238E27FC236}">
                <a16:creationId xmlns:a16="http://schemas.microsoft.com/office/drawing/2014/main" id="{8528AB42-8DE8-4D53-915F-263A7762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536" y="3508857"/>
            <a:ext cx="2450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BB515467-FBE2-4023-8C74-0EB22EE2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3957262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Rectangle 23">
            <a:extLst>
              <a:ext uri="{FF2B5EF4-FFF2-40B4-BE49-F238E27FC236}">
                <a16:creationId xmlns:a16="http://schemas.microsoft.com/office/drawing/2014/main" id="{DD099041-DD7E-49B9-9EB1-73169FC5A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2" y="4327150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2-3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25">
            <a:extLst>
              <a:ext uri="{FF2B5EF4-FFF2-40B4-BE49-F238E27FC236}">
                <a16:creationId xmlns:a16="http://schemas.microsoft.com/office/drawing/2014/main" id="{6586E887-83C0-4986-A68B-88304395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80283"/>
            <a:ext cx="495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1-2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vi-VN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1065" y="1417639"/>
            <a:ext cx="7853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CỦA VIỆC CHĂM SÓC CÂY  RỪNG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Để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tỷ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>
                <a:latin typeface="Times New Roman" panose="02020603050405020304" pitchFamily="18" charset="0"/>
              </a:rPr>
              <a:t>THỜI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GIAN, SỐ LẦN </a:t>
            </a:r>
            <a:r>
              <a:rPr lang="en-US" altLang="en-US" b="1" dirty="0">
                <a:latin typeface="Times New Roman" panose="02020603050405020304" pitchFamily="18" charset="0"/>
              </a:rPr>
              <a:t>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HĂM SÓC CÂY RỪNG SAU KHI TRỒNG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6586E887-83C0-4986-A68B-88304395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49615"/>
            <a:ext cx="7812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3.NHỮNG CÔNG VIỆC CHĂM SÓC RỪNG SAU KHI TRỒNG</a:t>
            </a:r>
          </a:p>
        </p:txBody>
      </p:sp>
    </p:spTree>
    <p:extLst>
      <p:ext uri="{BB962C8B-B14F-4D97-AF65-F5344CB8AC3E}">
        <p14:creationId xmlns:p14="http://schemas.microsoft.com/office/powerpoint/2010/main" val="63313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agnolia-01-june[1]">
            <a:extLst>
              <a:ext uri="{FF2B5EF4-FFF2-40B4-BE49-F238E27FC236}">
                <a16:creationId xmlns:a16="http://schemas.microsoft.com/office/drawing/2014/main" id="{1904B483-D878-46E1-A21F-AF7D03087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00788"/>
            <a:ext cx="7318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agnolia-01-june[1]">
            <a:extLst>
              <a:ext uri="{FF2B5EF4-FFF2-40B4-BE49-F238E27FC236}">
                <a16:creationId xmlns:a16="http://schemas.microsoft.com/office/drawing/2014/main" id="{FBA9C5F1-3128-40F8-8716-1829D510BE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6" y="5"/>
            <a:ext cx="73183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Magnolia-01-june[1]">
            <a:extLst>
              <a:ext uri="{FF2B5EF4-FFF2-40B4-BE49-F238E27FC236}">
                <a16:creationId xmlns:a16="http://schemas.microsoft.com/office/drawing/2014/main" id="{70D493D8-2E7E-4AAF-9EC7-E1678F3040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6" y="6300788"/>
            <a:ext cx="73183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Magnolia-01-june[1]">
            <a:extLst>
              <a:ext uri="{FF2B5EF4-FFF2-40B4-BE49-F238E27FC236}">
                <a16:creationId xmlns:a16="http://schemas.microsoft.com/office/drawing/2014/main" id="{9A2D8C4A-24FB-4BD0-9950-2CDAF7CBA7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"/>
            <a:ext cx="7318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 descr="Picture">
            <a:extLst>
              <a:ext uri="{FF2B5EF4-FFF2-40B4-BE49-F238E27FC236}">
                <a16:creationId xmlns:a16="http://schemas.microsoft.com/office/drawing/2014/main" id="{408F6C60-7B1B-45B2-86A1-C7E3BAC6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chăm</a:t>
            </a:r>
            <a:r>
              <a:rPr lang="en-US" sz="2000" dirty="0"/>
              <a:t> </a:t>
            </a:r>
            <a:r>
              <a:rPr lang="en-US" sz="2000" dirty="0" err="1"/>
              <a:t>sóc</a:t>
            </a:r>
            <a:r>
              <a:rPr lang="en-US" sz="2000" dirty="0"/>
              <a:t> </a:t>
            </a:r>
            <a:r>
              <a:rPr lang="en-US" sz="2000" dirty="0" err="1"/>
              <a:t>rừng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trồng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>
            <a:extLst>
              <a:ext uri="{FF2B5EF4-FFF2-40B4-BE49-F238E27FC236}">
                <a16:creationId xmlns:a16="http://schemas.microsoft.com/office/drawing/2014/main" id="{3D4954DA-F7EC-4345-BD83-94784563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854" y="2849464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vệ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20EDA5-3288-401D-9E14-143B29EFD486}"/>
              </a:ext>
            </a:extLst>
          </p:cNvPr>
          <p:cNvGrpSpPr/>
          <p:nvPr/>
        </p:nvGrpSpPr>
        <p:grpSpPr>
          <a:xfrm>
            <a:off x="7691197" y="504904"/>
            <a:ext cx="2472680" cy="2760999"/>
            <a:chOff x="6167196" y="504902"/>
            <a:chExt cx="2472680" cy="2760999"/>
          </a:xfrm>
        </p:grpSpPr>
        <p:sp>
          <p:nvSpPr>
            <p:cNvPr id="153608" name="Text Box 8">
              <a:extLst>
                <a:ext uri="{FF2B5EF4-FFF2-40B4-BE49-F238E27FC236}">
                  <a16:creationId xmlns:a16="http://schemas.microsoft.com/office/drawing/2014/main" id="{0EDA25A7-9949-4DA9-B387-669F2FDD1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2" y="2808701"/>
              <a:ext cx="1752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3.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cỏ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53610" name="Picture 10" descr="H44B">
              <a:extLst>
                <a:ext uri="{FF2B5EF4-FFF2-40B4-BE49-F238E27FC236}">
                  <a16:creationId xmlns:a16="http://schemas.microsoft.com/office/drawing/2014/main" id="{7920E34B-D9F6-4BDC-8FB4-81B16B613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196" y="504902"/>
              <a:ext cx="2472680" cy="2150157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3D107-8462-4906-AE8F-1A97A0364EDC}"/>
              </a:ext>
            </a:extLst>
          </p:cNvPr>
          <p:cNvGrpSpPr/>
          <p:nvPr/>
        </p:nvGrpSpPr>
        <p:grpSpPr>
          <a:xfrm>
            <a:off x="4472123" y="3632991"/>
            <a:ext cx="2667000" cy="2578037"/>
            <a:chOff x="2948123" y="3632986"/>
            <a:chExt cx="2667000" cy="2578037"/>
          </a:xfrm>
        </p:grpSpPr>
        <p:sp>
          <p:nvSpPr>
            <p:cNvPr id="153614" name="Text Box 14">
              <a:extLst>
                <a:ext uri="{FF2B5EF4-FFF2-40B4-BE49-F238E27FC236}">
                  <a16:creationId xmlns:a16="http://schemas.microsoft.com/office/drawing/2014/main" id="{B3524CE6-6193-42E2-B7E3-8825A3C3B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591" y="5753823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5.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Bón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phân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53616" name="Picture 16" descr="H44C">
              <a:extLst>
                <a:ext uri="{FF2B5EF4-FFF2-40B4-BE49-F238E27FC236}">
                  <a16:creationId xmlns:a16="http://schemas.microsoft.com/office/drawing/2014/main" id="{63E36B21-D956-4E6B-9CA4-892CCEB9F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123" y="3632986"/>
              <a:ext cx="2667000" cy="2118731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F62B3B-86E3-48B8-9C2A-D8554CFB3D1E}"/>
              </a:ext>
            </a:extLst>
          </p:cNvPr>
          <p:cNvGrpSpPr/>
          <p:nvPr/>
        </p:nvGrpSpPr>
        <p:grpSpPr>
          <a:xfrm>
            <a:off x="7475844" y="3672092"/>
            <a:ext cx="3192159" cy="2502184"/>
            <a:chOff x="5951841" y="3672092"/>
            <a:chExt cx="3192159" cy="2502184"/>
          </a:xfrm>
        </p:grpSpPr>
        <p:sp>
          <p:nvSpPr>
            <p:cNvPr id="153617" name="Text Box 17">
              <a:extLst>
                <a:ext uri="{FF2B5EF4-FFF2-40B4-BE49-F238E27FC236}">
                  <a16:creationId xmlns:a16="http://schemas.microsoft.com/office/drawing/2014/main" id="{A45C3EA3-642B-4542-B15C-6F2C7A234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1841" y="5717076"/>
              <a:ext cx="2667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6.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Tỉa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dặm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cây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53618" name="Picture 18" descr="H44A">
              <a:extLst>
                <a:ext uri="{FF2B5EF4-FFF2-40B4-BE49-F238E27FC236}">
                  <a16:creationId xmlns:a16="http://schemas.microsoft.com/office/drawing/2014/main" id="{B1A81DB3-C7AE-4CCA-888F-D08EA7132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225" y="3672092"/>
              <a:ext cx="3152775" cy="2079625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9BA440F-590F-4AE0-A8B5-0F22627A756C}"/>
              </a:ext>
            </a:extLst>
          </p:cNvPr>
          <p:cNvGrpSpPr/>
          <p:nvPr/>
        </p:nvGrpSpPr>
        <p:grpSpPr>
          <a:xfrm>
            <a:off x="1658274" y="3632991"/>
            <a:ext cx="3152775" cy="2547705"/>
            <a:chOff x="134273" y="3632986"/>
            <a:chExt cx="3152775" cy="2547705"/>
          </a:xfrm>
        </p:grpSpPr>
        <p:pic>
          <p:nvPicPr>
            <p:cNvPr id="153613" name="Picture 13" descr="H44D">
              <a:extLst>
                <a:ext uri="{FF2B5EF4-FFF2-40B4-BE49-F238E27FC236}">
                  <a16:creationId xmlns:a16="http://schemas.microsoft.com/office/drawing/2014/main" id="{B615898A-3B97-4667-B0D7-000D7C12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48" y="3632986"/>
              <a:ext cx="2519463" cy="2086040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49567B7-23E4-45DF-8CE6-B4BBE8639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73" y="5719026"/>
              <a:ext cx="31527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4.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Xới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vun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gốc</a:t>
              </a:r>
              <a:r>
                <a:rPr lang="en-US" altLang="en-US" sz="2400" b="1" dirty="0">
                  <a:latin typeface="Times New Roman" panose="02020603050405020304" pitchFamily="18" charset="0"/>
                </a:rPr>
                <a:t>                              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B85805D-9E72-43C0-91B7-53742CE6AB18}"/>
              </a:ext>
            </a:extLst>
          </p:cNvPr>
          <p:cNvGrpSpPr/>
          <p:nvPr/>
        </p:nvGrpSpPr>
        <p:grpSpPr>
          <a:xfrm>
            <a:off x="4806245" y="504902"/>
            <a:ext cx="2813365" cy="2765464"/>
            <a:chOff x="3282242" y="504902"/>
            <a:chExt cx="2813365" cy="2765464"/>
          </a:xfrm>
        </p:grpSpPr>
        <p:pic>
          <p:nvPicPr>
            <p:cNvPr id="153607" name="Picture 7" descr="H44E">
              <a:extLst>
                <a:ext uri="{FF2B5EF4-FFF2-40B4-BE49-F238E27FC236}">
                  <a16:creationId xmlns:a16="http://schemas.microsoft.com/office/drawing/2014/main" id="{9D9AE475-42DF-4ED3-A0E2-4855548A1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42" y="504902"/>
              <a:ext cx="2813365" cy="2150157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B9C8A85A-765D-436C-B067-7E48BC325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954" y="2808701"/>
              <a:ext cx="2362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2. 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Phát</a:t>
              </a: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quang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C861F5-D510-4820-A567-C1F3A62C8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4" y="504907"/>
            <a:ext cx="3071653" cy="2150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>
            <a:extLst>
              <a:ext uri="{FF2B5EF4-FFF2-40B4-BE49-F238E27FC236}">
                <a16:creationId xmlns:a16="http://schemas.microsoft.com/office/drawing/2014/main" id="{D21F3512-14FA-4B49-B344-AAB115EC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91201"/>
            <a:ext cx="243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87DD14CE-A5DC-4D9B-8799-0AE5F2BF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79" y="325777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517" name="Group 53">
            <a:extLst>
              <a:ext uri="{FF2B5EF4-FFF2-40B4-BE49-F238E27FC236}">
                <a16:creationId xmlns:a16="http://schemas.microsoft.com/office/drawing/2014/main" id="{09FAF09B-3464-4F18-8459-E46AC546E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34098"/>
              </p:ext>
            </p:extLst>
          </p:nvPr>
        </p:nvGraphicFramePr>
        <p:xfrm>
          <a:off x="1828803" y="914401"/>
          <a:ext cx="8458199" cy="5033144"/>
        </p:xfrm>
        <a:graphic>
          <a:graphicData uri="http://schemas.openxmlformats.org/drawingml/2006/table">
            <a:tbl>
              <a:tblPr/>
              <a:tblGrid>
                <a:gridCol w="209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việc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Nội dung công việc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Mục đích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Làm rào bảo vệ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Xới đất, vun gốc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Bón phân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Tỉa và dặm cây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</a:rPr>
                        <a:t>Phát quang;Làm cỏ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863</Words>
  <Application>Microsoft Office PowerPoint</Application>
  <PresentationFormat>Widescreen</PresentationFormat>
  <Paragraphs>103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1_Default Design</vt:lpstr>
      <vt:lpstr>Clip</vt:lpstr>
      <vt:lpstr>PowerPoint Presentation</vt:lpstr>
      <vt:lpstr>Bài 6  Chăm sóc cây rừng sau khi trồng</vt:lpstr>
      <vt:lpstr>Bài 6  Chăm sóc cây rừng sau khi trồng</vt:lpstr>
      <vt:lpstr>Bài 6  Chăm sóc cây rừng sau khi trồng</vt:lpstr>
      <vt:lpstr>PowerPoint Presentation</vt:lpstr>
      <vt:lpstr>Bài 6  Chăm sóc cây rừng sau khi trồng</vt:lpstr>
      <vt:lpstr>Quan sát tranh và nêu những công việc chăm sóc rừng sau khi trồng?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VTA-PC</dc:creator>
  <cp:lastModifiedBy>NHATMINH</cp:lastModifiedBy>
  <cp:revision>43</cp:revision>
  <dcterms:created xsi:type="dcterms:W3CDTF">2020-03-17T09:29:33Z</dcterms:created>
  <dcterms:modified xsi:type="dcterms:W3CDTF">2024-12-08T00:25:27Z</dcterms:modified>
</cp:coreProperties>
</file>