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9" r:id="rId3"/>
    <p:sldId id="257" r:id="rId4"/>
    <p:sldId id="260" r:id="rId5"/>
    <p:sldId id="258" r:id="rId6"/>
    <p:sldId id="261" r:id="rId7"/>
    <p:sldId id="262" r:id="rId8"/>
    <p:sldId id="320" r:id="rId9"/>
    <p:sldId id="281" r:id="rId10"/>
    <p:sldId id="332" r:id="rId11"/>
    <p:sldId id="272" r:id="rId12"/>
    <p:sldId id="333" r:id="rId13"/>
    <p:sldId id="334" r:id="rId14"/>
    <p:sldId id="275" r:id="rId15"/>
    <p:sldId id="335" r:id="rId16"/>
    <p:sldId id="336" r:id="rId17"/>
    <p:sldId id="337" r:id="rId18"/>
    <p:sldId id="338" r:id="rId19"/>
    <p:sldId id="267" r:id="rId20"/>
    <p:sldId id="299" r:id="rId21"/>
    <p:sldId id="300" r:id="rId22"/>
    <p:sldId id="301" r:id="rId23"/>
    <p:sldId id="302" r:id="rId24"/>
    <p:sldId id="303" r:id="rId25"/>
    <p:sldId id="264" r:id="rId26"/>
    <p:sldId id="326" r:id="rId27"/>
    <p:sldId id="290" r:id="rId28"/>
    <p:sldId id="295" r:id="rId29"/>
    <p:sldId id="296" r:id="rId30"/>
    <p:sldId id="340" r:id="rId31"/>
    <p:sldId id="339" r:id="rId32"/>
    <p:sldId id="269" r:id="rId33"/>
    <p:sldId id="265" r:id="rId34"/>
  </p:sldIdLst>
  <p:sldSz cx="18288000" cy="10287000"/>
  <p:notesSz cx="6858000" cy="9144000"/>
  <p:embeddedFontLs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0" d="100"/>
          <a:sy n="30" d="100"/>
        </p:scale>
        <p:origin x="979"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ED73-7134-4C02-9610-867CD65FDC8E}"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F0BD7-2E75-484D-8AF8-F23D9C66DCC0}" type="slidenum">
              <a:rPr lang="en-US" smtClean="0"/>
              <a:t>‹#›</a:t>
            </a:fld>
            <a:endParaRPr lang="en-US"/>
          </a:p>
        </p:txBody>
      </p:sp>
    </p:spTree>
    <p:extLst>
      <p:ext uri="{BB962C8B-B14F-4D97-AF65-F5344CB8AC3E}">
        <p14:creationId xmlns:p14="http://schemas.microsoft.com/office/powerpoint/2010/main" val="19200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10</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17</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3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8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79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6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0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310652" y="182719"/>
            <a:ext cx="17666696" cy="9788758"/>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5431500" y="7789426"/>
            <a:ext cx="7425000" cy="859800"/>
          </a:xfrm>
          <a:prstGeom prst="rect">
            <a:avLst/>
          </a:prstGeom>
        </p:spPr>
        <p:txBody>
          <a:bodyPr spcFirstLastPara="1" wrap="square" lIns="182850" tIns="182850" rIns="182850" bIns="182850" anchor="ctr" anchorCtr="0">
            <a:noAutofit/>
          </a:bodyPr>
          <a:lstStyle>
            <a:lvl1pPr lvl="0" algn="ctr">
              <a:spcBef>
                <a:spcPts val="0"/>
              </a:spcBef>
              <a:spcAft>
                <a:spcPts val="0"/>
              </a:spcAft>
              <a:buSzPts val="1800"/>
              <a:buNone/>
              <a:defRPr sz="4000"/>
            </a:lvl1pPr>
            <a:lvl2pPr lvl="1" algn="ctr">
              <a:spcBef>
                <a:spcPts val="0"/>
              </a:spcBef>
              <a:spcAft>
                <a:spcPts val="0"/>
              </a:spcAft>
              <a:buSzPts val="1800"/>
              <a:buNone/>
              <a:defRPr sz="3600"/>
            </a:lvl2pPr>
            <a:lvl3pPr lvl="2" algn="ctr">
              <a:spcBef>
                <a:spcPts val="0"/>
              </a:spcBef>
              <a:spcAft>
                <a:spcPts val="0"/>
              </a:spcAft>
              <a:buSzPts val="1800"/>
              <a:buNone/>
              <a:defRPr sz="3600"/>
            </a:lvl3pPr>
            <a:lvl4pPr lvl="3" algn="ctr">
              <a:spcBef>
                <a:spcPts val="0"/>
              </a:spcBef>
              <a:spcAft>
                <a:spcPts val="0"/>
              </a:spcAft>
              <a:buSzPts val="1800"/>
              <a:buNone/>
              <a:defRPr sz="3600"/>
            </a:lvl4pPr>
            <a:lvl5pPr lvl="4" algn="ctr">
              <a:spcBef>
                <a:spcPts val="0"/>
              </a:spcBef>
              <a:spcAft>
                <a:spcPts val="0"/>
              </a:spcAft>
              <a:buSzPts val="1800"/>
              <a:buNone/>
              <a:defRPr sz="3600"/>
            </a:lvl5pPr>
            <a:lvl6pPr lvl="5" algn="ctr">
              <a:spcBef>
                <a:spcPts val="0"/>
              </a:spcBef>
              <a:spcAft>
                <a:spcPts val="0"/>
              </a:spcAft>
              <a:buSzPts val="1800"/>
              <a:buNone/>
              <a:defRPr sz="3600"/>
            </a:lvl6pPr>
            <a:lvl7pPr lvl="6" algn="ctr">
              <a:spcBef>
                <a:spcPts val="0"/>
              </a:spcBef>
              <a:spcAft>
                <a:spcPts val="0"/>
              </a:spcAft>
              <a:buSzPts val="1800"/>
              <a:buNone/>
              <a:defRPr sz="3600"/>
            </a:lvl7pPr>
            <a:lvl8pPr lvl="7" algn="ctr">
              <a:spcBef>
                <a:spcPts val="0"/>
              </a:spcBef>
              <a:spcAft>
                <a:spcPts val="0"/>
              </a:spcAft>
              <a:buSzPts val="1800"/>
              <a:buNone/>
              <a:defRPr sz="3600"/>
            </a:lvl8pPr>
            <a:lvl9pPr lvl="8" algn="ctr">
              <a:spcBef>
                <a:spcPts val="0"/>
              </a:spcBef>
              <a:spcAft>
                <a:spcPts val="0"/>
              </a:spcAft>
              <a:buSzPts val="1800"/>
              <a:buNone/>
              <a:defRPr sz="3600"/>
            </a:lvl9pPr>
          </a:lstStyle>
          <a:p>
            <a:endParaRPr/>
          </a:p>
        </p:txBody>
      </p:sp>
      <p:sp>
        <p:nvSpPr>
          <p:cNvPr id="333" name="Google Shape;333;p14"/>
          <p:cNvSpPr txBox="1">
            <a:spLocks noGrp="1"/>
          </p:cNvSpPr>
          <p:nvPr>
            <p:ph type="subTitle" idx="1"/>
          </p:nvPr>
        </p:nvSpPr>
        <p:spPr>
          <a:xfrm>
            <a:off x="5139000" y="2951984"/>
            <a:ext cx="8010000" cy="40782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2400"/>
              <a:buFont typeface="Delius"/>
              <a:buNone/>
              <a:defRPr sz="5600">
                <a:latin typeface="Delius"/>
                <a:ea typeface="Delius"/>
                <a:cs typeface="Delius"/>
                <a:sym typeface="Delius"/>
              </a:defRPr>
            </a:lvl1pPr>
            <a:lvl2pPr lvl="1" algn="ctr" rtl="0">
              <a:spcBef>
                <a:spcPts val="0"/>
              </a:spcBef>
              <a:spcAft>
                <a:spcPts val="0"/>
              </a:spcAft>
              <a:buSzPts val="2400"/>
              <a:buFont typeface="Delius"/>
              <a:buNone/>
              <a:defRPr sz="4800">
                <a:latin typeface="Delius"/>
                <a:ea typeface="Delius"/>
                <a:cs typeface="Delius"/>
                <a:sym typeface="Delius"/>
              </a:defRPr>
            </a:lvl2pPr>
            <a:lvl3pPr lvl="2" algn="ctr" rtl="0">
              <a:spcBef>
                <a:spcPts val="0"/>
              </a:spcBef>
              <a:spcAft>
                <a:spcPts val="0"/>
              </a:spcAft>
              <a:buSzPts val="2400"/>
              <a:buFont typeface="Delius"/>
              <a:buNone/>
              <a:defRPr sz="4800">
                <a:latin typeface="Delius"/>
                <a:ea typeface="Delius"/>
                <a:cs typeface="Delius"/>
                <a:sym typeface="Delius"/>
              </a:defRPr>
            </a:lvl3pPr>
            <a:lvl4pPr lvl="3" algn="ctr" rtl="0">
              <a:spcBef>
                <a:spcPts val="0"/>
              </a:spcBef>
              <a:spcAft>
                <a:spcPts val="0"/>
              </a:spcAft>
              <a:buSzPts val="2400"/>
              <a:buFont typeface="Delius"/>
              <a:buNone/>
              <a:defRPr sz="4800">
                <a:latin typeface="Delius"/>
                <a:ea typeface="Delius"/>
                <a:cs typeface="Delius"/>
                <a:sym typeface="Delius"/>
              </a:defRPr>
            </a:lvl4pPr>
            <a:lvl5pPr lvl="4" algn="ctr" rtl="0">
              <a:spcBef>
                <a:spcPts val="0"/>
              </a:spcBef>
              <a:spcAft>
                <a:spcPts val="0"/>
              </a:spcAft>
              <a:buSzPts val="2400"/>
              <a:buFont typeface="Delius"/>
              <a:buNone/>
              <a:defRPr sz="4800">
                <a:latin typeface="Delius"/>
                <a:ea typeface="Delius"/>
                <a:cs typeface="Delius"/>
                <a:sym typeface="Delius"/>
              </a:defRPr>
            </a:lvl5pPr>
            <a:lvl6pPr lvl="5" algn="ctr" rtl="0">
              <a:spcBef>
                <a:spcPts val="0"/>
              </a:spcBef>
              <a:spcAft>
                <a:spcPts val="0"/>
              </a:spcAft>
              <a:buSzPts val="2400"/>
              <a:buFont typeface="Delius"/>
              <a:buNone/>
              <a:defRPr sz="4800">
                <a:latin typeface="Delius"/>
                <a:ea typeface="Delius"/>
                <a:cs typeface="Delius"/>
                <a:sym typeface="Delius"/>
              </a:defRPr>
            </a:lvl6pPr>
            <a:lvl7pPr lvl="6" algn="ctr" rtl="0">
              <a:spcBef>
                <a:spcPts val="0"/>
              </a:spcBef>
              <a:spcAft>
                <a:spcPts val="0"/>
              </a:spcAft>
              <a:buSzPts val="2400"/>
              <a:buFont typeface="Delius"/>
              <a:buNone/>
              <a:defRPr sz="4800">
                <a:latin typeface="Delius"/>
                <a:ea typeface="Delius"/>
                <a:cs typeface="Delius"/>
                <a:sym typeface="Delius"/>
              </a:defRPr>
            </a:lvl7pPr>
            <a:lvl8pPr lvl="7" algn="ctr" rtl="0">
              <a:spcBef>
                <a:spcPts val="0"/>
              </a:spcBef>
              <a:spcAft>
                <a:spcPts val="0"/>
              </a:spcAft>
              <a:buSzPts val="2400"/>
              <a:buFont typeface="Delius"/>
              <a:buNone/>
              <a:defRPr sz="4800">
                <a:latin typeface="Delius"/>
                <a:ea typeface="Delius"/>
                <a:cs typeface="Delius"/>
                <a:sym typeface="Delius"/>
              </a:defRPr>
            </a:lvl8pPr>
            <a:lvl9pPr lvl="8" algn="ctr" rtl="0">
              <a:spcBef>
                <a:spcPts val="0"/>
              </a:spcBef>
              <a:spcAft>
                <a:spcPts val="0"/>
              </a:spcAft>
              <a:buSzPts val="2400"/>
              <a:buFont typeface="Delius"/>
              <a:buNone/>
              <a:defRPr sz="4800">
                <a:latin typeface="Delius"/>
                <a:ea typeface="Delius"/>
                <a:cs typeface="Delius"/>
                <a:sym typeface="Delius"/>
              </a:defRPr>
            </a:lvl9pPr>
          </a:lstStyle>
          <a:p>
            <a:endParaRPr/>
          </a:p>
        </p:txBody>
      </p:sp>
    </p:spTree>
    <p:extLst>
      <p:ext uri="{BB962C8B-B14F-4D97-AF65-F5344CB8AC3E}">
        <p14:creationId xmlns:p14="http://schemas.microsoft.com/office/powerpoint/2010/main" val="223094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sv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svg"/><Relationship Id="rId7" Type="http://schemas.openxmlformats.org/officeDocument/2006/relationships/image" Target="../media/image27.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8.svg"/><Relationship Id="rId4" Type="http://schemas.openxmlformats.org/officeDocument/2006/relationships/image" Target="../media/image67.png"/><Relationship Id="rId9"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1" Type="http://schemas.openxmlformats.org/officeDocument/2006/relationships/image" Target="../media/image73.png"/><Relationship Id="rId2" Type="http://schemas.openxmlformats.org/officeDocument/2006/relationships/image" Target="../media/image71.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9" Type="http://schemas.openxmlformats.org/officeDocument/2006/relationships/image" Target="../media/image47.png"/><Relationship Id="rId4" Type="http://schemas.openxmlformats.org/officeDocument/2006/relationships/image" Target="../media/image66.svg"/><Relationship Id="rId22" Type="http://schemas.openxmlformats.org/officeDocument/2006/relationships/image" Target="../media/image500.png"/></Relationships>
</file>

<file path=ppt/slides/_rels/slide13.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20"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12.svg"/><Relationship Id="rId19" Type="http://schemas.openxmlformats.org/officeDocument/2006/relationships/image" Target="../media/image5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18" Type="http://schemas.openxmlformats.org/officeDocument/2006/relationships/image" Target="../media/image550.png"/><Relationship Id="rId3" Type="http://schemas.openxmlformats.org/officeDocument/2006/relationships/image" Target="../media/image75.svg"/><Relationship Id="rId7" Type="http://schemas.openxmlformats.org/officeDocument/2006/relationships/image" Target="../media/image41.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27.svg"/><Relationship Id="rId19" Type="http://schemas.openxmlformats.org/officeDocument/2006/relationships/image" Target="../media/image7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9.svg"/><Relationship Id="rId7"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60.png"/><Relationship Id="rId5" Type="http://schemas.openxmlformats.org/officeDocument/2006/relationships/image" Target="../media/image51.sv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80.png"/><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sv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6.sv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6.sv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26"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6.sv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6.sv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6.sv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45.svg"/><Relationship Id="rId7" Type="http://schemas.openxmlformats.org/officeDocument/2006/relationships/image" Target="../media/image7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82.png"/></Relationships>
</file>

<file path=ppt/slides/_rels/slide26.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45.svg"/><Relationship Id="rId7" Type="http://schemas.openxmlformats.org/officeDocument/2006/relationships/image" Target="../media/image74.png"/><Relationship Id="rId2" Type="http://schemas.openxmlformats.org/officeDocument/2006/relationships/image" Target="../media/image44.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47.svg"/><Relationship Id="rId15" Type="http://schemas.openxmlformats.org/officeDocument/2006/relationships/image" Target="../media/image83.png"/><Relationship Id="rId4" Type="http://schemas.openxmlformats.org/officeDocument/2006/relationships/image" Target="../media/image46.png"/><Relationship Id="rId14" Type="http://schemas.openxmlformats.org/officeDocument/2006/relationships/image" Target="../media/image700.png"/></Relationships>
</file>

<file path=ppt/slides/_rels/slide27.xml.rels><?xml version="1.0" encoding="UTF-8" standalone="yes"?>
<Relationships xmlns="http://schemas.openxmlformats.org/package/2006/relationships"><Relationship Id="rId8" Type="http://schemas.openxmlformats.org/officeDocument/2006/relationships/image" Target="../media/image14.svg"/><Relationship Id="rId18" Type="http://schemas.openxmlformats.org/officeDocument/2006/relationships/image" Target="../media/image86.png"/><Relationship Id="rId3" Type="http://schemas.openxmlformats.org/officeDocument/2006/relationships/image" Target="../media/image26.png"/><Relationship Id="rId7" Type="http://schemas.openxmlformats.org/officeDocument/2006/relationships/image" Target="../media/image13.png"/><Relationship Id="rId17" Type="http://schemas.openxmlformats.org/officeDocument/2006/relationships/image" Target="../media/image93.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45.svg"/><Relationship Id="rId7" Type="http://schemas.openxmlformats.org/officeDocument/2006/relationships/image" Target="../media/image7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47.sv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45.svg"/><Relationship Id="rId7" Type="http://schemas.openxmlformats.org/officeDocument/2006/relationships/image" Target="../media/image7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47.sv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9.svg"/><Relationship Id="rId7" Type="http://schemas.openxmlformats.org/officeDocument/2006/relationships/image" Target="../media/image92.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40.svg"/></Relationships>
</file>

<file path=ppt/slides/_rels/slide33.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75.svg"/><Relationship Id="rId3" Type="http://schemas.openxmlformats.org/officeDocument/2006/relationships/image" Target="../media/image95.svg"/><Relationship Id="rId7" Type="http://schemas.openxmlformats.org/officeDocument/2006/relationships/image" Target="../media/image99.svg"/><Relationship Id="rId12" Type="http://schemas.openxmlformats.org/officeDocument/2006/relationships/image" Target="../media/image74.png"/><Relationship Id="rId17" Type="http://schemas.openxmlformats.org/officeDocument/2006/relationships/image" Target="../media/image103.svg"/><Relationship Id="rId2" Type="http://schemas.openxmlformats.org/officeDocument/2006/relationships/image" Target="../media/image94.png"/><Relationship Id="rId16"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27.svg"/><Relationship Id="rId5" Type="http://schemas.openxmlformats.org/officeDocument/2006/relationships/image" Target="../media/image97.svg"/><Relationship Id="rId15" Type="http://schemas.openxmlformats.org/officeDocument/2006/relationships/image" Target="../media/image14.svg"/><Relationship Id="rId10" Type="http://schemas.openxmlformats.org/officeDocument/2006/relationships/image" Target="../media/image26.png"/><Relationship Id="rId4" Type="http://schemas.openxmlformats.org/officeDocument/2006/relationships/image" Target="../media/image96.png"/><Relationship Id="rId9" Type="http://schemas.openxmlformats.org/officeDocument/2006/relationships/image" Target="../media/image101.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svg"/><Relationship Id="rId7" Type="http://schemas.openxmlformats.org/officeDocument/2006/relationships/image" Target="../media/image14.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1.sv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4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microsoft.com/office/2007/relationships/hdphoto" Target="../media/hdphoto1.wdp"/><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330.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20.png"/><Relationship Id="rId5" Type="http://schemas.openxmlformats.org/officeDocument/2006/relationships/image" Target="../media/image51.sv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56.png"/><Relationship Id="rId3" Type="http://schemas.openxmlformats.org/officeDocument/2006/relationships/image" Target="../media/image34.svg"/><Relationship Id="rId7" Type="http://schemas.openxmlformats.org/officeDocument/2006/relationships/image" Target="../media/image38.svg"/><Relationship Id="rId12" Type="http://schemas.microsoft.com/office/2007/relationships/hdphoto" Target="../media/hdphoto1.wdp"/><Relationship Id="rId17" Type="http://schemas.openxmlformats.org/officeDocument/2006/relationships/image" Target="../media/image60.svg"/><Relationship Id="rId2" Type="http://schemas.openxmlformats.org/officeDocument/2006/relationships/image" Target="../media/image33.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svg"/><Relationship Id="rId15" Type="http://schemas.openxmlformats.org/officeDocument/2006/relationships/image" Target="../media/image58.png"/><Relationship Id="rId10" Type="http://schemas.openxmlformats.org/officeDocument/2006/relationships/image" Target="../media/image55.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872283" y="2323284"/>
            <a:ext cx="14172739" cy="5651978"/>
            <a:chOff x="0" y="0"/>
            <a:chExt cx="6563243" cy="1457336"/>
          </a:xfrm>
        </p:grpSpPr>
        <p:sp>
          <p:nvSpPr>
            <p:cNvPr id="11" name="Freeform 11"/>
            <p:cNvSpPr/>
            <p:nvPr/>
          </p:nvSpPr>
          <p:spPr>
            <a:xfrm>
              <a:off x="80010" y="80010"/>
              <a:ext cx="6470533" cy="1364626"/>
            </a:xfrm>
            <a:custGeom>
              <a:avLst/>
              <a:gdLst/>
              <a:ahLst/>
              <a:cxnLst/>
              <a:rect l="l" t="t" r="r" b="b"/>
              <a:pathLst>
                <a:path w="6470533" h="1364626">
                  <a:moveTo>
                    <a:pt x="0" y="1310016"/>
                  </a:moveTo>
                  <a:lnTo>
                    <a:pt x="0" y="1364626"/>
                  </a:lnTo>
                  <a:lnTo>
                    <a:pt x="6470533" y="1364626"/>
                  </a:lnTo>
                  <a:lnTo>
                    <a:pt x="6470533" y="0"/>
                  </a:lnTo>
                  <a:lnTo>
                    <a:pt x="6415923" y="0"/>
                  </a:lnTo>
                  <a:lnTo>
                    <a:pt x="6415923" y="1310016"/>
                  </a:lnTo>
                  <a:close/>
                </a:path>
              </a:pathLst>
            </a:custGeom>
            <a:solidFill>
              <a:srgbClr val="000000"/>
            </a:solidFill>
          </p:spPr>
        </p:sp>
        <p:sp>
          <p:nvSpPr>
            <p:cNvPr id="12" name="Freeform 12"/>
            <p:cNvSpPr/>
            <p:nvPr/>
          </p:nvSpPr>
          <p:spPr>
            <a:xfrm>
              <a:off x="67310" y="67310"/>
              <a:ext cx="6495933" cy="1390026"/>
            </a:xfrm>
            <a:custGeom>
              <a:avLst/>
              <a:gdLst/>
              <a:ahLst/>
              <a:cxnLst/>
              <a:rect l="l" t="t" r="r" b="b"/>
              <a:pathLst>
                <a:path w="6495933" h="1390026">
                  <a:moveTo>
                    <a:pt x="6428623" y="0"/>
                  </a:moveTo>
                  <a:lnTo>
                    <a:pt x="6428623" y="12700"/>
                  </a:lnTo>
                  <a:lnTo>
                    <a:pt x="6483233" y="12700"/>
                  </a:lnTo>
                  <a:lnTo>
                    <a:pt x="6483233" y="1377326"/>
                  </a:lnTo>
                  <a:lnTo>
                    <a:pt x="12700" y="1377326"/>
                  </a:lnTo>
                  <a:lnTo>
                    <a:pt x="12700" y="1322716"/>
                  </a:lnTo>
                  <a:lnTo>
                    <a:pt x="0" y="1322716"/>
                  </a:lnTo>
                  <a:lnTo>
                    <a:pt x="0" y="1390026"/>
                  </a:lnTo>
                  <a:lnTo>
                    <a:pt x="6495933" y="1390026"/>
                  </a:lnTo>
                  <a:lnTo>
                    <a:pt x="6495933" y="0"/>
                  </a:lnTo>
                  <a:close/>
                </a:path>
              </a:pathLst>
            </a:custGeom>
            <a:solidFill>
              <a:srgbClr val="000000"/>
            </a:solidFill>
          </p:spPr>
        </p:sp>
        <p:sp>
          <p:nvSpPr>
            <p:cNvPr id="13" name="Freeform 13"/>
            <p:cNvSpPr/>
            <p:nvPr/>
          </p:nvSpPr>
          <p:spPr>
            <a:xfrm>
              <a:off x="12700" y="12700"/>
              <a:ext cx="6470533" cy="1364626"/>
            </a:xfrm>
            <a:custGeom>
              <a:avLst/>
              <a:gdLst/>
              <a:ahLst/>
              <a:cxnLst/>
              <a:rect l="l" t="t" r="r" b="b"/>
              <a:pathLst>
                <a:path w="6470533" h="1364626">
                  <a:moveTo>
                    <a:pt x="0" y="0"/>
                  </a:moveTo>
                  <a:lnTo>
                    <a:pt x="6470533" y="0"/>
                  </a:lnTo>
                  <a:lnTo>
                    <a:pt x="6470533" y="1364626"/>
                  </a:lnTo>
                  <a:lnTo>
                    <a:pt x="0" y="1364626"/>
                  </a:lnTo>
                  <a:close/>
                </a:path>
              </a:pathLst>
            </a:custGeom>
            <a:solidFill>
              <a:srgbClr val="DBFF6E"/>
            </a:solidFill>
          </p:spPr>
        </p:sp>
        <p:sp>
          <p:nvSpPr>
            <p:cNvPr id="14" name="Freeform 14"/>
            <p:cNvSpPr/>
            <p:nvPr/>
          </p:nvSpPr>
          <p:spPr>
            <a:xfrm>
              <a:off x="0" y="0"/>
              <a:ext cx="6495933" cy="1390026"/>
            </a:xfrm>
            <a:custGeom>
              <a:avLst/>
              <a:gdLst/>
              <a:ahLst/>
              <a:cxnLst/>
              <a:rect l="l" t="t" r="r" b="b"/>
              <a:pathLst>
                <a:path w="6495933" h="1390026">
                  <a:moveTo>
                    <a:pt x="80010" y="1390026"/>
                  </a:moveTo>
                  <a:lnTo>
                    <a:pt x="6495933" y="1390026"/>
                  </a:lnTo>
                  <a:lnTo>
                    <a:pt x="6495933" y="80010"/>
                  </a:lnTo>
                  <a:lnTo>
                    <a:pt x="6495933" y="67310"/>
                  </a:lnTo>
                  <a:lnTo>
                    <a:pt x="6495933" y="0"/>
                  </a:lnTo>
                  <a:lnTo>
                    <a:pt x="0" y="0"/>
                  </a:lnTo>
                  <a:lnTo>
                    <a:pt x="0" y="1390026"/>
                  </a:lnTo>
                  <a:lnTo>
                    <a:pt x="67310" y="1390026"/>
                  </a:lnTo>
                  <a:lnTo>
                    <a:pt x="80010" y="1390026"/>
                  </a:lnTo>
                  <a:close/>
                  <a:moveTo>
                    <a:pt x="12700" y="12700"/>
                  </a:moveTo>
                  <a:lnTo>
                    <a:pt x="6483233" y="12700"/>
                  </a:lnTo>
                  <a:lnTo>
                    <a:pt x="6483233" y="1377326"/>
                  </a:lnTo>
                  <a:lnTo>
                    <a:pt x="12700" y="1377326"/>
                  </a:lnTo>
                  <a:lnTo>
                    <a:pt x="12700" y="12700"/>
                  </a:lnTo>
                  <a:close/>
                </a:path>
              </a:pathLst>
            </a:custGeom>
            <a:solidFill>
              <a:srgbClr val="000000"/>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497" y="1627257"/>
            <a:ext cx="1310625" cy="82450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9663" y="168914"/>
            <a:ext cx="1125241" cy="1125241"/>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328" y="8054912"/>
            <a:ext cx="1074009" cy="1074009"/>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63079" y="389166"/>
            <a:ext cx="1625429" cy="502405"/>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45085" y="7852984"/>
            <a:ext cx="1228430" cy="1096653"/>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878776" y="1294154"/>
            <a:ext cx="1219464" cy="121946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375938" y="8832782"/>
            <a:ext cx="1177184" cy="1172903"/>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67096" y="8993505"/>
            <a:ext cx="840173" cy="1040755"/>
          </a:xfrm>
          <a:prstGeom prst="rect">
            <a:avLst/>
          </a:prstGeom>
        </p:spPr>
      </p:pic>
      <p:sp>
        <p:nvSpPr>
          <p:cNvPr id="24" name="Google Shape;7484;p29"/>
          <p:cNvSpPr txBox="1">
            <a:spLocks/>
          </p:cNvSpPr>
          <p:nvPr/>
        </p:nvSpPr>
        <p:spPr>
          <a:xfrm>
            <a:off x="3785961" y="3193567"/>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2256"/>
          <a:stretch>
            <a:fillRect/>
          </a:stretch>
        </p:blipFill>
        <p:spPr>
          <a:xfrm rot="9334160">
            <a:off x="13688589" y="8643513"/>
            <a:ext cx="7255722" cy="2504825"/>
          </a:xfrm>
          <a:prstGeom prst="rect">
            <a:avLst/>
          </a:prstGeom>
        </p:spPr>
      </p:pic>
      <p:sp>
        <p:nvSpPr>
          <p:cNvPr id="8" name="Rounded Rectangle 7"/>
          <p:cNvSpPr/>
          <p:nvPr/>
        </p:nvSpPr>
        <p:spPr>
          <a:xfrm>
            <a:off x="1828799" y="1556850"/>
            <a:ext cx="14516099" cy="2362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defRPr/>
            </a:pPr>
            <a:r>
              <a:rPr lang="en-US" sz="5400" dirty="0">
                <a:latin typeface="Times New Roman" pitchFamily="18" charset="0"/>
                <a:cs typeface="Times New Roman" pitchFamily="18" charset="0"/>
              </a:rPr>
              <a:t>Hình vuông có tất cả các tính chất của hình chữ nhật và hình thoi.</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7" name="Rectangle 6"/>
          <p:cNvSpPr/>
          <p:nvPr/>
        </p:nvSpPr>
        <p:spPr>
          <a:xfrm>
            <a:off x="965738" y="445627"/>
            <a:ext cx="2521844" cy="750975"/>
          </a:xfrm>
          <a:prstGeom prst="rect">
            <a:avLst/>
          </a:prstGeom>
        </p:spPr>
        <p:txBody>
          <a:bodyPr wrap="none">
            <a:spAutoFit/>
          </a:bodyPr>
          <a:lstStyle/>
          <a:p>
            <a:pPr>
              <a:lnSpc>
                <a:spcPct val="107000"/>
              </a:lnSpc>
              <a:spcAft>
                <a:spcPts val="1200"/>
              </a:spcAft>
            </a:pPr>
            <a:r>
              <a:rPr lang="en-US" sz="4000" b="1" dirty="0">
                <a:latin typeface="Arial" panose="020B0604020202020204" pitchFamily="34" charset="0"/>
                <a:ea typeface="Calibri" panose="020F0502020204030204" pitchFamily="34" charset="0"/>
                <a:cs typeface="Arial" panose="020B0604020202020204" pitchFamily="34" charset="0"/>
              </a:rPr>
              <a:t>Nh</a:t>
            </a:r>
            <a:r>
              <a:rPr lang="vi-VN" sz="4000" b="1" dirty="0">
                <a:latin typeface="Arial" panose="020B0604020202020204" pitchFamily="34" charset="0"/>
                <a:ea typeface="Calibri" panose="020F0502020204030204" pitchFamily="34" charset="0"/>
                <a:cs typeface="Arial" panose="020B0604020202020204" pitchFamily="34" charset="0"/>
              </a:rPr>
              <a:t>ận xét: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228600" y="4278719"/>
            <a:ext cx="3712391" cy="769441"/>
          </a:xfrm>
          <a:prstGeom prst="rect">
            <a:avLst/>
          </a:prstGeom>
          <a:noFill/>
        </p:spPr>
        <p:txBody>
          <a:bodyPr wrap="square" rtlCol="0">
            <a:spAutoFit/>
          </a:bodyPr>
          <a:lstStyle/>
          <a:p>
            <a:pPr algn="ctr"/>
            <a:r>
              <a:rPr lang="vi-VN" sz="4400" b="1" dirty="0">
                <a:solidFill>
                  <a:schemeClr val="tx2"/>
                </a:solidFill>
                <a:latin typeface="Arial" panose="020B0604020202020204" pitchFamily="34" charset="0"/>
                <a:cs typeface="Arial" panose="020B0604020202020204" pitchFamily="34" charset="0"/>
              </a:rPr>
              <a:t>Định lý:</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084795" y="4993039"/>
            <a:ext cx="14401800" cy="4524315"/>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sz="4800" dirty="0">
                <a:solidFill>
                  <a:schemeClr val="tx1"/>
                </a:solidFill>
                <a:latin typeface="Times New Roman" pitchFamily="18" charset="0"/>
                <a:cs typeface="Times New Roman" pitchFamily="18" charset="0"/>
              </a:rPr>
              <a:t>Trong một hình vuông:</a:t>
            </a:r>
          </a:p>
          <a:p>
            <a:pPr lvl="0"/>
            <a:r>
              <a:rPr lang="en-US" sz="4800" dirty="0">
                <a:solidFill>
                  <a:schemeClr val="tx1"/>
                </a:solidFill>
                <a:latin typeface="Times New Roman" pitchFamily="18" charset="0"/>
                <a:cs typeface="Times New Roman" pitchFamily="18" charset="0"/>
              </a:rPr>
              <a:t>Các cạnh đối song song;</a:t>
            </a:r>
          </a:p>
          <a:p>
            <a:pPr lvl="0"/>
            <a:r>
              <a:rPr lang="en-US" sz="4800" dirty="0">
                <a:solidFill>
                  <a:schemeClr val="tx1"/>
                </a:solidFill>
                <a:latin typeface="Times New Roman" pitchFamily="18" charset="0"/>
                <a:cs typeface="Times New Roman" pitchFamily="18" charset="0"/>
              </a:rPr>
              <a:t>Hai đường chéo bằng nhau, vuông góc với nhau và cắt nhau tại trung điểm của mỗi đường;</a:t>
            </a:r>
          </a:p>
          <a:p>
            <a:pPr lvl="0"/>
            <a:r>
              <a:rPr lang="en-US" sz="4800" dirty="0">
                <a:solidFill>
                  <a:schemeClr val="tx1"/>
                </a:solidFill>
                <a:latin typeface="Times New Roman" pitchFamily="18" charset="0"/>
                <a:cs typeface="Times New Roman" pitchFamily="18" charset="0"/>
              </a:rPr>
              <a:t>Hai đường chéo là các đường phân giác của các góc ở đỉnh.</a:t>
            </a:r>
          </a:p>
        </p:txBody>
      </p:sp>
      <p:pic>
        <p:nvPicPr>
          <p:cNvPr id="13" name="Picture 12">
            <a:extLst>
              <a:ext uri="{FF2B5EF4-FFF2-40B4-BE49-F238E27FC236}">
                <a16:creationId xmlns:a16="http://schemas.microsoft.com/office/drawing/2014/main"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0" y="5025300"/>
            <a:ext cx="2084795" cy="2304246"/>
          </a:xfrm>
          <a:prstGeom prst="rect">
            <a:avLst/>
          </a:prstGeom>
        </p:spPr>
      </p:pic>
    </p:spTree>
    <p:extLst>
      <p:ext uri="{BB962C8B-B14F-4D97-AF65-F5344CB8AC3E}">
        <p14:creationId xmlns:p14="http://schemas.microsoft.com/office/powerpoint/2010/main" val="35284114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5"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5169" y="270962"/>
            <a:ext cx="2588497" cy="1210674"/>
            <a:chOff x="0" y="-152150"/>
            <a:chExt cx="13241067" cy="241736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152150"/>
              <a:ext cx="11136500" cy="196154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VÍ DỤ 2</a:t>
              </a:r>
            </a:p>
          </p:txBody>
        </p:sp>
      </p:grpSp>
      <p:sp>
        <p:nvSpPr>
          <p:cNvPr id="30" name="TextBox 29"/>
          <p:cNvSpPr txBox="1"/>
          <p:nvPr/>
        </p:nvSpPr>
        <p:spPr>
          <a:xfrm>
            <a:off x="6477000" y="218434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8496300"/>
            <a:ext cx="1060309" cy="1362546"/>
          </a:xfrm>
          <a:prstGeom prst="rect">
            <a:avLst/>
          </a:prstGeom>
        </p:spPr>
      </p:pic>
      <p:sp>
        <p:nvSpPr>
          <p:cNvPr id="2" name="Rectangle 1"/>
          <p:cNvSpPr/>
          <p:nvPr/>
        </p:nvSpPr>
        <p:spPr>
          <a:xfrm>
            <a:off x="3333667" y="540042"/>
            <a:ext cx="13354134" cy="1569660"/>
          </a:xfrm>
          <a:prstGeom prst="rect">
            <a:avLst/>
          </a:prstGeom>
        </p:spPr>
        <p:txBody>
          <a:bodyPr wrap="square">
            <a:spAutoFit/>
          </a:bodyPr>
          <a:lstStyle/>
          <a:p>
            <a:pPr>
              <a:lnSpc>
                <a:spcPct val="150000"/>
              </a:lnSpc>
            </a:pPr>
            <a:r>
              <a:rPr lang="en-US" sz="3200" dirty="0">
                <a:latin typeface="Arial" panose="020B0604020202020204" pitchFamily="34" charset="0"/>
                <a:ea typeface="Calibri" panose="020F0502020204030204" pitchFamily="34" charset="0"/>
                <a:cs typeface="Times New Roman" panose="02020603050405020304" pitchFamily="18" charset="0"/>
              </a:rPr>
              <a:t>Cho </a:t>
            </a:r>
            <a:r>
              <a:rPr lang="vi-VN" sz="3200" dirty="0">
                <a:latin typeface="Arial" panose="020B0604020202020204" pitchFamily="34" charset="0"/>
                <a:ea typeface="Calibri" panose="020F0502020204030204" pitchFamily="34" charset="0"/>
                <a:cs typeface="Times New Roman" panose="02020603050405020304" pitchFamily="18" charset="0"/>
              </a:rPr>
              <a:t>Cho hình vuông ABCD có hai đường chéo AC và BD cắt nhau tại O</a:t>
            </a:r>
            <a:r>
              <a:rPr lang="en-US" sz="3200" dirty="0">
                <a:effectLst/>
                <a:latin typeface="Arial" panose="020B0604020202020204" pitchFamily="34" charset="0"/>
                <a:ea typeface="Calibri" panose="020F0502020204030204" pitchFamily="34" charset="0"/>
                <a:cs typeface="Times New Roman" panose="02020603050405020304" pitchFamily="18" charset="0"/>
              </a:rPr>
              <a:t>.</a:t>
            </a:r>
            <a:r>
              <a:rPr lang="vi-VN" sz="3200" dirty="0">
                <a:effectLst/>
                <a:latin typeface="Arial" panose="020B0604020202020204" pitchFamily="34" charset="0"/>
                <a:ea typeface="Calibri" panose="020F0502020204030204" pitchFamily="34" charset="0"/>
                <a:cs typeface="Times New Roman" panose="02020603050405020304" pitchFamily="18" charset="0"/>
              </a:rPr>
              <a:t> Chứng minh tam giác OAB,OBC, ODA là những tam giác vuông cân.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3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67918">
            <a:off x="-1039064" y="676443"/>
            <a:ext cx="2266410" cy="399712"/>
          </a:xfrm>
          <a:prstGeom prst="rect">
            <a:avLst/>
          </a:prstGeom>
        </p:spPr>
      </p:pic>
      <p:pic>
        <p:nvPicPr>
          <p:cNvPr id="17"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164435" flipH="1">
            <a:off x="93506" y="7690580"/>
            <a:ext cx="1146109" cy="2188751"/>
          </a:xfrm>
          <a:prstGeom prst="rect">
            <a:avLst/>
          </a:prstGeom>
        </p:spPr>
      </p:pic>
      <p:sp>
        <p:nvSpPr>
          <p:cNvPr id="12" name="Rectangle 11"/>
          <p:cNvSpPr/>
          <p:nvPr/>
        </p:nvSpPr>
        <p:spPr>
          <a:xfrm>
            <a:off x="4943434" y="3086100"/>
            <a:ext cx="11896766" cy="1938992"/>
          </a:xfrm>
          <a:prstGeom prst="rect">
            <a:avLst/>
          </a:prstGeom>
        </p:spPr>
        <p:txBody>
          <a:bodyPr wrap="square">
            <a:spAutoFit/>
          </a:bodyPr>
          <a:lstStyle/>
          <a:p>
            <a:pPr>
              <a:lnSpc>
                <a:spcPct val="150000"/>
              </a:lnSpc>
            </a:pPr>
            <a:r>
              <a:rPr lang="vi-VN" sz="4000" dirty="0">
                <a:latin typeface="Arial" panose="020B0604020202020204" pitchFamily="34" charset="0"/>
                <a:ea typeface="Calibri" panose="020F0502020204030204" pitchFamily="34" charset="0"/>
                <a:cs typeface="Times New Roman" panose="02020603050405020304" pitchFamily="18" charset="0"/>
              </a:rPr>
              <a:t>Do ABCD là hình vuông nên AC = BD, </a:t>
            </a:r>
            <a:r>
              <a:rPr lang="en-US" sz="4000" dirty="0"/>
              <a:t>AC ⊥ BD</a:t>
            </a:r>
            <a:r>
              <a:rPr lang="vi-VN" sz="4000" dirty="0"/>
              <a:t>, AC và BD cắt nhau tại trung điểm O của mỗi 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5"/>
          <p:cNvPicPr>
            <a:picLocks noChangeAspect="1"/>
          </p:cNvPicPr>
          <p:nvPr/>
        </p:nvPicPr>
        <p:blipFill>
          <a:blip r:embed="rId8"/>
          <a:srcRect/>
          <a:stretch>
            <a:fillRect/>
          </a:stretch>
        </p:blipFill>
        <p:spPr>
          <a:xfrm>
            <a:off x="16593532" y="941342"/>
            <a:ext cx="1095890" cy="858447"/>
          </a:xfrm>
          <a:prstGeom prst="rect">
            <a:avLst/>
          </a:prstGeom>
        </p:spPr>
      </p:pic>
      <p:pic>
        <p:nvPicPr>
          <p:cNvPr id="2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410192"/>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370267" y="7924936"/>
            <a:ext cx="26307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dirty="0">
                <a:solidFill>
                  <a:srgbClr val="1F497D"/>
                </a:solidFill>
                <a:latin typeface="Arial" panose="020B0604020202020204" pitchFamily="34" charset="0"/>
                <a:cs typeface="Arial" panose="020B0604020202020204" pitchFamily="34" charset="0"/>
              </a:rPr>
              <a:t>Hình 67</a:t>
            </a:r>
            <a:endParaRPr kumimoji="0" lang="en-US" sz="3600" b="1" i="0" strike="noStrike" kern="1200" cap="none" spc="0" normalizeH="0" baseline="0" noProof="0" dirty="0">
              <a:ln>
                <a:noFill/>
              </a:ln>
              <a:solidFill>
                <a:srgbClr val="1F497D"/>
              </a:solidFill>
              <a:effectLst/>
              <a:uLnTx/>
              <a:uFillTx/>
              <a:latin typeface="Arial" panose="020B0604020202020204" pitchFamily="34" charset="0"/>
              <a:cs typeface="Arial" panose="020B0604020202020204" pitchFamily="34" charset="0"/>
            </a:endParaRPr>
          </a:p>
        </p:txBody>
      </p:sp>
      <p:sp>
        <p:nvSpPr>
          <p:cNvPr id="22" name="TextBox 20"/>
          <p:cNvSpPr txBox="1">
            <a:spLocks noChangeArrowheads="1"/>
          </p:cNvSpPr>
          <p:nvPr/>
        </p:nvSpPr>
        <p:spPr bwMode="auto">
          <a:xfrm>
            <a:off x="2685643" y="5026909"/>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dirty="0">
                <a:solidFill>
                  <a:srgbClr val="FF0000"/>
                </a:solidFill>
                <a:latin typeface="Times New Roman" pitchFamily="18" charset="0"/>
                <a:cs typeface="Times New Roman" pitchFamily="18" charset="0"/>
              </a:rPr>
              <a:t>o</a:t>
            </a:r>
          </a:p>
        </p:txBody>
      </p:sp>
      <p:sp>
        <p:nvSpPr>
          <p:cNvPr id="23" name="Rectangle 22"/>
          <p:cNvSpPr/>
          <p:nvPr/>
        </p:nvSpPr>
        <p:spPr>
          <a:xfrm>
            <a:off x="5105400" y="5387041"/>
            <a:ext cx="11771671" cy="1938992"/>
          </a:xfrm>
          <a:prstGeom prst="rect">
            <a:avLst/>
          </a:prstGeom>
        </p:spPr>
        <p:txBody>
          <a:bodyPr wrap="square">
            <a:spAutoFit/>
          </a:bodyPr>
          <a:lstStyle/>
          <a:p>
            <a:pPr>
              <a:lnSpc>
                <a:spcPct val="150000"/>
              </a:lnSpc>
            </a:pPr>
            <a:r>
              <a:rPr lang="vi-VN" sz="4000" dirty="0">
                <a:effectLst/>
                <a:latin typeface="Arial" panose="020B0604020202020204" pitchFamily="34" charset="0"/>
                <a:ea typeface="Calibri" panose="020F0502020204030204" pitchFamily="34" charset="0"/>
                <a:cs typeface="Times New Roman" panose="02020603050405020304" pitchFamily="18" charset="0"/>
              </a:rPr>
              <a:t>Suy ra các </a:t>
            </a:r>
            <a:r>
              <a:rPr lang="vi-VN" sz="4000" dirty="0">
                <a:latin typeface="Arial" panose="020B0604020202020204" pitchFamily="34" charset="0"/>
                <a:ea typeface="Calibri" panose="020F0502020204030204" pitchFamily="34" charset="0"/>
                <a:cs typeface="Times New Roman" panose="02020603050405020304" pitchFamily="18" charset="0"/>
              </a:rPr>
              <a:t>tam giác OAB,OBC, ODA là những tam giác vuông tại O. Và OA = OB = OC = OD</a:t>
            </a:r>
            <a:endParaRPr lang="vi-VN"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5105400" y="7601771"/>
            <a:ext cx="10820400" cy="1938992"/>
          </a:xfrm>
          <a:prstGeom prst="rect">
            <a:avLst/>
          </a:prstGeom>
        </p:spPr>
        <p:txBody>
          <a:bodyPr wrap="square">
            <a:spAutoFit/>
          </a:bodyPr>
          <a:lstStyle/>
          <a:p>
            <a:pPr>
              <a:lnSpc>
                <a:spcPct val="150000"/>
              </a:lnSpc>
            </a:pPr>
            <a:r>
              <a:rPr lang="vi-VN" sz="4000" dirty="0">
                <a:effectLst/>
                <a:latin typeface="Arial" panose="020B0604020202020204" pitchFamily="34" charset="0"/>
                <a:ea typeface="Calibri" panose="020F0502020204030204" pitchFamily="34" charset="0"/>
                <a:cs typeface="Times New Roman" panose="02020603050405020304" pitchFamily="18" charset="0"/>
              </a:rPr>
              <a:t>Suy ra các </a:t>
            </a:r>
            <a:r>
              <a:rPr lang="vi-VN" sz="4000" dirty="0">
                <a:latin typeface="Arial" panose="020B0604020202020204" pitchFamily="34" charset="0"/>
                <a:ea typeface="Calibri" panose="020F0502020204030204" pitchFamily="34" charset="0"/>
                <a:cs typeface="Times New Roman" panose="02020603050405020304" pitchFamily="18" charset="0"/>
              </a:rPr>
              <a:t>tam giác OAB,OBC, ODA là những tam giác vuông cân. </a:t>
            </a:r>
            <a:endParaRPr lang="vi-VN"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6250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500"/>
                                        <p:tgtEl>
                                          <p:spTgt spid="2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fade">
                                      <p:cBhvr>
                                        <p:cTn id="4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3713" y="195339"/>
            <a:ext cx="4699117" cy="1172640"/>
            <a:chOff x="4737498" y="2755552"/>
            <a:chExt cx="4699117" cy="1172640"/>
          </a:xfrm>
        </p:grpSpPr>
        <p:grpSp>
          <p:nvGrpSpPr>
            <p:cNvPr id="13" name="Group 4"/>
            <p:cNvGrpSpPr/>
            <p:nvPr/>
          </p:nvGrpSpPr>
          <p:grpSpPr>
            <a:xfrm>
              <a:off x="4737498" y="2780077"/>
              <a:ext cx="4699117" cy="1148115"/>
              <a:chOff x="12701" y="80010"/>
              <a:chExt cx="4556618" cy="815476"/>
            </a:xfrm>
          </p:grpSpPr>
          <p:sp>
            <p:nvSpPr>
              <p:cNvPr id="14" name="Freeform 5"/>
              <p:cNvSpPr/>
              <p:nvPr/>
            </p:nvSpPr>
            <p:spPr>
              <a:xfrm>
                <a:off x="80011" y="80010"/>
                <a:ext cx="4489308" cy="815476"/>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17" name="Freeform 7"/>
              <p:cNvSpPr/>
              <p:nvPr/>
            </p:nvSpPr>
            <p:spPr>
              <a:xfrm>
                <a:off x="12701" y="108246"/>
                <a:ext cx="4502009" cy="745021"/>
              </a:xfrm>
              <a:custGeom>
                <a:avLst/>
                <a:gdLst/>
                <a:ahLst/>
                <a:cxnLst/>
                <a:rect l="l" t="t" r="r" b="b"/>
                <a:pathLst>
                  <a:path w="4926648" h="908257">
                    <a:moveTo>
                      <a:pt x="0" y="0"/>
                    </a:moveTo>
                    <a:lnTo>
                      <a:pt x="4926648" y="0"/>
                    </a:lnTo>
                    <a:lnTo>
                      <a:pt x="4926648" y="908257"/>
                    </a:lnTo>
                    <a:lnTo>
                      <a:pt x="0" y="908257"/>
                    </a:lnTo>
                    <a:close/>
                  </a:path>
                </a:pathLst>
              </a:custGeom>
            </p:spPr>
            <p:style>
              <a:lnRef idx="3">
                <a:schemeClr val="lt1"/>
              </a:lnRef>
              <a:fillRef idx="1">
                <a:schemeClr val="accent1"/>
              </a:fillRef>
              <a:effectRef idx="1">
                <a:schemeClr val="accent1"/>
              </a:effectRef>
              <a:fontRef idx="minor">
                <a:schemeClr val="lt1"/>
              </a:fontRef>
            </p:style>
          </p:sp>
        </p:grpSp>
        <p:sp>
          <p:nvSpPr>
            <p:cNvPr id="4" name="Rectangle 3"/>
            <p:cNvSpPr/>
            <p:nvPr/>
          </p:nvSpPr>
          <p:spPr>
            <a:xfrm>
              <a:off x="5011949" y="2755552"/>
              <a:ext cx="4085542" cy="113107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en-US" sz="4500" b="1" i="0" u="none" strike="noStrike" kern="1200" cap="none" spc="0" normalizeH="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TẬP</a:t>
              </a:r>
              <a:r>
                <a:rPr kumimoji="0" lang="vi-VN" sz="4500" b="1" i="0" u="none" strike="noStrike" kern="1200" cap="none" spc="0" normalizeH="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1</a:t>
              </a:r>
              <a:r>
                <a:rPr kumimoji="0" lang="en-US" sz="4500" b="1" i="0" u="none" strike="noStrike" kern="1200" cap="none" spc="0" normalizeH="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6112276" y="-400645"/>
            <a:ext cx="2359767" cy="23597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0972" y="1326418"/>
            <a:ext cx="14520421" cy="1015663"/>
          </a:xfrm>
          <a:prstGeom prst="rect">
            <a:avLst/>
          </a:prstGeom>
        </p:spPr>
        <p:txBody>
          <a:bodyPr wrap="square">
            <a:spAutoFit/>
          </a:bodyPr>
          <a:lstStyle/>
          <a:p>
            <a:pPr marL="30480" marR="30480"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a:t>
            </a:r>
            <a:r>
              <a:rPr lang="vi-VN" sz="4000" dirty="0">
                <a:latin typeface="Arial" panose="020B0604020202020204" pitchFamily="34" charset="0"/>
                <a:ea typeface="Calibri" panose="020F0502020204030204" pitchFamily="34" charset="0"/>
                <a:cs typeface="Times New Roman" panose="02020603050405020304" pitchFamily="18" charset="0"/>
              </a:rPr>
              <a:t>Cho hình vuông ABCD. Tính số đo các góc CAB, DAC.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92600" y="9096097"/>
            <a:ext cx="769889" cy="989343"/>
          </a:xfrm>
          <a:prstGeom prst="rect">
            <a:avLst/>
          </a:prstGeom>
        </p:spPr>
      </p:pic>
      <p:pic>
        <p:nvPicPr>
          <p:cNvPr id="22"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6370" y="9404168"/>
            <a:ext cx="1240083" cy="124008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23583" y="4769624"/>
                <a:ext cx="12942287" cy="1364733"/>
              </a:xfrm>
              <a:prstGeom prst="rect">
                <a:avLst/>
              </a:prstGeom>
            </p:spPr>
            <p:txBody>
              <a:bodyPr wrap="square">
                <a:spAutoFit/>
              </a:bodyPr>
              <a:lstStyle/>
              <a:p>
                <a:r>
                  <a:rPr lang="en-US" sz="4000" dirty="0"/>
                  <a:t>Do ABCD là hình vuông nên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𝐷𝐴𝐵</m:t>
                        </m:r>
                      </m:e>
                    </m:acc>
                  </m:oMath>
                </a14:m>
                <a:r>
                  <a:rPr lang="en-US" sz="4000" dirty="0"/>
                  <a:t>=90° và AC là tia phân giác của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t>.</a:t>
                </a:r>
              </a:p>
            </p:txBody>
          </p:sp>
        </mc:Choice>
        <mc:Fallback xmlns="">
          <p:sp>
            <p:nvSpPr>
              <p:cNvPr id="7" name="Rectangle 6"/>
              <p:cNvSpPr>
                <a:spLocks noRot="1" noChangeAspect="1" noMove="1" noResize="1" noEditPoints="1" noAdjustHandles="1" noChangeArrowheads="1" noChangeShapeType="1" noTextEdit="1"/>
              </p:cNvSpPr>
              <p:nvPr/>
            </p:nvSpPr>
            <p:spPr>
              <a:xfrm>
                <a:off x="1023583" y="4769624"/>
                <a:ext cx="12942287" cy="1364733"/>
              </a:xfrm>
              <a:prstGeom prst="rect">
                <a:avLst/>
              </a:prstGeom>
              <a:blipFill rotWithShape="1">
                <a:blip r:embed="rId19"/>
                <a:stretch>
                  <a:fillRect l="-1696" t="-6250" b="-18304"/>
                </a:stretch>
              </a:blipFill>
            </p:spPr>
            <p:txBody>
              <a:bodyPr/>
              <a:lstStyle/>
              <a:p>
                <a:r>
                  <a:rPr lang="en-US">
                    <a:noFill/>
                  </a:rPr>
                  <a:t> </a:t>
                </a:r>
              </a:p>
            </p:txBody>
          </p:sp>
        </mc:Fallback>
      </mc:AlternateContent>
      <p:sp>
        <p:nvSpPr>
          <p:cNvPr id="20" name="TextBox 19"/>
          <p:cNvSpPr txBox="1"/>
          <p:nvPr/>
        </p:nvSpPr>
        <p:spPr>
          <a:xfrm>
            <a:off x="6731562" y="34671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5" name="Picture 5"/>
          <p:cNvPicPr>
            <a:picLocks noChangeAspect="1"/>
          </p:cNvPicPr>
          <p:nvPr/>
        </p:nvPicPr>
        <p:blipFill rotWithShape="1">
          <a:blip r:embed="rId20"/>
          <a:srcRect l="71258" t="36429"/>
          <a:stretch/>
        </p:blipFill>
        <p:spPr>
          <a:xfrm>
            <a:off x="1554378" y="1292562"/>
            <a:ext cx="1536557" cy="1981200"/>
          </a:xfrm>
          <a:prstGeom prst="rect">
            <a:avLst/>
          </a:prstGeom>
        </p:spPr>
      </p:pic>
      <p:pic>
        <p:nvPicPr>
          <p:cNvPr id="16" name="Picture 15" descr="Luyện tập 1 trang 117 Toán 8 Tập 1 Cánh diều | Giải Toán 8"/>
          <p:cNvPicPr/>
          <p:nvPr/>
        </p:nvPicPr>
        <p:blipFill>
          <a:blip r:embed="rId21">
            <a:extLst>
              <a:ext uri="{28A0092B-C50C-407E-A947-70E740481C1C}">
                <a14:useLocalDpi xmlns:a14="http://schemas.microsoft.com/office/drawing/2010/main" val="0"/>
              </a:ext>
            </a:extLst>
          </a:blip>
          <a:srcRect/>
          <a:stretch>
            <a:fillRect/>
          </a:stretch>
        </p:blipFill>
        <p:spPr bwMode="auto">
          <a:xfrm>
            <a:off x="13799928" y="2628900"/>
            <a:ext cx="3657600" cy="2823091"/>
          </a:xfrm>
          <a:prstGeom prst="rect">
            <a:avLst/>
          </a:prstGeom>
          <a:noFill/>
          <a:ln>
            <a:noFill/>
          </a:ln>
        </p:spPr>
      </p:pic>
      <mc:AlternateContent xmlns:mc="http://schemas.openxmlformats.org/markup-compatibility/2006" xmlns:a14="http://schemas.microsoft.com/office/drawing/2010/main">
        <mc:Choice Requires="a14">
          <p:sp>
            <p:nvSpPr>
              <p:cNvPr id="23" name="Rectangle 22"/>
              <p:cNvSpPr/>
              <p:nvPr/>
            </p:nvSpPr>
            <p:spPr>
              <a:xfrm>
                <a:off x="911364" y="6743700"/>
                <a:ext cx="12942287" cy="728533"/>
              </a:xfrm>
              <a:prstGeom prst="rect">
                <a:avLst/>
              </a:prstGeom>
            </p:spPr>
            <p:txBody>
              <a:bodyPr wrap="square">
                <a:spAutoFit/>
              </a:bodyPr>
              <a:lstStyle/>
              <a:p>
                <a:r>
                  <a:rPr lang="en-US" sz="4000" dirty="0"/>
                  <a:t> Do đó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𝐶𝐴𝐵</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t>= </a:t>
                </a:r>
                <a:r>
                  <a:rPr lang="nl-NL" sz="4000" dirty="0"/>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𝐷𝐴𝐵</m:t>
                        </m:r>
                      </m:e>
                    </m:acc>
                  </m:oMath>
                </a14:m>
                <a:r>
                  <a:rPr lang="en-US" sz="4000" dirty="0"/>
                  <a:t>= .90°=45°</a:t>
                </a:r>
              </a:p>
            </p:txBody>
          </p:sp>
        </mc:Choice>
        <mc:Fallback xmlns="">
          <p:sp>
            <p:nvSpPr>
              <p:cNvPr id="23" name="Rectangle 22"/>
              <p:cNvSpPr>
                <a:spLocks noRot="1" noChangeAspect="1" noMove="1" noResize="1" noEditPoints="1" noAdjustHandles="1" noChangeArrowheads="1" noChangeShapeType="1" noTextEdit="1"/>
              </p:cNvSpPr>
              <p:nvPr/>
            </p:nvSpPr>
            <p:spPr>
              <a:xfrm>
                <a:off x="911364" y="6743700"/>
                <a:ext cx="12942287" cy="728533"/>
              </a:xfrm>
              <a:prstGeom prst="rect">
                <a:avLst/>
              </a:prstGeom>
              <a:blipFill rotWithShape="1">
                <a:blip r:embed="rId22"/>
                <a:stretch>
                  <a:fillRect l="-801" t="-11667" b="-35000"/>
                </a:stretch>
              </a:blipFill>
            </p:spPr>
            <p:txBody>
              <a:bodyPr/>
              <a:lstStyle/>
              <a:p>
                <a:r>
                  <a:rPr lang="en-US">
                    <a:noFill/>
                  </a:rPr>
                  <a:t> </a:t>
                </a:r>
              </a:p>
            </p:txBody>
          </p:sp>
        </mc:Fallback>
      </mc:AlternateContent>
    </p:spTree>
    <p:extLst>
      <p:ext uri="{BB962C8B-B14F-4D97-AF65-F5344CB8AC3E}">
        <p14:creationId xmlns:p14="http://schemas.microsoft.com/office/powerpoint/2010/main" val="137180427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697351" y="3738643"/>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54675" y="176583"/>
            <a:ext cx="863709" cy="771057"/>
          </a:xfrm>
          <a:prstGeom prst="rect">
            <a:avLst/>
          </a:prstGeom>
        </p:spPr>
      </p:pic>
      <p:grpSp>
        <p:nvGrpSpPr>
          <p:cNvPr id="12" name="Group 4"/>
          <p:cNvGrpSpPr/>
          <p:nvPr/>
        </p:nvGrpSpPr>
        <p:grpSpPr>
          <a:xfrm>
            <a:off x="-215205" y="176584"/>
            <a:ext cx="3134606" cy="1333973"/>
            <a:chOff x="-428417" y="-276211"/>
            <a:chExt cx="13813315" cy="2663560"/>
          </a:xfrm>
        </p:grpSpPr>
        <p:grpSp>
          <p:nvGrpSpPr>
            <p:cNvPr id="13" name="Group 5"/>
            <p:cNvGrpSpPr/>
            <p:nvPr/>
          </p:nvGrpSpPr>
          <p:grpSpPr>
            <a:xfrm>
              <a:off x="152322" y="140545"/>
              <a:ext cx="13232576" cy="2246804"/>
              <a:chOff x="67309" y="62105"/>
              <a:chExt cx="5847282" cy="992830"/>
            </a:xfrm>
          </p:grpSpPr>
          <p:sp>
            <p:nvSpPr>
              <p:cNvPr id="15" name="Freeform 6"/>
              <p:cNvSpPr/>
              <p:nvPr/>
            </p:nvSpPr>
            <p:spPr>
              <a:xfrm>
                <a:off x="67309" y="104135"/>
                <a:ext cx="5758325"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16"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18" name="Freeform 8"/>
              <p:cNvSpPr/>
              <p:nvPr/>
            </p:nvSpPr>
            <p:spPr>
              <a:xfrm>
                <a:off x="92709" y="62105"/>
                <a:ext cx="5758325"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19" name="Freeform 9"/>
              <p:cNvSpPr/>
              <p:nvPr/>
            </p:nvSpPr>
            <p:spPr>
              <a:xfrm>
                <a:off x="130868" y="121278"/>
                <a:ext cx="5783723"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4" name="TextBox 10"/>
            <p:cNvSpPr txBox="1"/>
            <p:nvPr/>
          </p:nvSpPr>
          <p:spPr>
            <a:xfrm>
              <a:off x="-428417" y="-276211"/>
              <a:ext cx="11136500" cy="2304529"/>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VÍ DỤ </a:t>
              </a:r>
              <a:r>
                <a:rPr kumimoji="0" lang="vi-VN"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0"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54674" y="9334500"/>
            <a:ext cx="863709" cy="863709"/>
          </a:xfrm>
          <a:prstGeom prst="rect">
            <a:avLst/>
          </a:prstGeom>
        </p:spPr>
      </p:pic>
      <p:sp>
        <p:nvSpPr>
          <p:cNvPr id="2" name="Rectangle 1"/>
          <p:cNvSpPr/>
          <p:nvPr/>
        </p:nvSpPr>
        <p:spPr>
          <a:xfrm>
            <a:off x="2873718" y="397075"/>
            <a:ext cx="14480957" cy="2763642"/>
          </a:xfrm>
          <a:prstGeom prst="rect">
            <a:avLst/>
          </a:prstGeom>
        </p:spPr>
        <p:txBody>
          <a:bodyPr wrap="square">
            <a:spAutoFit/>
          </a:bodyPr>
          <a:lstStyle/>
          <a:p>
            <a:pPr algn="just">
              <a:lnSpc>
                <a:spcPct val="150000"/>
              </a:lnSpc>
            </a:pPr>
            <a:r>
              <a:rPr lang="vi-VN" sz="4000" dirty="0">
                <a:latin typeface="+mj-lt"/>
                <a:ea typeface="Calibri" panose="020F0502020204030204" pitchFamily="34" charset="0"/>
                <a:cs typeface="Times New Roman" panose="02020603050405020304" pitchFamily="18" charset="0"/>
              </a:rPr>
              <a:t>Một mặt bàn cờ vua có dạng hình ô vuông với độ dài cạnh là 40 cm (Hình 68) độ dài đường chéo của mặt bàn cờ vua đó là bao nhiêu centimet đếm tròn kết quả đến hàng phần mười?</a:t>
            </a:r>
            <a:endParaRPr lang="en-US" sz="4000" dirty="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4800600" y="5143500"/>
                <a:ext cx="12757329" cy="3158493"/>
              </a:xfrm>
              <a:prstGeom prst="rect">
                <a:avLst/>
              </a:prstGeom>
            </p:spPr>
            <p:txBody>
              <a:bodyPr wrap="square">
                <a:spAutoFit/>
              </a:bodyPr>
              <a:lstStyle/>
              <a:p>
                <a:pPr algn="just">
                  <a:lnSpc>
                    <a:spcPct val="107000"/>
                  </a:lnSpc>
                  <a:spcAft>
                    <a:spcPts val="1200"/>
                  </a:spcAft>
                </a:pPr>
                <a:r>
                  <a:rPr lang="en-US" sz="4000" dirty="0">
                    <a:effectLst/>
                    <a:latin typeface="Times New Roman" pitchFamily="18" charset="0"/>
                    <a:ea typeface="Calibri" panose="020F0502020204030204" pitchFamily="34" charset="0"/>
                    <a:cs typeface="Times New Roman" pitchFamily="18" charset="0"/>
                  </a:rPr>
                  <a:t>Gọi độ dài đường chéo bàn cờ vua đó là x (cm) với x &gt; 0.</a:t>
                </a:r>
              </a:p>
              <a:p>
                <a:pPr algn="just">
                  <a:lnSpc>
                    <a:spcPct val="107000"/>
                  </a:lnSpc>
                  <a:spcAft>
                    <a:spcPts val="1200"/>
                  </a:spcAft>
                </a:pPr>
                <a:r>
                  <a:rPr lang="vi-VN" sz="4000" dirty="0">
                    <a:latin typeface="Times New Roman" pitchFamily="18" charset="0"/>
                    <a:ea typeface="Calibri" panose="020F0502020204030204" pitchFamily="34" charset="0"/>
                    <a:cs typeface="Times New Roman" pitchFamily="18" charset="0"/>
                  </a:rPr>
                  <a:t>Áp</a:t>
                </a:r>
                <a:r>
                  <a:rPr lang="en-US" sz="4000" dirty="0">
                    <a:latin typeface="Times New Roman" pitchFamily="18" charset="0"/>
                    <a:ea typeface="Calibri" panose="020F0502020204030204" pitchFamily="34" charset="0"/>
                    <a:cs typeface="Times New Roman" pitchFamily="18" charset="0"/>
                  </a:rPr>
                  <a:t> dụng định lí pythagore, ta có: </a:t>
                </a:r>
                <a:r>
                  <a:rPr lang="en-US" sz="4000" dirty="0">
                    <a:latin typeface="Times New Roman" pitchFamily="18" charset="0"/>
                    <a:cs typeface="Times New Roman" pitchFamily="18" charset="0"/>
                  </a:rPr>
                  <a:t>x</a:t>
                </a:r>
                <a:r>
                  <a:rPr lang="en-US" sz="4000" baseline="30000" dirty="0">
                    <a:latin typeface="Times New Roman" pitchFamily="18" charset="0"/>
                    <a:cs typeface="Times New Roman" pitchFamily="18" charset="0"/>
                  </a:rPr>
                  <a:t>2</a:t>
                </a:r>
                <a:r>
                  <a:rPr lang="en-US" sz="4000" dirty="0">
                    <a:latin typeface="Times New Roman" pitchFamily="18" charset="0"/>
                    <a:cs typeface="Times New Roman" pitchFamily="18" charset="0"/>
                  </a:rPr>
                  <a:t> = 40</a:t>
                </a:r>
                <a:r>
                  <a:rPr lang="en-US" sz="4000" baseline="30000" dirty="0">
                    <a:latin typeface="Times New Roman" pitchFamily="18" charset="0"/>
                    <a:cs typeface="Times New Roman" pitchFamily="18" charset="0"/>
                  </a:rPr>
                  <a:t>2</a:t>
                </a:r>
                <a:r>
                  <a:rPr lang="en-US" sz="4000" dirty="0">
                    <a:latin typeface="Times New Roman" pitchFamily="18" charset="0"/>
                    <a:cs typeface="Times New Roman" pitchFamily="18" charset="0"/>
                  </a:rPr>
                  <a:t> + 40</a:t>
                </a:r>
                <a:r>
                  <a:rPr lang="en-US" sz="4000" baseline="30000" dirty="0">
                    <a:latin typeface="Times New Roman" pitchFamily="18" charset="0"/>
                    <a:cs typeface="Times New Roman" pitchFamily="18" charset="0"/>
                  </a:rPr>
                  <a:t>2 </a:t>
                </a:r>
                <a:r>
                  <a:rPr lang="en-US" sz="4000" dirty="0">
                    <a:latin typeface="Times New Roman" pitchFamily="18" charset="0"/>
                    <a:cs typeface="Times New Roman" pitchFamily="18" charset="0"/>
                  </a:rPr>
                  <a:t>= 3200</a:t>
                </a:r>
                <a:endParaRPr lang="vi-VN" sz="4000" dirty="0">
                  <a:latin typeface="Times New Roman" pitchFamily="18" charset="0"/>
                  <a:cs typeface="Times New Roman" pitchFamily="18" charset="0"/>
                </a:endParaRPr>
              </a:p>
              <a:p>
                <a:pPr algn="just">
                  <a:lnSpc>
                    <a:spcPct val="107000"/>
                  </a:lnSpc>
                  <a:spcAft>
                    <a:spcPts val="1200"/>
                  </a:spcAft>
                </a:pPr>
                <a:r>
                  <a:rPr lang="vi-VN" sz="4000" dirty="0">
                    <a:latin typeface="Times New Roman" pitchFamily="18" charset="0"/>
                    <a:cs typeface="Times New Roman" pitchFamily="18" charset="0"/>
                  </a:rPr>
                  <a:t>Mà x &gt; 0 nên x =</a:t>
                </a:r>
                <a14:m>
                  <m:oMath xmlns:m="http://schemas.openxmlformats.org/officeDocument/2006/math">
                    <m:r>
                      <a:rPr lang="vi-VN" sz="4000" b="0" i="0" smtClean="0">
                        <a:latin typeface="Cambria Math"/>
                        <a:ea typeface="Cambria Math"/>
                      </a:rPr>
                      <m:t> </m:t>
                    </m:r>
                    <m:rad>
                      <m:radPr>
                        <m:degHide m:val="on"/>
                        <m:ctrlPr>
                          <a:rPr lang="vi-VN" sz="4000" i="1" smtClean="0">
                            <a:latin typeface="Cambria Math" panose="02040503050406030204" pitchFamily="18" charset="0"/>
                            <a:ea typeface="Cambria Math"/>
                          </a:rPr>
                        </m:ctrlPr>
                      </m:radPr>
                      <m:deg/>
                      <m:e>
                        <m:r>
                          <a:rPr lang="vi-VN" sz="4000" i="1">
                            <a:latin typeface="Cambria Math"/>
                            <a:ea typeface="Cambria Math"/>
                          </a:rPr>
                          <m:t>3200</m:t>
                        </m:r>
                      </m:e>
                    </m:rad>
                    <m:r>
                      <a:rPr lang="vi-VN" sz="4000" i="1" smtClean="0">
                        <a:latin typeface="Cambria Math"/>
                        <a:ea typeface="Cambria Math"/>
                      </a:rPr>
                      <m:t>≈</m:t>
                    </m:r>
                    <m:r>
                      <a:rPr lang="vi-VN" sz="4000" b="0" i="1" smtClean="0">
                        <a:latin typeface="Cambria Math"/>
                        <a:ea typeface="Cambria Math"/>
                      </a:rPr>
                      <m:t> </m:t>
                    </m:r>
                    <m:r>
                      <a:rPr lang="vi-VN" sz="4000" i="1">
                        <a:latin typeface="Cambria Math"/>
                        <a:ea typeface="Cambria Math"/>
                      </a:rPr>
                      <m:t>56</m:t>
                    </m:r>
                    <m:r>
                      <a:rPr lang="vi-VN" sz="4000" b="0" i="1" smtClean="0">
                        <a:latin typeface="Cambria Math"/>
                        <a:ea typeface="Cambria Math"/>
                      </a:rPr>
                      <m:t>.</m:t>
                    </m:r>
                    <m:r>
                      <a:rPr lang="vi-VN" sz="4000" i="1" dirty="0">
                        <a:latin typeface="Cambria Math"/>
                        <a:ea typeface="Cambria Math"/>
                      </a:rPr>
                      <m:t>6</m:t>
                    </m:r>
                  </m:oMath>
                </a14:m>
                <a:r>
                  <a:rPr lang="vi-VN" sz="4000" dirty="0">
                    <a:latin typeface="Times New Roman" pitchFamily="18" charset="0"/>
                    <a:cs typeface="Times New Roman" pitchFamily="18" charset="0"/>
                  </a:rPr>
                  <a:t> (cm)</a:t>
                </a:r>
                <a:endParaRPr lang="en-US" sz="4000" dirty="0">
                  <a:latin typeface="Times New Roman" pitchFamily="18" charset="0"/>
                  <a:cs typeface="Times New Roman" pitchFamily="18" charset="0"/>
                </a:endParaRPr>
              </a:p>
              <a:p>
                <a:pPr algn="just">
                  <a:lnSpc>
                    <a:spcPct val="107000"/>
                  </a:lnSpc>
                  <a:spcAft>
                    <a:spcPts val="12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00600" y="5143500"/>
                <a:ext cx="12757329" cy="3158493"/>
              </a:xfrm>
              <a:prstGeom prst="rect">
                <a:avLst/>
              </a:prstGeom>
              <a:blipFill rotWithShape="1">
                <a:blip r:embed="rId19"/>
                <a:stretch>
                  <a:fillRect l="-1721" t="-3475"/>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400" y="4152900"/>
            <a:ext cx="4114800" cy="429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48503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68800" y="308597"/>
            <a:ext cx="863709" cy="771057"/>
          </a:xfrm>
          <a:prstGeom prst="rect">
            <a:avLst/>
          </a:prstGeom>
        </p:spPr>
      </p:pic>
      <p:pic>
        <p:nvPicPr>
          <p:cNvPr id="58"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728755">
            <a:off x="17239455" y="8378035"/>
            <a:ext cx="1064088" cy="2209800"/>
          </a:xfrm>
          <a:prstGeom prst="rect">
            <a:avLst/>
          </a:prstGeom>
        </p:spPr>
      </p:pic>
      <p:grpSp>
        <p:nvGrpSpPr>
          <p:cNvPr id="13" name="Group 12"/>
          <p:cNvGrpSpPr/>
          <p:nvPr/>
        </p:nvGrpSpPr>
        <p:grpSpPr>
          <a:xfrm>
            <a:off x="1940678" y="308597"/>
            <a:ext cx="14616069" cy="1101103"/>
            <a:chOff x="1219200" y="4219937"/>
            <a:chExt cx="14616069" cy="1101103"/>
          </a:xfrm>
        </p:grpSpPr>
        <p:grpSp>
          <p:nvGrpSpPr>
            <p:cNvPr id="14" name="Group 4"/>
            <p:cNvGrpSpPr/>
            <p:nvPr/>
          </p:nvGrpSpPr>
          <p:grpSpPr>
            <a:xfrm>
              <a:off x="1219200" y="4254240"/>
              <a:ext cx="14616069" cy="1066800"/>
              <a:chOff x="-1924595" y="72390"/>
              <a:chExt cx="73832091" cy="2806635"/>
            </a:xfrm>
          </p:grpSpPr>
          <p:sp>
            <p:nvSpPr>
              <p:cNvPr id="17" name="Freeform 5"/>
              <p:cNvSpPr/>
              <p:nvPr/>
            </p:nvSpPr>
            <p:spPr>
              <a:xfrm>
                <a:off x="-1924595" y="72390"/>
                <a:ext cx="73832091" cy="2806635"/>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18" name="Freeform 6"/>
              <p:cNvSpPr/>
              <p:nvPr/>
            </p:nvSpPr>
            <p:spPr>
              <a:xfrm>
                <a:off x="12588939" y="400952"/>
                <a:ext cx="42341110" cy="1876652"/>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16" name="Rectangle 15"/>
            <p:cNvSpPr/>
            <p:nvPr/>
          </p:nvSpPr>
          <p:spPr>
            <a:xfrm>
              <a:off x="4988444" y="4219937"/>
              <a:ext cx="8768077" cy="820674"/>
            </a:xfrm>
            <a:prstGeom prst="rect">
              <a:avLst/>
            </a:prstGeom>
          </p:spPr>
          <p:txBody>
            <a:bodyPr wrap="square">
              <a:spAutoFit/>
            </a:bodyPr>
            <a:lstStyle/>
            <a:p>
              <a:pPr lvl="0">
                <a:lnSpc>
                  <a:spcPct val="150000"/>
                </a:lnSpc>
                <a:spcAft>
                  <a:spcPts val="800"/>
                </a:spcAft>
                <a:defRPr/>
              </a:pPr>
              <a:r>
                <a:rPr lang="en-US" sz="3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III. DẤU HIỆU NHẬN BIẾT</a:t>
              </a:r>
            </a:p>
          </p:txBody>
        </p:sp>
      </p:grpSp>
      <p:sp>
        <p:nvSpPr>
          <p:cNvPr id="15" name="Rectangle 1"/>
          <p:cNvSpPr>
            <a:spLocks noChangeArrowheads="1"/>
          </p:cNvSpPr>
          <p:nvPr/>
        </p:nvSpPr>
        <p:spPr bwMode="auto">
          <a:xfrm>
            <a:off x="4779889" y="1595403"/>
            <a:ext cx="8342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nhóm</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HĐ3</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21"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1803" y="1409700"/>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821281" y="1079654"/>
            <a:ext cx="2802467" cy="969496"/>
            <a:chOff x="1388533" y="3695700"/>
            <a:chExt cx="2802467" cy="969496"/>
          </a:xfrm>
        </p:grpSpPr>
        <p:pic>
          <p:nvPicPr>
            <p:cNvPr id="23" name="Picture 22"/>
            <p:cNvPicPr>
              <a:picLocks noChangeAspect="1"/>
            </p:cNvPicPr>
            <p:nvPr/>
          </p:nvPicPr>
          <p:blipFill>
            <a:blip r:embed="rId7" cstate="print">
              <a:duotone>
                <a:prstClr val="black"/>
                <a:schemeClr val="accent1">
                  <a:tint val="45000"/>
                  <a:satMod val="400000"/>
                </a:schemeClr>
              </a:duotone>
              <a:extLst>
                <a:ext uri="{BEBA8EAE-BF5A-486C-A8C5-ECC9F3942E4B}">
                  <a14:imgProps xmlns:a14="http://schemas.microsoft.com/office/drawing/2010/main">
                    <a14:imgLayer r:embed="rId8">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24" name="Group 23"/>
            <p:cNvGrpSpPr/>
            <p:nvPr/>
          </p:nvGrpSpPr>
          <p:grpSpPr>
            <a:xfrm>
              <a:off x="2438436" y="3695700"/>
              <a:ext cx="1752564" cy="969496"/>
              <a:chOff x="1302879" y="2296079"/>
              <a:chExt cx="3581400" cy="969496"/>
            </a:xfrm>
          </p:grpSpPr>
          <p:sp>
            <p:nvSpPr>
              <p:cNvPr id="25" name="TextBox 24"/>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237272" y="2476500"/>
                <a:ext cx="13783528" cy="6743641"/>
              </a:xfrm>
              <a:prstGeom prst="rect">
                <a:avLst/>
              </a:prstGeom>
            </p:spPr>
            <p:txBody>
              <a:bodyPr wrap="square">
                <a:spAutoFit/>
              </a:bodyPr>
              <a:lstStyle/>
              <a:p>
                <a:pPr algn="just">
                  <a:lnSpc>
                    <a:spcPct val="150000"/>
                  </a:lnSpc>
                </a:pPr>
                <a:r>
                  <a:rPr lang="vi-VN" sz="3600" dirty="0">
                    <a:latin typeface="Times New Roman" pitchFamily="18" charset="0"/>
                    <a:ea typeface="Calibri" panose="020F0502020204030204" pitchFamily="34" charset="0"/>
                    <a:cs typeface="Times New Roman" pitchFamily="18" charset="0"/>
                  </a:rPr>
                  <a:t>a</a:t>
                </a:r>
                <a:r>
                  <a:rPr lang="vi-VN" sz="3200" dirty="0">
                    <a:latin typeface="Times New Roman" pitchFamily="18" charset="0"/>
                    <a:ea typeface="Calibri" panose="020F0502020204030204" pitchFamily="34" charset="0"/>
                    <a:cs typeface="Times New Roman" pitchFamily="18" charset="0"/>
                  </a:rPr>
                  <a:t>) </a:t>
                </a:r>
                <a:r>
                  <a:rPr lang="en-US" sz="3200" dirty="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b="0" i="0" smtClean="0">
                        <a:effectLst/>
                        <a:latin typeface="Cambria Math"/>
                        <a:ea typeface="Calibri" panose="020F0502020204030204" pitchFamily="34" charset="0"/>
                        <a:cs typeface="Arial" panose="020B0604020202020204" pitchFamily="34" charset="0"/>
                      </a:rPr>
                      <m:t> </m:t>
                    </m:r>
                    <m:r>
                      <a:rPr lang="en-US" sz="3200" i="1">
                        <a:effectLst/>
                        <a:latin typeface="Cambria Math" panose="02040503050406030204" pitchFamily="18" charset="0"/>
                        <a:ea typeface="Calibri" panose="020F0502020204030204" pitchFamily="34" charset="0"/>
                        <a:cs typeface="Arial" panose="020B0604020202020204" pitchFamily="34" charset="0"/>
                      </a:rPr>
                      <m:t>𝐴𝐵𝐶</m:t>
                    </m:r>
                    <m:r>
                      <a:rPr lang="vi-VN" sz="3200" b="0" i="1" smtClean="0">
                        <a:effectLst/>
                        <a:latin typeface="Cambria Math"/>
                        <a:ea typeface="Calibri" panose="020F0502020204030204" pitchFamily="34" charset="0"/>
                        <a:cs typeface="Arial" panose="020B0604020202020204" pitchFamily="34" charset="0"/>
                      </a:rPr>
                      <m:t>𝐷</m:t>
                    </m:r>
                  </m:oMath>
                </a14:m>
                <a:r>
                  <a:rPr lang="en-US" sz="3200" dirty="0">
                    <a:effectLst/>
                    <a:latin typeface="Times New Roman" pitchFamily="18" charset="0"/>
                    <a:ea typeface="Calibri" panose="020F0502020204030204" pitchFamily="34" charset="0"/>
                    <a:cs typeface="Times New Roman" pitchFamily="18" charset="0"/>
                  </a:rPr>
                  <a:t> </a:t>
                </a:r>
                <a:r>
                  <a:rPr lang="vi-VN" sz="3200" dirty="0">
                    <a:effectLst/>
                    <a:latin typeface="Times New Roman" pitchFamily="18" charset="0"/>
                    <a:ea typeface="Calibri" panose="020F0502020204030204" pitchFamily="34" charset="0"/>
                    <a:cs typeface="Times New Roman" pitchFamily="18" charset="0"/>
                  </a:rPr>
                  <a:t>có 2 cạnh kề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𝐵</m:t>
                    </m:r>
                    <m:r>
                      <a:rPr lang="vi-VN" sz="3200" i="1">
                        <a:latin typeface="Cambria Math"/>
                        <a:ea typeface="Calibri" panose="020F0502020204030204" pitchFamily="34" charset="0"/>
                        <a:cs typeface="Arial" panose="020B0604020202020204" pitchFamily="34" charset="0"/>
                      </a:rPr>
                      <m:t> </m:t>
                    </m:r>
                    <m:r>
                      <a:rPr lang="vi-VN" sz="3200" b="0" i="0" smtClean="0">
                        <a:latin typeface="Cambria Math"/>
                        <a:ea typeface="Calibri" panose="020F0502020204030204" pitchFamily="34" charset="0"/>
                        <a:cs typeface="Arial" panose="020B0604020202020204" pitchFamily="34" charset="0"/>
                      </a:rPr>
                      <m:t> </m:t>
                    </m:r>
                  </m:oMath>
                </a14:m>
                <a:r>
                  <a:rPr lang="vi-VN" sz="3200" dirty="0">
                    <a:effectLst/>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𝐵𝐶</m:t>
                    </m:r>
                  </m:oMath>
                </a14:m>
                <a:r>
                  <a:rPr lang="en-US" sz="3200" dirty="0">
                    <a:latin typeface="Times New Roman" pitchFamily="18" charset="0"/>
                    <a:ea typeface="Calibri" panose="020F0502020204030204" pitchFamily="34" charset="0"/>
                    <a:cs typeface="Times New Roman"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b="0" i="1" smtClean="0">
                        <a:latin typeface="Cambria Math"/>
                        <a:ea typeface="Calibri" panose="020F0502020204030204" pitchFamily="34" charset="0"/>
                        <a:cs typeface="Arial" panose="020B0604020202020204" pitchFamily="34" charset="0"/>
                      </a:rPr>
                      <m:t>𝐵</m:t>
                    </m:r>
                    <m:r>
                      <a:rPr lang="vi-VN" sz="3200" b="0" i="1" smtClean="0">
                        <a:latin typeface="Cambria Math"/>
                        <a:ea typeface="Calibri" panose="020F0502020204030204" pitchFamily="34" charset="0"/>
                        <a:cs typeface="Arial" panose="020B0604020202020204" pitchFamily="34" charset="0"/>
                      </a:rPr>
                      <m:t> </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bằng nhau.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không?</a:t>
                </a:r>
              </a:p>
              <a:p>
                <a:pPr algn="just">
                  <a:lnSpc>
                    <a:spcPct val="150000"/>
                  </a:lnSpc>
                </a:pPr>
                <a:r>
                  <a:rPr lang="vi-VN" sz="3200" dirty="0">
                    <a:latin typeface="Times New Roman" pitchFamily="18" charset="0"/>
                    <a:ea typeface="Calibri" panose="020F0502020204030204" pitchFamily="34" charset="0"/>
                    <a:cs typeface="Times New Roman" pitchFamily="18" charset="0"/>
                  </a:rPr>
                  <a:t>b) </a:t>
                </a:r>
                <a:r>
                  <a:rPr lang="en-US" sz="3200" dirty="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2 đường chéo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b="0" i="1" smtClean="0">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r>
                      <a:rPr lang="vi-VN" sz="3200">
                        <a:latin typeface="Cambria Math"/>
                        <a:ea typeface="Calibri" panose="020F0502020204030204" pitchFamily="34" charset="0"/>
                        <a:cs typeface="Arial" panose="020B0604020202020204" pitchFamily="34" charset="0"/>
                      </a:rPr>
                      <m:t> </m:t>
                    </m:r>
                  </m:oMath>
                </a14:m>
                <a:r>
                  <a:rPr lang="vi-VN" sz="3200" dirty="0">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m:t>
                    </m:r>
                    <m:r>
                      <a:rPr lang="vi-VN" sz="3200" b="0" i="1" smtClean="0">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vuông góc với nhau hình 69 </a:t>
                </a:r>
              </a:p>
              <a:p>
                <a:pPr algn="just">
                  <a:lnSpc>
                    <a:spcPct val="150000"/>
                  </a:lnSpc>
                </a:pPr>
                <a:r>
                  <a:rPr lang="vi-VN" sz="3200" dirty="0">
                    <a:latin typeface="Times New Roman" pitchFamily="18" charset="0"/>
                    <a:ea typeface="Calibri" panose="020F0502020204030204" pitchFamily="34" charset="0"/>
                    <a:cs typeface="Times New Roman" pitchFamily="18" charset="0"/>
                  </a:rPr>
                  <a:t>- Đường thẳng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oMath>
                </a14:m>
                <a:r>
                  <a:rPr lang="vi-VN" sz="3200" dirty="0">
                    <a:effectLst/>
                    <a:latin typeface="Times New Roman" pitchFamily="18" charset="0"/>
                    <a:ea typeface="Calibri" panose="020F0502020204030204" pitchFamily="34" charset="0"/>
                    <a:cs typeface="Times New Roman" pitchFamily="18" charset="0"/>
                  </a:rPr>
                  <a:t>có phải là đường trung trực của đoạn thẳng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m:t>
                    </m:r>
                    <m:r>
                      <a:rPr lang="vi-VN" sz="3200" i="1">
                        <a:latin typeface="Cambria Math"/>
                        <a:ea typeface="Calibri" panose="020F0502020204030204" pitchFamily="34" charset="0"/>
                        <a:cs typeface="Arial" panose="020B0604020202020204" pitchFamily="34" charset="0"/>
                      </a:rPr>
                      <m:t>𝐷</m:t>
                    </m:r>
                  </m:oMath>
                </a14:m>
                <a:r>
                  <a:rPr lang="vi-VN" sz="3200" dirty="0">
                    <a:effectLst/>
                    <a:latin typeface="Times New Roman" pitchFamily="18" charset="0"/>
                    <a:ea typeface="Calibri" panose="020F0502020204030204" pitchFamily="34" charset="0"/>
                    <a:cs typeface="Times New Roman" pitchFamily="18" charset="0"/>
                  </a:rPr>
                  <a:t> hay không?</a:t>
                </a:r>
              </a:p>
              <a:p>
                <a:pPr algn="just">
                  <a:lnSpc>
                    <a:spcPct val="150000"/>
                  </a:lnSpc>
                </a:pPr>
                <a:r>
                  <a:rPr lang="en-US" sz="3200" dirty="0">
                    <a:latin typeface="Times New Roman" pitchFamily="18" charset="0"/>
                    <a:ea typeface="Calibri" panose="020F0502020204030204" pitchFamily="34" charset="0"/>
                    <a:cs typeface="Times New Roman" pitchFamily="18" charset="0"/>
                  </a:rPr>
                  <a:t> </a:t>
                </a:r>
                <a14:m>
                  <m:oMath xmlns:m="http://schemas.openxmlformats.org/officeDocument/2006/math">
                    <m:r>
                      <a:rPr lang="vi-VN" sz="3200" b="0" i="0" smtClean="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không?</a:t>
                </a:r>
              </a:p>
              <a:p>
                <a:pPr algn="just">
                  <a:lnSpc>
                    <a:spcPct val="150000"/>
                  </a:lnSpc>
                </a:pPr>
                <a:r>
                  <a:rPr lang="vi-VN" sz="3200" dirty="0">
                    <a:latin typeface="Times New Roman" pitchFamily="18" charset="0"/>
                    <a:ea typeface="Calibri" panose="020F0502020204030204" pitchFamily="34" charset="0"/>
                    <a:cs typeface="Times New Roman" pitchFamily="18" charset="0"/>
                  </a:rPr>
                  <a:t>c) </a:t>
                </a:r>
                <a:r>
                  <a:rPr lang="en-US" sz="3200" dirty="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vi-VN" sz="3200" dirty="0">
                    <a:latin typeface="Times New Roman" pitchFamily="18" charset="0"/>
                    <a:ea typeface="Calibri" panose="020F0502020204030204" pitchFamily="34" charset="0"/>
                    <a:cs typeface="Times New Roman" pitchFamily="18" charset="0"/>
                  </a:rPr>
                  <a:t>  có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oMath>
                </a14:m>
                <a:r>
                  <a:rPr lang="vi-VN" sz="3200" dirty="0">
                    <a:latin typeface="Times New Roman" pitchFamily="18" charset="0"/>
                    <a:ea typeface="Calibri" panose="020F0502020204030204" pitchFamily="34" charset="0"/>
                    <a:cs typeface="Times New Roman" pitchFamily="18" charset="0"/>
                  </a:rPr>
                  <a:t>tia phân giác của góc </a:t>
                </a:r>
                <a14:m>
                  <m:oMath xmlns:m="http://schemas.openxmlformats.org/officeDocument/2006/math">
                    <m:r>
                      <a:rPr lang="vi-VN" sz="3200" i="1">
                        <a:latin typeface="Cambria Math"/>
                        <a:ea typeface="Calibri" panose="020F0502020204030204" pitchFamily="34" charset="0"/>
                        <a:cs typeface="Arial" panose="020B0604020202020204" pitchFamily="34" charset="0"/>
                      </a:rPr>
                      <m:t>𝐷</m:t>
                    </m:r>
                    <m:r>
                      <m:rPr>
                        <m:sty m:val="p"/>
                      </m:rPr>
                      <a:rPr lang="vi-VN" sz="3200" i="1">
                        <a:latin typeface="Cambria Math"/>
                        <a:ea typeface="Calibri" panose="020F0502020204030204" pitchFamily="34" charset="0"/>
                        <a:cs typeface="Arial" panose="020B0604020202020204" pitchFamily="34" charset="0"/>
                      </a:rPr>
                      <m:t>AB</m:t>
                    </m:r>
                    <m:r>
                      <a:rPr lang="vi-VN" sz="3200" b="0" i="0" smtClean="0">
                        <a:latin typeface="Cambria Math"/>
                        <a:ea typeface="Calibri" panose="020F0502020204030204" pitchFamily="34" charset="0"/>
                        <a:cs typeface="Arial" panose="020B0604020202020204" pitchFamily="34" charset="0"/>
                      </a:rPr>
                      <m:t>.</m:t>
                    </m:r>
                  </m:oMath>
                </a14:m>
                <a:r>
                  <a:rPr lang="vi-VN" sz="3200" dirty="0">
                    <a:latin typeface="Times New Roman" pitchFamily="18" charset="0"/>
                    <a:ea typeface="Calibri" panose="020F0502020204030204" pitchFamily="34" charset="0"/>
                    <a:cs typeface="Times New Roman" pitchFamily="18" charset="0"/>
                  </a:rPr>
                  <a:t> </a:t>
                </a:r>
              </a:p>
              <a:p>
                <a:pPr algn="just">
                  <a:lnSpc>
                    <a:spcPct val="150000"/>
                  </a:lnSpc>
                </a:pPr>
                <a:r>
                  <a:rPr lang="vi-VN" sz="3200" dirty="0">
                    <a:latin typeface="Times New Roman" pitchFamily="18" charset="0"/>
                    <a:ea typeface="Calibri" panose="020F0502020204030204" pitchFamily="34" charset="0"/>
                    <a:cs typeface="Times New Roman" pitchFamily="18" charset="0"/>
                  </a:rPr>
                  <a:t>- Tam giác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oMath>
                </a14:m>
                <a:r>
                  <a:rPr lang="vi-VN" sz="3200" dirty="0">
                    <a:latin typeface="Times New Roman" pitchFamily="18" charset="0"/>
                    <a:ea typeface="Calibri" panose="020F0502020204030204" pitchFamily="34" charset="0"/>
                    <a:cs typeface="Times New Roman" pitchFamily="18" charset="0"/>
                  </a:rPr>
                  <a:t> có phải là tam giác vuông cân hay không?</a:t>
                </a:r>
              </a:p>
              <a:p>
                <a:pPr algn="just">
                  <a:lnSpc>
                    <a:spcPct val="150000"/>
                  </a:lnSpc>
                </a:pPr>
                <a:r>
                  <a:rPr lang="vi-VN" sz="3200" dirty="0">
                    <a:ea typeface="Calibri" panose="020F0502020204030204" pitchFamily="34" charset="0"/>
                    <a:cs typeface="Arial" panose="020B060402020202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không</a:t>
                </a:r>
                <a:r>
                  <a:rPr lang="vi-VN" sz="3200" dirty="0">
                    <a:latin typeface="Arial" panose="020B0604020202020204" pitchFamily="34" charset="0"/>
                    <a:ea typeface="Calibri" panose="020F050202020403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37272" y="2476500"/>
                <a:ext cx="13783528" cy="6743641"/>
              </a:xfrm>
              <a:prstGeom prst="rect">
                <a:avLst/>
              </a:prstGeom>
              <a:blipFill rotWithShape="1">
                <a:blip r:embed="rId18"/>
                <a:stretch>
                  <a:fillRect l="-1371" r="-1106" b="-1989"/>
                </a:stretch>
              </a:blipFill>
            </p:spPr>
            <p:txBody>
              <a:bodyPr/>
              <a:lstStyle/>
              <a:p>
                <a:r>
                  <a:rPr lang="en-US">
                    <a:noFill/>
                  </a:rPr>
                  <a:t> </a:t>
                </a:r>
              </a:p>
            </p:txBody>
          </p:sp>
        </mc:Fallback>
      </mc:AlternateContent>
      <p:pic>
        <p:nvPicPr>
          <p:cNvPr id="19"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155367" y="1961328"/>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808739" y="6972300"/>
            <a:ext cx="1518364" cy="584775"/>
          </a:xfrm>
          <a:prstGeom prst="rect">
            <a:avLst/>
          </a:prstGeom>
        </p:spPr>
        <p:txBody>
          <a:bodyPr wrap="none">
            <a:spAutoFit/>
          </a:bodyPr>
          <a:lstStyle/>
          <a:p>
            <a:r>
              <a:rPr lang="en-US" sz="3200" dirty="0">
                <a:latin typeface="Times New Roman" pitchFamily="18" charset="0"/>
                <a:ea typeface="Calibri" panose="020F0502020204030204" pitchFamily="34" charset="0"/>
                <a:cs typeface="Times New Roman" pitchFamily="18" charset="0"/>
              </a:rPr>
              <a:t>H</a:t>
            </a:r>
            <a:r>
              <a:rPr lang="vi-VN" sz="3200" dirty="0">
                <a:latin typeface="Times New Roman" pitchFamily="18" charset="0"/>
                <a:ea typeface="Calibri" panose="020F0502020204030204" pitchFamily="34" charset="0"/>
                <a:cs typeface="Times New Roman" pitchFamily="18" charset="0"/>
              </a:rPr>
              <a:t>ình 69</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9543670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22" presetClass="entr" presetSubtype="1"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478000" y="9374389"/>
            <a:ext cx="915941" cy="912611"/>
          </a:xfrm>
          <a:prstGeom prst="rect">
            <a:avLst/>
          </a:prstGeom>
        </p:spPr>
      </p:pic>
      <p:sp>
        <p:nvSpPr>
          <p:cNvPr id="18" name="TextBox 17"/>
          <p:cNvSpPr txBox="1"/>
          <p:nvPr/>
        </p:nvSpPr>
        <p:spPr>
          <a:xfrm>
            <a:off x="914400" y="419100"/>
            <a:ext cx="1295400" cy="707886"/>
          </a:xfrm>
          <a:prstGeom prst="rect">
            <a:avLst/>
          </a:prstGeom>
          <a:noFill/>
        </p:spPr>
        <p:txBody>
          <a:bodyPr wrap="square" rtlCol="0">
            <a:spAutoFit/>
          </a:bodyPr>
          <a:lstStyle/>
          <a:p>
            <a:r>
              <a:rPr lang="en-US" sz="4000" b="1" u="sng" dirty="0" err="1">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81000" y="1126986"/>
                <a:ext cx="12973260" cy="3063596"/>
              </a:xfrm>
              <a:prstGeom prst="rect">
                <a:avLst/>
              </a:prstGeom>
            </p:spPr>
            <p:txBody>
              <a:bodyPr wrap="square">
                <a:spAutoFit/>
              </a:bodyPr>
              <a:lstStyle/>
              <a:p>
                <a:r>
                  <a:rPr lang="en-US" sz="2800" dirty="0">
                    <a:latin typeface="Times New Roman" pitchFamily="18" charset="0"/>
                    <a:cs typeface="Times New Roman" pitchFamily="18" charset="0"/>
                  </a:rPr>
                  <a:t>a</a:t>
                </a:r>
                <a:r>
                  <a:rPr lang="en-US" sz="3200" dirty="0">
                    <a:latin typeface="Times New Roman" pitchFamily="18" charset="0"/>
                    <a:cs typeface="Times New Roman" pitchFamily="18" charset="0"/>
                  </a:rPr>
                  <a:t>) Do ABCD là hình chữ nhật nên </a:t>
                </a:r>
              </a:p>
              <a:p>
                <a:r>
                  <a:rPr lang="nl-NL"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𝐴</m:t>
                        </m:r>
                      </m:e>
                    </m:acc>
                  </m:oMath>
                </a14:m>
                <a:r>
                  <a:rPr lang="en-US"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𝐵</m:t>
                        </m:r>
                      </m:e>
                    </m:acc>
                    <m:r>
                      <a:rPr lang="en-US" sz="3200">
                        <a:latin typeface="Cambria Math"/>
                      </a:rPr>
                      <m:t>=</m:t>
                    </m:r>
                    <m:acc>
                      <m:accPr>
                        <m:chr m:val="̂"/>
                        <m:ctrlPr>
                          <a:rPr lang="en-US" sz="3200" i="1">
                            <a:latin typeface="Cambria Math" panose="02040503050406030204" pitchFamily="18" charset="0"/>
                          </a:rPr>
                        </m:ctrlPr>
                      </m:accPr>
                      <m:e>
                        <m:r>
                          <a:rPr lang="en-US" sz="3200" i="1">
                            <a:latin typeface="Cambria Math"/>
                          </a:rPr>
                          <m:t>𝐶</m:t>
                        </m:r>
                      </m:e>
                    </m:acc>
                  </m:oMath>
                </a14:m>
                <a:r>
                  <a:rPr lang="en-US" sz="3200" dirty="0">
                    <a:latin typeface="Times New Roman" pitchFamily="18" charset="0"/>
                    <a:cs typeface="Times New Roman" pitchFamily="18" charset="0"/>
                  </a:rPr>
                  <a:t>= = 90</a:t>
                </a:r>
                <a:r>
                  <a:rPr lang="en-US" sz="3200" baseline="30000" dirty="0">
                    <a:latin typeface="Times New Roman" pitchFamily="18" charset="0"/>
                    <a:cs typeface="Times New Roman" pitchFamily="18" charset="0"/>
                  </a:rPr>
                  <a:t>o</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AB = CD, AD = BC.</a:t>
                </a:r>
              </a:p>
              <a:p>
                <a:r>
                  <a:rPr lang="en-US" sz="3200" dirty="0">
                    <a:latin typeface="Times New Roman" pitchFamily="18" charset="0"/>
                    <a:cs typeface="Times New Roman" pitchFamily="18" charset="0"/>
                  </a:rPr>
                  <a:t>- Mà AB = BC nên AB = BC = CD = DA.</a:t>
                </a:r>
              </a:p>
              <a:p>
                <a:r>
                  <a:rPr lang="en-US" sz="3200" dirty="0">
                    <a:latin typeface="Times New Roman" pitchFamily="18" charset="0"/>
                    <a:cs typeface="Times New Roman" pitchFamily="18" charset="0"/>
                  </a:rPr>
                  <a:t>- Vì tứ giác ABCD có 4 góc vuông và 4 cạnh bằng nhau nên tứ giác ABCD là hình vuông.</a:t>
                </a:r>
              </a:p>
            </p:txBody>
          </p:sp>
        </mc:Choice>
        <mc:Fallback xmlns="">
          <p:sp>
            <p:nvSpPr>
              <p:cNvPr id="2" name="Rectangle 1"/>
              <p:cNvSpPr>
                <a:spLocks noRot="1" noChangeAspect="1" noMove="1" noResize="1" noEditPoints="1" noAdjustHandles="1" noChangeArrowheads="1" noChangeShapeType="1" noTextEdit="1"/>
              </p:cNvSpPr>
              <p:nvPr/>
            </p:nvSpPr>
            <p:spPr>
              <a:xfrm>
                <a:off x="381000" y="1126986"/>
                <a:ext cx="12973260" cy="3063596"/>
              </a:xfrm>
              <a:prstGeom prst="rect">
                <a:avLst/>
              </a:prstGeom>
              <a:blipFill rotWithShape="1">
                <a:blip r:embed="rId6"/>
                <a:stretch>
                  <a:fillRect l="-1222" t="-2789" r="-564" b="-5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4485878"/>
                <a:ext cx="17678400" cy="5279587"/>
              </a:xfrm>
              <a:prstGeom prst="rect">
                <a:avLst/>
              </a:prstGeom>
            </p:spPr>
            <p:txBody>
              <a:bodyPr wrap="square">
                <a:spAutoFit/>
              </a:bodyPr>
              <a:lstStyle/>
              <a:p>
                <a:r>
                  <a:rPr lang="en-US" sz="3200" dirty="0">
                    <a:latin typeface="Times New Roman" pitchFamily="18" charset="0"/>
                    <a:cs typeface="Times New Roman" pitchFamily="18" charset="0"/>
                  </a:rPr>
                  <a:t>- b)  Do ABCD là hình chữ nhật nên hai đường chéo AC và BD cắt nhau tại trung điểm O của mỗi đường.</a:t>
                </a:r>
              </a:p>
              <a:p>
                <a:r>
                  <a:rPr lang="en-US" sz="3200" dirty="0">
                    <a:latin typeface="Times New Roman" pitchFamily="18" charset="0"/>
                    <a:cs typeface="Times New Roman" pitchFamily="18" charset="0"/>
                  </a:rPr>
                  <a:t>Mà AC ⊥ BD</a:t>
                </a:r>
              </a:p>
              <a:p>
                <a:r>
                  <a:rPr lang="en-US" sz="3200" dirty="0">
                    <a:latin typeface="Times New Roman" pitchFamily="18" charset="0"/>
                    <a:cs typeface="Times New Roman" pitchFamily="18" charset="0"/>
                  </a:rPr>
                  <a:t>Do đó AC là đường trung trực của đoạn thẳng BD.</a:t>
                </a:r>
              </a:p>
              <a:p>
                <a:r>
                  <a:rPr lang="en-US" sz="3200" dirty="0">
                    <a:latin typeface="Times New Roman" pitchFamily="18" charset="0"/>
                    <a:cs typeface="Times New Roman" pitchFamily="18" charset="0"/>
                  </a:rPr>
                  <a:t>• Do ABCD là hình chữ nhật nên:</a:t>
                </a:r>
              </a:p>
              <a:p>
                <a:r>
                  <a:rPr lang="en-US" sz="3200" dirty="0">
                    <a:latin typeface="Times New Roman" pitchFamily="18" charset="0"/>
                    <a:cs typeface="Times New Roman" pitchFamily="18" charset="0"/>
                  </a:rPr>
                  <a:t> </a:t>
                </a:r>
                <a:r>
                  <a:rPr lang="nl-NL"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𝐴</m:t>
                        </m:r>
                      </m:e>
                    </m:acc>
                  </m:oMath>
                </a14:m>
                <a:r>
                  <a:rPr lang="en-US"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 </m:t>
                        </m:r>
                        <m:r>
                          <a:rPr lang="en-US" sz="3200" i="1">
                            <a:latin typeface="Cambria Math"/>
                          </a:rPr>
                          <m:t>𝐵</m:t>
                        </m:r>
                      </m:e>
                    </m:acc>
                    <m:r>
                      <a:rPr lang="en-US" sz="3200">
                        <a:latin typeface="Cambria Math"/>
                      </a:rPr>
                      <m:t>=</m:t>
                    </m:r>
                    <m:acc>
                      <m:accPr>
                        <m:chr m:val="̂"/>
                        <m:ctrlPr>
                          <a:rPr lang="en-US" sz="3200" i="1">
                            <a:latin typeface="Cambria Math" panose="02040503050406030204" pitchFamily="18" charset="0"/>
                          </a:rPr>
                        </m:ctrlPr>
                      </m:accPr>
                      <m:e>
                        <m:r>
                          <a:rPr lang="en-US" sz="3200" i="1">
                            <a:latin typeface="Cambria Math"/>
                          </a:rPr>
                          <m:t>𝐶</m:t>
                        </m:r>
                      </m:e>
                    </m:acc>
                  </m:oMath>
                </a14:m>
                <a:r>
                  <a:rPr lang="en-US" sz="3200" dirty="0">
                    <a:latin typeface="Times New Roman" pitchFamily="18" charset="0"/>
                    <a:cs typeface="Times New Roman" pitchFamily="18" charset="0"/>
                  </a:rPr>
                  <a:t>= = 90</a:t>
                </a:r>
                <a:r>
                  <a:rPr lang="en-US" sz="3200" baseline="30000" dirty="0">
                    <a:latin typeface="Times New Roman" pitchFamily="18" charset="0"/>
                    <a:cs typeface="Times New Roman" pitchFamily="18" charset="0"/>
                  </a:rPr>
                  <a:t>o</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và AB = CD; AD = BC.</a:t>
                </a:r>
              </a:p>
              <a:p>
                <a:r>
                  <a:rPr lang="en-US" sz="3200" dirty="0">
                    <a:latin typeface="Times New Roman" pitchFamily="18" charset="0"/>
                    <a:cs typeface="Times New Roman" pitchFamily="18" charset="0"/>
                  </a:rPr>
                  <a:t>- Do AC là đường trung trực của đoạn thẳng BD nên AB = AD và CB = CD.</a:t>
                </a:r>
              </a:p>
              <a:p>
                <a:r>
                  <a:rPr lang="en-US" sz="3200" dirty="0">
                    <a:latin typeface="Times New Roman" pitchFamily="18" charset="0"/>
                    <a:cs typeface="Times New Roman" pitchFamily="18" charset="0"/>
                  </a:rPr>
                  <a:t>Do đó AB = BC = CD = DA.</a:t>
                </a:r>
              </a:p>
              <a:p>
                <a:r>
                  <a:rPr lang="en-US" sz="3200" dirty="0">
                    <a:latin typeface="Times New Roman" pitchFamily="18" charset="0"/>
                    <a:cs typeface="Times New Roman" pitchFamily="18" charset="0"/>
                  </a:rPr>
                  <a:t>- Tứ giác ABCD có 4 góc vuông và 4 cạnh bằng nhau nên là hình vuông.</a:t>
                </a:r>
              </a:p>
              <a:p>
                <a:pPr algn="just">
                  <a:lnSpc>
                    <a:spcPct val="150000"/>
                  </a:lnSpc>
                </a:pPr>
                <a:endParaRPr lang="en-US" sz="32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4485878"/>
                <a:ext cx="17678400" cy="5279587"/>
              </a:xfrm>
              <a:prstGeom prst="rect">
                <a:avLst/>
              </a:prstGeom>
              <a:blipFill rotWithShape="1">
                <a:blip r:embed="rId7"/>
                <a:stretch>
                  <a:fillRect l="-897" t="-1617"/>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81292" y="-56067"/>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20480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93294" y="595905"/>
            <a:ext cx="2342508" cy="9000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7" name="TextBox 6"/>
              <p:cNvSpPr txBox="1"/>
              <p:nvPr/>
            </p:nvSpPr>
            <p:spPr>
              <a:xfrm>
                <a:off x="1752600" y="1333500"/>
                <a:ext cx="14352998" cy="7674537"/>
              </a:xfrm>
              <a:prstGeom prst="rect">
                <a:avLst/>
              </a:prstGeom>
              <a:noFill/>
            </p:spPr>
            <p:txBody>
              <a:bodyPr wrap="square" lIns="182880" tIns="91440" rIns="182880" bIns="91440" rtlCol="0">
                <a:spAutoFit/>
              </a:bodyPr>
              <a:lstStyle/>
              <a:p>
                <a:r>
                  <a:rPr lang="en-US" sz="4000" dirty="0">
                    <a:latin typeface="Times New Roman" pitchFamily="18" charset="0"/>
                    <a:cs typeface="Times New Roman" pitchFamily="18" charset="0"/>
                  </a:rPr>
                  <a:t>c) Do ABCD là hình chữ nhật nên </a:t>
                </a:r>
              </a:p>
              <a:p>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𝐴</m:t>
                        </m:r>
                      </m:e>
                    </m:acc>
                  </m:oMath>
                </a14:m>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𝐵</m:t>
                        </m:r>
                      </m:e>
                    </m:acc>
                    <m:r>
                      <a:rPr lang="en-US" sz="4000">
                        <a:latin typeface="Cambria Math"/>
                      </a:rPr>
                      <m:t>=</m:t>
                    </m:r>
                    <m:acc>
                      <m:accPr>
                        <m:chr m:val="̂"/>
                        <m:ctrlPr>
                          <a:rPr lang="en-US" sz="4000" i="1">
                            <a:latin typeface="Cambria Math" panose="02040503050406030204" pitchFamily="18" charset="0"/>
                          </a:rPr>
                        </m:ctrlPr>
                      </m:accPr>
                      <m:e>
                        <m:r>
                          <a:rPr lang="en-US" sz="4000" i="1">
                            <a:latin typeface="Cambria Math"/>
                          </a:rPr>
                          <m:t>𝐶</m:t>
                        </m:r>
                      </m:e>
                    </m:acc>
                  </m:oMath>
                </a14:m>
                <a:r>
                  <a:rPr lang="en-US" sz="4000" dirty="0">
                    <a:latin typeface="Times New Roman" pitchFamily="18" charset="0"/>
                    <a:cs typeface="Times New Roman" pitchFamily="18" charset="0"/>
                  </a:rPr>
                  <a:t>= = 90</a:t>
                </a:r>
                <a:r>
                  <a:rPr lang="en-US" sz="4000" baseline="30000" dirty="0">
                    <a:latin typeface="Times New Roman" pitchFamily="18" charset="0"/>
                    <a:cs typeface="Times New Roman" pitchFamily="18" charset="0"/>
                  </a:rPr>
                  <a:t>o</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và AD // BC</a:t>
                </a:r>
              </a:p>
              <a:p>
                <a:r>
                  <a:rPr lang="en-US" sz="4000" dirty="0">
                    <a:latin typeface="Times New Roman" pitchFamily="18" charset="0"/>
                    <a:cs typeface="Times New Roman" pitchFamily="18" charset="0"/>
                  </a:rPr>
                  <a:t>Từ AD // BC </a:t>
                </a:r>
              </a:p>
              <a:p>
                <a:r>
                  <a:rPr lang="en-US" sz="4000" dirty="0">
                    <a:latin typeface="Times New Roman" pitchFamily="18" charset="0"/>
                    <a:cs typeface="Times New Roman" pitchFamily="18" charset="0"/>
                  </a:rPr>
                  <a:t>suy ra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latin typeface="Times New Roman" pitchFamily="18" charset="0"/>
                    <a:cs typeface="Times New Roman" pitchFamily="18" charset="0"/>
                  </a:rPr>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oMath>
                </a14:m>
                <a:r>
                  <a:rPr lang="en-US" sz="4000" dirty="0">
                    <a:latin typeface="Times New Roman" pitchFamily="18" charset="0"/>
                    <a:cs typeface="Times New Roman" pitchFamily="18" charset="0"/>
                  </a:rPr>
                  <a:t> (so le trong).</a:t>
                </a:r>
              </a:p>
              <a:p>
                <a:r>
                  <a:rPr lang="en-US" sz="4000" dirty="0">
                    <a:latin typeface="Times New Roman" pitchFamily="18" charset="0"/>
                    <a:cs typeface="Times New Roman" pitchFamily="18" charset="0"/>
                  </a:rPr>
                  <a:t>Mặt khác, AC là tia phân giác của góc DAB nên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vi-VN" sz="4000" dirty="0">
                    <a:latin typeface="Times New Roman" pitchFamily="18" charset="0"/>
                    <a:cs typeface="Times New Roman" pitchFamily="18" charset="0"/>
                  </a:rPr>
                  <a:t> </a:t>
                </a:r>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oMath>
                </a14:m>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Suy ra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r>
                      <a:rPr lang="vi-VN" sz="4000" i="1">
                        <a:latin typeface="Cambria Math"/>
                      </a:rPr>
                      <m:t> </m:t>
                    </m:r>
                  </m:oMath>
                </a14:m>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𝐵𝐶𝐴</m:t>
                        </m:r>
                      </m:e>
                    </m:acc>
                  </m:oMath>
                </a14:m>
                <a:r>
                  <a:rPr lang="vi-VN" sz="4000" dirty="0">
                    <a:latin typeface="Times New Roman" pitchFamily="18" charset="0"/>
                    <a:cs typeface="Times New Roman" pitchFamily="18" charset="0"/>
                  </a:rPr>
                  <a:t> </a:t>
                </a:r>
                <a:r>
                  <a:rPr lang="en-US" sz="4000" dirty="0">
                    <a:latin typeface="Times New Roman" pitchFamily="18" charset="0"/>
                    <a:cs typeface="Times New Roman" pitchFamily="18" charset="0"/>
                  </a:rPr>
                  <a:t>(vì cùng bằng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Tam giác ABC vuông tại B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𝐵</m:t>
                        </m:r>
                      </m:e>
                    </m:acc>
                  </m:oMath>
                </a14:m>
                <a:r>
                  <a:rPr lang="en-US" sz="4000" dirty="0">
                    <a:latin typeface="Times New Roman" pitchFamily="18" charset="0"/>
                    <a:cs typeface="Times New Roman" pitchFamily="18" charset="0"/>
                  </a:rPr>
                  <a:t>=90°) 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r>
                      <a:rPr lang="vi-VN" sz="4000" i="1">
                        <a:latin typeface="Cambria Math"/>
                      </a:rPr>
                      <m:t> </m:t>
                    </m:r>
                  </m:oMath>
                </a14:m>
                <a:r>
                  <a:rPr lang="en-US" sz="4000" dirty="0">
                    <a:latin typeface="Times New Roman" pitchFamily="18" charset="0"/>
                    <a:cs typeface="Times New Roman" pitchFamily="18" charset="0"/>
                  </a:rPr>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𝐵𝐶𝐴</m:t>
                        </m:r>
                      </m:e>
                    </m:acc>
                  </m:oMath>
                </a14:m>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Do đó ΔABC vuông cân tại B.</a:t>
                </a:r>
              </a:p>
              <a:p>
                <a:r>
                  <a:rPr lang="en-US" sz="4000" dirty="0">
                    <a:latin typeface="Times New Roman" pitchFamily="18" charset="0"/>
                    <a:cs typeface="Times New Roman" pitchFamily="18" charset="0"/>
                  </a:rPr>
                  <a:t>• Do ΔABC vuông cân tại B nên BA = BC.</a:t>
                </a:r>
              </a:p>
              <a:p>
                <a:r>
                  <a:rPr lang="en-US" sz="4000" dirty="0">
                    <a:latin typeface="Times New Roman" pitchFamily="18" charset="0"/>
                    <a:cs typeface="Times New Roman" pitchFamily="18" charset="0"/>
                  </a:rPr>
                  <a:t>Theo kết quả câu a, hình chữ nhật ABCD có hai cạnh kề BA và BC bằng nhau nên là hình vuông.</a:t>
                </a:r>
              </a:p>
            </p:txBody>
          </p:sp>
        </mc:Choice>
        <mc:Fallback xmlns="">
          <p:sp>
            <p:nvSpPr>
              <p:cNvPr id="7" name="TextBox 6"/>
              <p:cNvSpPr txBox="1">
                <a:spLocks noRot="1" noChangeAspect="1" noMove="1" noResize="1" noEditPoints="1" noAdjustHandles="1" noChangeArrowheads="1" noChangeShapeType="1" noTextEdit="1"/>
              </p:cNvSpPr>
              <p:nvPr/>
            </p:nvSpPr>
            <p:spPr>
              <a:xfrm>
                <a:off x="1752600" y="1333500"/>
                <a:ext cx="14352998" cy="7674537"/>
              </a:xfrm>
              <a:prstGeom prst="rect">
                <a:avLst/>
              </a:prstGeom>
              <a:blipFill rotWithShape="1">
                <a:blip r:embed="rId2"/>
                <a:stretch>
                  <a:fillRect l="-892" t="-874" b="-1827"/>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200" y="-1204216"/>
            <a:ext cx="4191000" cy="5075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7429500"/>
            <a:ext cx="2322960" cy="2360187"/>
          </a:xfrm>
          <a:prstGeom prst="rect">
            <a:avLst/>
          </a:prstGeom>
        </p:spPr>
      </p:pic>
    </p:spTree>
    <p:extLst>
      <p:ext uri="{BB962C8B-B14F-4D97-AF65-F5344CB8AC3E}">
        <p14:creationId xmlns:p14="http://schemas.microsoft.com/office/powerpoint/2010/main" val="713459964"/>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2256"/>
          <a:stretch>
            <a:fillRect/>
          </a:stretch>
        </p:blipFill>
        <p:spPr>
          <a:xfrm rot="9334160">
            <a:off x="13688589" y="8643513"/>
            <a:ext cx="7255722" cy="25048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15" name="TextBox 14"/>
          <p:cNvSpPr txBox="1"/>
          <p:nvPr/>
        </p:nvSpPr>
        <p:spPr>
          <a:xfrm>
            <a:off x="609600" y="573512"/>
            <a:ext cx="3712391" cy="769441"/>
          </a:xfrm>
          <a:prstGeom prst="rect">
            <a:avLst/>
          </a:prstGeom>
          <a:noFill/>
        </p:spPr>
        <p:txBody>
          <a:bodyPr wrap="square" rtlCol="0">
            <a:spAutoFit/>
          </a:bodyPr>
          <a:lstStyle/>
          <a:p>
            <a:pPr algn="ctr"/>
            <a:r>
              <a:rPr lang="vi-VN" sz="4400" b="1" dirty="0">
                <a:solidFill>
                  <a:schemeClr val="tx2"/>
                </a:solidFill>
                <a:latin typeface="Arial" panose="020B0604020202020204" pitchFamily="34" charset="0"/>
                <a:cs typeface="Arial" panose="020B0604020202020204" pitchFamily="34" charset="0"/>
              </a:rPr>
              <a:t>Định lý:</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899410" y="3314700"/>
            <a:ext cx="14626590" cy="378565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pPr lvl="0"/>
            <a:r>
              <a:rPr lang="vi-VN" sz="4800" dirty="0">
                <a:solidFill>
                  <a:schemeClr val="tx1"/>
                </a:solidFill>
                <a:latin typeface="Times New Roman" pitchFamily="18" charset="0"/>
                <a:cs typeface="Times New Roman" pitchFamily="18" charset="0"/>
              </a:rPr>
              <a:t>    Hình chữ nhật có hai cạnh kề bằng nhau là hình vuông.</a:t>
            </a:r>
          </a:p>
          <a:p>
            <a:pPr lvl="0"/>
            <a:r>
              <a:rPr lang="vi-VN" sz="4800" dirty="0">
                <a:solidFill>
                  <a:schemeClr val="tx1"/>
                </a:solidFill>
                <a:latin typeface="Times New Roman" pitchFamily="18" charset="0"/>
                <a:cs typeface="Times New Roman" pitchFamily="18" charset="0"/>
              </a:rPr>
              <a:t>    Hình chữ nhật có</a:t>
            </a:r>
            <a:r>
              <a:rPr lang="en-US" sz="4800">
                <a:solidFill>
                  <a:schemeClr val="tx1"/>
                </a:solidFill>
                <a:latin typeface="Times New Roman" pitchFamily="18" charset="0"/>
                <a:cs typeface="Times New Roman" pitchFamily="18" charset="0"/>
              </a:rPr>
              <a:t> 2</a:t>
            </a:r>
            <a:r>
              <a:rPr lang="vi-VN" sz="4800" dirty="0">
                <a:solidFill>
                  <a:schemeClr val="tx1"/>
                </a:solidFill>
                <a:latin typeface="Times New Roman" pitchFamily="18" charset="0"/>
                <a:cs typeface="Times New Roman" pitchFamily="18" charset="0"/>
              </a:rPr>
              <a:t> đường chéo vuông góc với nhau là hình vuông.</a:t>
            </a:r>
          </a:p>
          <a:p>
            <a:pPr lvl="0"/>
            <a:r>
              <a:rPr lang="vi-VN" sz="4800" dirty="0">
                <a:solidFill>
                  <a:schemeClr val="tx1"/>
                </a:solidFill>
                <a:latin typeface="Times New Roman" pitchFamily="18" charset="0"/>
                <a:cs typeface="Times New Roman" pitchFamily="18" charset="0"/>
              </a:rPr>
              <a:t>    Hình chữ nhật có một đường chéo là đường phân giác của một góc là hình vuông.</a:t>
            </a:r>
            <a:endParaRPr lang="en-US" sz="4800" dirty="0">
              <a:solidFill>
                <a:schemeClr val="tx1"/>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45720" y="3230880"/>
            <a:ext cx="2868930" cy="2895600"/>
          </a:xfrm>
          <a:prstGeom prst="rect">
            <a:avLst/>
          </a:prstGeom>
        </p:spPr>
      </p:pic>
      <p:sp>
        <p:nvSpPr>
          <p:cNvPr id="2" name="Flowchart: Connector 1"/>
          <p:cNvSpPr/>
          <p:nvPr/>
        </p:nvSpPr>
        <p:spPr>
          <a:xfrm>
            <a:off x="3131820" y="3695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16580" y="4457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16580" y="57531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2681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4114800" y="8186186"/>
            <a:ext cx="6067955" cy="5300512"/>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sp>
      </p:grpSp>
      <p:grpSp>
        <p:nvGrpSpPr>
          <p:cNvPr id="11" name="Group 11"/>
          <p:cNvGrpSpPr/>
          <p:nvPr/>
        </p:nvGrpSpPr>
        <p:grpSpPr>
          <a:xfrm>
            <a:off x="16535400" y="-3086100"/>
            <a:ext cx="4343400" cy="396701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sp>
      </p:grpSp>
      <p:pic>
        <p:nvPicPr>
          <p:cNvPr id="15" name="Picture 15"/>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r="17722" b="17666"/>
          <a:stretch>
            <a:fillRect/>
          </a:stretch>
        </p:blipFill>
        <p:spPr>
          <a:xfrm>
            <a:off x="17786684" y="8015131"/>
            <a:ext cx="2819400" cy="282131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2962" y="-1552639"/>
            <a:ext cx="2263111" cy="2263111"/>
          </a:xfrm>
          <a:prstGeom prst="rect">
            <a:avLst/>
          </a:prstGeom>
        </p:spPr>
      </p:pic>
      <p:grpSp>
        <p:nvGrpSpPr>
          <p:cNvPr id="17" name="Group 16"/>
          <p:cNvGrpSpPr/>
          <p:nvPr/>
        </p:nvGrpSpPr>
        <p:grpSpPr>
          <a:xfrm>
            <a:off x="700908" y="342900"/>
            <a:ext cx="6096000" cy="914400"/>
            <a:chOff x="1554480" y="876300"/>
            <a:chExt cx="6096000" cy="1143000"/>
          </a:xfrm>
          <a:solidFill>
            <a:schemeClr val="accent5">
              <a:lumMod val="75000"/>
            </a:schemeClr>
          </a:solidFill>
        </p:grpSpPr>
        <p:sp>
          <p:nvSpPr>
            <p:cNvPr id="18" name="Flowchart: Terminator 17"/>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997974" y="987956"/>
              <a:ext cx="5231497"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(SGK – tr1</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18</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p:grpSp>
      <p:sp>
        <p:nvSpPr>
          <p:cNvPr id="20" name="Oval Callout 19"/>
          <p:cNvSpPr/>
          <p:nvPr/>
        </p:nvSpPr>
        <p:spPr>
          <a:xfrm>
            <a:off x="8229600" y="3792639"/>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30264" y="1359216"/>
            <a:ext cx="12814336" cy="2751715"/>
          </a:xfrm>
          <a:prstGeom prst="rect">
            <a:avLst/>
          </a:prstGeom>
        </p:spPr>
        <p:txBody>
          <a:bodyPr wrap="square">
            <a:spAutoFit/>
          </a:bodyPr>
          <a:lstStyle/>
          <a:p>
            <a:pPr algn="just">
              <a:lnSpc>
                <a:spcPct val="150000"/>
              </a:lnSpc>
            </a:pP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đường tròn tâm O. Giả </a:t>
            </a:r>
            <a:r>
              <a:rPr lang="en-US" sz="4000" dirty="0">
                <a:latin typeface="Times New Roman" pitchFamily="18" charset="0"/>
                <a:ea typeface="Calibri" panose="020F0502020204030204" pitchFamily="34" charset="0"/>
                <a:cs typeface="Times New Roman" pitchFamily="18" charset="0"/>
              </a:rPr>
              <a:t>gi</a:t>
            </a:r>
            <a:r>
              <a:rPr lang="vi-VN" sz="4000" dirty="0">
                <a:latin typeface="Times New Roman" pitchFamily="18" charset="0"/>
                <a:ea typeface="Calibri" panose="020F0502020204030204" pitchFamily="34" charset="0"/>
                <a:cs typeface="Times New Roman" pitchFamily="18" charset="0"/>
              </a:rPr>
              <a:t>ả sử AC và BD là hai đường kính của đường tròn sao cho AC</a:t>
            </a:r>
            <a:r>
              <a:rPr lang="en-US" sz="4000" dirty="0">
                <a:latin typeface="Times New Roman" pitchFamily="18" charset="0"/>
                <a:cs typeface="Times New Roman" pitchFamily="18" charset="0"/>
              </a:rPr>
              <a:t> ⊥ </a:t>
            </a:r>
            <a:r>
              <a:rPr lang="vi-VN" sz="4000" dirty="0">
                <a:latin typeface="Times New Roman" pitchFamily="18" charset="0"/>
                <a:cs typeface="Times New Roman" pitchFamily="18" charset="0"/>
              </a:rPr>
              <a:t>BD ( hình 70). Chứng minh tứ giác ABCD là hình vuông.</a:t>
            </a:r>
            <a:endParaRPr lang="en-US" sz="4000" dirty="0">
              <a:effectLst/>
              <a:latin typeface="Times New Roman" pitchFamily="18" charset="0"/>
              <a:ea typeface="Calibri" panose="020F0502020204030204" pitchFamily="34" charset="0"/>
              <a:cs typeface="Times New Roman" pitchFamily="18" charset="0"/>
            </a:endParaRPr>
          </a:p>
        </p:txBody>
      </p:sp>
      <p:sp>
        <p:nvSpPr>
          <p:cNvPr id="2" name="Rectangle 1"/>
          <p:cNvSpPr/>
          <p:nvPr/>
        </p:nvSpPr>
        <p:spPr>
          <a:xfrm>
            <a:off x="2015817" y="4750993"/>
            <a:ext cx="15352852" cy="4708981"/>
          </a:xfrm>
          <a:prstGeom prst="rect">
            <a:avLst/>
          </a:prstGeom>
        </p:spPr>
        <p:txBody>
          <a:bodyPr wrap="square">
            <a:spAutoFit/>
          </a:bodyPr>
          <a:lstStyle/>
          <a:p>
            <a:pPr>
              <a:lnSpc>
                <a:spcPct val="150000"/>
              </a:lnSpc>
            </a:pPr>
            <a:r>
              <a:rPr lang="vi-VN" sz="4000" dirty="0">
                <a:effectLst/>
                <a:latin typeface="Times New Roman" pitchFamily="18" charset="0"/>
                <a:ea typeface="Calibri" panose="020F0502020204030204" pitchFamily="34" charset="0"/>
                <a:cs typeface="Times New Roman" pitchFamily="18" charset="0"/>
              </a:rPr>
              <a:t>Vì tứ giác ABCD có hai đường chéo AC và BD cắt nhau tại trung điểm O của mỗi đường nên ABCD là hình bình hành.</a:t>
            </a:r>
          </a:p>
          <a:p>
            <a:pPr>
              <a:lnSpc>
                <a:spcPct val="150000"/>
              </a:lnSpc>
            </a:pPr>
            <a:r>
              <a:rPr lang="vi-VN" sz="4000" dirty="0">
                <a:latin typeface="Times New Roman" pitchFamily="18" charset="0"/>
                <a:ea typeface="Calibri" panose="020F0502020204030204" pitchFamily="34" charset="0"/>
                <a:cs typeface="Times New Roman" pitchFamily="18" charset="0"/>
              </a:rPr>
              <a:t>Hình bình hành ABCD có AC = BD nên ABCD là hình chữ nhật</a:t>
            </a:r>
          </a:p>
          <a:p>
            <a:pPr>
              <a:lnSpc>
                <a:spcPct val="150000"/>
              </a:lnSpc>
            </a:pPr>
            <a:r>
              <a:rPr lang="vi-VN" sz="4000" dirty="0">
                <a:effectLst/>
                <a:latin typeface="Times New Roman" pitchFamily="18" charset="0"/>
                <a:ea typeface="Calibri" panose="020F0502020204030204" pitchFamily="34" charset="0"/>
                <a:cs typeface="Times New Roman" pitchFamily="18" charset="0"/>
              </a:rPr>
              <a:t>Hình chữ nhật BACD có hai đường chéo vuông góc với nhau lên ABCD là hình vuông</a:t>
            </a:r>
            <a:r>
              <a:rPr lang="vi-VN"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6"/>
          <a:srcRect/>
          <a:stretch>
            <a:fillRect/>
          </a:stretch>
        </p:blipFill>
        <p:spPr>
          <a:xfrm>
            <a:off x="16572052" y="8917954"/>
            <a:ext cx="1447800" cy="108404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44600" y="880912"/>
            <a:ext cx="4075252" cy="40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3430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algn="ctr">
                <a:lnSpc>
                  <a:spcPts val="9003"/>
                </a:lnSpc>
              </a:pPr>
              <a:r>
                <a:rPr lang="en-US" sz="7502" b="1" spc="-112" dirty="0">
                  <a:solidFill>
                    <a:srgbClr val="000000"/>
                  </a:solidFill>
                  <a:latin typeface="Arial" panose="020B0604020202020204" pitchFamily="34" charset="0"/>
                  <a:cs typeface="Arial" panose="020B0604020202020204" pitchFamily="34" charset="0"/>
                </a:rPr>
                <a:t>LUYỆN TẬP</a:t>
              </a: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492466" y="2287235"/>
            <a:ext cx="17130778" cy="7620000"/>
            <a:chOff x="0" y="0"/>
            <a:chExt cx="41000197" cy="14962888"/>
          </a:xfrm>
        </p:grpSpPr>
        <p:sp>
          <p:nvSpPr>
            <p:cNvPr id="5" name="Freeform 5"/>
            <p:cNvSpPr/>
            <p:nvPr/>
          </p:nvSpPr>
          <p:spPr>
            <a:xfrm>
              <a:off x="72390" y="72390"/>
              <a:ext cx="40855416" cy="14818109"/>
            </a:xfrm>
            <a:custGeom>
              <a:avLst/>
              <a:gdLst/>
              <a:ahLst/>
              <a:cxnLst/>
              <a:rect l="l" t="t" r="r" b="b"/>
              <a:pathLst>
                <a:path w="40855416" h="14818109">
                  <a:moveTo>
                    <a:pt x="0" y="0"/>
                  </a:moveTo>
                  <a:lnTo>
                    <a:pt x="40855416" y="0"/>
                  </a:lnTo>
                  <a:lnTo>
                    <a:pt x="40855416" y="14818109"/>
                  </a:lnTo>
                  <a:lnTo>
                    <a:pt x="0" y="14818109"/>
                  </a:lnTo>
                  <a:lnTo>
                    <a:pt x="0" y="0"/>
                  </a:lnTo>
                  <a:close/>
                </a:path>
              </a:pathLst>
            </a:custGeom>
            <a:solidFill>
              <a:srgbClr val="FFFFFF"/>
            </a:solidFill>
          </p:spPr>
        </p:sp>
        <p:sp>
          <p:nvSpPr>
            <p:cNvPr id="6" name="Freeform 6"/>
            <p:cNvSpPr/>
            <p:nvPr/>
          </p:nvSpPr>
          <p:spPr>
            <a:xfrm>
              <a:off x="0" y="0"/>
              <a:ext cx="41000198" cy="14962888"/>
            </a:xfrm>
            <a:custGeom>
              <a:avLst/>
              <a:gdLst/>
              <a:ahLst/>
              <a:cxnLst/>
              <a:rect l="l" t="t" r="r" b="b"/>
              <a:pathLst>
                <a:path w="41000198" h="14962888">
                  <a:moveTo>
                    <a:pt x="40855416" y="14818108"/>
                  </a:moveTo>
                  <a:lnTo>
                    <a:pt x="41000198" y="14818108"/>
                  </a:lnTo>
                  <a:lnTo>
                    <a:pt x="41000198" y="14962888"/>
                  </a:lnTo>
                  <a:lnTo>
                    <a:pt x="40855416" y="14962888"/>
                  </a:lnTo>
                  <a:lnTo>
                    <a:pt x="40855416" y="14818108"/>
                  </a:lnTo>
                  <a:close/>
                  <a:moveTo>
                    <a:pt x="0" y="144780"/>
                  </a:moveTo>
                  <a:lnTo>
                    <a:pt x="144780" y="144780"/>
                  </a:lnTo>
                  <a:lnTo>
                    <a:pt x="144780" y="14818108"/>
                  </a:lnTo>
                  <a:lnTo>
                    <a:pt x="0" y="14818108"/>
                  </a:lnTo>
                  <a:lnTo>
                    <a:pt x="0" y="144780"/>
                  </a:lnTo>
                  <a:close/>
                  <a:moveTo>
                    <a:pt x="0" y="14818108"/>
                  </a:moveTo>
                  <a:lnTo>
                    <a:pt x="144780" y="14818108"/>
                  </a:lnTo>
                  <a:lnTo>
                    <a:pt x="144780" y="14962888"/>
                  </a:lnTo>
                  <a:lnTo>
                    <a:pt x="0" y="14962888"/>
                  </a:lnTo>
                  <a:lnTo>
                    <a:pt x="0" y="14818108"/>
                  </a:lnTo>
                  <a:close/>
                  <a:moveTo>
                    <a:pt x="40855416" y="144780"/>
                  </a:moveTo>
                  <a:lnTo>
                    <a:pt x="41000198" y="144780"/>
                  </a:lnTo>
                  <a:lnTo>
                    <a:pt x="41000198" y="14818108"/>
                  </a:lnTo>
                  <a:lnTo>
                    <a:pt x="40855416" y="14818108"/>
                  </a:lnTo>
                  <a:lnTo>
                    <a:pt x="40855416" y="144780"/>
                  </a:lnTo>
                  <a:close/>
                  <a:moveTo>
                    <a:pt x="144780" y="14818108"/>
                  </a:moveTo>
                  <a:lnTo>
                    <a:pt x="40855416" y="14818108"/>
                  </a:lnTo>
                  <a:lnTo>
                    <a:pt x="40855416" y="14962888"/>
                  </a:lnTo>
                  <a:lnTo>
                    <a:pt x="144780" y="14962888"/>
                  </a:lnTo>
                  <a:lnTo>
                    <a:pt x="144780" y="14818108"/>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6" name="Group 15"/>
          <p:cNvGrpSpPr/>
          <p:nvPr/>
        </p:nvGrpSpPr>
        <p:grpSpPr>
          <a:xfrm>
            <a:off x="3363538" y="571500"/>
            <a:ext cx="11612082" cy="1357701"/>
            <a:chOff x="3337959" y="1158587"/>
            <a:chExt cx="11612082" cy="1698913"/>
          </a:xfrm>
        </p:grpSpPr>
        <p:grpSp>
          <p:nvGrpSpPr>
            <p:cNvPr id="7" name="Group 7"/>
            <p:cNvGrpSpPr/>
            <p:nvPr/>
          </p:nvGrpSpPr>
          <p:grpSpPr>
            <a:xfrm>
              <a:off x="5949435" y="1158587"/>
              <a:ext cx="6242565" cy="1698913"/>
              <a:chOff x="0" y="0"/>
              <a:chExt cx="7530183" cy="1000967"/>
            </a:xfrm>
          </p:grpSpPr>
          <p:sp>
            <p:nvSpPr>
              <p:cNvPr id="8" name="Freeform 8"/>
              <p:cNvSpPr/>
              <p:nvPr/>
            </p:nvSpPr>
            <p:spPr>
              <a:xfrm>
                <a:off x="80010" y="80010"/>
                <a:ext cx="7437472" cy="908257"/>
              </a:xfrm>
              <a:custGeom>
                <a:avLst/>
                <a:gdLst/>
                <a:ahLst/>
                <a:cxnLst/>
                <a:rect l="l" t="t" r="r" b="b"/>
                <a:pathLst>
                  <a:path w="7437472" h="908257">
                    <a:moveTo>
                      <a:pt x="0" y="853647"/>
                    </a:moveTo>
                    <a:lnTo>
                      <a:pt x="0" y="908257"/>
                    </a:lnTo>
                    <a:lnTo>
                      <a:pt x="7437472" y="908257"/>
                    </a:lnTo>
                    <a:lnTo>
                      <a:pt x="7437472" y="0"/>
                    </a:lnTo>
                    <a:lnTo>
                      <a:pt x="7382862" y="0"/>
                    </a:lnTo>
                    <a:lnTo>
                      <a:pt x="7382862" y="853647"/>
                    </a:lnTo>
                    <a:close/>
                  </a:path>
                </a:pathLst>
              </a:custGeom>
              <a:solidFill>
                <a:srgbClr val="000000"/>
              </a:solidFill>
            </p:spPr>
          </p:sp>
          <p:sp>
            <p:nvSpPr>
              <p:cNvPr id="9" name="Freeform 9"/>
              <p:cNvSpPr/>
              <p:nvPr/>
            </p:nvSpPr>
            <p:spPr>
              <a:xfrm>
                <a:off x="67310" y="67310"/>
                <a:ext cx="7462872" cy="933657"/>
              </a:xfrm>
              <a:custGeom>
                <a:avLst/>
                <a:gdLst/>
                <a:ahLst/>
                <a:cxnLst/>
                <a:rect l="l" t="t" r="r" b="b"/>
                <a:pathLst>
                  <a:path w="7462872" h="933657">
                    <a:moveTo>
                      <a:pt x="7395562" y="0"/>
                    </a:moveTo>
                    <a:lnTo>
                      <a:pt x="7395562" y="12700"/>
                    </a:lnTo>
                    <a:lnTo>
                      <a:pt x="7450172" y="12700"/>
                    </a:lnTo>
                    <a:lnTo>
                      <a:pt x="7450172" y="920957"/>
                    </a:lnTo>
                    <a:lnTo>
                      <a:pt x="12700" y="920957"/>
                    </a:lnTo>
                    <a:lnTo>
                      <a:pt x="12700" y="866347"/>
                    </a:lnTo>
                    <a:lnTo>
                      <a:pt x="0" y="866347"/>
                    </a:lnTo>
                    <a:lnTo>
                      <a:pt x="0" y="933657"/>
                    </a:lnTo>
                    <a:lnTo>
                      <a:pt x="7462872" y="933657"/>
                    </a:lnTo>
                    <a:lnTo>
                      <a:pt x="7462872" y="0"/>
                    </a:lnTo>
                    <a:close/>
                  </a:path>
                </a:pathLst>
              </a:custGeom>
              <a:solidFill>
                <a:srgbClr val="000000"/>
              </a:solidFill>
            </p:spPr>
          </p:sp>
          <p:sp>
            <p:nvSpPr>
              <p:cNvPr id="10" name="Freeform 10"/>
              <p:cNvSpPr/>
              <p:nvPr/>
            </p:nvSpPr>
            <p:spPr>
              <a:xfrm>
                <a:off x="12700" y="12700"/>
                <a:ext cx="7437472" cy="908257"/>
              </a:xfrm>
              <a:custGeom>
                <a:avLst/>
                <a:gdLst/>
                <a:ahLst/>
                <a:cxnLst/>
                <a:rect l="l" t="t" r="r" b="b"/>
                <a:pathLst>
                  <a:path w="7437472" h="908257">
                    <a:moveTo>
                      <a:pt x="0" y="0"/>
                    </a:moveTo>
                    <a:lnTo>
                      <a:pt x="7437472" y="0"/>
                    </a:lnTo>
                    <a:lnTo>
                      <a:pt x="7437472" y="908257"/>
                    </a:lnTo>
                    <a:lnTo>
                      <a:pt x="0" y="908257"/>
                    </a:lnTo>
                    <a:close/>
                  </a:path>
                </a:pathLst>
              </a:custGeom>
              <a:solidFill>
                <a:srgbClr val="FF846B"/>
              </a:solidFill>
            </p:spPr>
          </p:sp>
          <p:sp>
            <p:nvSpPr>
              <p:cNvPr id="11" name="Freeform 11"/>
              <p:cNvSpPr/>
              <p:nvPr/>
            </p:nvSpPr>
            <p:spPr>
              <a:xfrm>
                <a:off x="0" y="0"/>
                <a:ext cx="7462872" cy="933657"/>
              </a:xfrm>
              <a:custGeom>
                <a:avLst/>
                <a:gdLst/>
                <a:ahLst/>
                <a:cxnLst/>
                <a:rect l="l" t="t" r="r" b="b"/>
                <a:pathLst>
                  <a:path w="7462872" h="933657">
                    <a:moveTo>
                      <a:pt x="80010" y="933657"/>
                    </a:moveTo>
                    <a:lnTo>
                      <a:pt x="7462872" y="933657"/>
                    </a:lnTo>
                    <a:lnTo>
                      <a:pt x="7462872" y="80010"/>
                    </a:lnTo>
                    <a:lnTo>
                      <a:pt x="7462872" y="67310"/>
                    </a:lnTo>
                    <a:lnTo>
                      <a:pt x="7462872" y="0"/>
                    </a:lnTo>
                    <a:lnTo>
                      <a:pt x="0" y="0"/>
                    </a:lnTo>
                    <a:lnTo>
                      <a:pt x="0" y="933657"/>
                    </a:lnTo>
                    <a:lnTo>
                      <a:pt x="67310" y="933657"/>
                    </a:lnTo>
                    <a:lnTo>
                      <a:pt x="80010" y="933657"/>
                    </a:lnTo>
                    <a:close/>
                    <a:moveTo>
                      <a:pt x="12700" y="12700"/>
                    </a:moveTo>
                    <a:lnTo>
                      <a:pt x="7450172" y="12700"/>
                    </a:lnTo>
                    <a:lnTo>
                      <a:pt x="7450172" y="920957"/>
                    </a:lnTo>
                    <a:lnTo>
                      <a:pt x="12700" y="920957"/>
                    </a:lnTo>
                    <a:lnTo>
                      <a:pt x="12700" y="12700"/>
                    </a:lnTo>
                    <a:close/>
                  </a:path>
                </a:pathLst>
              </a:custGeom>
              <a:solidFill>
                <a:srgbClr val="000000"/>
              </a:solidFill>
            </p:spPr>
          </p:sp>
        </p:grpSp>
        <p:sp>
          <p:nvSpPr>
            <p:cNvPr id="13" name="TextBox 13"/>
            <p:cNvSpPr txBox="1"/>
            <p:nvPr/>
          </p:nvSpPr>
          <p:spPr>
            <a:xfrm>
              <a:off x="3337959" y="1290163"/>
              <a:ext cx="11612082" cy="1040798"/>
            </a:xfrm>
            <a:prstGeom prst="rect">
              <a:avLst/>
            </a:prstGeom>
          </p:spPr>
          <p:txBody>
            <a:bodyPr lIns="0" tIns="0" rIns="0" bIns="0" rtlCol="0" anchor="t">
              <a:spAutoFit/>
            </a:bodyPr>
            <a:lstStyle/>
            <a:p>
              <a:pPr algn="ctr">
                <a:lnSpc>
                  <a:spcPts val="9003"/>
                </a:lnSpc>
              </a:pPr>
              <a:r>
                <a:rPr lang="en-US" sz="6000" b="1" spc="-112" dirty="0">
                  <a:solidFill>
                    <a:schemeClr val="bg1"/>
                  </a:solidFill>
                  <a:latin typeface="Arial" panose="020B0604020202020204" pitchFamily="34" charset="0"/>
                  <a:cs typeface="Arial" panose="020B0604020202020204" pitchFamily="34" charset="0"/>
                </a:rPr>
                <a:t>KHỞI ĐỘNG</a:t>
              </a: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3900">
            <a:off x="16720032" y="732586"/>
            <a:ext cx="1809017" cy="234108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50641">
            <a:off x="1140557" y="972272"/>
            <a:ext cx="1828505" cy="1241059"/>
          </a:xfrm>
          <a:prstGeom prst="rect">
            <a:avLst/>
          </a:prstGeom>
        </p:spPr>
      </p:pic>
      <p:sp>
        <p:nvSpPr>
          <p:cNvPr id="17" name="Rectangle 16"/>
          <p:cNvSpPr/>
          <p:nvPr/>
        </p:nvSpPr>
        <p:spPr>
          <a:xfrm>
            <a:off x="990601" y="2400300"/>
            <a:ext cx="15529010" cy="1015663"/>
          </a:xfrm>
          <a:prstGeom prst="rect">
            <a:avLst/>
          </a:prstGeom>
        </p:spPr>
        <p:txBody>
          <a:bodyPr wrap="square">
            <a:spAutoFit/>
          </a:bodyPr>
          <a:lstStyle/>
          <a:p>
            <a:pPr algn="just">
              <a:lnSpc>
                <a:spcPct val="150000"/>
              </a:lnSpc>
              <a:spcAft>
                <a:spcPts val="1200"/>
              </a:spcAft>
            </a:pPr>
            <a:r>
              <a:rPr lang="en-US" sz="4000" dirty="0">
                <a:latin typeface="Times New Roman" pitchFamily="18" charset="0"/>
                <a:cs typeface="Times New Roman" pitchFamily="18" charset="0"/>
              </a:rPr>
              <a:t>Một số họa tiết và hoa văn trên thổ cẩm( Hình 64)</a:t>
            </a:r>
            <a:r>
              <a:rPr lang="nl-NL" sz="4000" i="1" dirty="0">
                <a:latin typeface="Times New Roman" pitchFamily="18" charset="0"/>
                <a:cs typeface="Times New Roman" pitchFamily="18" charset="0"/>
              </a:rPr>
              <a:t> có dạng hình vuông.</a:t>
            </a:r>
            <a:endParaRPr lang="en-US" sz="4000" dirty="0">
              <a:latin typeface="Times New Roman" pitchFamily="18" charset="0"/>
              <a:cs typeface="Times New Roman" pitchFamily="18" charset="0"/>
            </a:endParaRPr>
          </a:p>
        </p:txBody>
      </p:sp>
      <p:sp>
        <p:nvSpPr>
          <p:cNvPr id="19" name="Rectangle 18"/>
          <p:cNvSpPr/>
          <p:nvPr/>
        </p:nvSpPr>
        <p:spPr>
          <a:xfrm>
            <a:off x="7375719" y="5299487"/>
            <a:ext cx="9143892" cy="1938992"/>
          </a:xfrm>
          <a:prstGeom prst="rect">
            <a:avLst/>
          </a:prstGeom>
        </p:spPr>
        <p:txBody>
          <a:bodyPr wrap="square">
            <a:spAutoFit/>
          </a:bodyPr>
          <a:lstStyle/>
          <a:p>
            <a:r>
              <a:rPr lang="en-US" sz="4000" dirty="0">
                <a:latin typeface="Times New Roman" pitchFamily="18" charset="0"/>
                <a:cs typeface="Times New Roman" pitchFamily="18" charset="0"/>
              </a:rPr>
              <a:t>- Hình vuông có những tính chất gì? </a:t>
            </a:r>
          </a:p>
          <a:p>
            <a:r>
              <a:rPr lang="en-US" sz="4000" dirty="0">
                <a:latin typeface="Times New Roman" pitchFamily="18" charset="0"/>
                <a:cs typeface="Times New Roman" pitchFamily="18" charset="0"/>
              </a:rPr>
              <a:t>- Có nhừng dấu hiệu nào để nhận biết một tứ giác là hình vuông?</a:t>
            </a:r>
          </a:p>
        </p:txBody>
      </p:sp>
      <p:pic>
        <p:nvPicPr>
          <p:cNvPr id="21"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01600" y="7796517"/>
            <a:ext cx="1815116" cy="1552680"/>
          </a:xfrm>
          <a:prstGeom prst="rect">
            <a:avLst/>
          </a:prstGeom>
        </p:spPr>
      </p:pic>
      <p:pic>
        <p:nvPicPr>
          <p:cNvPr id="20" name="Picture 19"/>
          <p:cNvPicPr/>
          <p:nvPr/>
        </p:nvPicPr>
        <p:blipFill>
          <a:blip r:embed="rId8"/>
          <a:stretch>
            <a:fillRect/>
          </a:stretch>
        </p:blipFill>
        <p:spPr>
          <a:xfrm>
            <a:off x="1828800" y="5299487"/>
            <a:ext cx="5546918" cy="4382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675177" y="1745108"/>
            <a:ext cx="12344400" cy="1673022"/>
          </a:xfrm>
          <a:prstGeom prst="rect">
            <a:avLst/>
          </a:prstGeom>
        </p:spPr>
        <p:txBody>
          <a:bodyPr wrap="square">
            <a:spAutoFit/>
          </a:bodyPr>
          <a:lstStyle/>
          <a:p>
            <a:pPr>
              <a:lnSpc>
                <a:spcPct val="107000"/>
              </a:lnSpc>
              <a:spcAft>
                <a:spcPts val="800"/>
              </a:spcAft>
            </a:pPr>
            <a:r>
              <a:rPr lang="fr-FR" sz="4500" b="1" dirty="0">
                <a:latin typeface="Arial" panose="020B0604020202020204" pitchFamily="34" charset="0"/>
                <a:ea typeface="Calibri" panose="020F0502020204030204" pitchFamily="34" charset="0"/>
                <a:cs typeface="Times New Roman" panose="02020603050405020304" pitchFamily="18" charset="0"/>
              </a:rPr>
              <a:t>Câu 1:</a:t>
            </a:r>
            <a:r>
              <a:rPr lang="fr-FR" sz="4500" dirty="0">
                <a:latin typeface="Arial" panose="020B0604020202020204" pitchFamily="34" charset="0"/>
                <a:ea typeface="Calibri" panose="020F0502020204030204" pitchFamily="34" charset="0"/>
                <a:cs typeface="Times New Roman" panose="02020603050405020304" pitchFamily="18" charset="0"/>
              </a:rPr>
              <a:t> Chọn câu sai:</a:t>
            </a:r>
            <a:r>
              <a:rPr lang="en-US" sz="4800" dirty="0"/>
              <a:t>Tứ giác nào có hai đường chéo bằng nhau.</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813985" y="6972300"/>
            <a:ext cx="2386604" cy="2365722"/>
          </a:xfrm>
          <a:prstGeom prst="rect">
            <a:avLst/>
          </a:prstGeom>
        </p:spPr>
      </p:pic>
      <p:sp>
        <p:nvSpPr>
          <p:cNvPr id="8" name="Oval 7"/>
          <p:cNvSpPr/>
          <p:nvPr/>
        </p:nvSpPr>
        <p:spPr>
          <a:xfrm>
            <a:off x="2819881" y="6388075"/>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9966" y="899626"/>
            <a:ext cx="1060309" cy="1362546"/>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29175" y="7668358"/>
            <a:ext cx="1125883" cy="2150123"/>
          </a:xfrm>
          <a:prstGeom prst="rect">
            <a:avLst/>
          </a:prstGeom>
        </p:spPr>
      </p:pic>
      <p:sp>
        <p:nvSpPr>
          <p:cNvPr id="2" name="Rectangle 1"/>
          <p:cNvSpPr/>
          <p:nvPr/>
        </p:nvSpPr>
        <p:spPr>
          <a:xfrm>
            <a:off x="2913532" y="3341400"/>
            <a:ext cx="12790048" cy="5509200"/>
          </a:xfrm>
          <a:prstGeom prst="rect">
            <a:avLst/>
          </a:prstGeom>
        </p:spPr>
        <p:txBody>
          <a:bodyPr wrap="square">
            <a:spAutoFit/>
          </a:bodyPr>
          <a:lstStyle/>
          <a:p>
            <a:pPr marL="742950" indent="-742950">
              <a:lnSpc>
                <a:spcPct val="200000"/>
              </a:lnSpc>
              <a:buAutoNum type="alphaUcPeriod"/>
            </a:pPr>
            <a:r>
              <a:rPr lang="en-US" sz="4400" dirty="0"/>
              <a:t>Hình thang cân</a:t>
            </a:r>
          </a:p>
          <a:p>
            <a:pPr>
              <a:lnSpc>
                <a:spcPct val="200000"/>
              </a:lnSpc>
            </a:pPr>
            <a:r>
              <a:rPr lang="fr-FR" sz="4300" dirty="0">
                <a:latin typeface="Arial" panose="020B0604020202020204" pitchFamily="34" charset="0"/>
                <a:ea typeface="Calibri" panose="020F0502020204030204" pitchFamily="34" charset="0"/>
                <a:cs typeface="Times New Roman" panose="02020603050405020304" pitchFamily="18" charset="0"/>
              </a:rPr>
              <a:t>B </a:t>
            </a:r>
            <a:r>
              <a:rPr lang="en-US" sz="4400" dirty="0"/>
              <a:t>Hình vuông</a:t>
            </a:r>
          </a:p>
          <a:p>
            <a:pPr>
              <a:lnSpc>
                <a:spcPct val="200000"/>
              </a:lnSpc>
            </a:pPr>
            <a:r>
              <a:rPr lang="fr-FR" sz="4300" dirty="0">
                <a:latin typeface="Arial" panose="020B0604020202020204" pitchFamily="34" charset="0"/>
                <a:ea typeface="Calibri" panose="020F0502020204030204" pitchFamily="34" charset="0"/>
                <a:cs typeface="Times New Roman" panose="02020603050405020304" pitchFamily="18" charset="0"/>
              </a:rPr>
              <a:t>C. </a:t>
            </a:r>
            <a:r>
              <a:rPr lang="en-US" sz="4400" dirty="0"/>
              <a:t>Hình thoi</a:t>
            </a:r>
            <a:endParaRPr lang="en-US" sz="43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fr-FR" sz="4300" dirty="0">
                <a:latin typeface="Arial" panose="020B0604020202020204" pitchFamily="34" charset="0"/>
                <a:ea typeface="Calibri" panose="020F0502020204030204" pitchFamily="34" charset="0"/>
                <a:cs typeface="Times New Roman" panose="02020603050405020304" pitchFamily="18" charset="0"/>
              </a:rPr>
              <a:t>D. </a:t>
            </a:r>
            <a:r>
              <a:rPr lang="en-US" sz="4400" dirty="0"/>
              <a:t>Hình chữ nhật</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295118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045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059760" y="7372392"/>
            <a:ext cx="2151040" cy="2132220"/>
          </a:xfrm>
          <a:prstGeom prst="rect">
            <a:avLst/>
          </a:prstGeom>
        </p:spPr>
      </p:pic>
      <p:sp>
        <p:nvSpPr>
          <p:cNvPr id="15" name="Oval 14"/>
          <p:cNvSpPr/>
          <p:nvPr/>
        </p:nvSpPr>
        <p:spPr>
          <a:xfrm>
            <a:off x="9020791" y="46672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62704" y="8886354"/>
            <a:ext cx="1060309" cy="1362546"/>
          </a:xfrm>
          <a:prstGeom prst="rect">
            <a:avLst/>
          </a:prstGeom>
        </p:spPr>
      </p:pic>
      <p:pic>
        <p:nvPicPr>
          <p:cNvPr id="2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35400" y="2908929"/>
            <a:ext cx="1050400" cy="2005971"/>
          </a:xfrm>
          <a:prstGeom prst="rect">
            <a:avLst/>
          </a:prstGeom>
        </p:spPr>
      </p:pic>
      <p:sp>
        <p:nvSpPr>
          <p:cNvPr id="2" name="Rectangle 1"/>
          <p:cNvSpPr/>
          <p:nvPr/>
        </p:nvSpPr>
        <p:spPr>
          <a:xfrm>
            <a:off x="1736684" y="1694782"/>
            <a:ext cx="15116924" cy="2428293"/>
          </a:xfrm>
          <a:prstGeom prst="rect">
            <a:avLst/>
          </a:prstGeom>
        </p:spPr>
        <p:txBody>
          <a:bodyPr wrap="square">
            <a:spAutoFit/>
          </a:bodyPr>
          <a:lstStyle/>
          <a:p>
            <a:pPr>
              <a:lnSpc>
                <a:spcPct val="107000"/>
              </a:lnSpc>
              <a:spcAft>
                <a:spcPts val="800"/>
              </a:spcAft>
            </a:pPr>
            <a:r>
              <a:rPr lang="fr-FR" sz="4500" b="1" dirty="0">
                <a:latin typeface="Arial" panose="020B0604020202020204" pitchFamily="34" charset="0"/>
                <a:ea typeface="Calibri" panose="020F0502020204030204" pitchFamily="34" charset="0"/>
                <a:cs typeface="Times New Roman" panose="02020603050405020304" pitchFamily="18" charset="0"/>
              </a:rPr>
              <a:t>Câu 2:</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hình vuông ABCD. Trên các cạnh AB, BC, CD, DA lần lượt lấy các điểm E, F, G, H sao cho AE = BF = CG = </a:t>
            </a:r>
            <a:r>
              <a:rPr lang="en-US" sz="4800"/>
              <a:t>DH . </a:t>
            </a:r>
            <a:r>
              <a:rPr lang="en-US" sz="4800" dirty="0"/>
              <a:t>Tứ giác EFGH là hình gì?</a:t>
            </a:r>
          </a:p>
        </p:txBody>
      </p:sp>
      <p:sp>
        <p:nvSpPr>
          <p:cNvPr id="7" name="Rectangle 6"/>
          <p:cNvSpPr/>
          <p:nvPr/>
        </p:nvSpPr>
        <p:spPr>
          <a:xfrm>
            <a:off x="1905000" y="3911914"/>
            <a:ext cx="11975556" cy="3580467"/>
          </a:xfrm>
          <a:prstGeom prst="rect">
            <a:avLst/>
          </a:prstGeom>
        </p:spPr>
        <p:txBody>
          <a:bodyPr wrap="square">
            <a:spAutoFit/>
          </a:bodyPr>
          <a:lstStyle/>
          <a:p>
            <a:pPr marL="742950" indent="-742950">
              <a:lnSpc>
                <a:spcPct val="250000"/>
              </a:lnSpc>
              <a:spcAft>
                <a:spcPts val="800"/>
              </a:spcAft>
              <a:buAutoNum type="alphaUcPeriod"/>
            </a:pPr>
            <a:r>
              <a:rPr lang="en-US" sz="4400" dirty="0"/>
              <a:t>Hình chữ nhật</a:t>
            </a:r>
            <a:r>
              <a:rPr lang="fr-FR" sz="4300" dirty="0">
                <a:latin typeface="Arial" panose="020B0604020202020204" pitchFamily="34" charset="0"/>
                <a:ea typeface="Calibri" panose="020F0502020204030204" pitchFamily="34" charset="0"/>
                <a:cs typeface="Times New Roman" panose="02020603050405020304" pitchFamily="18" charset="0"/>
              </a:rPr>
              <a:t>				B. </a:t>
            </a:r>
            <a:r>
              <a:rPr lang="en-US" sz="4400" dirty="0"/>
              <a:t>Hình vuông </a:t>
            </a:r>
          </a:p>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C. </a:t>
            </a:r>
            <a:r>
              <a:rPr lang="en-US" sz="4400" dirty="0"/>
              <a:t>Hình bình hành</a:t>
            </a:r>
            <a:r>
              <a:rPr lang="fr-FR" sz="4300" dirty="0">
                <a:latin typeface="Arial" panose="020B0604020202020204" pitchFamily="34" charset="0"/>
                <a:ea typeface="Calibri" panose="020F0502020204030204" pitchFamily="34" charset="0"/>
                <a:cs typeface="Times New Roman" panose="02020603050405020304" pitchFamily="18" charset="0"/>
              </a:rPr>
              <a:t>			      D. </a:t>
            </a:r>
            <a:r>
              <a:rPr lang="en-US" sz="4400" dirty="0"/>
              <a:t>Hình thoi  </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906358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575729"/>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57991" y="1986441"/>
            <a:ext cx="15316200" cy="2308324"/>
          </a:xfrm>
          <a:prstGeom prst="rect">
            <a:avLst/>
          </a:prstGeom>
        </p:spPr>
        <p:txBody>
          <a:bodyPr wrap="square">
            <a:spAutoFit/>
          </a:bodyPr>
          <a:lstStyle/>
          <a:p>
            <a:r>
              <a:rPr lang="fr-FR" sz="4500" b="1" dirty="0">
                <a:latin typeface="Arial" panose="020B0604020202020204" pitchFamily="34" charset="0"/>
                <a:ea typeface="Calibri" panose="020F0502020204030204" pitchFamily="34" charset="0"/>
                <a:cs typeface="Times New Roman" panose="02020603050405020304" pitchFamily="18" charset="0"/>
              </a:rPr>
              <a:t>Câu 3:</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tứ giác ABCD. Gọi E, F, G, H theo thứ tự là trung điểm của AB, BC, CD, DA. Tìm điều kiện của tứ giác ABCD để hình bình hành EFGH là hình vuông.</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4301687" y="7231344"/>
            <a:ext cx="2127990" cy="2109370"/>
          </a:xfrm>
          <a:prstGeom prst="rect">
            <a:avLst/>
          </a:prstGeom>
        </p:spPr>
      </p:pic>
      <p:sp>
        <p:nvSpPr>
          <p:cNvPr id="15" name="Oval 14"/>
          <p:cNvSpPr/>
          <p:nvPr/>
        </p:nvSpPr>
        <p:spPr>
          <a:xfrm>
            <a:off x="8610599" y="666355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7200" y="7581900"/>
            <a:ext cx="1125883" cy="215012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315356" y="4626767"/>
                <a:ext cx="14571686" cy="2917594"/>
              </a:xfrm>
              <a:prstGeom prst="rect">
                <a:avLst/>
              </a:prstGeom>
            </p:spPr>
            <p:txBody>
              <a:bodyPr wrap="square">
                <a:spAutoFit/>
              </a:bodyPr>
              <a:lstStyle/>
              <a:p>
                <a:pPr>
                  <a:lnSpc>
                    <a:spcPct val="200000"/>
                  </a:lnSpc>
                  <a:spcAft>
                    <a:spcPts val="800"/>
                  </a:spcAft>
                </a:pPr>
                <a:r>
                  <a:rPr lang="fr-FR" sz="4300" dirty="0">
                    <a:solidFill>
                      <a:schemeClr val="tx1"/>
                    </a:solidFill>
                    <a:latin typeface="Arial" panose="020B0604020202020204" pitchFamily="34" charset="0"/>
                    <a:ea typeface="Calibri" panose="020F0502020204030204" pitchFamily="34" charset="0"/>
                    <a:cs typeface="Times New Roman" panose="02020603050405020304" pitchFamily="18" charset="0"/>
                  </a:rPr>
                  <a:t>A. </a:t>
                </a:r>
                <a:r>
                  <a:rPr lang="en-US" sz="4400" dirty="0"/>
                  <a:t>AC = BD và AB // CD</a:t>
                </a:r>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t>
                </a:r>
                <a:r>
                  <a:rPr lang="en-US" sz="4400" dirty="0"/>
                  <a:t>BD ⊥ AC</a:t>
                </a:r>
                <a:endParaRPr lang="en-US" sz="4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300" b="0" i="1" smtClean="0">
                        <a:solidFill>
                          <a:schemeClr val="tx1"/>
                        </a:solidFill>
                        <a:effectLst/>
                        <a:latin typeface="Cambria Math"/>
                        <a:ea typeface="Calibri" panose="020F0502020204030204" pitchFamily="34" charset="0"/>
                        <a:cs typeface="Arial" panose="020B0604020202020204" pitchFamily="34" charset="0"/>
                      </a:rPr>
                      <m:t>𝐵𝐷</m:t>
                    </m:r>
                    <m:r>
                      <a:rPr lang="en-US" sz="4300" b="0" i="1" smtClean="0">
                        <a:solidFill>
                          <a:schemeClr val="tx1"/>
                        </a:solidFill>
                        <a:effectLst/>
                        <a:latin typeface="Cambria Math"/>
                        <a:ea typeface="Calibri" panose="020F0502020204030204" pitchFamily="34" charset="0"/>
                        <a:cs typeface="Arial" panose="020B0604020202020204" pitchFamily="34" charset="0"/>
                      </a:rPr>
                      <m:t>=</m:t>
                    </m:r>
                    <m:r>
                      <a:rPr lang="en-US" sz="4300" b="0" i="1" smtClean="0">
                        <a:solidFill>
                          <a:schemeClr val="tx1"/>
                        </a:solidFill>
                        <a:effectLst/>
                        <a:latin typeface="Cambria Math"/>
                        <a:ea typeface="Calibri" panose="020F0502020204030204" pitchFamily="34" charset="0"/>
                        <a:cs typeface="Arial" panose="020B0604020202020204" pitchFamily="34" charset="0"/>
                      </a:rPr>
                      <m:t>𝐴𝐶</m:t>
                    </m:r>
                  </m:oMath>
                </a14:m>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a:t>
                </a:r>
                <a:r>
                  <a:rPr lang="en-US" sz="4400" dirty="0"/>
                  <a:t>BD ⊥ AC; BD = AC                     </a:t>
                </a:r>
                <a:endParaRPr lang="en-US" sz="4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315356" y="4626767"/>
                <a:ext cx="14571686" cy="2917594"/>
              </a:xfrm>
              <a:prstGeom prst="rect">
                <a:avLst/>
              </a:prstGeom>
              <a:blipFill rotWithShape="1">
                <a:blip r:embed="rId26"/>
                <a:stretch>
                  <a:fillRect l="-1674" b="-2088"/>
                </a:stretch>
              </a:blipFill>
            </p:spPr>
            <p:txBody>
              <a:bodyPr/>
              <a:lstStyle/>
              <a:p>
                <a:r>
                  <a:rPr lang="en-US">
                    <a:noFill/>
                  </a:rPr>
                  <a:t> </a:t>
                </a:r>
              </a:p>
            </p:txBody>
          </p:sp>
        </mc:Fallback>
      </mc:AlternateContent>
    </p:spTree>
    <p:extLst>
      <p:ext uri="{BB962C8B-B14F-4D97-AF65-F5344CB8AC3E}">
        <p14:creationId xmlns:p14="http://schemas.microsoft.com/office/powerpoint/2010/main" val="289149565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02686" y="1177680"/>
            <a:ext cx="16368006" cy="9064028"/>
            <a:chOff x="-195577" y="-101298"/>
            <a:chExt cx="6233639" cy="6177638"/>
          </a:xfrm>
        </p:grpSpPr>
        <p:sp>
          <p:nvSpPr>
            <p:cNvPr id="5" name="Freeform 5"/>
            <p:cNvSpPr/>
            <p:nvPr/>
          </p:nvSpPr>
          <p:spPr>
            <a:xfrm>
              <a:off x="-195577" y="-101298"/>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4514328" y="7483260"/>
            <a:ext cx="2438400" cy="2417064"/>
          </a:xfrm>
          <a:prstGeom prst="rect">
            <a:avLst/>
          </a:prstGeom>
        </p:spPr>
      </p:pic>
      <p:sp>
        <p:nvSpPr>
          <p:cNvPr id="15" name="Oval 14"/>
          <p:cNvSpPr/>
          <p:nvPr/>
        </p:nvSpPr>
        <p:spPr>
          <a:xfrm>
            <a:off x="2000865" y="5922833"/>
            <a:ext cx="941133"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849" y="1004112"/>
            <a:ext cx="1060309" cy="1362546"/>
          </a:xfrm>
          <a:prstGeom prst="rect">
            <a:avLst/>
          </a:prstGeom>
        </p:spPr>
      </p:pic>
      <p:pic>
        <p:nvPicPr>
          <p:cNvPr id="17"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07751" y="4749431"/>
            <a:ext cx="1125883" cy="2150123"/>
          </a:xfrm>
          <a:prstGeom prst="rect">
            <a:avLst/>
          </a:prstGeom>
        </p:spPr>
      </p:pic>
      <p:sp>
        <p:nvSpPr>
          <p:cNvPr id="2" name="Rectangle 1"/>
          <p:cNvSpPr/>
          <p:nvPr/>
        </p:nvSpPr>
        <p:spPr>
          <a:xfrm>
            <a:off x="1177158" y="1581098"/>
            <a:ext cx="16078200" cy="1754326"/>
          </a:xfrm>
          <a:prstGeom prst="rect">
            <a:avLst/>
          </a:prstGeom>
        </p:spPr>
        <p:txBody>
          <a:bodyPr wrap="square">
            <a:spAutoFit/>
          </a:bodyPr>
          <a:lstStyle/>
          <a:p>
            <a:pPr algn="just">
              <a:lnSpc>
                <a:spcPct val="150000"/>
              </a:lnSpc>
              <a:spcAft>
                <a:spcPts val="800"/>
              </a:spcAft>
            </a:pPr>
            <a:r>
              <a:rPr lang="fr-FR" sz="3600" b="1" dirty="0">
                <a:latin typeface="Times New Roman" pitchFamily="18" charset="0"/>
                <a:ea typeface="Calibri" panose="020F0502020204030204" pitchFamily="34" charset="0"/>
                <a:cs typeface="Times New Roman" pitchFamily="18" charset="0"/>
              </a:rPr>
              <a:t>Câu 4:</a:t>
            </a:r>
            <a:r>
              <a:rPr lang="fr-FR" sz="3600" dirty="0">
                <a:latin typeface="Times New Roman" pitchFamily="18" charset="0"/>
                <a:ea typeface="Calibri" panose="020F0502020204030204" pitchFamily="34" charset="0"/>
                <a:cs typeface="Times New Roman" pitchFamily="18" charset="0"/>
              </a:rPr>
              <a:t> </a:t>
            </a:r>
            <a:r>
              <a:rPr lang="en-US" sz="3600" dirty="0">
                <a:latin typeface="Times New Roman" pitchFamily="18" charset="0"/>
                <a:cs typeface="Times New Roman" pitchFamily="18" charset="0"/>
              </a:rPr>
              <a:t>Cho hình vuông ABCD. M là điểm nằm trong hình vuông. Gọi E, F lần lượt là hình chiếu của M trên cạnh AB và AD. Tứ giác AEMF là hình vuông khi.</a:t>
            </a:r>
            <a:endParaRPr lang="en-US" sz="3600" dirty="0">
              <a:effectLst/>
              <a:latin typeface="Times New Roman" pitchFamily="18" charset="0"/>
              <a:ea typeface="Calibri" panose="020F0502020204030204" pitchFamily="34" charset="0"/>
              <a:cs typeface="Times New Roman" pitchFamily="18" charset="0"/>
            </a:endParaRPr>
          </a:p>
        </p:txBody>
      </p:sp>
      <p:sp>
        <p:nvSpPr>
          <p:cNvPr id="7" name="Rectangle 6"/>
          <p:cNvSpPr/>
          <p:nvPr/>
        </p:nvSpPr>
        <p:spPr>
          <a:xfrm>
            <a:off x="2057583" y="3929510"/>
            <a:ext cx="13675945" cy="5940088"/>
          </a:xfrm>
          <a:prstGeom prst="rect">
            <a:avLst/>
          </a:prstGeom>
        </p:spPr>
        <p:txBody>
          <a:bodyPr wrap="square">
            <a:spAutoFit/>
          </a:bodyPr>
          <a:lstStyle/>
          <a:p>
            <a:pPr marL="742950" indent="-742950">
              <a:lnSpc>
                <a:spcPct val="250000"/>
              </a:lnSpc>
              <a:spcAft>
                <a:spcPts val="800"/>
              </a:spcAft>
              <a:buAutoNum type="alphaUcPeriod"/>
            </a:pPr>
            <a:r>
              <a:rPr lang="en-US" sz="3600" dirty="0"/>
              <a:t>M thuộc cạnh DC</a:t>
            </a:r>
            <a:r>
              <a:rPr lang="fr-FR" sz="3600" dirty="0">
                <a:latin typeface="Arial" panose="020B0604020202020204" pitchFamily="34" charset="0"/>
                <a:ea typeface="Calibri" panose="020F0502020204030204" pitchFamily="34" charset="0"/>
                <a:cs typeface="Times New Roman" panose="02020603050405020304" pitchFamily="18" charset="0"/>
              </a:rPr>
              <a:t>			   </a:t>
            </a:r>
          </a:p>
          <a:p>
            <a:pPr marL="742950" indent="-742950">
              <a:lnSpc>
                <a:spcPct val="250000"/>
              </a:lnSpc>
              <a:spcAft>
                <a:spcPts val="800"/>
              </a:spcAft>
              <a:buAutoNum type="alphaUcPeriod"/>
            </a:pPr>
            <a:r>
              <a:rPr lang="fr-FR" sz="3600" dirty="0">
                <a:latin typeface="Arial" panose="020B0604020202020204" pitchFamily="34" charset="0"/>
                <a:ea typeface="Calibri" panose="020F0502020204030204" pitchFamily="34" charset="0"/>
                <a:cs typeface="Times New Roman" panose="02020603050405020304" pitchFamily="18" charset="0"/>
              </a:rPr>
              <a:t> </a:t>
            </a:r>
            <a:r>
              <a:rPr lang="en-US" sz="3600" dirty="0"/>
              <a:t>M trên đường chéo AC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fr-FR" sz="3600" dirty="0">
                <a:latin typeface="Arial" panose="020B0604020202020204" pitchFamily="34" charset="0"/>
                <a:ea typeface="Calibri" panose="020F0502020204030204" pitchFamily="34" charset="0"/>
                <a:cs typeface="Times New Roman" panose="02020603050405020304" pitchFamily="18" charset="0"/>
              </a:rPr>
              <a:t>C. </a:t>
            </a:r>
            <a:r>
              <a:rPr lang="en-US" sz="3600" dirty="0"/>
              <a:t>M thuộc đường chéo BD         </a:t>
            </a:r>
          </a:p>
          <a:p>
            <a:pPr>
              <a:lnSpc>
                <a:spcPct val="250000"/>
              </a:lnSpc>
              <a:spcAft>
                <a:spcPts val="800"/>
              </a:spcAft>
            </a:pPr>
            <a:r>
              <a:rPr lang="fr-FR" sz="3600" dirty="0">
                <a:latin typeface="Arial" panose="020B0604020202020204" pitchFamily="34" charset="0"/>
                <a:ea typeface="Calibri" panose="020F0502020204030204" pitchFamily="34" charset="0"/>
                <a:cs typeface="Times New Roman" panose="02020603050405020304" pitchFamily="18" charset="0"/>
              </a:rPr>
              <a:t>D. </a:t>
            </a:r>
            <a:r>
              <a:rPr lang="en-US" sz="3600" dirty="0"/>
              <a:t>M tùy ý nằm trong hình vuông ABCD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59432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77172" y="1449564"/>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4800" y="7847580"/>
            <a:ext cx="2460954" cy="2439420"/>
          </a:xfrm>
          <a:prstGeom prst="rect">
            <a:avLst/>
          </a:prstGeom>
        </p:spPr>
      </p:pic>
      <p:sp>
        <p:nvSpPr>
          <p:cNvPr id="15" name="Oval 14"/>
          <p:cNvSpPr/>
          <p:nvPr/>
        </p:nvSpPr>
        <p:spPr>
          <a:xfrm>
            <a:off x="2728883" y="789672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978310" y="2019300"/>
            <a:ext cx="16154400" cy="3416320"/>
          </a:xfrm>
          <a:prstGeom prst="rect">
            <a:avLst/>
          </a:prstGeom>
        </p:spPr>
        <p:txBody>
          <a:bodyPr wrap="square">
            <a:spAutoFit/>
          </a:bodyPr>
          <a:lstStyle/>
          <a:p>
            <a:pPr>
              <a:lnSpc>
                <a:spcPct val="150000"/>
              </a:lnSpc>
            </a:pPr>
            <a:r>
              <a:rPr lang="fr-FR" sz="4500" b="1" dirty="0">
                <a:latin typeface="Arial" panose="020B0604020202020204" pitchFamily="34" charset="0"/>
                <a:ea typeface="Calibri" panose="020F0502020204030204" pitchFamily="34" charset="0"/>
                <a:cs typeface="Times New Roman" panose="02020603050405020304" pitchFamily="18" charset="0"/>
              </a:rPr>
              <a:t>Câu 5:</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tứ giác ABCD. Gọi E, F, G, H theo thứ tự là trung điểm của AB, BC, CD, DA. Tìm điều kiện của tứ giác ABCD để hình bình hành EFGH là hình vuông.</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85717" y="5907264"/>
            <a:ext cx="1125883" cy="2150123"/>
          </a:xfrm>
          <a:prstGeom prst="rect">
            <a:avLst/>
          </a:prstGeom>
        </p:spPr>
      </p:pic>
      <p:sp>
        <p:nvSpPr>
          <p:cNvPr id="3" name="Rectangle 2"/>
          <p:cNvSpPr/>
          <p:nvPr/>
        </p:nvSpPr>
        <p:spPr>
          <a:xfrm>
            <a:off x="2935164" y="5600700"/>
            <a:ext cx="12719963" cy="3580467"/>
          </a:xfrm>
          <a:prstGeom prst="rect">
            <a:avLst/>
          </a:prstGeom>
        </p:spPr>
        <p:txBody>
          <a:bodyPr wrap="square">
            <a:spAutoFit/>
          </a:bodyPr>
          <a:lstStyle/>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A. </a:t>
            </a:r>
            <a:r>
              <a:rPr lang="en-US" sz="4400" dirty="0"/>
              <a:t>AC = BD và AB // C D    </a:t>
            </a:r>
            <a:r>
              <a:rPr lang="en-US" sz="4300" dirty="0">
                <a:latin typeface="Calibri" panose="020F050202020403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B. </a:t>
            </a:r>
            <a:r>
              <a:rPr lang="en-US" sz="4400" dirty="0"/>
              <a:t>BD ⊥ AC</a:t>
            </a:r>
            <a:endParaRPr lang="en-US" sz="43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C. </a:t>
            </a:r>
            <a:r>
              <a:rPr lang="en-US" sz="4400" dirty="0"/>
              <a:t>BD ⊥ AC; BD = AC </a:t>
            </a:r>
            <a:r>
              <a:rPr lang="en-US" sz="4300" dirty="0">
                <a:latin typeface="Calibri" panose="020F050202020403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D. </a:t>
            </a:r>
            <a:r>
              <a:rPr lang="en-US" sz="4000" dirty="0"/>
              <a:t>BD = AC</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67173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175436" y="845453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Bài 1: (SGK – trang 119)</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3016155"/>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Giải</a:t>
            </a:r>
          </a:p>
        </p:txBody>
      </p:sp>
      <p:sp>
        <p:nvSpPr>
          <p:cNvPr id="2" name="Rectangle 1"/>
          <p:cNvSpPr/>
          <p:nvPr/>
        </p:nvSpPr>
        <p:spPr>
          <a:xfrm>
            <a:off x="1143000" y="1501194"/>
            <a:ext cx="16078200" cy="916276"/>
          </a:xfrm>
          <a:prstGeom prst="rect">
            <a:avLst/>
          </a:prstGeom>
        </p:spPr>
        <p:txBody>
          <a:bodyPr wrap="square">
            <a:spAutoFit/>
          </a:bodyPr>
          <a:lstStyle/>
          <a:p>
            <a:pPr>
              <a:lnSpc>
                <a:spcPct val="150000"/>
              </a:lnSpc>
              <a:spcAft>
                <a:spcPts val="1200"/>
              </a:spcAft>
            </a:pP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hình </a:t>
            </a:r>
            <a:r>
              <a:rPr lang="en-US" sz="4000" dirty="0">
                <a:latin typeface="Times New Roman" pitchFamily="18" charset="0"/>
                <a:ea typeface="Calibri" panose="020F0502020204030204" pitchFamily="34" charset="0"/>
                <a:cs typeface="Times New Roman" pitchFamily="18" charset="0"/>
              </a:rPr>
              <a:t>thoi ABCD </a:t>
            </a:r>
            <a:r>
              <a:rPr lang="vi-VN" sz="4000" dirty="0">
                <a:latin typeface="Times New Roman" pitchFamily="18" charset="0"/>
                <a:ea typeface="Calibri" panose="020F0502020204030204" pitchFamily="34" charset="0"/>
                <a:cs typeface="Times New Roman" pitchFamily="18" charset="0"/>
              </a:rPr>
              <a:t>có</a:t>
            </a:r>
            <a:r>
              <a:rPr lang="en-US" sz="4000" dirty="0">
                <a:latin typeface="Times New Roman" pitchFamily="18" charset="0"/>
                <a:ea typeface="Calibri" panose="020F0502020204030204" pitchFamily="34" charset="0"/>
                <a:cs typeface="Times New Roman" pitchFamily="18" charset="0"/>
              </a:rPr>
              <a:t> AC = BD </a:t>
            </a:r>
            <a:r>
              <a:rPr lang="vi-VN" sz="4000" dirty="0">
                <a:latin typeface="Times New Roman" pitchFamily="18" charset="0"/>
                <a:ea typeface="Calibri" panose="020F0502020204030204" pitchFamily="34" charset="0"/>
                <a:cs typeface="Times New Roman" pitchFamily="18" charset="0"/>
              </a:rPr>
              <a:t>. Chứng minh</a:t>
            </a:r>
            <a:r>
              <a:rPr lang="en-US" sz="4000" dirty="0">
                <a:latin typeface="Times New Roman" pitchFamily="18" charset="0"/>
                <a:ea typeface="Calibri" panose="020F0502020204030204" pitchFamily="34" charset="0"/>
                <a:cs typeface="Times New Roman" pitchFamily="18" charset="0"/>
              </a:rPr>
              <a:t> ABCD </a:t>
            </a:r>
            <a:r>
              <a:rPr lang="vi-VN" sz="4000" dirty="0">
                <a:latin typeface="Times New Roman" pitchFamily="18" charset="0"/>
                <a:ea typeface="Calibri" panose="020F0502020204030204" pitchFamily="34" charset="0"/>
                <a:cs typeface="Times New Roman" pitchFamily="18" charset="0"/>
              </a:rPr>
              <a:t>là hình vuông</a:t>
            </a:r>
            <a:endParaRPr lang="en-US" sz="3200" dirty="0">
              <a:effectLst/>
              <a:latin typeface="Times New Roman" pitchFamily="18" charset="0"/>
              <a:ea typeface="Calibri" panose="020F0502020204030204" pitchFamily="34" charset="0"/>
              <a:cs typeface="Times New Roman"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8" name="Rectangle 7"/>
          <p:cNvSpPr/>
          <p:nvPr/>
        </p:nvSpPr>
        <p:spPr>
          <a:xfrm>
            <a:off x="1237535" y="4253448"/>
            <a:ext cx="10984423" cy="3785652"/>
          </a:xfrm>
          <a:prstGeom prst="rect">
            <a:avLst/>
          </a:prstGeom>
        </p:spPr>
        <p:txBody>
          <a:bodyPr wrap="square">
            <a:spAutoFit/>
          </a:bodyPr>
          <a:lstStyle/>
          <a:p>
            <a:r>
              <a:rPr lang="en-US" sz="4000" dirty="0"/>
              <a:t>Do ABCD là hình thoi nên cũng là hình bình hành.</a:t>
            </a:r>
          </a:p>
          <a:p>
            <a:r>
              <a:rPr lang="en-US" sz="4000" dirty="0"/>
              <a:t>Hình bình hành có hai đường chéo AC và BD bằng nhau nên là hình chữ nhật.</a:t>
            </a:r>
          </a:p>
          <a:p>
            <a:r>
              <a:rPr lang="en-US" sz="4000" dirty="0"/>
              <a:t>Mà AD = AB (do ABCD là hình thoi)</a:t>
            </a:r>
          </a:p>
          <a:p>
            <a:r>
              <a:rPr lang="en-US" sz="4000" dirty="0"/>
              <a:t>Hình chữ nhật ABCD có hai cạnh kề bằng nhau (AD = AB) nên là hình vuông</a:t>
            </a:r>
            <a:r>
              <a:rPr lang="vi-VN" sz="4000" dirty="0"/>
              <a:t>.</a:t>
            </a:r>
            <a:endParaRPr lang="en-US" sz="4000" dirty="0"/>
          </a:p>
        </p:txBody>
      </p:sp>
      <p:pic>
        <p:nvPicPr>
          <p:cNvPr id="11" name="Picture 10" descr="Bài 1 trang 119 Toán 8 Tập 1 Cánh diều | Giải Toán 8"/>
          <p:cNvPicPr/>
          <p:nvPr/>
        </p:nvPicPr>
        <p:blipFill>
          <a:blip r:embed="rId8">
            <a:extLst>
              <a:ext uri="{28A0092B-C50C-407E-A947-70E740481C1C}">
                <a14:useLocalDpi xmlns:a14="http://schemas.microsoft.com/office/drawing/2010/main" val="0"/>
              </a:ext>
            </a:extLst>
          </a:blip>
          <a:srcRect/>
          <a:stretch>
            <a:fillRect/>
          </a:stretch>
        </p:blipFill>
        <p:spPr bwMode="auto">
          <a:xfrm>
            <a:off x="13089194" y="4490884"/>
            <a:ext cx="5198806" cy="3548216"/>
          </a:xfrm>
          <a:prstGeom prst="rect">
            <a:avLst/>
          </a:prstGeom>
          <a:noFill/>
          <a:ln>
            <a:noFill/>
          </a:ln>
        </p:spPr>
      </p:pic>
      <p:sp>
        <p:nvSpPr>
          <p:cNvPr id="12" name="Rectangle 11"/>
          <p:cNvSpPr/>
          <p:nvPr/>
        </p:nvSpPr>
        <p:spPr>
          <a:xfrm>
            <a:off x="3810000" y="8583493"/>
            <a:ext cx="12542839"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vi-VN" sz="4000" dirty="0"/>
              <a:t>Hình thoi có hai đường chéo bằng nhau là hình vuông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8202493"/>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2" presetClass="entr" presetSubtype="4"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500" fill="hold"/>
                                        <p:tgtEl>
                                          <p:spTgt spid="1026"/>
                                        </p:tgtEl>
                                        <p:attrNameLst>
                                          <p:attrName>ppt_x</p:attrName>
                                        </p:attrNameLst>
                                      </p:cBhvr>
                                      <p:tavLst>
                                        <p:tav tm="0">
                                          <p:val>
                                            <p:strVal val="#ppt_x"/>
                                          </p:val>
                                        </p:tav>
                                        <p:tav tm="100000">
                                          <p:val>
                                            <p:strVal val="#ppt_x"/>
                                          </p:val>
                                        </p:tav>
                                      </p:tavLst>
                                    </p:anim>
                                    <p:anim calcmode="lin" valueType="num">
                                      <p:cBhvr additive="base">
                                        <p:cTn id="4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573316" y="288952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43000" y="1501194"/>
                <a:ext cx="16078200" cy="901593"/>
              </a:xfrm>
              <a:prstGeom prst="rect">
                <a:avLst/>
              </a:prstGeom>
            </p:spPr>
            <p:txBody>
              <a:bodyPr wrap="square">
                <a:spAutoFit/>
              </a:bodyPr>
              <a:lstStyle/>
              <a:p>
                <a:pPr lvl="0">
                  <a:lnSpc>
                    <a:spcPct val="150000"/>
                  </a:lnSpc>
                  <a:spcAft>
                    <a:spcPts val="1200"/>
                  </a:spcAf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 thoi ABCD  có </a:t>
                </a:r>
                <a14:m>
                  <m:oMath xmlns:m="http://schemas.openxmlformats.org/officeDocument/2006/math">
                    <m:acc>
                      <m:accPr>
                        <m:chr m:val="̂"/>
                        <m:ctrlPr>
                          <a:rPr lang="en-US" sz="32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200" b="0" i="1" smtClean="0">
                        <a:solidFill>
                          <a:srgbClr val="000000"/>
                        </a:solidFill>
                        <a:latin typeface="Cambria Math"/>
                        <a:ea typeface="Calibri" panose="020F0502020204030204" pitchFamily="34" charset="0"/>
                        <a:cs typeface="Arial" panose="020B0604020202020204" pitchFamily="34" charset="0"/>
                      </a:rPr>
                      <m:t>9</m:t>
                    </m:r>
                    <m:sSup>
                      <m:sSupPr>
                        <m:ctrlPr>
                          <a:rPr lang="en-US" sz="32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0</m:t>
                        </m:r>
                      </m:e>
                      <m:sup>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𝑜</m:t>
                        </m:r>
                        <m:r>
                          <a:rPr lang="vi-VN" sz="3200" b="0" i="1" smtClean="0">
                            <a:solidFill>
                              <a:srgbClr val="000000"/>
                            </a:solidFill>
                            <a:latin typeface="Cambria Math"/>
                            <a:ea typeface="Calibri" panose="020F0502020204030204" pitchFamily="34" charset="0"/>
                            <a:cs typeface="Arial" panose="020B0604020202020204" pitchFamily="34" charset="0"/>
                          </a:rPr>
                          <m:t> </m:t>
                        </m:r>
                      </m:sup>
                    </m:sSup>
                  </m:oMath>
                </a14:m>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Chứng minh ABCD là hình vuông.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1501194"/>
                <a:ext cx="16078200" cy="901593"/>
              </a:xfrm>
              <a:prstGeom prst="rect">
                <a:avLst/>
              </a:prstGeom>
              <a:blipFill rotWithShape="1">
                <a:blip r:embed="rId6"/>
                <a:stretch>
                  <a:fillRect l="-1365" b="-28378"/>
                </a:stretch>
              </a:blipFill>
            </p:spPr>
            <p:txBody>
              <a:bodyPr/>
              <a:lstStyle/>
              <a:p>
                <a:r>
                  <a:rPr lang="en-US">
                    <a:noFill/>
                  </a:rPr>
                  <a:t> </a:t>
                </a:r>
              </a:p>
            </p:txBody>
          </p:sp>
        </mc:Fallback>
      </mc:AlternateContent>
      <p:pic>
        <p:nvPicPr>
          <p:cNvPr id="10"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4800" y="22630"/>
            <a:ext cx="838200" cy="74828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57400" y="3695700"/>
                <a:ext cx="10058400" cy="4421852"/>
              </a:xfrm>
              <a:prstGeom prst="rect">
                <a:avLst/>
              </a:prstGeom>
            </p:spPr>
            <p:txBody>
              <a:bodyPr wrap="square">
                <a:spAutoFit/>
              </a:bodyPr>
              <a:lstStyle/>
              <a:p>
                <a:r>
                  <a:rPr lang="en-US" sz="4000" dirty="0"/>
                  <a:t>Do ABCD là hình thoi nên cũng là hình bình hành.</a:t>
                </a:r>
              </a:p>
              <a:p>
                <a:r>
                  <a:rPr lang="en-US" sz="4000" dirty="0"/>
                  <a:t>Lại 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𝐴</m:t>
                        </m:r>
                      </m:e>
                    </m:acc>
                  </m:oMath>
                </a14:m>
                <a:r>
                  <a:rPr lang="en-US" sz="4000" dirty="0"/>
                  <a:t>= 90° nên hình bình hành ABCD là hình chữ nhật.</a:t>
                </a:r>
              </a:p>
              <a:p>
                <a:r>
                  <a:rPr lang="en-US" sz="4000" dirty="0"/>
                  <a:t>Mà AD = AB (do ABCD là hình thoi)</a:t>
                </a:r>
              </a:p>
              <a:p>
                <a:r>
                  <a:rPr lang="en-US" sz="4000" dirty="0"/>
                  <a:t>Hình chữ nhật ABCD có hai cạnh kề bằng nhau (AD = AB) nên là hình vuông.</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57400" y="3695700"/>
                <a:ext cx="10058400" cy="4421852"/>
              </a:xfrm>
              <a:prstGeom prst="rect">
                <a:avLst/>
              </a:prstGeom>
              <a:blipFill rotWithShape="1">
                <a:blip r:embed="rId14"/>
                <a:stretch>
                  <a:fillRect l="-2182" t="-2479" r="-61" b="-4821"/>
                </a:stretch>
              </a:blipFill>
            </p:spPr>
            <p:txBody>
              <a:bodyPr/>
              <a:lstStyle/>
              <a:p>
                <a:r>
                  <a:rPr lang="en-US">
                    <a:noFill/>
                  </a:rPr>
                  <a:t> </a:t>
                </a:r>
              </a:p>
            </p:txBody>
          </p:sp>
        </mc:Fallback>
      </mc:AlternateContent>
      <p:pic>
        <p:nvPicPr>
          <p:cNvPr id="11" name="Picture 10" descr="Bài 2 trang 119 Toán 8 Tập 1 Cánh diều | Giải Toán 8"/>
          <p:cNvPicPr/>
          <p:nvPr/>
        </p:nvPicPr>
        <p:blipFill>
          <a:blip r:embed="rId15">
            <a:extLst>
              <a:ext uri="{28A0092B-C50C-407E-A947-70E740481C1C}">
                <a14:useLocalDpi xmlns:a14="http://schemas.microsoft.com/office/drawing/2010/main" val="0"/>
              </a:ext>
            </a:extLst>
          </a:blip>
          <a:srcRect/>
          <a:stretch>
            <a:fillRect/>
          </a:stretch>
        </p:blipFill>
        <p:spPr bwMode="auto">
          <a:xfrm>
            <a:off x="13182600" y="2933700"/>
            <a:ext cx="3886200" cy="3638986"/>
          </a:xfrm>
          <a:prstGeom prst="rect">
            <a:avLst/>
          </a:prstGeom>
          <a:noFill/>
          <a:ln>
            <a:noFill/>
          </a:ln>
        </p:spPr>
      </p:pic>
      <p:sp>
        <p:nvSpPr>
          <p:cNvPr id="12" name="Rectangle 11"/>
          <p:cNvSpPr/>
          <p:nvPr/>
        </p:nvSpPr>
        <p:spPr>
          <a:xfrm>
            <a:off x="4800600" y="8296824"/>
            <a:ext cx="13030200"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lnSpc>
                <a:spcPct val="107000"/>
              </a:lnSpc>
              <a:spcBef>
                <a:spcPts val="600"/>
              </a:spcBef>
              <a:spcAft>
                <a:spcPts val="800"/>
              </a:spcAft>
              <a:defRPr/>
            </a:pPr>
            <a:r>
              <a:rPr lang="en-US" sz="4000" dirty="0"/>
              <a:t>Hình thoi có một góc vuông là hình vuông</a:t>
            </a:r>
            <a:r>
              <a:rPr lang="vi-VN" sz="4000" dirty="0"/>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57700" y="8249202"/>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362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2847" y="353925"/>
            <a:ext cx="6301353" cy="7509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8534400" y="504774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33400" y="1262096"/>
                <a:ext cx="9144000"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4000" b="0" i="0">
                        <a:effectLst/>
                        <a:latin typeface="Cambria Math" panose="02040503050406030204" pitchFamily="18" charset="0"/>
                        <a:ea typeface="Calibri" panose="020F0502020204030204" pitchFamily="34" charset="0"/>
                        <a:cs typeface="Arial" panose="020B0604020202020204" pitchFamily="34" charset="0"/>
                      </a:rPr>
                      <m:t>ABC</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có </a:t>
                </a:r>
                <a:r>
                  <a:rPr lang="vi-VN" sz="4000" dirty="0">
                    <a:effectLst/>
                    <a:latin typeface="Arial" panose="020B0604020202020204" pitchFamily="34" charset="0"/>
                    <a:ea typeface="Calibri" panose="020F0502020204030204" pitchFamily="34" charset="0"/>
                    <a:cs typeface="Times New Roman" panose="02020603050405020304" pitchFamily="18" charset="0"/>
                  </a:rPr>
                  <a:t>đường </a:t>
                </a:r>
                <a:r>
                  <a:rPr lang="en-US" sz="4000" dirty="0">
                    <a:effectLst/>
                    <a:latin typeface="Arial" panose="020B0604020202020204" pitchFamily="34" charset="0"/>
                    <a:ea typeface="Calibri" panose="020F0502020204030204" pitchFamily="34" charset="0"/>
                    <a:cs typeface="Times New Roman" panose="02020603050405020304" pitchFamily="18" charset="0"/>
                  </a:rPr>
                  <a:t>phân giác</a:t>
                </a:r>
                <a:r>
                  <a:rPr lang="vi-VN" sz="4000" dirty="0">
                    <a:effectLst/>
                    <a:latin typeface="Arial" panose="020B0604020202020204" pitchFamily="34" charset="0"/>
                    <a:ea typeface="Calibri" panose="020F0502020204030204" pitchFamily="34" charset="0"/>
                    <a:cs typeface="Times New Roman" panose="02020603050405020304" pitchFamily="18" charset="0"/>
                  </a:rPr>
                  <a:t> AD</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r>
                  <a:rPr lang="vi-VN" sz="4000" dirty="0">
                    <a:effectLst/>
                    <a:latin typeface="Arial" panose="020B0604020202020204" pitchFamily="34" charset="0"/>
                    <a:ea typeface="Calibri" panose="020F0502020204030204" pitchFamily="34" charset="0"/>
                    <a:cs typeface="Times New Roman" panose="02020603050405020304" pitchFamily="18" charset="0"/>
                  </a:rPr>
                  <a:t>  Gọi HK lần lượt là hình chiếu của D trên AB, AC.</a:t>
                </a:r>
                <a:r>
                  <a:rPr lang="en-US" sz="4000" dirty="0">
                    <a:effectLst/>
                    <a:latin typeface="Arial" panose="020B0604020202020204" pitchFamily="34" charset="0"/>
                    <a:ea typeface="Calibri" panose="020F0502020204030204" pitchFamily="34" charset="0"/>
                    <a:cs typeface="Times New Roman" panose="02020603050405020304" pitchFamily="18" charset="0"/>
                  </a:rPr>
                  <a:t> Chứng minh </a:t>
                </a:r>
                <a:r>
                  <a:rPr lang="vi-VN" sz="4000" dirty="0">
                    <a:effectLst/>
                    <a:latin typeface="Arial" panose="020B0604020202020204" pitchFamily="34" charset="0"/>
                    <a:ea typeface="Calibri" panose="020F0502020204030204" pitchFamily="34" charset="0"/>
                    <a:cs typeface="Times New Roman" panose="02020603050405020304" pitchFamily="18" charset="0"/>
                  </a:rPr>
                  <a:t>tứ giác AHKD là hình vuông.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 y="1262096"/>
                <a:ext cx="9144000" cy="3785652"/>
              </a:xfrm>
              <a:prstGeom prst="rect">
                <a:avLst/>
              </a:prstGeom>
              <a:blipFill rotWithShape="1">
                <a:blip r:embed="rId2"/>
                <a:stretch>
                  <a:fillRect l="-2400" r="-2333" b="-3060"/>
                </a:stretch>
              </a:blipFill>
            </p:spPr>
            <p:txBody>
              <a:bodyPr/>
              <a:lstStyle/>
              <a:p>
                <a:r>
                  <a:rPr lang="en-US">
                    <a:noFill/>
                  </a:rPr>
                  <a:t> </a:t>
                </a:r>
              </a:p>
            </p:txBody>
          </p:sp>
        </mc:Fallback>
      </mc:AlternateContent>
      <p:pic>
        <p:nvPicPr>
          <p:cNvPr id="9"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83991">
            <a:off x="16998548" y="-630468"/>
            <a:ext cx="1038797" cy="1983814"/>
          </a:xfrm>
          <a:prstGeom prst="rect">
            <a:avLst/>
          </a:prstGeom>
        </p:spPr>
      </p:pic>
      <p:pic>
        <p:nvPicPr>
          <p:cNvPr id="1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93389" y="9182100"/>
            <a:ext cx="914400" cy="816310"/>
          </a:xfrm>
          <a:prstGeom prst="rect">
            <a:avLst/>
          </a:prstGeom>
        </p:spPr>
      </p:pic>
      <p:pic>
        <p:nvPicPr>
          <p:cNvPr id="1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9054" y="9413932"/>
            <a:ext cx="876254" cy="8730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13967" y="6088479"/>
                <a:ext cx="16472048" cy="3207353"/>
              </a:xfrm>
              <a:prstGeom prst="rect">
                <a:avLst/>
              </a:prstGeom>
            </p:spPr>
            <p:txBody>
              <a:bodyPr wrap="square">
                <a:spAutoFit/>
              </a:bodyPr>
              <a:lstStyle/>
              <a:p>
                <a:r>
                  <a:rPr lang="en-US" sz="4000" dirty="0"/>
                  <a:t>Do H, K lần lượt là hình chiếu của D trên AB, AC nên DH ⊥ AB và DK ⊥ AC</a:t>
                </a:r>
              </a:p>
              <a:p>
                <a:r>
                  <a:rPr lang="en-US" sz="4000" dirty="0"/>
                  <a:t>Hay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𝐾</m:t>
                        </m:r>
                      </m:e>
                    </m:acc>
                  </m:oMath>
                </a14:m>
                <a:r>
                  <a:rPr lang="en-US" sz="4000" dirty="0"/>
                  <a:t>= 90°</a:t>
                </a:r>
              </a:p>
              <a:p>
                <a:r>
                  <a:rPr lang="en-US" sz="4000" dirty="0"/>
                  <a:t>Tứ giác AHDK 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𝐴</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𝐾</m:t>
                        </m:r>
                      </m:e>
                    </m:acc>
                  </m:oMath>
                </a14:m>
                <a:r>
                  <a:rPr lang="en-US" sz="4000" dirty="0"/>
                  <a:t>= 90° </a:t>
                </a:r>
              </a:p>
              <a:p>
                <a:r>
                  <a:rPr lang="en-US" sz="4000" dirty="0"/>
                  <a:t>nên AHDK là hình chữ nhật.</a:t>
                </a:r>
              </a:p>
              <a:p>
                <a:r>
                  <a:rPr lang="en-US" sz="4000" dirty="0"/>
                  <a:t>Mà AD là tia phân giác của góc HAK nên AHDK là hình vuông.</a:t>
                </a:r>
              </a:p>
            </p:txBody>
          </p:sp>
        </mc:Choice>
        <mc:Fallback xmlns="">
          <p:sp>
            <p:nvSpPr>
              <p:cNvPr id="5" name="Rectangle 4"/>
              <p:cNvSpPr>
                <a:spLocks noRot="1" noChangeAspect="1" noMove="1" noResize="1" noEditPoints="1" noAdjustHandles="1" noChangeArrowheads="1" noChangeShapeType="1" noTextEdit="1"/>
              </p:cNvSpPr>
              <p:nvPr/>
            </p:nvSpPr>
            <p:spPr>
              <a:xfrm>
                <a:off x="813967" y="6088479"/>
                <a:ext cx="16472048" cy="3207353"/>
              </a:xfrm>
              <a:prstGeom prst="rect">
                <a:avLst/>
              </a:prstGeom>
              <a:blipFill rotWithShape="1">
                <a:blip r:embed="rId17"/>
                <a:stretch>
                  <a:fillRect l="-1332" t="-3802" b="-7224"/>
                </a:stretch>
              </a:blipFill>
            </p:spPr>
            <p:txBody>
              <a:bodyPr/>
              <a:lstStyle/>
              <a:p>
                <a:r>
                  <a:rPr lang="en-US">
                    <a:noFill/>
                  </a:rPr>
                  <a:t> </a:t>
                </a:r>
              </a:p>
            </p:txBody>
          </p:sp>
        </mc:Fallback>
      </mc:AlternateContent>
      <p:pic>
        <p:nvPicPr>
          <p:cNvPr id="10" name="Picture 9" descr="Bài 3 trang 119 Toán 8 Tập 1 Cánh diều | Giải Toán 8"/>
          <p:cNvPicPr/>
          <p:nvPr/>
        </p:nvPicPr>
        <p:blipFill>
          <a:blip r:embed="rId18">
            <a:extLst>
              <a:ext uri="{28A0092B-C50C-407E-A947-70E740481C1C}">
                <a14:useLocalDpi xmlns:a14="http://schemas.microsoft.com/office/drawing/2010/main" val="0"/>
              </a:ext>
            </a:extLst>
          </a:blip>
          <a:srcRect/>
          <a:stretch>
            <a:fillRect/>
          </a:stretch>
        </p:blipFill>
        <p:spPr bwMode="auto">
          <a:xfrm>
            <a:off x="13030200" y="1262096"/>
            <a:ext cx="3733800" cy="3028448"/>
          </a:xfrm>
          <a:prstGeom prst="rect">
            <a:avLst/>
          </a:prstGeom>
          <a:noFill/>
          <a:ln>
            <a:noFill/>
          </a:ln>
        </p:spPr>
      </p:pic>
    </p:spTree>
    <p:extLst>
      <p:ext uri="{BB962C8B-B14F-4D97-AF65-F5344CB8AC3E}">
        <p14:creationId xmlns:p14="http://schemas.microsoft.com/office/powerpoint/2010/main" val="29197826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7502"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VẬN</a:t>
              </a:r>
              <a:r>
                <a:rPr kumimoji="0" lang="en-US" sz="7502" b="1" i="0" u="none" strike="noStrike" kern="1200" cap="none" spc="-112" normalizeH="0" noProof="0" dirty="0">
                  <a:ln>
                    <a:noFill/>
                  </a:ln>
                  <a:solidFill>
                    <a:srgbClr val="000000"/>
                  </a:solidFill>
                  <a:effectLst/>
                  <a:uLnTx/>
                  <a:uFillTx/>
                  <a:latin typeface="Arial" panose="020B0604020202020204" pitchFamily="34" charset="0"/>
                  <a:ea typeface="+mn-ea"/>
                  <a:cs typeface="Arial" panose="020B0604020202020204" pitchFamily="34" charset="0"/>
                </a:rPr>
                <a:t> DỤNG</a:t>
              </a:r>
              <a:endParaRPr kumimoji="0" lang="en-US" sz="7502"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593490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190500"/>
                <a:ext cx="17754600" cy="2723823"/>
              </a:xfrm>
              <a:prstGeom prst="rect">
                <a:avLst/>
              </a:prstGeom>
            </p:spPr>
            <p:txBody>
              <a:bodyPr wrap="square">
                <a:spAutoFit/>
              </a:bodyPr>
              <a:lstStyle/>
              <a:p>
                <a:pPr algn="just">
                  <a:lnSpc>
                    <a:spcPct val="150000"/>
                  </a:lnSpc>
                </a:pPr>
                <a:r>
                  <a:rPr lang="fr-FR" sz="3800" b="1" dirty="0">
                    <a:latin typeface="Arial" panose="020B0604020202020204" pitchFamily="34" charset="0"/>
                    <a:ea typeface="Calibri" panose="020F0502020204030204" pitchFamily="34" charset="0"/>
                    <a:cs typeface="Times New Roman" panose="02020603050405020304" pitchFamily="18" charset="0"/>
                  </a:rPr>
                  <a:t>Bài </a:t>
                </a:r>
                <a:r>
                  <a:rPr lang="vi-VN" sz="3800" b="1" dirty="0">
                    <a:latin typeface="Arial" panose="020B0604020202020204" pitchFamily="34" charset="0"/>
                    <a:ea typeface="Calibri" panose="020F0502020204030204" pitchFamily="34" charset="0"/>
                    <a:cs typeface="Times New Roman" panose="02020603050405020304" pitchFamily="18" charset="0"/>
                  </a:rPr>
                  <a:t>4</a:t>
                </a:r>
                <a:r>
                  <a:rPr lang="fr-FR" sz="3800" b="1" dirty="0">
                    <a:latin typeface="Arial" panose="020B0604020202020204" pitchFamily="34" charset="0"/>
                    <a:ea typeface="Calibri" panose="020F0502020204030204" pitchFamily="34" charset="0"/>
                    <a:cs typeface="Times New Roman" panose="02020603050405020304" pitchFamily="18" charset="0"/>
                  </a:rPr>
                  <a:t>.</a:t>
                </a:r>
                <a:r>
                  <a:rPr lang="fr-FR"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(SGK – tr.</a:t>
                </a:r>
                <a:r>
                  <a:rPr lang="vi-VN"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119</a:t>
                </a:r>
                <a:r>
                  <a:rPr lang="fr-FR"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vi-VN"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vi-VN"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 hai mảnh giấy mỗi mảnh là một hình vuông với độ dài cạnh là 1 dm. Hãy trình bày cách gấp mảnh giấy đó để được hình vuông có độ dài cạnh là </a:t>
                </a:r>
                <a14:m>
                  <m:oMath xmlns:m="http://schemas.openxmlformats.org/officeDocument/2006/math">
                    <m:rad>
                      <m:radPr>
                        <m:degHide m:val="on"/>
                        <m:ctrlPr>
                          <a:rPr lang="vi-VN" sz="3800" i="1" smtClean="0">
                            <a:solidFill>
                              <a:srgbClr val="000000"/>
                            </a:solidFill>
                            <a:effectLst/>
                            <a:latin typeface="Cambria Math" panose="02040503050406030204" pitchFamily="18" charset="0"/>
                            <a:ea typeface="Cambria Math"/>
                            <a:cs typeface="Times New Roman" panose="02020603050405020304" pitchFamily="18" charset="0"/>
                          </a:rPr>
                        </m:ctrlPr>
                      </m:radPr>
                      <m:deg/>
                      <m:e>
                        <m:r>
                          <a:rPr lang="vi-VN" sz="3800" i="1">
                            <a:solidFill>
                              <a:srgbClr val="000000"/>
                            </a:solidFill>
                            <a:latin typeface="Cambria Math"/>
                            <a:ea typeface="Cambria Math"/>
                            <a:cs typeface="Times New Roman" panose="02020603050405020304" pitchFamily="18" charset="0"/>
                          </a:rPr>
                          <m:t>2</m:t>
                        </m:r>
                      </m:e>
                    </m:rad>
                  </m:oMath>
                </a14:m>
                <a:r>
                  <a:rPr lang="vi-VN" sz="3800" dirty="0">
                    <a:effectLst/>
                    <a:latin typeface="Calibri" panose="020F0502020204030204" pitchFamily="34" charset="0"/>
                    <a:ea typeface="Calibri" panose="020F0502020204030204" pitchFamily="34" charset="0"/>
                    <a:cs typeface="Times New Roman" panose="02020603050405020304" pitchFamily="18" charset="0"/>
                  </a:rPr>
                  <a:t> dm.</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4800" y="190500"/>
                <a:ext cx="17754600" cy="2723823"/>
              </a:xfrm>
              <a:prstGeom prst="rect">
                <a:avLst/>
              </a:prstGeom>
              <a:blipFill rotWithShape="1">
                <a:blip r:embed="rId2"/>
                <a:stretch>
                  <a:fillRect l="-1099" r="-1099" b="-6935"/>
                </a:stretch>
              </a:blipFill>
            </p:spPr>
            <p:txBody>
              <a:bodyPr/>
              <a:lstStyle/>
              <a:p>
                <a:r>
                  <a:rPr lang="en-US">
                    <a:noFill/>
                  </a:rPr>
                  <a:t> </a:t>
                </a:r>
              </a:p>
            </p:txBody>
          </p:sp>
        </mc:Fallback>
      </mc:AlternateContent>
      <p:sp>
        <p:nvSpPr>
          <p:cNvPr id="3" name="Rectangle 2"/>
          <p:cNvSpPr/>
          <p:nvPr/>
        </p:nvSpPr>
        <p:spPr>
          <a:xfrm>
            <a:off x="302342" y="3848100"/>
            <a:ext cx="14020800" cy="3170099"/>
          </a:xfrm>
          <a:prstGeom prst="rect">
            <a:avLst/>
          </a:prstGeom>
        </p:spPr>
        <p:txBody>
          <a:bodyPr wrap="square">
            <a:spAutoFit/>
          </a:bodyPr>
          <a:lstStyle/>
          <a:p>
            <a:r>
              <a:rPr lang="en-US" sz="4000" dirty="0"/>
              <a:t>‒ Gấp và cắt hai mảnh giấy hình vuông thành 4 mảnh tam giác vuông (hình vẽ).</a:t>
            </a:r>
          </a:p>
          <a:p>
            <a:r>
              <a:rPr lang="en-US" sz="4000" dirty="0"/>
              <a:t>‒ Ghép 4 mảnh tam giác vuông, với cạnh huyền tam giác là cạnh của hình vuông mới (hình vẽ).</a:t>
            </a:r>
          </a:p>
          <a:p>
            <a:endParaRPr lang="en-US" sz="4000" dirty="0"/>
          </a:p>
        </p:txBody>
      </p:sp>
      <p:pic>
        <p:nvPicPr>
          <p:cNvPr id="1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3606">
            <a:off x="17765594" y="8571281"/>
            <a:ext cx="866578" cy="1654924"/>
          </a:xfrm>
          <a:prstGeom prst="rect">
            <a:avLst/>
          </a:prstGeom>
        </p:spPr>
      </p:pic>
      <p:pic>
        <p:nvPicPr>
          <p:cNvPr id="6" name="Picture 5" descr="Bài 4 trang 119 Toán 8 Tập 1 Cánh diều | Giải Toán 8"/>
          <p:cNvPicPr/>
          <p:nvPr/>
        </p:nvPicPr>
        <p:blipFill>
          <a:blip r:embed="rId5">
            <a:extLst>
              <a:ext uri="{28A0092B-C50C-407E-A947-70E740481C1C}">
                <a14:useLocalDpi xmlns:a14="http://schemas.microsoft.com/office/drawing/2010/main" val="0"/>
              </a:ext>
            </a:extLst>
          </a:blip>
          <a:srcRect/>
          <a:stretch>
            <a:fillRect/>
          </a:stretch>
        </p:blipFill>
        <p:spPr bwMode="auto">
          <a:xfrm>
            <a:off x="825817" y="6819900"/>
            <a:ext cx="15861983" cy="2895600"/>
          </a:xfrm>
          <a:prstGeom prst="rect">
            <a:avLst/>
          </a:prstGeom>
          <a:noFill/>
          <a:ln>
            <a:noFill/>
          </a:ln>
        </p:spPr>
      </p:pic>
      <p:sp>
        <p:nvSpPr>
          <p:cNvPr id="5" name="Rectangle 4"/>
          <p:cNvSpPr/>
          <p:nvPr/>
        </p:nvSpPr>
        <p:spPr>
          <a:xfrm>
            <a:off x="7620000" y="2729656"/>
            <a:ext cx="1562100" cy="707886"/>
          </a:xfrm>
          <a:prstGeom prst="rect">
            <a:avLst/>
          </a:prstGeom>
        </p:spPr>
        <p:txBody>
          <a:bodyPr wrap="square">
            <a:spAutoFit/>
          </a:bodyPr>
          <a:lstStyle/>
          <a:p>
            <a:pPr lvl="0">
              <a:defRPr/>
            </a:pPr>
            <a:r>
              <a:rPr lang="en-US" sz="4000" b="1" u="sng" dirty="0">
                <a:solidFill>
                  <a:srgbClr val="1F497D"/>
                </a:solidFill>
                <a:latin typeface="Times New Roman" pitchFamily="18" charset="0"/>
                <a:cs typeface="Times New Roman" pitchFamily="18" charset="0"/>
              </a:rPr>
              <a:t>Giải</a:t>
            </a:r>
          </a:p>
        </p:txBody>
      </p:sp>
    </p:spTree>
    <p:extLst>
      <p:ext uri="{BB962C8B-B14F-4D97-AF65-F5344CB8AC3E}">
        <p14:creationId xmlns:p14="http://schemas.microsoft.com/office/powerpoint/2010/main" val="34618311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29978" y="-467423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8" name="Group 18"/>
          <p:cNvGrpSpPr/>
          <p:nvPr/>
        </p:nvGrpSpPr>
        <p:grpSpPr>
          <a:xfrm>
            <a:off x="13714518" y="4507643"/>
            <a:ext cx="3086100" cy="286940"/>
            <a:chOff x="0" y="0"/>
            <a:chExt cx="812800" cy="75573"/>
          </a:xfrm>
        </p:grpSpPr>
        <p:sp>
          <p:nvSpPr>
            <p:cNvPr id="19" name="Freeform 19"/>
            <p:cNvSpPr/>
            <p:nvPr/>
          </p:nvSpPr>
          <p:spPr>
            <a:xfrm>
              <a:off x="0" y="0"/>
              <a:ext cx="812800" cy="75573"/>
            </a:xfrm>
            <a:custGeom>
              <a:avLst/>
              <a:gdLst/>
              <a:ahLst/>
              <a:cxnLst/>
              <a:rect l="l" t="t" r="r" b="b"/>
              <a:pathLst>
                <a:path w="812800" h="75573">
                  <a:moveTo>
                    <a:pt x="0" y="0"/>
                  </a:moveTo>
                  <a:lnTo>
                    <a:pt x="812800" y="0"/>
                  </a:lnTo>
                  <a:lnTo>
                    <a:pt x="812800" y="75573"/>
                  </a:lnTo>
                  <a:lnTo>
                    <a:pt x="0" y="75573"/>
                  </a:lnTo>
                  <a:close/>
                </a:path>
              </a:pathLst>
            </a:custGeom>
            <a:solidFill>
              <a:srgbClr val="000000">
                <a:alpha val="0"/>
              </a:srgbClr>
            </a:solidFill>
          </p:spPr>
        </p:sp>
        <p:sp>
          <p:nvSpPr>
            <p:cNvPr id="20" name="TextBox 20"/>
            <p:cNvSpPr txBox="1"/>
            <p:nvPr/>
          </p:nvSpPr>
          <p:spPr>
            <a:xfrm>
              <a:off x="0" y="-19050"/>
              <a:ext cx="812800" cy="831850"/>
            </a:xfrm>
            <a:prstGeom prst="rect">
              <a:avLst/>
            </a:prstGeom>
          </p:spPr>
          <p:txBody>
            <a:bodyPr lIns="50800" tIns="50800" rIns="50800" bIns="50800" rtlCol="0" anchor="ctr"/>
            <a:lstStyle/>
            <a:p>
              <a:pPr algn="ctr">
                <a:lnSpc>
                  <a:spcPts val="2683"/>
                </a:lnSpc>
              </a:pPr>
              <a:endParaRPr/>
            </a:p>
          </p:txBody>
        </p:sp>
      </p:gr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36343">
            <a:off x="16146725" y="7979430"/>
            <a:ext cx="1620310" cy="2082174"/>
          </a:xfrm>
          <a:prstGeom prst="rect">
            <a:avLst/>
          </a:prstGeom>
        </p:spPr>
      </p:pic>
      <p:grpSp>
        <p:nvGrpSpPr>
          <p:cNvPr id="37" name="Group 36"/>
          <p:cNvGrpSpPr/>
          <p:nvPr/>
        </p:nvGrpSpPr>
        <p:grpSpPr>
          <a:xfrm>
            <a:off x="3113453" y="3847067"/>
            <a:ext cx="12424647" cy="3200401"/>
            <a:chOff x="2967753" y="5262998"/>
            <a:chExt cx="12424647" cy="4310337"/>
          </a:xfrm>
        </p:grpSpPr>
        <p:grpSp>
          <p:nvGrpSpPr>
            <p:cNvPr id="4" name="Group 4"/>
            <p:cNvGrpSpPr/>
            <p:nvPr/>
          </p:nvGrpSpPr>
          <p:grpSpPr>
            <a:xfrm>
              <a:off x="2967753" y="6554920"/>
              <a:ext cx="12424647" cy="3018415"/>
              <a:chOff x="0" y="0"/>
              <a:chExt cx="27962470" cy="3815253"/>
            </a:xfrm>
          </p:grpSpPr>
          <p:sp>
            <p:nvSpPr>
              <p:cNvPr id="5" name="Freeform 5"/>
              <p:cNvSpPr/>
              <p:nvPr/>
            </p:nvSpPr>
            <p:spPr>
              <a:xfrm>
                <a:off x="72389" y="72391"/>
                <a:ext cx="27817691" cy="3670472"/>
              </a:xfrm>
              <a:custGeom>
                <a:avLst/>
                <a:gdLst/>
                <a:ahLst/>
                <a:cxnLst/>
                <a:rect l="l" t="t" r="r" b="b"/>
                <a:pathLst>
                  <a:path w="27817691" h="3670473">
                    <a:moveTo>
                      <a:pt x="0" y="0"/>
                    </a:moveTo>
                    <a:lnTo>
                      <a:pt x="27817691" y="0"/>
                    </a:lnTo>
                    <a:lnTo>
                      <a:pt x="27817691" y="3670473"/>
                    </a:lnTo>
                    <a:lnTo>
                      <a:pt x="0" y="3670473"/>
                    </a:lnTo>
                    <a:lnTo>
                      <a:pt x="0" y="0"/>
                    </a:lnTo>
                    <a:close/>
                  </a:path>
                </a:pathLst>
              </a:custGeom>
              <a:solidFill>
                <a:srgbClr val="FFFFFF"/>
              </a:solidFill>
            </p:spPr>
          </p:sp>
          <p:sp>
            <p:nvSpPr>
              <p:cNvPr id="6" name="Freeform 6"/>
              <p:cNvSpPr/>
              <p:nvPr/>
            </p:nvSpPr>
            <p:spPr>
              <a:xfrm>
                <a:off x="0" y="0"/>
                <a:ext cx="27962470" cy="3815253"/>
              </a:xfrm>
              <a:custGeom>
                <a:avLst/>
                <a:gdLst/>
                <a:ahLst/>
                <a:cxnLst/>
                <a:rect l="l" t="t" r="r" b="b"/>
                <a:pathLst>
                  <a:path w="27962470" h="3815253">
                    <a:moveTo>
                      <a:pt x="27817691" y="3670473"/>
                    </a:moveTo>
                    <a:lnTo>
                      <a:pt x="27962470" y="3670473"/>
                    </a:lnTo>
                    <a:lnTo>
                      <a:pt x="27962470" y="3815253"/>
                    </a:lnTo>
                    <a:lnTo>
                      <a:pt x="27817688" y="3815253"/>
                    </a:lnTo>
                    <a:lnTo>
                      <a:pt x="27817688"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27817691" y="144780"/>
                    </a:moveTo>
                    <a:lnTo>
                      <a:pt x="27962470" y="144780"/>
                    </a:lnTo>
                    <a:lnTo>
                      <a:pt x="27962470" y="3670473"/>
                    </a:lnTo>
                    <a:lnTo>
                      <a:pt x="27817688" y="3670473"/>
                    </a:lnTo>
                    <a:lnTo>
                      <a:pt x="27817688" y="144780"/>
                    </a:lnTo>
                    <a:close/>
                    <a:moveTo>
                      <a:pt x="144780" y="3670473"/>
                    </a:moveTo>
                    <a:lnTo>
                      <a:pt x="27817691" y="3670473"/>
                    </a:lnTo>
                    <a:lnTo>
                      <a:pt x="27817691" y="3815253"/>
                    </a:lnTo>
                    <a:lnTo>
                      <a:pt x="144780" y="3815253"/>
                    </a:lnTo>
                    <a:lnTo>
                      <a:pt x="144780" y="3670473"/>
                    </a:lnTo>
                    <a:close/>
                    <a:moveTo>
                      <a:pt x="27817691" y="0"/>
                    </a:moveTo>
                    <a:lnTo>
                      <a:pt x="27962470" y="0"/>
                    </a:lnTo>
                    <a:lnTo>
                      <a:pt x="27962470" y="144780"/>
                    </a:lnTo>
                    <a:lnTo>
                      <a:pt x="27817688" y="144780"/>
                    </a:lnTo>
                    <a:lnTo>
                      <a:pt x="27817688" y="0"/>
                    </a:lnTo>
                    <a:close/>
                    <a:moveTo>
                      <a:pt x="0" y="0"/>
                    </a:moveTo>
                    <a:lnTo>
                      <a:pt x="144780" y="0"/>
                    </a:lnTo>
                    <a:lnTo>
                      <a:pt x="144780" y="144780"/>
                    </a:lnTo>
                    <a:lnTo>
                      <a:pt x="0" y="144780"/>
                    </a:lnTo>
                    <a:lnTo>
                      <a:pt x="0" y="0"/>
                    </a:lnTo>
                    <a:close/>
                    <a:moveTo>
                      <a:pt x="144780" y="0"/>
                    </a:moveTo>
                    <a:lnTo>
                      <a:pt x="27817691" y="0"/>
                    </a:lnTo>
                    <a:lnTo>
                      <a:pt x="27817691" y="144780"/>
                    </a:lnTo>
                    <a:lnTo>
                      <a:pt x="144780" y="144780"/>
                    </a:lnTo>
                    <a:lnTo>
                      <a:pt x="144780" y="0"/>
                    </a:lnTo>
                    <a:close/>
                  </a:path>
                </a:pathLst>
              </a:custGeom>
              <a:solidFill>
                <a:srgbClr val="7CB79D"/>
              </a:solidFill>
            </p:spPr>
          </p:sp>
        </p:grpSp>
        <p:sp>
          <p:nvSpPr>
            <p:cNvPr id="36" name="Rectangle 35"/>
            <p:cNvSpPr/>
            <p:nvPr/>
          </p:nvSpPr>
          <p:spPr>
            <a:xfrm>
              <a:off x="3324497" y="5262998"/>
              <a:ext cx="11548768" cy="3855008"/>
            </a:xfrm>
            <a:prstGeom prst="rect">
              <a:avLst/>
            </a:prstGeom>
          </p:spPr>
          <p:txBody>
            <a:bodyPr wrap="square">
              <a:spAutoFit/>
            </a:bodyPr>
            <a:lstStyle/>
            <a:p>
              <a:pPr algn="ctr">
                <a:lnSpc>
                  <a:spcPct val="150000"/>
                </a:lnSpc>
                <a:spcAft>
                  <a:spcPts val="0"/>
                </a:spcAft>
              </a:pPr>
              <a:br>
                <a:rPr lang="en-US" sz="6000" dirty="0">
                  <a:solidFill>
                    <a:srgbClr val="2F5496"/>
                  </a:solidFill>
                  <a:latin typeface="Arial" panose="020B0604020202020204" pitchFamily="34" charset="0"/>
                  <a:ea typeface="Times New Roman" panose="02020603050405020304" pitchFamily="18" charset="0"/>
                </a:rPr>
              </a:br>
              <a:r>
                <a:rPr lang="pl-PL" sz="6000" b="1" kern="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BÀI 7: </a:t>
              </a:r>
              <a:r>
                <a:rPr lang="en-US" sz="6000" b="1" kern="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HÌNH VUÔNG</a:t>
              </a:r>
              <a:endParaRPr lang="en-US" sz="6000" b="1" kern="0"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pic>
        <p:nvPicPr>
          <p:cNvPr id="39"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96355">
            <a:off x="1336968" y="62954"/>
            <a:ext cx="1169234" cy="2232913"/>
          </a:xfrm>
          <a:prstGeom prst="rect">
            <a:avLst/>
          </a:prstGeom>
        </p:spPr>
      </p:pic>
      <p:sp>
        <p:nvSpPr>
          <p:cNvPr id="7" name="Isosceles Triangle 6"/>
          <p:cNvSpPr/>
          <p:nvPr/>
        </p:nvSpPr>
        <p:spPr>
          <a:xfrm>
            <a:off x="699237" y="8334717"/>
            <a:ext cx="2305733" cy="1371600"/>
          </a:xfrm>
          <a:prstGeom prst="triangl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10773133" y="8424446"/>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6625893" y="6815209"/>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3" name="Rectangle 2"/>
          <p:cNvSpPr/>
          <p:nvPr/>
        </p:nvSpPr>
        <p:spPr>
          <a:xfrm>
            <a:off x="381000" y="1836214"/>
            <a:ext cx="14020800" cy="7602081"/>
          </a:xfrm>
          <a:prstGeom prst="rect">
            <a:avLst/>
          </a:prstGeom>
        </p:spPr>
        <p:txBody>
          <a:bodyPr wrap="square">
            <a:spAutoFit/>
          </a:bodyPr>
          <a:lstStyle/>
          <a:p>
            <a:r>
              <a:rPr lang="vi-VN" sz="3200" dirty="0">
                <a:latin typeface="Times New Roman" pitchFamily="18" charset="0"/>
                <a:cs typeface="Times New Roman" pitchFamily="18" charset="0"/>
              </a:rPr>
              <a:t>Bạn Thảo có một mảnh giấy có dạng hình tròn. Bạn Thảo đố bạn Minh: Không dùng thước thẳng và compa, làm thế nào có xác thể định được tâm của hình tròn và trọn ra 4 vị trí trên đường tròn đó để chúng là 4 đỉnh của một hình vuông.</a:t>
            </a:r>
          </a:p>
          <a:p>
            <a:r>
              <a:rPr lang="vi-VN" sz="3200" dirty="0">
                <a:latin typeface="Times New Roman" pitchFamily="18" charset="0"/>
                <a:cs typeface="Times New Roman" pitchFamily="18" charset="0"/>
              </a:rPr>
              <a:t>Bạn Minh làm như sau:</a:t>
            </a:r>
          </a:p>
          <a:p>
            <a:r>
              <a:rPr lang="vi-VN" sz="3200" dirty="0">
                <a:latin typeface="Times New Roman" pitchFamily="18" charset="0"/>
                <a:cs typeface="Times New Roman" pitchFamily="18" charset="0"/>
              </a:rPr>
              <a:t>Bước 1. Gấp giấy sao cho hai nửa đường tròn trùng khít nhau. Nét gấp thẳng tạo thành đường kính của đường tròn. Ta đánh dấu hai đàu mút của đường kính đó là A, C</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Bước 2. Tiếp tục gấp mảnh giấy (có dạng nửa hình tròn)  Ở bước một sao cho hai nửa mới của </a:t>
            </a:r>
            <a:r>
              <a:rPr lang="en-US" sz="3200" dirty="0">
                <a:latin typeface="Times New Roman" pitchFamily="18" charset="0"/>
                <a:cs typeface="Times New Roman" pitchFamily="18" charset="0"/>
              </a:rPr>
              <a:t>n</a:t>
            </a:r>
            <a:r>
              <a:rPr lang="vi-VN" sz="3200" dirty="0">
                <a:latin typeface="Times New Roman" pitchFamily="18" charset="0"/>
                <a:cs typeface="Times New Roman" pitchFamily="18" charset="0"/>
              </a:rPr>
              <a:t>ửa hình tròn đó lại trùng khớp nhau</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Trải miếng bia về dạng hình tròn </a:t>
            </a:r>
            <a:r>
              <a:rPr lang="en-US" sz="3200" dirty="0">
                <a:latin typeface="Times New Roman" pitchFamily="18" charset="0"/>
                <a:cs typeface="Times New Roman" pitchFamily="18" charset="0"/>
              </a:rPr>
              <a:t>b</a:t>
            </a:r>
            <a:r>
              <a:rPr lang="vi-VN" sz="3200" dirty="0">
                <a:latin typeface="Times New Roman" pitchFamily="18" charset="0"/>
                <a:cs typeface="Times New Roman" pitchFamily="18" charset="0"/>
              </a:rPr>
              <a:t>an</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đầu, ta được nét gấp mới là một đường kính khác của đường tròn.</a:t>
            </a:r>
          </a:p>
          <a:p>
            <a:r>
              <a:rPr lang="vi-VN" sz="3200" dirty="0">
                <a:latin typeface="Times New Roman" pitchFamily="18" charset="0"/>
                <a:cs typeface="Times New Roman" pitchFamily="18" charset="0"/>
              </a:rPr>
              <a:t>Bước 3. Ta đánh dấu giao điểm của hai đường kính là O và hai đầu mút của đường kính mới là hai điểm B, D khi đó O là tâm của hình tròn và tứ giác ABCD là hình vuông (hình 71)</a:t>
            </a:r>
          </a:p>
          <a:p>
            <a:r>
              <a:rPr lang="en-US" sz="3200" dirty="0"/>
              <a:t>Em hãy giải thích cách làm của bạn Minh</a:t>
            </a:r>
            <a:endParaRPr lang="en-US" sz="3200" b="1" dirty="0">
              <a:latin typeface="Times New Roman" pitchFamily="18" charset="0"/>
              <a:cs typeface="Times New Roman" pitchFamily="18" charset="0"/>
            </a:endParaRPr>
          </a:p>
          <a:p>
            <a:endParaRPr lang="en-US" sz="4000" dirty="0"/>
          </a:p>
        </p:txBody>
      </p:sp>
      <p:pic>
        <p:nvPicPr>
          <p:cNvPr id="12" name="Picture 11"/>
          <p:cNvPicPr/>
          <p:nvPr/>
        </p:nvPicPr>
        <p:blipFill>
          <a:blip r:embed="rId8"/>
          <a:stretch>
            <a:fillRect/>
          </a:stretch>
        </p:blipFill>
        <p:spPr>
          <a:xfrm>
            <a:off x="14006052" y="-30726"/>
            <a:ext cx="4267200" cy="3908286"/>
          </a:xfrm>
          <a:prstGeom prst="rect">
            <a:avLst/>
          </a:prstGeom>
        </p:spPr>
      </p:pic>
    </p:spTree>
    <p:extLst>
      <p:ext uri="{BB962C8B-B14F-4D97-AF65-F5344CB8AC3E}">
        <p14:creationId xmlns:p14="http://schemas.microsoft.com/office/powerpoint/2010/main" val="7468733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21717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3" name="Rectangle 2"/>
          <p:cNvSpPr/>
          <p:nvPr/>
        </p:nvSpPr>
        <p:spPr>
          <a:xfrm>
            <a:off x="1524000" y="3162300"/>
            <a:ext cx="12115800" cy="5632311"/>
          </a:xfrm>
          <a:prstGeom prst="rect">
            <a:avLst/>
          </a:prstGeom>
        </p:spPr>
        <p:txBody>
          <a:bodyPr wrap="square">
            <a:spAutoFit/>
          </a:bodyPr>
          <a:lstStyle/>
          <a:p>
            <a:r>
              <a:rPr lang="en-US" sz="4000" dirty="0"/>
              <a:t>Ở bước 2, do bạn Minh đã gấp mảnh giấy (có dạng nửa hình tròn) sao cho hai nửa mới của nửa hình tròn đó lại trùng khít nhau nên hai đường kính AC và BD vuông góc với nhau tại O và OA = OB = OC = OD.</a:t>
            </a:r>
          </a:p>
          <a:p>
            <a:r>
              <a:rPr lang="en-US" sz="4000" dirty="0"/>
              <a:t>Do đó AC ⊥ BD tại trung điểm O của mỗi đường</a:t>
            </a:r>
          </a:p>
          <a:p>
            <a:r>
              <a:rPr lang="en-US" sz="4000" dirty="0"/>
              <a:t>Khi đó tứ giác ABCD là hình thoi</a:t>
            </a:r>
          </a:p>
          <a:p>
            <a:r>
              <a:rPr lang="en-US" sz="4000" dirty="0"/>
              <a:t>Mặt khác, hai đường chéo AC và BD của hình thoi ABCD bằng nhau (do cùng là đường kính của hình tròn) nên ABCD là hình vuông có tâm là O.</a:t>
            </a:r>
          </a:p>
        </p:txBody>
      </p:sp>
      <p:pic>
        <p:nvPicPr>
          <p:cNvPr id="12" name="Picture 11"/>
          <p:cNvPicPr/>
          <p:nvPr/>
        </p:nvPicPr>
        <p:blipFill>
          <a:blip r:embed="rId8"/>
          <a:stretch>
            <a:fillRect/>
          </a:stretch>
        </p:blipFill>
        <p:spPr>
          <a:xfrm>
            <a:off x="13792200" y="3597414"/>
            <a:ext cx="4267200" cy="3908286"/>
          </a:xfrm>
          <a:prstGeom prst="rect">
            <a:avLst/>
          </a:prstGeom>
        </p:spPr>
      </p:pic>
    </p:spTree>
    <p:extLst>
      <p:ext uri="{BB962C8B-B14F-4D97-AF65-F5344CB8AC3E}">
        <p14:creationId xmlns:p14="http://schemas.microsoft.com/office/powerpoint/2010/main" val="68957142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54" name="Group 153"/>
          <p:cNvGrpSpPr/>
          <p:nvPr/>
        </p:nvGrpSpPr>
        <p:grpSpPr>
          <a:xfrm>
            <a:off x="457201" y="3729851"/>
            <a:ext cx="5029200" cy="3797740"/>
            <a:chOff x="457200" y="3729851"/>
            <a:chExt cx="5481637" cy="3797740"/>
          </a:xfrm>
        </p:grpSpPr>
        <p:grpSp>
          <p:nvGrpSpPr>
            <p:cNvPr id="15" name="Group 15"/>
            <p:cNvGrpSpPr/>
            <p:nvPr/>
          </p:nvGrpSpPr>
          <p:grpSpPr>
            <a:xfrm>
              <a:off x="457200" y="3729851"/>
              <a:ext cx="5481637" cy="3797740"/>
              <a:chOff x="0" y="0"/>
              <a:chExt cx="9412784" cy="18150317"/>
            </a:xfrm>
          </p:grpSpPr>
          <p:sp>
            <p:nvSpPr>
              <p:cNvPr id="16"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7"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34" name="Rectangle 133"/>
            <p:cNvSpPr/>
            <p:nvPr/>
          </p:nvSpPr>
          <p:spPr>
            <a:xfrm>
              <a:off x="994562" y="4514352"/>
              <a:ext cx="4406917" cy="134766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143" name="Group 142"/>
          <p:cNvGrpSpPr/>
          <p:nvPr/>
        </p:nvGrpSpPr>
        <p:grpSpPr>
          <a:xfrm>
            <a:off x="4440330" y="955072"/>
            <a:ext cx="8894670" cy="1648141"/>
            <a:chOff x="4648200" y="342900"/>
            <a:chExt cx="8894670" cy="1648141"/>
          </a:xfrm>
        </p:grpSpPr>
        <p:grpSp>
          <p:nvGrpSpPr>
            <p:cNvPr id="10" name="Group 10"/>
            <p:cNvGrpSpPr/>
            <p:nvPr/>
          </p:nvGrpSpPr>
          <p:grpSpPr>
            <a:xfrm>
              <a:off x="4876800" y="342900"/>
              <a:ext cx="8666070" cy="1648141"/>
              <a:chOff x="0" y="0"/>
              <a:chExt cx="7501422" cy="1001853"/>
            </a:xfrm>
          </p:grpSpPr>
          <p:sp>
            <p:nvSpPr>
              <p:cNvPr id="11" name="Freeform 11"/>
              <p:cNvSpPr/>
              <p:nvPr/>
            </p:nvSpPr>
            <p:spPr>
              <a:xfrm>
                <a:off x="80010" y="80010"/>
                <a:ext cx="7408712" cy="909143"/>
              </a:xfrm>
              <a:custGeom>
                <a:avLst/>
                <a:gdLst/>
                <a:ahLst/>
                <a:cxnLst/>
                <a:rect l="l" t="t" r="r" b="b"/>
                <a:pathLst>
                  <a:path w="7408712" h="909143">
                    <a:moveTo>
                      <a:pt x="0" y="854533"/>
                    </a:moveTo>
                    <a:lnTo>
                      <a:pt x="0" y="909143"/>
                    </a:lnTo>
                    <a:lnTo>
                      <a:pt x="7408712" y="909143"/>
                    </a:lnTo>
                    <a:lnTo>
                      <a:pt x="7408712" y="0"/>
                    </a:lnTo>
                    <a:lnTo>
                      <a:pt x="7354102" y="0"/>
                    </a:lnTo>
                    <a:lnTo>
                      <a:pt x="7354102" y="854533"/>
                    </a:lnTo>
                    <a:close/>
                  </a:path>
                </a:pathLst>
              </a:custGeom>
              <a:solidFill>
                <a:srgbClr val="000000"/>
              </a:solidFill>
            </p:spPr>
          </p:sp>
          <p:sp>
            <p:nvSpPr>
              <p:cNvPr id="12" name="Freeform 12"/>
              <p:cNvSpPr/>
              <p:nvPr/>
            </p:nvSpPr>
            <p:spPr>
              <a:xfrm>
                <a:off x="67310" y="67310"/>
                <a:ext cx="7434112" cy="934543"/>
              </a:xfrm>
              <a:custGeom>
                <a:avLst/>
                <a:gdLst/>
                <a:ahLst/>
                <a:cxnLst/>
                <a:rect l="l" t="t" r="r" b="b"/>
                <a:pathLst>
                  <a:path w="7434112" h="934543">
                    <a:moveTo>
                      <a:pt x="7366802" y="0"/>
                    </a:moveTo>
                    <a:lnTo>
                      <a:pt x="7366802" y="12700"/>
                    </a:lnTo>
                    <a:lnTo>
                      <a:pt x="7421412" y="12700"/>
                    </a:lnTo>
                    <a:lnTo>
                      <a:pt x="7421412" y="921843"/>
                    </a:lnTo>
                    <a:lnTo>
                      <a:pt x="12700" y="921843"/>
                    </a:lnTo>
                    <a:lnTo>
                      <a:pt x="12700" y="867233"/>
                    </a:lnTo>
                    <a:lnTo>
                      <a:pt x="0" y="867233"/>
                    </a:lnTo>
                    <a:lnTo>
                      <a:pt x="0" y="934543"/>
                    </a:lnTo>
                    <a:lnTo>
                      <a:pt x="7434112" y="934543"/>
                    </a:lnTo>
                    <a:lnTo>
                      <a:pt x="7434112" y="0"/>
                    </a:lnTo>
                    <a:close/>
                  </a:path>
                </a:pathLst>
              </a:custGeom>
              <a:solidFill>
                <a:srgbClr val="000000"/>
              </a:solidFill>
            </p:spPr>
          </p:sp>
          <p:sp>
            <p:nvSpPr>
              <p:cNvPr id="13" name="Freeform 13"/>
              <p:cNvSpPr/>
              <p:nvPr/>
            </p:nvSpPr>
            <p:spPr>
              <a:xfrm>
                <a:off x="12700" y="12700"/>
                <a:ext cx="7408712" cy="909143"/>
              </a:xfrm>
              <a:custGeom>
                <a:avLst/>
                <a:gdLst/>
                <a:ahLst/>
                <a:cxnLst/>
                <a:rect l="l" t="t" r="r" b="b"/>
                <a:pathLst>
                  <a:path w="7408712" h="909143">
                    <a:moveTo>
                      <a:pt x="0" y="0"/>
                    </a:moveTo>
                    <a:lnTo>
                      <a:pt x="7408712" y="0"/>
                    </a:lnTo>
                    <a:lnTo>
                      <a:pt x="7408712" y="909143"/>
                    </a:lnTo>
                    <a:lnTo>
                      <a:pt x="0" y="909143"/>
                    </a:lnTo>
                    <a:close/>
                  </a:path>
                </a:pathLst>
              </a:custGeom>
              <a:solidFill>
                <a:srgbClr val="FDFB52"/>
              </a:solidFill>
            </p:spPr>
          </p:sp>
          <p:sp>
            <p:nvSpPr>
              <p:cNvPr id="14" name="Freeform 14"/>
              <p:cNvSpPr/>
              <p:nvPr/>
            </p:nvSpPr>
            <p:spPr>
              <a:xfrm>
                <a:off x="0" y="0"/>
                <a:ext cx="7434112" cy="934543"/>
              </a:xfrm>
              <a:custGeom>
                <a:avLst/>
                <a:gdLst/>
                <a:ahLst/>
                <a:cxnLst/>
                <a:rect l="l" t="t" r="r" b="b"/>
                <a:pathLst>
                  <a:path w="7434112" h="934543">
                    <a:moveTo>
                      <a:pt x="80010" y="934543"/>
                    </a:moveTo>
                    <a:lnTo>
                      <a:pt x="7434112" y="934543"/>
                    </a:lnTo>
                    <a:lnTo>
                      <a:pt x="7434112" y="80010"/>
                    </a:lnTo>
                    <a:lnTo>
                      <a:pt x="7434112" y="67310"/>
                    </a:lnTo>
                    <a:lnTo>
                      <a:pt x="7434112" y="0"/>
                    </a:lnTo>
                    <a:lnTo>
                      <a:pt x="0" y="0"/>
                    </a:lnTo>
                    <a:lnTo>
                      <a:pt x="0" y="934543"/>
                    </a:lnTo>
                    <a:lnTo>
                      <a:pt x="67310" y="934543"/>
                    </a:lnTo>
                    <a:lnTo>
                      <a:pt x="80010" y="934543"/>
                    </a:lnTo>
                    <a:close/>
                    <a:moveTo>
                      <a:pt x="12700" y="12700"/>
                    </a:moveTo>
                    <a:lnTo>
                      <a:pt x="7421412" y="12700"/>
                    </a:lnTo>
                    <a:lnTo>
                      <a:pt x="7421412" y="921843"/>
                    </a:lnTo>
                    <a:lnTo>
                      <a:pt x="12700" y="921843"/>
                    </a:lnTo>
                    <a:lnTo>
                      <a:pt x="12700" y="12700"/>
                    </a:lnTo>
                    <a:close/>
                  </a:path>
                </a:pathLst>
              </a:custGeom>
              <a:solidFill>
                <a:srgbClr val="000000"/>
              </a:solidFill>
            </p:spPr>
          </p:sp>
        </p:grpSp>
        <p:sp>
          <p:nvSpPr>
            <p:cNvPr id="142" name="TextBox 141">
              <a:extLst>
                <a:ext uri="{FF2B5EF4-FFF2-40B4-BE49-F238E27FC236}">
                  <a16:creationId xmlns:a16="http://schemas.microsoft.com/office/drawing/2014/main" id="{6638C00F-E8A5-4110-A1AA-8DBFC98EA542}"/>
                </a:ext>
              </a:extLst>
            </p:cNvPr>
            <p:cNvSpPr txBox="1"/>
            <p:nvPr/>
          </p:nvSpPr>
          <p:spPr>
            <a:xfrm>
              <a:off x="4648200" y="697015"/>
              <a:ext cx="8610600" cy="1015663"/>
            </a:xfrm>
            <a:prstGeom prst="rect">
              <a:avLst/>
            </a:prstGeom>
            <a:noFill/>
          </p:spPr>
          <p:txBody>
            <a:bodyPr wrap="square" rtlCol="0">
              <a:spAutoFit/>
            </a:bodyPr>
            <a:lstStyle/>
            <a:p>
              <a:pPr algn="r"/>
              <a:r>
                <a:rPr lang="en-US" sz="6000" b="1" dirty="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pic>
        <p:nvPicPr>
          <p:cNvPr id="150"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9182100"/>
            <a:ext cx="1199188" cy="754398"/>
          </a:xfrm>
          <a:prstGeom prst="rect">
            <a:avLst/>
          </a:prstGeom>
        </p:spPr>
      </p:pic>
      <p:pic>
        <p:nvPicPr>
          <p:cNvPr id="151"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6680" y="9018167"/>
            <a:ext cx="925933" cy="925933"/>
          </a:xfrm>
          <a:prstGeom prst="rect">
            <a:avLst/>
          </a:prstGeom>
        </p:spPr>
      </p:pic>
      <p:pic>
        <p:nvPicPr>
          <p:cNvPr id="152"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21125" y="9120813"/>
            <a:ext cx="876971" cy="876971"/>
          </a:xfrm>
          <a:prstGeom prst="rect">
            <a:avLst/>
          </a:prstGeom>
        </p:spPr>
      </p:pic>
      <p:pic>
        <p:nvPicPr>
          <p:cNvPr id="153"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00512" y="9066212"/>
            <a:ext cx="877888" cy="877888"/>
          </a:xfrm>
          <a:prstGeom prst="rect">
            <a:avLst/>
          </a:prstGeom>
        </p:spPr>
      </p:pic>
      <p:grpSp>
        <p:nvGrpSpPr>
          <p:cNvPr id="156" name="Group 155"/>
          <p:cNvGrpSpPr/>
          <p:nvPr/>
        </p:nvGrpSpPr>
        <p:grpSpPr>
          <a:xfrm>
            <a:off x="6516431" y="3729851"/>
            <a:ext cx="4761169" cy="3797740"/>
            <a:chOff x="6516431" y="3729851"/>
            <a:chExt cx="5481637" cy="3797740"/>
          </a:xfrm>
        </p:grpSpPr>
        <p:grpSp>
          <p:nvGrpSpPr>
            <p:cNvPr id="144" name="Group 15"/>
            <p:cNvGrpSpPr/>
            <p:nvPr/>
          </p:nvGrpSpPr>
          <p:grpSpPr>
            <a:xfrm>
              <a:off x="6516431" y="3729851"/>
              <a:ext cx="5481637" cy="3797740"/>
              <a:chOff x="0" y="0"/>
              <a:chExt cx="9412784" cy="18150317"/>
            </a:xfrm>
          </p:grpSpPr>
          <p:sp>
            <p:nvSpPr>
              <p:cNvPr id="145"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6"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5" name="Rectangle 154"/>
            <p:cNvSpPr/>
            <p:nvPr/>
          </p:nvSpPr>
          <p:spPr>
            <a:xfrm>
              <a:off x="6861297" y="4535227"/>
              <a:ext cx="4791904" cy="160480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158" name="Group 157"/>
          <p:cNvGrpSpPr/>
          <p:nvPr/>
        </p:nvGrpSpPr>
        <p:grpSpPr>
          <a:xfrm>
            <a:off x="12021126" y="3697194"/>
            <a:ext cx="6266875" cy="3797740"/>
            <a:chOff x="12459610" y="3697194"/>
            <a:chExt cx="5819296" cy="3797740"/>
          </a:xfrm>
        </p:grpSpPr>
        <p:grpSp>
          <p:nvGrpSpPr>
            <p:cNvPr id="147" name="Group 15"/>
            <p:cNvGrpSpPr/>
            <p:nvPr/>
          </p:nvGrpSpPr>
          <p:grpSpPr>
            <a:xfrm>
              <a:off x="12570219" y="3697194"/>
              <a:ext cx="5481637" cy="3797740"/>
              <a:chOff x="0" y="0"/>
              <a:chExt cx="9412784" cy="18150317"/>
            </a:xfrm>
          </p:grpSpPr>
          <p:sp>
            <p:nvSpPr>
              <p:cNvPr id="148"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9"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7" name="Rectangle 156"/>
            <p:cNvSpPr/>
            <p:nvPr/>
          </p:nvSpPr>
          <p:spPr>
            <a:xfrm>
              <a:off x="12459610" y="4514352"/>
              <a:ext cx="5819296" cy="193899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tập cuối chương V".</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p:cTn id="12" dur="500" fill="hold"/>
                                        <p:tgtEl>
                                          <p:spTgt spid="154"/>
                                        </p:tgtEl>
                                        <p:attrNameLst>
                                          <p:attrName>ppt_w</p:attrName>
                                        </p:attrNameLst>
                                      </p:cBhvr>
                                      <p:tavLst>
                                        <p:tav tm="0">
                                          <p:val>
                                            <p:fltVal val="0"/>
                                          </p:val>
                                        </p:tav>
                                        <p:tav tm="100000">
                                          <p:val>
                                            <p:strVal val="#ppt_w"/>
                                          </p:val>
                                        </p:tav>
                                      </p:tavLst>
                                    </p:anim>
                                    <p:anim calcmode="lin" valueType="num">
                                      <p:cBhvr>
                                        <p:cTn id="13" dur="5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p:cTn id="18" dur="500" fill="hold"/>
                                        <p:tgtEl>
                                          <p:spTgt spid="156"/>
                                        </p:tgtEl>
                                        <p:attrNameLst>
                                          <p:attrName>ppt_w</p:attrName>
                                        </p:attrNameLst>
                                      </p:cBhvr>
                                      <p:tavLst>
                                        <p:tav tm="0">
                                          <p:val>
                                            <p:fltVal val="0"/>
                                          </p:val>
                                        </p:tav>
                                        <p:tav tm="100000">
                                          <p:val>
                                            <p:strVal val="#ppt_w"/>
                                          </p:val>
                                        </p:tav>
                                      </p:tavLst>
                                    </p:anim>
                                    <p:anim calcmode="lin" valueType="num">
                                      <p:cBhvr>
                                        <p:cTn id="19" dur="500" fill="hold"/>
                                        <p:tgtEl>
                                          <p:spTgt spid="15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 calcmode="lin" valueType="num">
                                      <p:cBhvr>
                                        <p:cTn id="24" dur="500" fill="hold"/>
                                        <p:tgtEl>
                                          <p:spTgt spid="158"/>
                                        </p:tgtEl>
                                        <p:attrNameLst>
                                          <p:attrName>ppt_w</p:attrName>
                                        </p:attrNameLst>
                                      </p:cBhvr>
                                      <p:tavLst>
                                        <p:tav tm="0">
                                          <p:val>
                                            <p:fltVal val="0"/>
                                          </p:val>
                                        </p:tav>
                                        <p:tav tm="100000">
                                          <p:val>
                                            <p:strVal val="#ppt_w"/>
                                          </p:val>
                                        </p:tav>
                                      </p:tavLst>
                                    </p:anim>
                                    <p:anim calcmode="lin" valueType="num">
                                      <p:cBhvr>
                                        <p:cTn id="25" dur="500" fill="hold"/>
                                        <p:tgtEl>
                                          <p:spTgt spid="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3180244" y="2597861"/>
            <a:ext cx="11678755" cy="5593639"/>
            <a:chOff x="0" y="0"/>
            <a:chExt cx="5019358" cy="1000967"/>
          </a:xfrm>
        </p:grpSpPr>
        <p:sp>
          <p:nvSpPr>
            <p:cNvPr id="5" name="Freeform 5"/>
            <p:cNvSpPr/>
            <p:nvPr/>
          </p:nvSpPr>
          <p:spPr>
            <a:xfrm>
              <a:off x="80010" y="80010"/>
              <a:ext cx="4926648" cy="908257"/>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6" name="Freeform 6"/>
            <p:cNvSpPr/>
            <p:nvPr/>
          </p:nvSpPr>
          <p:spPr>
            <a:xfrm>
              <a:off x="67310" y="67310"/>
              <a:ext cx="4952048" cy="933657"/>
            </a:xfrm>
            <a:custGeom>
              <a:avLst/>
              <a:gdLst/>
              <a:ahLst/>
              <a:cxnLst/>
              <a:rect l="l" t="t" r="r" b="b"/>
              <a:pathLst>
                <a:path w="4952048" h="933657">
                  <a:moveTo>
                    <a:pt x="4884738" y="0"/>
                  </a:moveTo>
                  <a:lnTo>
                    <a:pt x="4884738" y="12700"/>
                  </a:lnTo>
                  <a:lnTo>
                    <a:pt x="4939348" y="12700"/>
                  </a:lnTo>
                  <a:lnTo>
                    <a:pt x="4939348" y="920957"/>
                  </a:lnTo>
                  <a:lnTo>
                    <a:pt x="12700" y="920957"/>
                  </a:lnTo>
                  <a:lnTo>
                    <a:pt x="12700" y="866347"/>
                  </a:lnTo>
                  <a:lnTo>
                    <a:pt x="0" y="866347"/>
                  </a:lnTo>
                  <a:lnTo>
                    <a:pt x="0" y="933657"/>
                  </a:lnTo>
                  <a:lnTo>
                    <a:pt x="4952048" y="933657"/>
                  </a:lnTo>
                  <a:lnTo>
                    <a:pt x="4952048" y="0"/>
                  </a:lnTo>
                  <a:close/>
                </a:path>
              </a:pathLst>
            </a:custGeom>
            <a:solidFill>
              <a:srgbClr val="000000"/>
            </a:solidFill>
          </p:spPr>
        </p:sp>
        <p:sp>
          <p:nvSpPr>
            <p:cNvPr id="7" name="Freeform 7"/>
            <p:cNvSpPr/>
            <p:nvPr/>
          </p:nvSpPr>
          <p:spPr>
            <a:xfrm>
              <a:off x="12700" y="12700"/>
              <a:ext cx="4926648" cy="908257"/>
            </a:xfrm>
            <a:custGeom>
              <a:avLst/>
              <a:gdLst/>
              <a:ahLst/>
              <a:cxnLst/>
              <a:rect l="l" t="t" r="r" b="b"/>
              <a:pathLst>
                <a:path w="4926648" h="908257">
                  <a:moveTo>
                    <a:pt x="0" y="0"/>
                  </a:moveTo>
                  <a:lnTo>
                    <a:pt x="4926648" y="0"/>
                  </a:lnTo>
                  <a:lnTo>
                    <a:pt x="4926648" y="908257"/>
                  </a:lnTo>
                  <a:lnTo>
                    <a:pt x="0" y="908257"/>
                  </a:lnTo>
                  <a:close/>
                </a:path>
              </a:pathLst>
            </a:custGeom>
            <a:solidFill>
              <a:srgbClr val="DBFF6E"/>
            </a:solidFill>
          </p:spPr>
        </p:sp>
        <p:sp>
          <p:nvSpPr>
            <p:cNvPr id="8" name="Freeform 8"/>
            <p:cNvSpPr/>
            <p:nvPr/>
          </p:nvSpPr>
          <p:spPr>
            <a:xfrm>
              <a:off x="0" y="0"/>
              <a:ext cx="4952048" cy="933657"/>
            </a:xfrm>
            <a:custGeom>
              <a:avLst/>
              <a:gdLst/>
              <a:ahLst/>
              <a:cxnLst/>
              <a:rect l="l" t="t" r="r" b="b"/>
              <a:pathLst>
                <a:path w="4952048" h="933657">
                  <a:moveTo>
                    <a:pt x="80010" y="933657"/>
                  </a:moveTo>
                  <a:lnTo>
                    <a:pt x="4952048" y="933657"/>
                  </a:lnTo>
                  <a:lnTo>
                    <a:pt x="4952048" y="80010"/>
                  </a:lnTo>
                  <a:lnTo>
                    <a:pt x="4952048" y="67310"/>
                  </a:lnTo>
                  <a:lnTo>
                    <a:pt x="4952048" y="0"/>
                  </a:lnTo>
                  <a:lnTo>
                    <a:pt x="0" y="0"/>
                  </a:lnTo>
                  <a:lnTo>
                    <a:pt x="0" y="933657"/>
                  </a:lnTo>
                  <a:lnTo>
                    <a:pt x="67310" y="933657"/>
                  </a:lnTo>
                  <a:lnTo>
                    <a:pt x="80010" y="933657"/>
                  </a:lnTo>
                  <a:close/>
                  <a:moveTo>
                    <a:pt x="12700" y="12700"/>
                  </a:moveTo>
                  <a:lnTo>
                    <a:pt x="4939348" y="12700"/>
                  </a:lnTo>
                  <a:lnTo>
                    <a:pt x="4939348" y="920957"/>
                  </a:lnTo>
                  <a:lnTo>
                    <a:pt x="12700" y="920957"/>
                  </a:lnTo>
                  <a:lnTo>
                    <a:pt x="12700" y="12700"/>
                  </a:lnTo>
                  <a:close/>
                </a:path>
              </a:pathLst>
            </a:custGeom>
            <a:solidFill>
              <a:srgbClr val="000000"/>
            </a:solidFill>
          </p:spPr>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21039" y="332689"/>
            <a:ext cx="1123742" cy="139202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32462">
            <a:off x="16491029" y="7468010"/>
            <a:ext cx="2269227" cy="1444054"/>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414713">
            <a:off x="184203" y="2023568"/>
            <a:ext cx="1815294" cy="1148586"/>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74039">
            <a:off x="15212259" y="8940187"/>
            <a:ext cx="1770374" cy="1145915"/>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83991">
            <a:off x="1515977" y="-58248"/>
            <a:ext cx="1038797" cy="1983814"/>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0189" y="8920732"/>
            <a:ext cx="1327197" cy="1184825"/>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78358" y="7556434"/>
            <a:ext cx="1271831" cy="1267206"/>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59300" y="1799883"/>
            <a:ext cx="495888" cy="1350190"/>
          </a:xfrm>
          <a:prstGeom prst="rect">
            <a:avLst/>
          </a:prstGeom>
        </p:spPr>
      </p:pic>
      <p:sp>
        <p:nvSpPr>
          <p:cNvPr id="24" name="Rectangle 23"/>
          <p:cNvSpPr/>
          <p:nvPr/>
        </p:nvSpPr>
        <p:spPr>
          <a:xfrm>
            <a:off x="2426215" y="3448726"/>
            <a:ext cx="13030200" cy="3323987"/>
          </a:xfrm>
          <a:prstGeom prst="rect">
            <a:avLst/>
          </a:prstGeom>
        </p:spPr>
        <p:txBody>
          <a:bodyPr wrap="square">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BÀI HỌC ĐÃ KẾT THÚC </a:t>
            </a:r>
          </a:p>
          <a:p>
            <a:pPr lvl="0" algn="ctr">
              <a:lnSpc>
                <a:spcPct val="150000"/>
              </a:lnSpc>
            </a:pPr>
            <a:r>
              <a:rPr lang="en-US" sz="7000" b="1" dirty="0">
                <a:solidFill>
                  <a:prstClr val="black"/>
                </a:solidFill>
                <a:latin typeface="Arial" panose="020B0604020202020204" pitchFamily="34" charset="0"/>
                <a:cs typeface="Arial" panose="020B0604020202020204" pitchFamily="34" charset="0"/>
              </a:rPr>
              <a:t>HẸN GẶP LẠI CÁC EM!</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377505" y="2705100"/>
            <a:ext cx="15562593" cy="7086600"/>
            <a:chOff x="0" y="0"/>
            <a:chExt cx="18728040" cy="9442449"/>
          </a:xfrm>
        </p:grpSpPr>
        <p:sp>
          <p:nvSpPr>
            <p:cNvPr id="11" name="Freeform 11"/>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12" name="Freeform 12"/>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sp>
        <p:nvSpPr>
          <p:cNvPr id="17" name="TextBox 17"/>
          <p:cNvSpPr txBox="1"/>
          <p:nvPr/>
        </p:nvSpPr>
        <p:spPr>
          <a:xfrm>
            <a:off x="1703007" y="4113795"/>
            <a:ext cx="2848397" cy="666849"/>
          </a:xfrm>
          <a:prstGeom prst="rect">
            <a:avLst/>
          </a:prstGeom>
        </p:spPr>
        <p:txBody>
          <a:bodyPr wrap="square" lIns="0" tIns="0" rIns="0" bIns="0" rtlCol="0" anchor="t">
            <a:spAutoFit/>
          </a:bodyPr>
          <a:lstStyle/>
          <a:p>
            <a:pPr marL="0" lvl="1" indent="0" algn="ctr">
              <a:lnSpc>
                <a:spcPts val="5200"/>
              </a:lnSpc>
            </a:pPr>
            <a:r>
              <a:rPr lang="en-US" sz="5000" b="1" u="none" dirty="0">
                <a:solidFill>
                  <a:srgbClr val="FFFFFF"/>
                </a:solidFill>
                <a:latin typeface="Arial" panose="020B0604020202020204" pitchFamily="34" charset="0"/>
                <a:cs typeface="Arial" panose="020B0604020202020204" pitchFamily="34" charset="0"/>
              </a:rPr>
              <a:t>I</a:t>
            </a:r>
          </a:p>
        </p:txBody>
      </p:sp>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47025" y="3504156"/>
            <a:ext cx="1208519" cy="1208519"/>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46462" y="8497418"/>
            <a:ext cx="1228430" cy="1096653"/>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4415" y="8801100"/>
            <a:ext cx="1177184" cy="1172903"/>
          </a:xfrm>
          <a:prstGeom prst="rect">
            <a:avLst/>
          </a:prstGeom>
        </p:spPr>
      </p:pic>
      <p:grpSp>
        <p:nvGrpSpPr>
          <p:cNvPr id="30" name="Group 13"/>
          <p:cNvGrpSpPr/>
          <p:nvPr/>
        </p:nvGrpSpPr>
        <p:grpSpPr>
          <a:xfrm>
            <a:off x="1377506" y="647700"/>
            <a:ext cx="15584148" cy="1698913"/>
            <a:chOff x="0" y="0"/>
            <a:chExt cx="9181877" cy="1000967"/>
          </a:xfrm>
        </p:grpSpPr>
        <p:sp>
          <p:nvSpPr>
            <p:cNvPr id="31" name="Freeform 14"/>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32" name="Freeform 15"/>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33" name="Freeform 16"/>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49FAF5"/>
            </a:solidFill>
          </p:spPr>
        </p:sp>
        <p:sp>
          <p:nvSpPr>
            <p:cNvPr id="34" name="Freeform 17"/>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35" name="TextBox 21"/>
          <p:cNvSpPr txBox="1"/>
          <p:nvPr/>
        </p:nvSpPr>
        <p:spPr>
          <a:xfrm>
            <a:off x="2038528" y="924815"/>
            <a:ext cx="14210944" cy="1040798"/>
          </a:xfrm>
          <a:prstGeom prst="rect">
            <a:avLst/>
          </a:prstGeom>
        </p:spPr>
        <p:txBody>
          <a:bodyPr lIns="0" tIns="0" rIns="0" bIns="0" rtlCol="0" anchor="t">
            <a:spAutoFit/>
          </a:bodyPr>
          <a:lstStyle/>
          <a:p>
            <a:pPr algn="ctr">
              <a:lnSpc>
                <a:spcPts val="9003"/>
              </a:lnSpc>
            </a:pPr>
            <a:r>
              <a:rPr lang="en-US" sz="6000" b="1" spc="-112" dirty="0">
                <a:solidFill>
                  <a:srgbClr val="000000"/>
                </a:solidFill>
                <a:latin typeface="Arial" panose="020B0604020202020204" pitchFamily="34" charset="0"/>
                <a:cs typeface="Arial" panose="020B0604020202020204" pitchFamily="34" charset="0"/>
              </a:rPr>
              <a:t>NỘI DUNG BÀI HỌC</a:t>
            </a:r>
          </a:p>
        </p:txBody>
      </p:sp>
      <p:sp>
        <p:nvSpPr>
          <p:cNvPr id="36" name="TextBox 17"/>
          <p:cNvSpPr txBox="1"/>
          <p:nvPr/>
        </p:nvSpPr>
        <p:spPr>
          <a:xfrm>
            <a:off x="6818591" y="4156280"/>
            <a:ext cx="4584651" cy="666849"/>
          </a:xfrm>
          <a:prstGeom prst="rect">
            <a:avLst/>
          </a:prstGeom>
        </p:spPr>
        <p:txBody>
          <a:bodyPr wrap="square" lIns="0" tIns="0" rIns="0" bIns="0" rtlCol="0" anchor="t">
            <a:spAutoFit/>
          </a:bodyPr>
          <a:lstStyle/>
          <a:p>
            <a:pPr marL="0" lvl="1" indent="0" algn="ctr">
              <a:lnSpc>
                <a:spcPts val="5200"/>
              </a:lnSpc>
            </a:pPr>
            <a:r>
              <a:rPr lang="en-US" sz="5000" b="1" dirty="0">
                <a:solidFill>
                  <a:srgbClr val="FFFFFF"/>
                </a:solidFill>
                <a:latin typeface="Arial" panose="020B0604020202020204" pitchFamily="34" charset="0"/>
                <a:cs typeface="Arial" panose="020B0604020202020204" pitchFamily="34" charset="0"/>
              </a:rPr>
              <a:t>II</a:t>
            </a:r>
            <a:endParaRPr lang="en-US" sz="5000" b="1" u="none" dirty="0">
              <a:solidFill>
                <a:srgbClr val="FFFFFF"/>
              </a:solidFill>
              <a:latin typeface="Arial" panose="020B0604020202020204" pitchFamily="34" charset="0"/>
              <a:cs typeface="Arial" panose="020B0604020202020204" pitchFamily="34" charset="0"/>
            </a:endParaRPr>
          </a:p>
        </p:txBody>
      </p:sp>
      <p:sp>
        <p:nvSpPr>
          <p:cNvPr id="44" name="TextBox 17"/>
          <p:cNvSpPr txBox="1"/>
          <p:nvPr/>
        </p:nvSpPr>
        <p:spPr>
          <a:xfrm>
            <a:off x="12828446" y="4147810"/>
            <a:ext cx="4584651" cy="666849"/>
          </a:xfrm>
          <a:prstGeom prst="rect">
            <a:avLst/>
          </a:prstGeom>
        </p:spPr>
        <p:txBody>
          <a:bodyPr wrap="square" lIns="0" tIns="0" rIns="0" bIns="0" rtlCol="0" anchor="t">
            <a:spAutoFit/>
          </a:bodyPr>
          <a:lstStyle/>
          <a:p>
            <a:pPr marL="0" lvl="1" indent="0" algn="ctr">
              <a:lnSpc>
                <a:spcPts val="5200"/>
              </a:lnSpc>
            </a:pPr>
            <a:r>
              <a:rPr lang="en-US" sz="5000" b="1" u="none" dirty="0">
                <a:solidFill>
                  <a:srgbClr val="FFFFFF"/>
                </a:solidFill>
                <a:latin typeface="Arial" panose="020B0604020202020204" pitchFamily="34" charset="0"/>
                <a:cs typeface="Arial" panose="020B0604020202020204" pitchFamily="34" charset="0"/>
              </a:rPr>
              <a:t>III</a:t>
            </a:r>
          </a:p>
        </p:txBody>
      </p:sp>
      <p:grpSp>
        <p:nvGrpSpPr>
          <p:cNvPr id="45" name="Group 44"/>
          <p:cNvGrpSpPr/>
          <p:nvPr/>
        </p:nvGrpSpPr>
        <p:grpSpPr>
          <a:xfrm>
            <a:off x="3174657" y="3105706"/>
            <a:ext cx="1450738" cy="1290435"/>
            <a:chOff x="3355952" y="3351886"/>
            <a:chExt cx="1085569" cy="1035720"/>
          </a:xfrm>
          <a:solidFill>
            <a:schemeClr val="accent3">
              <a:lumMod val="75000"/>
            </a:schemeClr>
          </a:solidFill>
        </p:grpSpPr>
        <p:grpSp>
          <p:nvGrpSpPr>
            <p:cNvPr id="46" name="Group 4"/>
            <p:cNvGrpSpPr/>
            <p:nvPr/>
          </p:nvGrpSpPr>
          <p:grpSpPr>
            <a:xfrm>
              <a:off x="3355952" y="3351886"/>
              <a:ext cx="1085569" cy="1035720"/>
              <a:chOff x="14167" y="1233698"/>
              <a:chExt cx="4879610" cy="5116298"/>
            </a:xfrm>
            <a:grpFill/>
          </p:grpSpPr>
          <p:sp>
            <p:nvSpPr>
              <p:cNvPr id="48"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47"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a:solidFill>
                    <a:schemeClr val="bg1"/>
                  </a:solidFill>
                  <a:latin typeface="Arial" panose="020B0604020202020204" pitchFamily="34" charset="0"/>
                  <a:cs typeface="Arial" panose="020B0604020202020204" pitchFamily="34" charset="0"/>
                </a:rPr>
                <a:t>I</a:t>
              </a:r>
            </a:p>
          </p:txBody>
        </p:sp>
      </p:grpSp>
      <p:sp>
        <p:nvSpPr>
          <p:cNvPr id="49" name="Rectangle 48"/>
          <p:cNvSpPr/>
          <p:nvPr/>
        </p:nvSpPr>
        <p:spPr>
          <a:xfrm>
            <a:off x="4873816" y="3105706"/>
            <a:ext cx="10503181"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Định nghĩa</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0" name="Group 49"/>
          <p:cNvGrpSpPr/>
          <p:nvPr/>
        </p:nvGrpSpPr>
        <p:grpSpPr>
          <a:xfrm>
            <a:off x="3210752" y="4762500"/>
            <a:ext cx="1450738" cy="1290435"/>
            <a:chOff x="3355952" y="3351886"/>
            <a:chExt cx="1085569" cy="1035720"/>
          </a:xfrm>
          <a:solidFill>
            <a:schemeClr val="accent3">
              <a:lumMod val="75000"/>
            </a:schemeClr>
          </a:solidFill>
        </p:grpSpPr>
        <p:grpSp>
          <p:nvGrpSpPr>
            <p:cNvPr id="51" name="Group 4"/>
            <p:cNvGrpSpPr/>
            <p:nvPr/>
          </p:nvGrpSpPr>
          <p:grpSpPr>
            <a:xfrm>
              <a:off x="3355952" y="3351886"/>
              <a:ext cx="1085569" cy="1035720"/>
              <a:chOff x="14167" y="1233698"/>
              <a:chExt cx="4879610" cy="5116298"/>
            </a:xfrm>
            <a:grpFill/>
          </p:grpSpPr>
          <p:sp>
            <p:nvSpPr>
              <p:cNvPr id="53"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2"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a:solidFill>
                    <a:schemeClr val="bg1"/>
                  </a:solidFill>
                  <a:latin typeface="Arial" panose="020B0604020202020204" pitchFamily="34" charset="0"/>
                  <a:cs typeface="Arial" panose="020B0604020202020204" pitchFamily="34" charset="0"/>
                </a:rPr>
                <a:t>II</a:t>
              </a:r>
            </a:p>
          </p:txBody>
        </p:sp>
      </p:grpSp>
      <p:sp>
        <p:nvSpPr>
          <p:cNvPr id="54" name="Rectangle 53"/>
          <p:cNvSpPr/>
          <p:nvPr/>
        </p:nvSpPr>
        <p:spPr>
          <a:xfrm>
            <a:off x="4966059" y="4778453"/>
            <a:ext cx="10503181"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Tính chất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5" name="Group 54"/>
          <p:cNvGrpSpPr/>
          <p:nvPr/>
        </p:nvGrpSpPr>
        <p:grpSpPr>
          <a:xfrm>
            <a:off x="3223862" y="6438900"/>
            <a:ext cx="1450738" cy="1290435"/>
            <a:chOff x="3355952" y="3351886"/>
            <a:chExt cx="1085569" cy="1035720"/>
          </a:xfrm>
          <a:solidFill>
            <a:schemeClr val="accent3">
              <a:lumMod val="75000"/>
            </a:schemeClr>
          </a:solidFill>
        </p:grpSpPr>
        <p:grpSp>
          <p:nvGrpSpPr>
            <p:cNvPr id="56" name="Group 4"/>
            <p:cNvGrpSpPr/>
            <p:nvPr/>
          </p:nvGrpSpPr>
          <p:grpSpPr>
            <a:xfrm>
              <a:off x="3355952" y="3351886"/>
              <a:ext cx="1085569" cy="1035720"/>
              <a:chOff x="14167" y="1233698"/>
              <a:chExt cx="4879610" cy="5116298"/>
            </a:xfrm>
            <a:grpFill/>
          </p:grpSpPr>
          <p:sp>
            <p:nvSpPr>
              <p:cNvPr id="58"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7"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a:solidFill>
                    <a:schemeClr val="bg1"/>
                  </a:solidFill>
                  <a:latin typeface="Arial" panose="020B0604020202020204" pitchFamily="34" charset="0"/>
                  <a:cs typeface="Arial" panose="020B0604020202020204" pitchFamily="34" charset="0"/>
                </a:rPr>
                <a:t>III</a:t>
              </a:r>
            </a:p>
          </p:txBody>
        </p:sp>
      </p:grpSp>
      <p:sp>
        <p:nvSpPr>
          <p:cNvPr id="59" name="Rectangle 58"/>
          <p:cNvSpPr/>
          <p:nvPr/>
        </p:nvSpPr>
        <p:spPr>
          <a:xfrm>
            <a:off x="4956689" y="6516810"/>
            <a:ext cx="10503181" cy="1002710"/>
          </a:xfrm>
          <a:prstGeom prst="rect">
            <a:avLst/>
          </a:prstGeom>
        </p:spPr>
        <p:txBody>
          <a:bodyPr wrap="square">
            <a:spAutoFit/>
          </a:bodyPr>
          <a:lstStyle/>
          <a:p>
            <a:pPr algn="just">
              <a:lnSpc>
                <a:spcPct val="150000"/>
              </a:lnSpc>
              <a:tabLst>
                <a:tab pos="360045" algn="l"/>
                <a:tab pos="720090" algn="l"/>
              </a:tabLst>
            </a:pPr>
            <a:r>
              <a:rPr lang="vi-VN" sz="4500" b="1">
                <a:ea typeface="Calibri" panose="020F0502020204030204" pitchFamily="34" charset="0"/>
                <a:cs typeface="Arial" panose="020B0604020202020204" pitchFamily="34" charset="0"/>
              </a:rPr>
              <a:t>Dấu hiệu nhận biết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03242" y="3607062"/>
            <a:ext cx="3717529" cy="35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anim calcmode="lin" valueType="num">
                                      <p:cBhvr>
                                        <p:cTn id="24" dur="500" fill="hold"/>
                                        <p:tgtEl>
                                          <p:spTgt spid="36"/>
                                        </p:tgtEl>
                                        <p:attrNameLst>
                                          <p:attrName>ppt_x</p:attrName>
                                        </p:attrNameLst>
                                      </p:cBhvr>
                                      <p:tavLst>
                                        <p:tav tm="0">
                                          <p:val>
                                            <p:strVal val="#ppt_x"/>
                                          </p:val>
                                        </p:tav>
                                        <p:tav tm="100000">
                                          <p:val>
                                            <p:strVal val="#ppt_x"/>
                                          </p:val>
                                        </p:tav>
                                      </p:tavLst>
                                    </p:anim>
                                    <p:anim calcmode="lin" valueType="num">
                                      <p:cBhvr>
                                        <p:cTn id="25" dur="500" fill="hold"/>
                                        <p:tgtEl>
                                          <p:spTgt spid="3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anim calcmode="lin" valueType="num">
                                      <p:cBhvr>
                                        <p:cTn id="29" dur="500" fill="hold"/>
                                        <p:tgtEl>
                                          <p:spTgt spid="44"/>
                                        </p:tgtEl>
                                        <p:attrNameLst>
                                          <p:attrName>ppt_x</p:attrName>
                                        </p:attrNameLst>
                                      </p:cBhvr>
                                      <p:tavLst>
                                        <p:tav tm="0">
                                          <p:val>
                                            <p:strVal val="#ppt_x"/>
                                          </p:val>
                                        </p:tav>
                                        <p:tav tm="100000">
                                          <p:val>
                                            <p:strVal val="#ppt_x"/>
                                          </p:val>
                                        </p:tav>
                                      </p:tavLst>
                                    </p:anim>
                                    <p:anim calcmode="lin" valueType="num">
                                      <p:cBhvr>
                                        <p:cTn id="30"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barn(inVertical)">
                                      <p:cBhvr>
                                        <p:cTn id="43" dur="500"/>
                                        <p:tgtEl>
                                          <p:spTgt spid="54"/>
                                        </p:tgtEl>
                                      </p:cBhvr>
                                    </p:animEffect>
                                  </p:childTnLst>
                                </p:cTn>
                              </p:par>
                              <p:par>
                                <p:cTn id="44" presetID="16" presetClass="entr" presetSubtype="21"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inVertical)">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down)">
                                      <p:cBhvr>
                                        <p:cTn id="51" dur="500"/>
                                        <p:tgtEl>
                                          <p:spTgt spid="59"/>
                                        </p:tgtEl>
                                      </p:cBhvr>
                                    </p:animEffect>
                                  </p:childTnLst>
                                </p:cTn>
                              </p:par>
                              <p:par>
                                <p:cTn id="52" presetID="22" presetClass="entr" presetSubtype="4"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down)">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P spid="36" grpId="0"/>
      <p:bldP spid="44" grpId="0"/>
      <p:bldP spid="49" grpId="0"/>
      <p:bldP spid="54"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4257" y="149926"/>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8881" y="9182100"/>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21532" y="9685219"/>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88543" y="403462"/>
            <a:ext cx="1006238" cy="1006238"/>
          </a:xfrm>
          <a:prstGeom prst="rect">
            <a:avLst/>
          </a:prstGeom>
        </p:spPr>
      </p:pic>
      <p:grpSp>
        <p:nvGrpSpPr>
          <p:cNvPr id="28" name="Group 27"/>
          <p:cNvGrpSpPr/>
          <p:nvPr/>
        </p:nvGrpSpPr>
        <p:grpSpPr>
          <a:xfrm>
            <a:off x="5832192" y="153237"/>
            <a:ext cx="6668748" cy="1256463"/>
            <a:chOff x="1676400" y="4254240"/>
            <a:chExt cx="6668748" cy="1256463"/>
          </a:xfrm>
        </p:grpSpPr>
        <p:grpSp>
          <p:nvGrpSpPr>
            <p:cNvPr id="4" name="Group 4"/>
            <p:cNvGrpSpPr/>
            <p:nvPr/>
          </p:nvGrpSpPr>
          <p:grpSpPr>
            <a:xfrm>
              <a:off x="1676400" y="4254240"/>
              <a:ext cx="6668748" cy="1246096"/>
              <a:chOff x="384919" y="72389"/>
              <a:chExt cx="33686733" cy="3278343"/>
            </a:xfrm>
          </p:grpSpPr>
          <p:sp>
            <p:nvSpPr>
              <p:cNvPr id="5" name="Freeform 5"/>
              <p:cNvSpPr/>
              <p:nvPr/>
            </p:nvSpPr>
            <p:spPr>
              <a:xfrm>
                <a:off x="457311" y="72389"/>
                <a:ext cx="32459583" cy="3159377"/>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384919" y="601422"/>
                <a:ext cx="33686733" cy="2749310"/>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934948" y="4379624"/>
              <a:ext cx="4095993" cy="1131079"/>
            </a:xfrm>
            <a:prstGeom prst="rect">
              <a:avLst/>
            </a:prstGeom>
          </p:spPr>
          <p:txBody>
            <a:bodyPr wrap="none">
              <a:spAutoFit/>
            </a:bodyPr>
            <a:lstStyle/>
            <a:p>
              <a:pPr>
                <a:lnSpc>
                  <a:spcPct val="150000"/>
                </a:lnSpc>
                <a:spcAft>
                  <a:spcPts val="800"/>
                </a:spcAft>
              </a:pPr>
              <a:r>
                <a:rPr lang="en-US" sz="4500" b="1" dirty="0">
                  <a:latin typeface="Arial" panose="020B0604020202020204" pitchFamily="34" charset="0"/>
                  <a:ea typeface="Calibri" panose="020F0502020204030204" pitchFamily="34" charset="0"/>
                  <a:cs typeface="Times New Roman" panose="02020603050405020304" pitchFamily="18" charset="0"/>
                </a:rPr>
                <a:t>I. ĐỊNH NGHĨA</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2" name="TextBox 31"/>
          <p:cNvSpPr txBox="1"/>
          <p:nvPr/>
        </p:nvSpPr>
        <p:spPr>
          <a:xfrm>
            <a:off x="6467045" y="4305300"/>
            <a:ext cx="1295400" cy="707886"/>
          </a:xfrm>
          <a:prstGeom prst="rect">
            <a:avLst/>
          </a:prstGeom>
          <a:noFill/>
        </p:spPr>
        <p:txBody>
          <a:bodyPr wrap="square" rtlCol="0">
            <a:spAutoFit/>
          </a:bodyPr>
          <a:lstStyle/>
          <a:p>
            <a:r>
              <a:rPr lang="en-US" sz="4000" b="1" u="sng" dirty="0" err="1">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p:grpSp>
        <p:nvGrpSpPr>
          <p:cNvPr id="10" name="Group 9"/>
          <p:cNvGrpSpPr/>
          <p:nvPr/>
        </p:nvGrpSpPr>
        <p:grpSpPr>
          <a:xfrm>
            <a:off x="894476" y="2705100"/>
            <a:ext cx="16624022" cy="1938992"/>
            <a:chOff x="894476" y="3314700"/>
            <a:chExt cx="16624022" cy="1938992"/>
          </a:xfrm>
        </p:grpSpPr>
        <p:grpSp>
          <p:nvGrpSpPr>
            <p:cNvPr id="9" name="Group 8"/>
            <p:cNvGrpSpPr/>
            <p:nvPr/>
          </p:nvGrpSpPr>
          <p:grpSpPr>
            <a:xfrm>
              <a:off x="894476" y="3379697"/>
              <a:ext cx="4579479" cy="886670"/>
              <a:chOff x="906921" y="1714500"/>
              <a:chExt cx="4579479" cy="886670"/>
            </a:xfrm>
          </p:grpSpPr>
          <p:pic>
            <p:nvPicPr>
              <p:cNvPr id="29" name="Picture 28"/>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906921" y="1714500"/>
                <a:ext cx="950078" cy="886670"/>
              </a:xfrm>
              <a:prstGeom prst="rect">
                <a:avLst/>
              </a:prstGeom>
            </p:spPr>
          </p:pic>
          <p:sp>
            <p:nvSpPr>
              <p:cNvPr id="30" name="TextBox 29"/>
              <p:cNvSpPr txBox="1"/>
              <p:nvPr/>
            </p:nvSpPr>
            <p:spPr>
              <a:xfrm>
                <a:off x="1905000" y="1856688"/>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HĐ1:</a:t>
                </a:r>
                <a:endParaRPr lang="en-US" sz="4000" dirty="0">
                  <a:solidFill>
                    <a:schemeClr val="tx2"/>
                  </a:solidFill>
                  <a:latin typeface="Arial" panose="020B0604020202020204" pitchFamily="34" charset="0"/>
                  <a:cs typeface="Arial" panose="020B0604020202020204" pitchFamily="34" charset="0"/>
                </a:endParaRPr>
              </a:p>
            </p:txBody>
          </p:sp>
        </p:grpSp>
        <p:sp>
          <p:nvSpPr>
            <p:cNvPr id="7" name="Rectangle 6"/>
            <p:cNvSpPr/>
            <p:nvPr/>
          </p:nvSpPr>
          <p:spPr>
            <a:xfrm>
              <a:off x="1007829" y="3314700"/>
              <a:ext cx="16510669" cy="1938992"/>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Cho biết các góc và các cạnh của tứ giác ABCD ở Hình 65 có đặc điểm gì?</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4490628" y="1689947"/>
            <a:ext cx="9137606" cy="862753"/>
            <a:chOff x="1611219" y="2044475"/>
            <a:chExt cx="9137606" cy="862753"/>
          </a:xfrm>
        </p:grpSpPr>
        <p:sp>
          <p:nvSpPr>
            <p:cNvPr id="20" name="Rectangle 19"/>
            <p:cNvSpPr/>
            <p:nvPr/>
          </p:nvSpPr>
          <p:spPr>
            <a:xfrm>
              <a:off x="2977146" y="2169578"/>
              <a:ext cx="7771679"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HĐ1</a:t>
              </a:r>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2590800" y="5104543"/>
                <a:ext cx="9869325" cy="2333075"/>
              </a:xfrm>
              <a:prstGeom prst="rect">
                <a:avLst/>
              </a:prstGeom>
            </p:spPr>
            <p:txBody>
              <a:bodyPr wrap="square">
                <a:spAutoFit/>
              </a:bodyPr>
              <a:lstStyle/>
              <a:p>
                <a:r>
                  <a:rPr lang="nl-NL" sz="4800" dirty="0">
                    <a:latin typeface="Times New Roman" pitchFamily="18" charset="0"/>
                    <a:cs typeface="Times New Roman" pitchFamily="18" charset="0"/>
                  </a:rPr>
                  <a:t>- Trong hình 65  có :</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AB = BC = CD = AD = 6 ô vuông</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a:rPr>
                          <m:t>𝐴</m:t>
                        </m:r>
                      </m:e>
                    </m:acc>
                  </m:oMath>
                </a14:m>
                <a:r>
                  <a:rPr lang="en-US" sz="4800" dirty="0">
                    <a:latin typeface="Times New Roman" pitchFamily="18" charset="0"/>
                    <a:cs typeface="Times New Roman" pitchFamily="18" charset="0"/>
                  </a:rPr>
                  <a: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a:rPr>
                          <m:t>𝐵</m:t>
                        </m:r>
                      </m:e>
                    </m:acc>
                    <m:r>
                      <a:rPr lang="en-US" sz="4800">
                        <a:latin typeface="Cambria Math"/>
                      </a:rPr>
                      <m:t>=</m:t>
                    </m:r>
                    <m:acc>
                      <m:accPr>
                        <m:chr m:val="̂"/>
                        <m:ctrlPr>
                          <a:rPr lang="en-US" sz="4800" i="1">
                            <a:latin typeface="Cambria Math" panose="02040503050406030204" pitchFamily="18" charset="0"/>
                          </a:rPr>
                        </m:ctrlPr>
                      </m:accPr>
                      <m:e>
                        <m:r>
                          <a:rPr lang="en-US" sz="4800" i="1">
                            <a:latin typeface="Cambria Math"/>
                          </a:rPr>
                          <m:t>𝐶</m:t>
                        </m:r>
                      </m:e>
                    </m:acc>
                  </m:oMath>
                </a14:m>
                <a:r>
                  <a:rPr lang="en-US" sz="4800" dirty="0">
                    <a:latin typeface="Times New Roman" pitchFamily="18" charset="0"/>
                    <a:cs typeface="Times New Roman" pitchFamily="18" charset="0"/>
                  </a:rPr>
                  <a:t>= = 90</a:t>
                </a:r>
                <a:r>
                  <a:rPr lang="en-US" sz="4800" baseline="30000" dirty="0">
                    <a:latin typeface="Times New Roman" pitchFamily="18" charset="0"/>
                    <a:cs typeface="Times New Roman" pitchFamily="18" charset="0"/>
                  </a:rPr>
                  <a:t>o</a:t>
                </a:r>
                <a:endParaRPr lang="en-US" sz="4800" dirty="0">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90800" y="5104543"/>
                <a:ext cx="9869325" cy="2333075"/>
              </a:xfrm>
              <a:prstGeom prst="rect">
                <a:avLst/>
              </a:prstGeom>
              <a:blipFill rotWithShape="1">
                <a:blip r:embed="rId13"/>
                <a:stretch>
                  <a:fillRect l="-2779" t="-5744" b="-13055"/>
                </a:stretch>
              </a:blipFill>
            </p:spPr>
            <p:txBody>
              <a:bodyPr/>
              <a:lstStyle/>
              <a:p>
                <a:r>
                  <a:rPr lang="en-US">
                    <a:noFill/>
                  </a:rPr>
                  <a:t> </a:t>
                </a:r>
              </a:p>
            </p:txBody>
          </p:sp>
        </mc:Fallback>
      </mc:AlternateContent>
      <p:pic>
        <p:nvPicPr>
          <p:cNvPr id="31" name="Picture 30"/>
          <p:cNvPicPr/>
          <p:nvPr/>
        </p:nvPicPr>
        <p:blipFill>
          <a:blip r:embed="rId14"/>
          <a:stretch>
            <a:fillRect/>
          </a:stretch>
        </p:blipFill>
        <p:spPr>
          <a:xfrm>
            <a:off x="11658600" y="4152900"/>
            <a:ext cx="5549557" cy="541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467612" y="3009900"/>
            <a:ext cx="16372588" cy="6416401"/>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7" name="Group 16"/>
          <p:cNvGrpSpPr/>
          <p:nvPr/>
        </p:nvGrpSpPr>
        <p:grpSpPr>
          <a:xfrm>
            <a:off x="4042554" y="876300"/>
            <a:ext cx="9931621" cy="1285047"/>
            <a:chOff x="4185016" y="1375903"/>
            <a:chExt cx="9931621" cy="1285047"/>
          </a:xfrm>
        </p:grpSpPr>
        <p:grpSp>
          <p:nvGrpSpPr>
            <p:cNvPr id="7" name="Group 7"/>
            <p:cNvGrpSpPr/>
            <p:nvPr/>
          </p:nvGrpSpPr>
          <p:grpSpPr>
            <a:xfrm>
              <a:off x="4185016" y="1375903"/>
              <a:ext cx="9931621" cy="1285047"/>
              <a:chOff x="0" y="67310"/>
              <a:chExt cx="5851518" cy="757125"/>
            </a:xfrm>
          </p:grpSpPr>
          <p:sp>
            <p:nvSpPr>
              <p:cNvPr id="8" name="Freeform 8"/>
              <p:cNvSpPr/>
              <p:nvPr/>
            </p:nvSpPr>
            <p:spPr>
              <a:xfrm>
                <a:off x="80010" y="80010"/>
                <a:ext cx="5758808" cy="744425"/>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738242"/>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90974"/>
                <a:ext cx="5758808" cy="714578"/>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80010"/>
                <a:ext cx="5784208" cy="725542"/>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455250"/>
              <a:ext cx="8391013" cy="1040798"/>
            </a:xfrm>
            <a:prstGeom prst="rect">
              <a:avLst/>
            </a:prstGeom>
          </p:spPr>
          <p:txBody>
            <a:bodyPr lIns="0" tIns="0" rIns="0" bIns="0" rtlCol="0" anchor="t">
              <a:spAutoFit/>
            </a:bodyPr>
            <a:lstStyle/>
            <a:p>
              <a:pPr algn="ctr">
                <a:lnSpc>
                  <a:spcPts val="9003"/>
                </a:lnSpc>
              </a:pPr>
              <a:r>
                <a:rPr lang="en-US" sz="6000" b="1" spc="-112" dirty="0">
                  <a:solidFill>
                    <a:srgbClr val="000000"/>
                  </a:solidFill>
                  <a:latin typeface="Arial" panose="020B0604020202020204" pitchFamily="34" charset="0"/>
                  <a:cs typeface="Arial" panose="020B0604020202020204" pitchFamily="34" charset="0"/>
                </a:rPr>
                <a:t>KẾT LUẬN</a:t>
              </a: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4470">
            <a:off x="15566661" y="988260"/>
            <a:ext cx="1340074" cy="173421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9810">
            <a:off x="699171" y="809755"/>
            <a:ext cx="1302539" cy="1685639"/>
          </a:xfrm>
          <a:prstGeom prst="rect">
            <a:avLst/>
          </a:prstGeom>
        </p:spPr>
      </p:pic>
      <p:sp>
        <p:nvSpPr>
          <p:cNvPr id="21" name="Rectangle 20"/>
          <p:cNvSpPr/>
          <p:nvPr/>
        </p:nvSpPr>
        <p:spPr>
          <a:xfrm>
            <a:off x="1676400" y="4838700"/>
            <a:ext cx="12856878" cy="1938992"/>
          </a:xfrm>
          <a:prstGeom prst="rect">
            <a:avLst/>
          </a:prstGeom>
        </p:spPr>
        <p:txBody>
          <a:bodyPr wrap="square">
            <a:spAutoFit/>
          </a:bodyPr>
          <a:lstStyle/>
          <a:p>
            <a:pPr algn="ctr"/>
            <a:r>
              <a:rPr lang="nl-NL" sz="6000" dirty="0"/>
              <a:t>Hình vuông là tứ giác có bốn góc vuông và 4 cạnh bằng nhau.</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42" y="9374389"/>
            <a:ext cx="915941" cy="912611"/>
          </a:xfrm>
          <a:prstGeom prst="rect">
            <a:avLst/>
          </a:prstGeom>
        </p:spPr>
      </p:pic>
      <p:grpSp>
        <p:nvGrpSpPr>
          <p:cNvPr id="4" name="Group 4"/>
          <p:cNvGrpSpPr/>
          <p:nvPr/>
        </p:nvGrpSpPr>
        <p:grpSpPr>
          <a:xfrm>
            <a:off x="1105198" y="342900"/>
            <a:ext cx="2588497" cy="1113486"/>
            <a:chOff x="0" y="-475620"/>
            <a:chExt cx="13241067" cy="274083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475620"/>
              <a:ext cx="11136500" cy="1309847"/>
            </a:xfrm>
            <a:prstGeom prst="rect">
              <a:avLst/>
            </a:prstGeom>
          </p:spPr>
          <p:txBody>
            <a:bodyPr lIns="0" tIns="0" rIns="0" bIns="0" rtlCol="0" anchor="t">
              <a:spAutoFit/>
            </a:bodyPr>
            <a:lstStyle/>
            <a:p>
              <a:pPr algn="ctr">
                <a:lnSpc>
                  <a:spcPts val="9003"/>
                </a:lnSpc>
              </a:pPr>
              <a:r>
                <a:rPr lang="en-US" sz="4000" b="1" spc="-112" dirty="0">
                  <a:solidFill>
                    <a:schemeClr val="bg1"/>
                  </a:solidFill>
                  <a:latin typeface="Arial" panose="020B0604020202020204" pitchFamily="34" charset="0"/>
                  <a:cs typeface="Arial" panose="020B0604020202020204" pitchFamily="34" charset="0"/>
                </a:rPr>
                <a:t>VÍ DỤ 1</a:t>
              </a:r>
            </a:p>
          </p:txBody>
        </p:sp>
      </p:grpSp>
      <p:sp>
        <p:nvSpPr>
          <p:cNvPr id="11" name="Rectangle 10"/>
          <p:cNvSpPr/>
          <p:nvPr/>
        </p:nvSpPr>
        <p:spPr>
          <a:xfrm>
            <a:off x="508772" y="1742275"/>
            <a:ext cx="10915883" cy="916276"/>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Ở hình 66 tứ giác nào là hình vuông vì sao?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47383" y="502036"/>
            <a:ext cx="677244" cy="1043322"/>
          </a:xfrm>
          <a:prstGeom prst="rect">
            <a:avLst/>
          </a:prstGeom>
        </p:spPr>
      </p:pic>
      <p:pic>
        <p:nvPicPr>
          <p:cNvPr id="21"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58200" y="8852728"/>
            <a:ext cx="677244" cy="1043322"/>
          </a:xfrm>
          <a:prstGeom prst="rect">
            <a:avLst/>
          </a:prstGeom>
        </p:spPr>
      </p:pic>
      <p:pic>
        <p:nvPicPr>
          <p:cNvPr id="18" name="Picture 17"/>
          <p:cNvPicPr/>
          <p:nvPr/>
        </p:nvPicPr>
        <p:blipFill>
          <a:blip r:embed="rId8"/>
          <a:stretch>
            <a:fillRect/>
          </a:stretch>
        </p:blipFill>
        <p:spPr>
          <a:xfrm>
            <a:off x="762000" y="3314700"/>
            <a:ext cx="16492788"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478000" y="9374389"/>
            <a:ext cx="915941" cy="912611"/>
          </a:xfrm>
          <a:prstGeom prst="rect">
            <a:avLst/>
          </a:prstGeom>
        </p:spPr>
      </p:pic>
      <p:sp>
        <p:nvSpPr>
          <p:cNvPr id="18" name="TextBox 17"/>
          <p:cNvSpPr txBox="1"/>
          <p:nvPr/>
        </p:nvSpPr>
        <p:spPr>
          <a:xfrm>
            <a:off x="914400" y="419100"/>
            <a:ext cx="1295400" cy="707886"/>
          </a:xfrm>
          <a:prstGeom prst="rect">
            <a:avLst/>
          </a:prstGeom>
          <a:noFill/>
        </p:spPr>
        <p:txBody>
          <a:bodyPr wrap="square" rtlCol="0">
            <a:spAutoFit/>
          </a:bodyPr>
          <a:lstStyle/>
          <a:p>
            <a:r>
              <a:rPr lang="en-US" sz="4000" b="1" u="sng" dirty="0" err="1">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14140" y="3314700"/>
                <a:ext cx="16650929" cy="1959639"/>
              </a:xfrm>
              <a:prstGeom prst="rect">
                <a:avLst/>
              </a:prstGeom>
            </p:spPr>
            <p:txBody>
              <a:bodyPr wrap="square">
                <a:spAutoFit/>
              </a:bodyPr>
              <a:lstStyle/>
              <a:p>
                <a:r>
                  <a:rPr lang="en-US" sz="4000" dirty="0"/>
                  <a:t>- ở hình 66a, ta có </a:t>
                </a:r>
              </a:p>
              <a:p>
                <a:r>
                  <a:rPr lang="nl-NL" sz="4000" dirty="0"/>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𝐴</m:t>
                        </m:r>
                      </m:e>
                    </m:acc>
                  </m:oMath>
                </a14:m>
                <a:r>
                  <a:rPr lang="en-US" sz="4000" dirty="0"/>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𝐵</m:t>
                        </m:r>
                      </m:e>
                    </m:acc>
                    <m:r>
                      <a:rPr lang="en-US" sz="4000">
                        <a:latin typeface="Cambria Math"/>
                      </a:rPr>
                      <m:t>=</m:t>
                    </m:r>
                    <m:acc>
                      <m:accPr>
                        <m:chr m:val="̂"/>
                        <m:ctrlPr>
                          <a:rPr lang="en-US" sz="4000" i="1">
                            <a:latin typeface="Cambria Math" panose="02040503050406030204" pitchFamily="18" charset="0"/>
                          </a:rPr>
                        </m:ctrlPr>
                      </m:accPr>
                      <m:e>
                        <m:r>
                          <a:rPr lang="en-US" sz="4000" i="1">
                            <a:latin typeface="Cambria Math"/>
                          </a:rPr>
                          <m:t>𝐶</m:t>
                        </m:r>
                      </m:e>
                    </m:acc>
                  </m:oMath>
                </a14:m>
                <a:r>
                  <a:rPr lang="en-US" sz="4000" dirty="0"/>
                  <a:t>= ( Vì  = 90</a:t>
                </a:r>
                <a:r>
                  <a:rPr lang="en-US" sz="4000" baseline="30000" dirty="0"/>
                  <a:t>o  </a:t>
                </a:r>
                <a:r>
                  <a:rPr lang="en-US" sz="4000" dirty="0"/>
                  <a:t>)</a:t>
                </a:r>
              </a:p>
              <a:p>
                <a:r>
                  <a:rPr lang="nl-NL" sz="4000" dirty="0"/>
                  <a:t>-  AB = BC = CD = AD ( Vì cùng =3cm) nên tứ giác ABCD là hình vuông.</a:t>
                </a:r>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514140" y="3314700"/>
                <a:ext cx="16650929" cy="1959639"/>
              </a:xfrm>
              <a:prstGeom prst="rect">
                <a:avLst/>
              </a:prstGeom>
              <a:blipFill rotWithShape="1">
                <a:blip r:embed="rId6"/>
                <a:stretch>
                  <a:fillRect l="-1281" t="-5607" b="-12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5625014"/>
                <a:ext cx="17678400" cy="1969963"/>
              </a:xfrm>
              <a:prstGeom prst="rect">
                <a:avLst/>
              </a:prstGeom>
            </p:spPr>
            <p:txBody>
              <a:bodyPr wrap="square">
                <a:spAutoFit/>
              </a:bodyPr>
              <a:lstStyle/>
              <a:p>
                <a:pPr algn="just">
                  <a:lnSpc>
                    <a:spcPct val="150000"/>
                  </a:lnSpc>
                </a:pPr>
                <a:r>
                  <a:rPr lang="en-US" sz="4000" dirty="0"/>
                  <a:t>- Ở hình 66b, ta có :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𝑀</m:t>
                        </m:r>
                      </m:e>
                    </m:acc>
                    <m:r>
                      <a:rPr lang="vi-VN" sz="4000" i="1">
                        <a:latin typeface="Cambria Math"/>
                      </a:rPr>
                      <m:t>,</m:t>
                    </m:r>
                    <m:acc>
                      <m:accPr>
                        <m:chr m:val="̂"/>
                        <m:ctrlPr>
                          <a:rPr lang="en-US" sz="4000" i="1">
                            <a:latin typeface="Cambria Math" panose="02040503050406030204" pitchFamily="18" charset="0"/>
                          </a:rPr>
                        </m:ctrlPr>
                      </m:accPr>
                      <m:e>
                        <m:r>
                          <a:rPr lang="vi-VN" sz="4000" i="1">
                            <a:latin typeface="Cambria Math"/>
                          </a:rPr>
                          <m:t>𝑁</m:t>
                        </m:r>
                      </m:e>
                    </m:acc>
                    <m:r>
                      <a:rPr lang="vi-VN" sz="4000">
                        <a:latin typeface="Cambria Math"/>
                      </a:rPr>
                      <m:t>, </m:t>
                    </m:r>
                    <m:acc>
                      <m:accPr>
                        <m:chr m:val="̂"/>
                        <m:ctrlPr>
                          <a:rPr lang="en-US" sz="4000" i="1">
                            <a:latin typeface="Cambria Math" panose="02040503050406030204" pitchFamily="18" charset="0"/>
                          </a:rPr>
                        </m:ctrlPr>
                      </m:accPr>
                      <m:e>
                        <m:r>
                          <a:rPr lang="vi-VN" sz="4000" i="1">
                            <a:latin typeface="Cambria Math"/>
                          </a:rPr>
                          <m:t>𝑃</m:t>
                        </m:r>
                      </m:e>
                    </m:acc>
                    <m:r>
                      <a:rPr lang="vi-VN" sz="4000" i="1">
                        <a:latin typeface="Cambria Math"/>
                      </a:rPr>
                      <m:t>, </m:t>
                    </m:r>
                    <m:acc>
                      <m:accPr>
                        <m:chr m:val="̂"/>
                        <m:ctrlPr>
                          <a:rPr lang="en-US" sz="4000" i="1">
                            <a:latin typeface="Cambria Math" panose="02040503050406030204" pitchFamily="18" charset="0"/>
                          </a:rPr>
                        </m:ctrlPr>
                      </m:accPr>
                      <m:e>
                        <m:r>
                          <a:rPr lang="vi-VN" sz="4000" i="1">
                            <a:latin typeface="Cambria Math"/>
                          </a:rPr>
                          <m:t>𝑄</m:t>
                        </m:r>
                      </m:e>
                    </m:acc>
                  </m:oMath>
                </a14:m>
                <a:r>
                  <a:rPr lang="en-US" sz="4000" dirty="0"/>
                  <a:t> không là góc vuông nên tứ giác MNPQ không là hình vuông.</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5625014"/>
                <a:ext cx="17678400" cy="1969963"/>
              </a:xfrm>
              <a:prstGeom prst="rect">
                <a:avLst/>
              </a:prstGeom>
              <a:blipFill rotWithShape="1">
                <a:blip r:embed="rId7"/>
                <a:stretch>
                  <a:fillRect l="-1241" r="-1207" b="-7740"/>
                </a:stretch>
              </a:blipFill>
            </p:spPr>
            <p:txBody>
              <a:bodyPr/>
              <a:lstStyle/>
              <a:p>
                <a:r>
                  <a:rPr lang="en-US">
                    <a:noFill/>
                  </a:rPr>
                  <a:t> </a:t>
                </a:r>
              </a:p>
            </p:txBody>
          </p:sp>
        </mc:Fallback>
      </mc:AlternateContent>
      <p:sp>
        <p:nvSpPr>
          <p:cNvPr id="9" name="Rectangle 8"/>
          <p:cNvSpPr/>
          <p:nvPr/>
        </p:nvSpPr>
        <p:spPr>
          <a:xfrm>
            <a:off x="131506" y="7594977"/>
            <a:ext cx="17872587" cy="2862322"/>
          </a:xfrm>
          <a:prstGeom prst="rect">
            <a:avLst/>
          </a:prstGeom>
        </p:spPr>
        <p:txBody>
          <a:bodyPr wrap="square">
            <a:spAutoFit/>
          </a:bodyPr>
          <a:lstStyle/>
          <a:p>
            <a:pPr algn="just">
              <a:lnSpc>
                <a:spcPct val="150000"/>
              </a:lnSpc>
            </a:pPr>
            <a:r>
              <a:rPr lang="en-US" sz="4000" dirty="0"/>
              <a:t>- Ở hình 66c , ta có GH </a:t>
            </a:r>
            <a:r>
              <a:rPr lang="en-US" sz="4000" dirty="0">
                <a:sym typeface="Symbol"/>
              </a:rPr>
              <a:t></a:t>
            </a:r>
            <a:r>
              <a:rPr lang="en-US" sz="4000" dirty="0"/>
              <a:t> HI ( Vì 3,2cm </a:t>
            </a:r>
            <a:r>
              <a:rPr lang="en-US" sz="4000" dirty="0">
                <a:sym typeface="Symbol"/>
              </a:rPr>
              <a:t></a:t>
            </a:r>
            <a:r>
              <a:rPr lang="en-US" sz="4000" dirty="0"/>
              <a:t> 3cm) nên tứ giác GHIK không phải là hình vuông.</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t> </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8"/>
          <a:stretch>
            <a:fillRect/>
          </a:stretch>
        </p:blipFill>
        <p:spPr>
          <a:xfrm>
            <a:off x="2895600" y="419101"/>
            <a:ext cx="13182600" cy="2590800"/>
          </a:xfrm>
          <a:prstGeom prst="rect">
            <a:avLst/>
          </a:prstGeom>
        </p:spPr>
      </p:pic>
    </p:spTree>
    <p:extLst>
      <p:ext uri="{BB962C8B-B14F-4D97-AF65-F5344CB8AC3E}">
        <p14:creationId xmlns:p14="http://schemas.microsoft.com/office/powerpoint/2010/main" val="125247165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762" y="249703"/>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9166462"/>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39131" y="9791700"/>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22637" y="149926"/>
            <a:ext cx="1006238" cy="1006238"/>
          </a:xfrm>
          <a:prstGeom prst="rect">
            <a:avLst/>
          </a:prstGeom>
        </p:spPr>
      </p:pic>
      <p:grpSp>
        <p:nvGrpSpPr>
          <p:cNvPr id="28" name="Group 27"/>
          <p:cNvGrpSpPr/>
          <p:nvPr/>
        </p:nvGrpSpPr>
        <p:grpSpPr>
          <a:xfrm>
            <a:off x="6858000" y="190997"/>
            <a:ext cx="5181600" cy="1395144"/>
            <a:chOff x="1600200" y="4254240"/>
            <a:chExt cx="5181600" cy="1395144"/>
          </a:xfrm>
        </p:grpSpPr>
        <p:grpSp>
          <p:nvGrpSpPr>
            <p:cNvPr id="4" name="Group 4"/>
            <p:cNvGrpSpPr/>
            <p:nvPr/>
          </p:nvGrpSpPr>
          <p:grpSpPr>
            <a:xfrm>
              <a:off x="1600200" y="4254240"/>
              <a:ext cx="5181600" cy="1395144"/>
              <a:chOff x="0" y="72390"/>
              <a:chExt cx="26174504" cy="3670473"/>
            </a:xfrm>
          </p:grpSpPr>
          <p:sp>
            <p:nvSpPr>
              <p:cNvPr id="5" name="Freeform 5"/>
              <p:cNvSpPr/>
              <p:nvPr/>
            </p:nvSpPr>
            <p:spPr>
              <a:xfrm>
                <a:off x="72392" y="72390"/>
                <a:ext cx="26102112" cy="3670473"/>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0" y="601426"/>
                <a:ext cx="25019747" cy="2775125"/>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116191" y="4410021"/>
              <a:ext cx="3935693"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en-US" sz="4500" b="1" noProof="0" dirty="0">
                  <a:solidFill>
                    <a:prstClr val="black"/>
                  </a:solidFill>
                  <a:latin typeface="Arial" panose="020B0604020202020204" pitchFamily="34" charset="0"/>
                  <a:ea typeface="Calibri" panose="020F0502020204030204" pitchFamily="34" charset="0"/>
                  <a:cs typeface="Times New Roman" panose="02020603050405020304" pitchFamily="18" charset="0"/>
                </a:rPr>
                <a:t>TÍNH CHẤT</a:t>
              </a:r>
              <a:endPar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Rectangle 1"/>
          <p:cNvSpPr>
            <a:spLocks noChangeArrowheads="1"/>
          </p:cNvSpPr>
          <p:nvPr/>
        </p:nvSpPr>
        <p:spPr bwMode="auto">
          <a:xfrm>
            <a:off x="5486400" y="1860915"/>
            <a:ext cx="8342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nhóm</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HĐ2</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19"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166" y="1705189"/>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5651" y="1730110"/>
            <a:ext cx="2802467" cy="969496"/>
            <a:chOff x="1388533" y="3695700"/>
            <a:chExt cx="2802467" cy="969496"/>
          </a:xfrm>
        </p:grpSpPr>
        <p:pic>
          <p:nvPicPr>
            <p:cNvPr id="29" name="Picture 28"/>
            <p:cNvPicPr>
              <a:picLocks noChangeAspect="1"/>
            </p:cNvPicPr>
            <p:nvPr/>
          </p:nvPicPr>
          <p:blipFill>
            <a:blip r:embed="rId11" cstate="print">
              <a:duotone>
                <a:prstClr val="black"/>
                <a:schemeClr val="accent1">
                  <a:tint val="45000"/>
                  <a:satMod val="400000"/>
                </a:schemeClr>
              </a:duotone>
              <a:extLst>
                <a:ext uri="{BEBA8EAE-BF5A-486C-A8C5-ECC9F3942E4B}">
                  <a14:imgProps xmlns:a14="http://schemas.microsoft.com/office/drawing/2010/main">
                    <a14:imgLayer r:embed="rId12">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11" name="Group 10"/>
            <p:cNvGrpSpPr/>
            <p:nvPr/>
          </p:nvGrpSpPr>
          <p:grpSpPr>
            <a:xfrm>
              <a:off x="2438436" y="3695700"/>
              <a:ext cx="1752564" cy="969496"/>
              <a:chOff x="1302879" y="2296079"/>
              <a:chExt cx="3581400" cy="969496"/>
            </a:xfrm>
          </p:grpSpPr>
          <p:sp>
            <p:nvSpPr>
              <p:cNvPr id="30" name="TextBox 29"/>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31" name="Rectangle 30"/>
          <p:cNvSpPr/>
          <p:nvPr/>
        </p:nvSpPr>
        <p:spPr>
          <a:xfrm>
            <a:off x="448277" y="2811052"/>
            <a:ext cx="16229201" cy="1843582"/>
          </a:xfrm>
          <a:prstGeom prst="rect">
            <a:avLst/>
          </a:prstGeom>
        </p:spPr>
        <p:txBody>
          <a:bodyPr wrap="square">
            <a:spAutoFit/>
          </a:bodyPr>
          <a:lstStyle/>
          <a:p>
            <a:pPr marL="742950" indent="-742950" algn="just">
              <a:lnSpc>
                <a:spcPct val="150000"/>
              </a:lnSpc>
              <a:buAutoNum type="alphaLcParenR"/>
            </a:pPr>
            <a:r>
              <a:rPr lang="en-US" sz="4000" dirty="0">
                <a:latin typeface="Calibri" panose="020F0502020204030204" pitchFamily="34" charset="0"/>
                <a:ea typeface="Calibri" panose="020F0502020204030204" pitchFamily="34" charset="0"/>
                <a:cs typeface="Times New Roman" panose="02020603050405020304" pitchFamily="18" charset="0"/>
              </a:rPr>
              <a:t>Mỗi hình vuông có là một hình chữ nhật hay không?</a:t>
            </a:r>
          </a:p>
          <a:p>
            <a:pPr marL="742950" indent="-742950" algn="just">
              <a:lnSpc>
                <a:spcPct val="150000"/>
              </a:lnSpc>
              <a:buAutoNum type="alphaLcParenR"/>
            </a:pPr>
            <a:r>
              <a:rPr lang="en-US" sz="4000" dirty="0">
                <a:latin typeface="Calibri" panose="020F0502020204030204" pitchFamily="34" charset="0"/>
                <a:ea typeface="Calibri" panose="020F0502020204030204" pitchFamily="34" charset="0"/>
                <a:cs typeface="Times New Roman" panose="02020603050405020304" pitchFamily="18" charset="0"/>
              </a:rPr>
              <a:t>Mỗi hình vuông có là một hình thoi hay không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776407" y="6683365"/>
            <a:ext cx="14901071" cy="1446550"/>
          </a:xfrm>
          <a:prstGeom prst="rect">
            <a:avLst/>
          </a:prstGeom>
        </p:spPr>
        <p:txBody>
          <a:bodyPr wrap="square">
            <a:spAutoFit/>
          </a:bodyPr>
          <a:lstStyle/>
          <a:p>
            <a:r>
              <a:rPr lang="en-US" sz="4400" dirty="0"/>
              <a:t>a) Mỗi hình vuông là một hình chữ nhật (do nó có 4 góc vuông).</a:t>
            </a:r>
          </a:p>
          <a:p>
            <a:r>
              <a:rPr lang="en-US" sz="4400" dirty="0"/>
              <a:t>b) Mỗi hình vuông là một hình thoi (do nó có 4 cạnh bằng nhau).</a:t>
            </a:r>
          </a:p>
        </p:txBody>
      </p:sp>
      <p:pic>
        <p:nvPicPr>
          <p:cNvPr id="35" name="Picture 4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506200" y="3732843"/>
            <a:ext cx="1982152" cy="124828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663355" y="2103330"/>
            <a:ext cx="396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86354" y="6591300"/>
            <a:ext cx="1219200" cy="815340"/>
          </a:xfrm>
          <a:prstGeom prst="rect">
            <a:avLst/>
          </a:prstGeom>
        </p:spPr>
      </p:pic>
      <p:sp>
        <p:nvSpPr>
          <p:cNvPr id="34" name="Rectangle 1"/>
          <p:cNvSpPr>
            <a:spLocks noChangeArrowheads="1"/>
          </p:cNvSpPr>
          <p:nvPr/>
        </p:nvSpPr>
        <p:spPr bwMode="auto">
          <a:xfrm>
            <a:off x="4038600" y="5448300"/>
            <a:ext cx="1676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4000" b="1" u="sng" dirty="0">
                <a:solidFill>
                  <a:srgbClr val="1F497D"/>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22079472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9"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2437</Words>
  <Application>Microsoft Office PowerPoint</Application>
  <PresentationFormat>Custom</PresentationFormat>
  <Paragraphs>200</Paragraphs>
  <Slides>33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Times New Roman</vt:lpstr>
      <vt:lpstr>Symbol</vt:lpstr>
      <vt:lpstr>Calibri</vt:lpstr>
      <vt:lpstr>Arial</vt:lpstr>
      <vt:lpstr>Delius</vt:lpstr>
      <vt:lpstr>Cambria Math</vt:lpstr>
      <vt:lpstr>Calibri Light</vt:lpstr>
      <vt:lpstr>Kavoon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Yellow Green Black Lined Grids and Frames Senior High to Uni Education Presentation</dc:title>
  <dc:creator>Admin</dc:creator>
  <cp:lastModifiedBy>Administrator</cp:lastModifiedBy>
  <cp:revision>127</cp:revision>
  <dcterms:created xsi:type="dcterms:W3CDTF">2006-08-16T00:00:00Z</dcterms:created>
  <dcterms:modified xsi:type="dcterms:W3CDTF">2024-12-07T03:12:25Z</dcterms:modified>
  <dc:identifier>DAFSQ6U-uu0</dc:identifier>
</cp:coreProperties>
</file>