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3" r:id="rId1"/>
  </p:sldMasterIdLst>
  <p:notesMasterIdLst>
    <p:notesMasterId r:id="rId28"/>
  </p:notesMasterIdLst>
  <p:sldIdLst>
    <p:sldId id="256" r:id="rId2"/>
    <p:sldId id="258" r:id="rId3"/>
    <p:sldId id="260" r:id="rId4"/>
    <p:sldId id="371" r:id="rId5"/>
    <p:sldId id="316" r:id="rId6"/>
    <p:sldId id="373" r:id="rId7"/>
    <p:sldId id="377" r:id="rId8"/>
    <p:sldId id="378" r:id="rId9"/>
    <p:sldId id="392" r:id="rId10"/>
    <p:sldId id="393" r:id="rId11"/>
    <p:sldId id="383" r:id="rId12"/>
    <p:sldId id="390" r:id="rId13"/>
    <p:sldId id="395" r:id="rId14"/>
    <p:sldId id="396" r:id="rId15"/>
    <p:sldId id="387" r:id="rId16"/>
    <p:sldId id="385" r:id="rId17"/>
    <p:sldId id="388" r:id="rId18"/>
    <p:sldId id="386" r:id="rId19"/>
    <p:sldId id="389" r:id="rId20"/>
    <p:sldId id="271" r:id="rId21"/>
    <p:sldId id="391" r:id="rId22"/>
    <p:sldId id="397" r:id="rId23"/>
    <p:sldId id="398" r:id="rId24"/>
    <p:sldId id="400" r:id="rId25"/>
    <p:sldId id="287" r:id="rId26"/>
    <p:sldId id="273" r:id="rId27"/>
  </p:sldIdLst>
  <p:sldSz cx="9144000" cy="5143500" type="screen16x9"/>
  <p:notesSz cx="6858000" cy="9144000"/>
  <p:embeddedFontLst>
    <p:embeddedFont>
      <p:font typeface="Actor" panose="020B0604020202020204" charset="0"/>
      <p:regular r:id="rId29"/>
    </p:embeddedFont>
    <p:embeddedFont>
      <p:font typeface="Anaheim" panose="020B0604020202020204" charset="0"/>
      <p:regular r:id="rId30"/>
    </p:embeddedFont>
    <p:embeddedFont>
      <p:font typeface="Aref Ruqaa" panose="02000503000000000000" pitchFamily="2" charset="-78"/>
      <p:regular r:id="rId31"/>
      <p:bold r:id="rId32"/>
    </p:embeddedFont>
    <p:embeddedFont>
      <p:font typeface="Bebas Neue" panose="020B0606020202050201" pitchFamily="34" charset="0"/>
      <p:regular r:id="rId33"/>
    </p:embeddedFont>
    <p:embeddedFont>
      <p:font typeface="Nunito Light" pitchFamily="2" charset="0"/>
      <p:regular r:id="rId34"/>
      <p:italic r:id="rId35"/>
    </p:embeddedFont>
    <p:embeddedFont>
      <p:font typeface="Quicksand" charset="0"/>
      <p:regular r:id="rId36"/>
      <p:bold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462A"/>
    <a:srgbClr val="FF2C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B8A23CC-30B0-4748-B287-74BB2E567EF8}">
  <a:tblStyle styleId="{FB8A23CC-30B0-4748-B287-74BB2E567EF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676CFAD-6CF0-4859-BB08-C0BF5EE090C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76" autoAdjust="0"/>
    <p:restoredTop sz="90282" autoAdjust="0"/>
  </p:normalViewPr>
  <p:slideViewPr>
    <p:cSldViewPr snapToGrid="0">
      <p:cViewPr varScale="1">
        <p:scale>
          <a:sx n="76" d="100"/>
          <a:sy n="76" d="100"/>
        </p:scale>
        <p:origin x="930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e504c9ad4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e504c9ad4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riding a jeep </a:t>
            </a:r>
          </a:p>
          <a:p>
            <a:r>
              <a:rPr lang="en-US" dirty="0"/>
              <a:t>2. seeing a gong show </a:t>
            </a:r>
          </a:p>
          <a:p>
            <a:r>
              <a:rPr lang="en-US" dirty="0"/>
              <a:t>3. taking an eco-tour </a:t>
            </a:r>
          </a:p>
          <a:p>
            <a:r>
              <a:rPr lang="en-US" dirty="0"/>
              <a:t>4. exploring a site </a:t>
            </a:r>
          </a:p>
          <a:p>
            <a:r>
              <a:rPr lang="en-US" dirty="0"/>
              <a:t>5. taking pictures </a:t>
            </a:r>
          </a:p>
        </p:txBody>
      </p:sp>
    </p:spTree>
    <p:extLst>
      <p:ext uri="{BB962C8B-B14F-4D97-AF65-F5344CB8AC3E}">
        <p14:creationId xmlns:p14="http://schemas.microsoft.com/office/powerpoint/2010/main" val="8815077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a. enjoyable b. thrilling c. amazing e. brilliant </a:t>
            </a:r>
          </a:p>
        </p:txBody>
      </p:sp>
    </p:spTree>
    <p:extLst>
      <p:ext uri="{BB962C8B-B14F-4D97-AF65-F5344CB8AC3E}">
        <p14:creationId xmlns:p14="http://schemas.microsoft.com/office/powerpoint/2010/main" val="3615445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0520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6627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1e51e2cbf58_0_277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" name="Google Shape;795;g1e51e2cbf58_0_277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e51b2eeb9f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1e51b2eeb9f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5aa038d535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5aa038d535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48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906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996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82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1e51e2cbf58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1e51e2cbf58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3225" y="1014763"/>
            <a:ext cx="3987600" cy="27885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3225" y="3879462"/>
            <a:ext cx="3987600" cy="402900"/>
          </a:xfrm>
          <a:prstGeom prst="rect">
            <a:avLst/>
          </a:prstGeom>
          <a:solidFill>
            <a:schemeClr val="lt2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>
            <a:spLocks noGrp="1"/>
          </p:cNvSpPr>
          <p:nvPr>
            <p:ph type="pic" idx="2"/>
          </p:nvPr>
        </p:nvSpPr>
        <p:spPr>
          <a:xfrm>
            <a:off x="7394400" y="-141200"/>
            <a:ext cx="1848300" cy="318480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sp>
      <p:sp>
        <p:nvSpPr>
          <p:cNvPr id="13" name="Google Shape;13;p2"/>
          <p:cNvSpPr>
            <a:spLocks noGrp="1"/>
          </p:cNvSpPr>
          <p:nvPr>
            <p:ph type="pic" idx="3"/>
          </p:nvPr>
        </p:nvSpPr>
        <p:spPr>
          <a:xfrm>
            <a:off x="7394400" y="3348300"/>
            <a:ext cx="1848300" cy="186330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sp>
      <p:sp>
        <p:nvSpPr>
          <p:cNvPr id="14" name="Google Shape;14;p2"/>
          <p:cNvSpPr>
            <a:spLocks noGrp="1"/>
          </p:cNvSpPr>
          <p:nvPr>
            <p:ph type="pic" idx="4"/>
          </p:nvPr>
        </p:nvSpPr>
        <p:spPr>
          <a:xfrm>
            <a:off x="5001600" y="-141200"/>
            <a:ext cx="2156400" cy="188940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sp>
      <p:sp>
        <p:nvSpPr>
          <p:cNvPr id="15" name="Google Shape;15;p2"/>
          <p:cNvSpPr>
            <a:spLocks noGrp="1"/>
          </p:cNvSpPr>
          <p:nvPr>
            <p:ph type="pic" idx="5"/>
          </p:nvPr>
        </p:nvSpPr>
        <p:spPr>
          <a:xfrm>
            <a:off x="5001600" y="2052900"/>
            <a:ext cx="2156400" cy="315870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95629A-A4E2-8E6C-EF5F-1021A15956A5}"/>
              </a:ext>
            </a:extLst>
          </p:cNvPr>
          <p:cNvSpPr txBox="1"/>
          <p:nvPr userDrawn="1"/>
        </p:nvSpPr>
        <p:spPr>
          <a:xfrm>
            <a:off x="2049517" y="4744822"/>
            <a:ext cx="5244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dirty="0">
                <a:solidFill>
                  <a:schemeClr val="accent6">
                    <a:lumMod val="65000"/>
                  </a:schemeClr>
                </a:solidFill>
                <a:latin typeface="Quicksand" pitchFamily="2" charset="77"/>
              </a:rPr>
              <a:t>Tài liệu được soạn bởi nhóm 6Ps – 039 702 7436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0"/>
          <p:cNvSpPr txBox="1">
            <a:spLocks noGrp="1"/>
          </p:cNvSpPr>
          <p:nvPr>
            <p:ph type="title" hasCustomPrompt="1"/>
          </p:nvPr>
        </p:nvSpPr>
        <p:spPr>
          <a:xfrm>
            <a:off x="4156125" y="528600"/>
            <a:ext cx="41202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6" name="Google Shape;186;p30"/>
          <p:cNvSpPr txBox="1">
            <a:spLocks noGrp="1"/>
          </p:cNvSpPr>
          <p:nvPr>
            <p:ph type="subTitle" idx="1"/>
          </p:nvPr>
        </p:nvSpPr>
        <p:spPr>
          <a:xfrm>
            <a:off x="4156125" y="1286600"/>
            <a:ext cx="4120200" cy="37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30"/>
          <p:cNvSpPr txBox="1">
            <a:spLocks noGrp="1"/>
          </p:cNvSpPr>
          <p:nvPr>
            <p:ph type="title" idx="2" hasCustomPrompt="1"/>
          </p:nvPr>
        </p:nvSpPr>
        <p:spPr>
          <a:xfrm>
            <a:off x="4156125" y="1926329"/>
            <a:ext cx="41202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8" name="Google Shape;188;p30"/>
          <p:cNvSpPr txBox="1">
            <a:spLocks noGrp="1"/>
          </p:cNvSpPr>
          <p:nvPr>
            <p:ph type="subTitle" idx="3"/>
          </p:nvPr>
        </p:nvSpPr>
        <p:spPr>
          <a:xfrm>
            <a:off x="4156125" y="2686900"/>
            <a:ext cx="4120200" cy="37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9" name="Google Shape;189;p30"/>
          <p:cNvSpPr txBox="1">
            <a:spLocks noGrp="1"/>
          </p:cNvSpPr>
          <p:nvPr>
            <p:ph type="title" idx="4" hasCustomPrompt="1"/>
          </p:nvPr>
        </p:nvSpPr>
        <p:spPr>
          <a:xfrm>
            <a:off x="4156125" y="3326633"/>
            <a:ext cx="41202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0" name="Google Shape;190;p30"/>
          <p:cNvSpPr txBox="1">
            <a:spLocks noGrp="1"/>
          </p:cNvSpPr>
          <p:nvPr>
            <p:ph type="subTitle" idx="5"/>
          </p:nvPr>
        </p:nvSpPr>
        <p:spPr>
          <a:xfrm>
            <a:off x="4156125" y="4089776"/>
            <a:ext cx="4120200" cy="37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1" name="Google Shape;191;p30"/>
          <p:cNvSpPr>
            <a:spLocks noGrp="1"/>
          </p:cNvSpPr>
          <p:nvPr>
            <p:ph type="pic" idx="6"/>
          </p:nvPr>
        </p:nvSpPr>
        <p:spPr>
          <a:xfrm>
            <a:off x="1430750" y="-67700"/>
            <a:ext cx="1978200" cy="303420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sp>
      <p:sp>
        <p:nvSpPr>
          <p:cNvPr id="192" name="Google Shape;192;p30"/>
          <p:cNvSpPr>
            <a:spLocks noGrp="1"/>
          </p:cNvSpPr>
          <p:nvPr>
            <p:ph type="pic" idx="7"/>
          </p:nvPr>
        </p:nvSpPr>
        <p:spPr>
          <a:xfrm>
            <a:off x="1430750" y="3271250"/>
            <a:ext cx="1978200" cy="196470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sp>
      <p:sp>
        <p:nvSpPr>
          <p:cNvPr id="193" name="Google Shape;193;p30"/>
          <p:cNvSpPr>
            <a:spLocks noGrp="1"/>
          </p:cNvSpPr>
          <p:nvPr>
            <p:ph type="pic" idx="8"/>
          </p:nvPr>
        </p:nvSpPr>
        <p:spPr>
          <a:xfrm>
            <a:off x="-192975" y="-67700"/>
            <a:ext cx="1387200" cy="173880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sp>
      <p:sp>
        <p:nvSpPr>
          <p:cNvPr id="194" name="Google Shape;194;p30"/>
          <p:cNvSpPr>
            <a:spLocks noGrp="1"/>
          </p:cNvSpPr>
          <p:nvPr>
            <p:ph type="pic" idx="9"/>
          </p:nvPr>
        </p:nvSpPr>
        <p:spPr>
          <a:xfrm>
            <a:off x="-192875" y="1975850"/>
            <a:ext cx="1387200" cy="326010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171D3F-0574-5462-BFE8-207BB087B596}"/>
              </a:ext>
            </a:extLst>
          </p:cNvPr>
          <p:cNvSpPr txBox="1"/>
          <p:nvPr userDrawn="1"/>
        </p:nvSpPr>
        <p:spPr>
          <a:xfrm>
            <a:off x="2049517" y="4744822"/>
            <a:ext cx="5244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dirty="0">
                <a:solidFill>
                  <a:schemeClr val="accent6">
                    <a:lumMod val="65000"/>
                  </a:schemeClr>
                </a:solidFill>
                <a:latin typeface="Quicksand" pitchFamily="2" charset="77"/>
              </a:rPr>
              <a:t>Tài liệu được soạn bởi nhóm 6Ps – 039 702 7436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97637B-1C9A-D919-8362-C2230624F377}"/>
              </a:ext>
            </a:extLst>
          </p:cNvPr>
          <p:cNvSpPr txBox="1"/>
          <p:nvPr userDrawn="1"/>
        </p:nvSpPr>
        <p:spPr>
          <a:xfrm>
            <a:off x="2049517" y="4744822"/>
            <a:ext cx="5244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dirty="0">
                <a:solidFill>
                  <a:schemeClr val="accent6">
                    <a:lumMod val="65000"/>
                  </a:schemeClr>
                </a:solidFill>
                <a:latin typeface="Quicksand" pitchFamily="2" charset="77"/>
              </a:rPr>
              <a:t>Tài liệu được soạn bởi nhóm 6Ps – 039 702 7436</a:t>
            </a:r>
          </a:p>
        </p:txBody>
      </p:sp>
    </p:spTree>
    <p:extLst>
      <p:ext uri="{BB962C8B-B14F-4D97-AF65-F5344CB8AC3E}">
        <p14:creationId xmlns:p14="http://schemas.microsoft.com/office/powerpoint/2010/main" val="4224121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>
            <a:spLocks noGrp="1"/>
          </p:cNvSpPr>
          <p:nvPr>
            <p:ph type="pic" idx="2"/>
          </p:nvPr>
        </p:nvSpPr>
        <p:spPr>
          <a:xfrm>
            <a:off x="5142725" y="0"/>
            <a:ext cx="40014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1124075" y="2337475"/>
            <a:ext cx="5254500" cy="71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3" hasCustomPrompt="1"/>
          </p:nvPr>
        </p:nvSpPr>
        <p:spPr>
          <a:xfrm>
            <a:off x="2963075" y="1369700"/>
            <a:ext cx="15765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1124075" y="3334288"/>
            <a:ext cx="5254500" cy="439500"/>
          </a:xfrm>
          <a:prstGeom prst="rect">
            <a:avLst/>
          </a:prstGeom>
          <a:solidFill>
            <a:schemeClr val="lt2"/>
          </a:solidFill>
          <a:effectLst>
            <a:outerShdw blurRad="57150" dist="19050" dir="78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4C49EC-3E19-5B38-5291-CC71E8ADB483}"/>
              </a:ext>
            </a:extLst>
          </p:cNvPr>
          <p:cNvSpPr txBox="1"/>
          <p:nvPr userDrawn="1"/>
        </p:nvSpPr>
        <p:spPr>
          <a:xfrm>
            <a:off x="2049517" y="4744822"/>
            <a:ext cx="5244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dirty="0">
                <a:solidFill>
                  <a:schemeClr val="accent6">
                    <a:lumMod val="65000"/>
                  </a:schemeClr>
                </a:solidFill>
                <a:latin typeface="Quicksand" pitchFamily="2" charset="77"/>
              </a:rPr>
              <a:t>Tài liệu được soạn bởi nhóm 6Ps – 039 702 7436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08725" y="1128351"/>
            <a:ext cx="7704000" cy="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sz="12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135550" y="1769100"/>
            <a:ext cx="4872900" cy="146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3FD15A-3C9D-CED7-258B-2D44BA03AC64}"/>
              </a:ext>
            </a:extLst>
          </p:cNvPr>
          <p:cNvSpPr txBox="1"/>
          <p:nvPr userDrawn="1"/>
        </p:nvSpPr>
        <p:spPr>
          <a:xfrm>
            <a:off x="2049517" y="4744822"/>
            <a:ext cx="5244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dirty="0">
                <a:solidFill>
                  <a:schemeClr val="accent6">
                    <a:lumMod val="65000"/>
                  </a:schemeClr>
                </a:solidFill>
                <a:latin typeface="Quicksand" pitchFamily="2" charset="77"/>
              </a:rPr>
              <a:t>Tài liệu được soạn bởi nhóm 6Ps – 039 702 7436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"/>
          </p:nvPr>
        </p:nvSpPr>
        <p:spPr>
          <a:xfrm>
            <a:off x="719975" y="3482500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2"/>
          </p:nvPr>
        </p:nvSpPr>
        <p:spPr>
          <a:xfrm>
            <a:off x="3419248" y="3482500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3"/>
          </p:nvPr>
        </p:nvSpPr>
        <p:spPr>
          <a:xfrm>
            <a:off x="6118524" y="3482500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4" hasCustomPrompt="1"/>
          </p:nvPr>
        </p:nvSpPr>
        <p:spPr>
          <a:xfrm>
            <a:off x="1085925" y="1731225"/>
            <a:ext cx="1573500" cy="8235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5" hasCustomPrompt="1"/>
          </p:nvPr>
        </p:nvSpPr>
        <p:spPr>
          <a:xfrm>
            <a:off x="3785252" y="1731225"/>
            <a:ext cx="1573500" cy="8235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6" hasCustomPrompt="1"/>
          </p:nvPr>
        </p:nvSpPr>
        <p:spPr>
          <a:xfrm>
            <a:off x="6484525" y="1731225"/>
            <a:ext cx="1573500" cy="8235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7"/>
          </p:nvPr>
        </p:nvSpPr>
        <p:spPr>
          <a:xfrm>
            <a:off x="719975" y="2721975"/>
            <a:ext cx="2305500" cy="82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8"/>
          </p:nvPr>
        </p:nvSpPr>
        <p:spPr>
          <a:xfrm>
            <a:off x="3419247" y="2721975"/>
            <a:ext cx="2305500" cy="82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9"/>
          </p:nvPr>
        </p:nvSpPr>
        <p:spPr>
          <a:xfrm>
            <a:off x="6118523" y="2721975"/>
            <a:ext cx="2305500" cy="82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4"/>
          <p:cNvSpPr>
            <a:spLocks noGrp="1"/>
          </p:cNvSpPr>
          <p:nvPr>
            <p:ph type="pic" idx="2"/>
          </p:nvPr>
        </p:nvSpPr>
        <p:spPr>
          <a:xfrm>
            <a:off x="0" y="0"/>
            <a:ext cx="40014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14"/>
          <p:cNvSpPr txBox="1">
            <a:spLocks noGrp="1"/>
          </p:cNvSpPr>
          <p:nvPr>
            <p:ph type="title"/>
          </p:nvPr>
        </p:nvSpPr>
        <p:spPr>
          <a:xfrm>
            <a:off x="2724275" y="2337475"/>
            <a:ext cx="5254500" cy="71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title" idx="3" hasCustomPrompt="1"/>
          </p:nvPr>
        </p:nvSpPr>
        <p:spPr>
          <a:xfrm>
            <a:off x="4563275" y="1369700"/>
            <a:ext cx="15765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4"/>
          <p:cNvSpPr txBox="1">
            <a:spLocks noGrp="1"/>
          </p:cNvSpPr>
          <p:nvPr>
            <p:ph type="subTitle" idx="1"/>
          </p:nvPr>
        </p:nvSpPr>
        <p:spPr>
          <a:xfrm>
            <a:off x="2724275" y="3334288"/>
            <a:ext cx="5254500" cy="439500"/>
          </a:xfrm>
          <a:prstGeom prst="rect">
            <a:avLst/>
          </a:prstGeom>
          <a:solidFill>
            <a:schemeClr val="lt2"/>
          </a:solidFill>
          <a:effectLst>
            <a:outerShdw blurRad="57150" dist="19050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1E0219-83B1-1BD3-4919-F6D079E1F123}"/>
              </a:ext>
            </a:extLst>
          </p:cNvPr>
          <p:cNvSpPr txBox="1"/>
          <p:nvPr userDrawn="1"/>
        </p:nvSpPr>
        <p:spPr>
          <a:xfrm>
            <a:off x="2049517" y="4744822"/>
            <a:ext cx="5244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dirty="0">
                <a:solidFill>
                  <a:schemeClr val="accent6">
                    <a:lumMod val="65000"/>
                  </a:schemeClr>
                </a:solidFill>
                <a:latin typeface="Quicksand" pitchFamily="2" charset="77"/>
              </a:rPr>
              <a:t>Tài liệu được soạn bởi nhóm 6Ps – 039 702 7436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subTitle" idx="1"/>
          </p:nvPr>
        </p:nvSpPr>
        <p:spPr>
          <a:xfrm>
            <a:off x="937626" y="3734603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subTitle" idx="2"/>
          </p:nvPr>
        </p:nvSpPr>
        <p:spPr>
          <a:xfrm>
            <a:off x="3484347" y="3734603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ubTitle" idx="3"/>
          </p:nvPr>
        </p:nvSpPr>
        <p:spPr>
          <a:xfrm>
            <a:off x="6031074" y="3734603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5"/>
          <p:cNvSpPr txBox="1">
            <a:spLocks noGrp="1"/>
          </p:cNvSpPr>
          <p:nvPr>
            <p:ph type="subTitle" idx="4"/>
          </p:nvPr>
        </p:nvSpPr>
        <p:spPr>
          <a:xfrm>
            <a:off x="937625" y="3280026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1" name="Google Shape;131;p25"/>
          <p:cNvSpPr txBox="1">
            <a:spLocks noGrp="1"/>
          </p:cNvSpPr>
          <p:nvPr>
            <p:ph type="subTitle" idx="5"/>
          </p:nvPr>
        </p:nvSpPr>
        <p:spPr>
          <a:xfrm>
            <a:off x="3484350" y="3280026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2" name="Google Shape;132;p25"/>
          <p:cNvSpPr txBox="1">
            <a:spLocks noGrp="1"/>
          </p:cNvSpPr>
          <p:nvPr>
            <p:ph type="subTitle" idx="6"/>
          </p:nvPr>
        </p:nvSpPr>
        <p:spPr>
          <a:xfrm>
            <a:off x="6031075" y="3280026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_1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subTitle" idx="1"/>
          </p:nvPr>
        </p:nvSpPr>
        <p:spPr>
          <a:xfrm>
            <a:off x="937626" y="3209328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6"/>
          <p:cNvSpPr txBox="1">
            <a:spLocks noGrp="1"/>
          </p:cNvSpPr>
          <p:nvPr>
            <p:ph type="subTitle" idx="2"/>
          </p:nvPr>
        </p:nvSpPr>
        <p:spPr>
          <a:xfrm>
            <a:off x="3484347" y="3209328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6"/>
          <p:cNvSpPr txBox="1">
            <a:spLocks noGrp="1"/>
          </p:cNvSpPr>
          <p:nvPr>
            <p:ph type="subTitle" idx="3"/>
          </p:nvPr>
        </p:nvSpPr>
        <p:spPr>
          <a:xfrm>
            <a:off x="6031074" y="3209328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6"/>
          <p:cNvSpPr txBox="1">
            <a:spLocks noGrp="1"/>
          </p:cNvSpPr>
          <p:nvPr>
            <p:ph type="subTitle" idx="4"/>
          </p:nvPr>
        </p:nvSpPr>
        <p:spPr>
          <a:xfrm>
            <a:off x="937625" y="2754751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subTitle" idx="5"/>
          </p:nvPr>
        </p:nvSpPr>
        <p:spPr>
          <a:xfrm>
            <a:off x="3484350" y="2754751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1" name="Google Shape;141;p26"/>
          <p:cNvSpPr txBox="1">
            <a:spLocks noGrp="1"/>
          </p:cNvSpPr>
          <p:nvPr>
            <p:ph type="subTitle" idx="6"/>
          </p:nvPr>
        </p:nvSpPr>
        <p:spPr>
          <a:xfrm>
            <a:off x="6031075" y="2754751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9C8B58-976B-9BCB-B709-49AED0887924}"/>
              </a:ext>
            </a:extLst>
          </p:cNvPr>
          <p:cNvSpPr txBox="1"/>
          <p:nvPr userDrawn="1"/>
        </p:nvSpPr>
        <p:spPr>
          <a:xfrm>
            <a:off x="2049517" y="4744822"/>
            <a:ext cx="5244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dirty="0">
                <a:solidFill>
                  <a:schemeClr val="accent6">
                    <a:lumMod val="65000"/>
                  </a:schemeClr>
                </a:solidFill>
                <a:latin typeface="Quicksand" pitchFamily="2" charset="77"/>
              </a:rPr>
              <a:t>Tài liệu được soạn bởi nhóm 6Ps – 039 702 7436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1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2F91D2-4D67-C5EA-7179-17F7B5B2582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42000"/>
          </a:blip>
          <a:stretch>
            <a:fillRect/>
          </a:stretch>
        </p:blipFill>
        <p:spPr>
          <a:xfrm>
            <a:off x="8239314" y="-194652"/>
            <a:ext cx="1009853" cy="100985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5" r:id="rId4"/>
    <p:sldLayoutId id="2147483658" r:id="rId5"/>
    <p:sldLayoutId id="2147483659" r:id="rId6"/>
    <p:sldLayoutId id="2147483660" r:id="rId7"/>
    <p:sldLayoutId id="2147483671" r:id="rId8"/>
    <p:sldLayoutId id="2147483672" r:id="rId9"/>
    <p:sldLayoutId id="2147483676" r:id="rId10"/>
    <p:sldLayoutId id="2147483679" r:id="rId11"/>
    <p:sldLayoutId id="2147483680" r:id="rId12"/>
    <p:sldLayoutId id="2147483685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13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10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8"/>
          <p:cNvSpPr txBox="1">
            <a:spLocks noGrp="1"/>
          </p:cNvSpPr>
          <p:nvPr>
            <p:ph type="ctrTitle"/>
          </p:nvPr>
        </p:nvSpPr>
        <p:spPr>
          <a:xfrm>
            <a:off x="299543" y="955850"/>
            <a:ext cx="4272457" cy="2788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 </a:t>
            </a:r>
            <a:r>
              <a:rPr lang="en" sz="4400" b="1" dirty="0"/>
              <a:t>UNIT 5</a:t>
            </a:r>
            <a:br>
              <a:rPr lang="en" sz="4400" b="1" dirty="0"/>
            </a:br>
            <a:br>
              <a:rPr lang="en" sz="4400" b="1" dirty="0"/>
            </a:br>
            <a:r>
              <a:rPr lang="en" sz="4400" b="1" dirty="0"/>
              <a:t>OUR EXPERIENCES</a:t>
            </a:r>
            <a:endParaRPr sz="2000" dirty="0"/>
          </a:p>
        </p:txBody>
      </p:sp>
      <p:sp>
        <p:nvSpPr>
          <p:cNvPr id="226" name="Google Shape;226;p38"/>
          <p:cNvSpPr txBox="1">
            <a:spLocks noGrp="1"/>
          </p:cNvSpPr>
          <p:nvPr>
            <p:ph type="subTitle" idx="1"/>
          </p:nvPr>
        </p:nvSpPr>
        <p:spPr>
          <a:xfrm>
            <a:off x="299543" y="4078549"/>
            <a:ext cx="4272456" cy="5346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Lesson 1: Getting stated</a:t>
            </a:r>
            <a:endParaRPr sz="2400" dirty="0"/>
          </a:p>
        </p:txBody>
      </p:sp>
      <p:pic>
        <p:nvPicPr>
          <p:cNvPr id="227" name="Google Shape;227;p3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31373" t="9233" r="33813" b="773"/>
          <a:stretch/>
        </p:blipFill>
        <p:spPr>
          <a:xfrm>
            <a:off x="7394400" y="-141200"/>
            <a:ext cx="1848428" cy="3184699"/>
          </a:xfrm>
          <a:prstGeom prst="rect">
            <a:avLst/>
          </a:prstGeom>
        </p:spPr>
      </p:pic>
      <p:pic>
        <p:nvPicPr>
          <p:cNvPr id="228" name="Google Shape;228;p38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37554" t="-246" r="18568" b="25680"/>
          <a:stretch/>
        </p:blipFill>
        <p:spPr>
          <a:xfrm>
            <a:off x="7394400" y="3348300"/>
            <a:ext cx="1848428" cy="1863400"/>
          </a:xfrm>
          <a:prstGeom prst="rect">
            <a:avLst/>
          </a:prstGeom>
        </p:spPr>
      </p:pic>
      <p:pic>
        <p:nvPicPr>
          <p:cNvPr id="229" name="Google Shape;229;p38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 l="44317" t="19607" b="7201"/>
          <a:stretch/>
        </p:blipFill>
        <p:spPr>
          <a:xfrm>
            <a:off x="5001600" y="-141200"/>
            <a:ext cx="2156349" cy="1889300"/>
          </a:xfrm>
          <a:prstGeom prst="rect">
            <a:avLst/>
          </a:prstGeom>
        </p:spPr>
      </p:pic>
      <p:pic>
        <p:nvPicPr>
          <p:cNvPr id="230" name="Google Shape;230;p38"/>
          <p:cNvPicPr preferRelativeResize="0">
            <a:picLocks noGrp="1"/>
          </p:cNvPicPr>
          <p:nvPr>
            <p:ph type="pic" idx="5"/>
          </p:nvPr>
        </p:nvPicPr>
        <p:blipFill rotWithShape="1">
          <a:blip r:embed="rId6">
            <a:alphaModFix/>
          </a:blip>
          <a:srcRect l="38577" t="2587" r="21245" b="9104"/>
          <a:stretch/>
        </p:blipFill>
        <p:spPr>
          <a:xfrm>
            <a:off x="5001600" y="2052900"/>
            <a:ext cx="2156349" cy="3158801"/>
          </a:xfrm>
          <a:prstGeom prst="rect">
            <a:avLst/>
          </a:prstGeom>
        </p:spPr>
      </p:pic>
      <p:sp>
        <p:nvSpPr>
          <p:cNvPr id="231" name="Google Shape;231;p38"/>
          <p:cNvSpPr/>
          <p:nvPr/>
        </p:nvSpPr>
        <p:spPr>
          <a:xfrm>
            <a:off x="1668671" y="803450"/>
            <a:ext cx="1534200" cy="3048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42863" dist="28575" dir="774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64;p41">
            <a:extLst>
              <a:ext uri="{FF2B5EF4-FFF2-40B4-BE49-F238E27FC236}">
                <a16:creationId xmlns:a16="http://schemas.microsoft.com/office/drawing/2014/main" id="{9CF34610-0F8F-E7E4-5F06-F1460FDC88B0}"/>
              </a:ext>
            </a:extLst>
          </p:cNvPr>
          <p:cNvSpPr/>
          <p:nvPr/>
        </p:nvSpPr>
        <p:spPr>
          <a:xfrm rot="21599059">
            <a:off x="245235" y="301931"/>
            <a:ext cx="8653502" cy="463340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1438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893;p72">
            <a:extLst>
              <a:ext uri="{FF2B5EF4-FFF2-40B4-BE49-F238E27FC236}">
                <a16:creationId xmlns:a16="http://schemas.microsoft.com/office/drawing/2014/main" id="{E018799A-AB27-5702-7E61-736B7D8A6000}"/>
              </a:ext>
            </a:extLst>
          </p:cNvPr>
          <p:cNvSpPr/>
          <p:nvPr/>
        </p:nvSpPr>
        <p:spPr>
          <a:xfrm rot="21598905">
            <a:off x="2578928" y="129247"/>
            <a:ext cx="3986115" cy="5727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68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tx1"/>
              </a:solidFill>
              <a:latin typeface="Actor" panose="020B060402020202020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AF20B-3712-2C7D-AD05-743FA37B2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10</a:t>
            </a:fld>
            <a:endParaRPr lang="en-US"/>
          </a:p>
        </p:txBody>
      </p:sp>
      <p:sp>
        <p:nvSpPr>
          <p:cNvPr id="6" name="Title 11">
            <a:extLst>
              <a:ext uri="{FF2B5EF4-FFF2-40B4-BE49-F238E27FC236}">
                <a16:creationId xmlns:a16="http://schemas.microsoft.com/office/drawing/2014/main" id="{9C1C3F58-7CA3-BEA8-A662-9425A07B3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4362" y="75215"/>
            <a:ext cx="4015245" cy="588973"/>
          </a:xfrm>
        </p:spPr>
        <p:txBody>
          <a:bodyPr/>
          <a:lstStyle/>
          <a:p>
            <a:r>
              <a:rPr lang="en-US" sz="3200" dirty="0"/>
              <a:t>Vocabulary</a:t>
            </a:r>
          </a:p>
        </p:txBody>
      </p:sp>
      <p:sp>
        <p:nvSpPr>
          <p:cNvPr id="7" name="Google Shape;1881;p31">
            <a:extLst>
              <a:ext uri="{FF2B5EF4-FFF2-40B4-BE49-F238E27FC236}">
                <a16:creationId xmlns:a16="http://schemas.microsoft.com/office/drawing/2014/main" id="{442B6AEC-4D95-B7CB-5BED-3FAA18CA0F43}"/>
              </a:ext>
            </a:extLst>
          </p:cNvPr>
          <p:cNvSpPr txBox="1">
            <a:spLocks/>
          </p:cNvSpPr>
          <p:nvPr/>
        </p:nvSpPr>
        <p:spPr>
          <a:xfrm>
            <a:off x="130737" y="984610"/>
            <a:ext cx="5424243" cy="1021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latin typeface="Actor" panose="020B0604020202020204" charset="0"/>
              </a:rPr>
              <a:t>site</a:t>
            </a:r>
            <a:r>
              <a:rPr lang="en-US" sz="4950" b="1" dirty="0">
                <a:latin typeface="Actor" panose="020B0604020202020204" charset="0"/>
              </a:rPr>
              <a:t> </a:t>
            </a:r>
            <a:r>
              <a:rPr lang="en-US" sz="4500" b="1" dirty="0">
                <a:latin typeface="Actor" panose="020B0604020202020204" charset="0"/>
              </a:rPr>
              <a:t>(n)</a:t>
            </a:r>
            <a:endParaRPr lang="en-US" sz="3600" b="1" dirty="0">
              <a:latin typeface="Actor" panose="020B060402020202020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8F06DD-29D8-EDD2-A718-B78DBADCA52F}"/>
              </a:ext>
            </a:extLst>
          </p:cNvPr>
          <p:cNvSpPr/>
          <p:nvPr/>
        </p:nvSpPr>
        <p:spPr>
          <a:xfrm>
            <a:off x="828389" y="3312765"/>
            <a:ext cx="40289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địa</a:t>
            </a:r>
            <a:r>
              <a:rPr lang="en-US" sz="3600" dirty="0"/>
              <a:t> </a:t>
            </a:r>
            <a:r>
              <a:rPr lang="en-US" sz="3600" dirty="0" err="1"/>
              <a:t>điểm</a:t>
            </a:r>
            <a:r>
              <a:rPr lang="en-US" sz="3600" dirty="0"/>
              <a:t>, </a:t>
            </a:r>
            <a:r>
              <a:rPr lang="en-US" sz="3600" dirty="0" err="1"/>
              <a:t>nơi</a:t>
            </a:r>
            <a:r>
              <a:rPr lang="en-US" sz="3600" dirty="0"/>
              <a:t> </a:t>
            </a:r>
            <a:r>
              <a:rPr lang="en-US" sz="3600" dirty="0" err="1"/>
              <a:t>chốn</a:t>
            </a:r>
            <a:endParaRPr lang="en-US" sz="495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7061AA-AC8B-B954-10E4-8C47B88CEA71}"/>
              </a:ext>
            </a:extLst>
          </p:cNvPr>
          <p:cNvSpPr/>
          <p:nvPr/>
        </p:nvSpPr>
        <p:spPr>
          <a:xfrm>
            <a:off x="1893763" y="2347861"/>
            <a:ext cx="12955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saɪt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1026" name="Picture 2" descr="Phân biệt Position, Location, Place và Site - Toomva.com">
            <a:extLst>
              <a:ext uri="{FF2B5EF4-FFF2-40B4-BE49-F238E27FC236}">
                <a16:creationId xmlns:a16="http://schemas.microsoft.com/office/drawing/2014/main" id="{CA28529B-CEFA-BBA2-3AA6-04B99C798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328" y="1262056"/>
            <a:ext cx="3856046" cy="257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ight_n0205">
            <a:hlinkClick r:id="" action="ppaction://media"/>
            <a:extLst>
              <a:ext uri="{FF2B5EF4-FFF2-40B4-BE49-F238E27FC236}">
                <a16:creationId xmlns:a16="http://schemas.microsoft.com/office/drawing/2014/main" id="{CD6F56C0-DA4C-5CC5-26F1-EB901D6941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2950" y="251862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28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64;p41">
            <a:extLst>
              <a:ext uri="{FF2B5EF4-FFF2-40B4-BE49-F238E27FC236}">
                <a16:creationId xmlns:a16="http://schemas.microsoft.com/office/drawing/2014/main" id="{745ED862-1C8F-0041-DE93-58765E2DA80D}"/>
              </a:ext>
            </a:extLst>
          </p:cNvPr>
          <p:cNvSpPr/>
          <p:nvPr/>
        </p:nvSpPr>
        <p:spPr>
          <a:xfrm rot="21599059">
            <a:off x="245235" y="301931"/>
            <a:ext cx="8653502" cy="463340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1438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4364386"/>
              </p:ext>
            </p:extLst>
          </p:nvPr>
        </p:nvGraphicFramePr>
        <p:xfrm>
          <a:off x="840259" y="644893"/>
          <a:ext cx="7908884" cy="396776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323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88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6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11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1" dirty="0">
                          <a:solidFill>
                            <a:srgbClr val="D2462A"/>
                          </a:solidFill>
                          <a:latin typeface="Aref Ruqaa" panose="02000503000000000000" pitchFamily="2" charset="-78"/>
                          <a:cs typeface="Aref Ruqaa" panose="02000503000000000000" pitchFamily="2" charset="-78"/>
                        </a:rPr>
                        <a:t>New words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1" dirty="0">
                          <a:solidFill>
                            <a:srgbClr val="D2462A"/>
                          </a:solidFill>
                          <a:latin typeface="Aref Ruqaa" panose="02000503000000000000" pitchFamily="2" charset="-78"/>
                          <a:cs typeface="Aref Ruqaa" panose="02000503000000000000" pitchFamily="2" charset="-78"/>
                        </a:rPr>
                        <a:t>Pronunciation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1" dirty="0">
                          <a:solidFill>
                            <a:srgbClr val="D2462A"/>
                          </a:solidFill>
                          <a:latin typeface="Aref Ruqaa" panose="02000503000000000000" pitchFamily="2" charset="-78"/>
                          <a:cs typeface="Aref Ruqaa" panose="02000503000000000000" pitchFamily="2" charset="-78"/>
                        </a:rPr>
                        <a:t>Meaning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5727">
                <a:tc>
                  <a:txBody>
                    <a:bodyPr/>
                    <a:lstStyle/>
                    <a:p>
                      <a:pPr indent="-1270">
                        <a:lnSpc>
                          <a:spcPct val="100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</a:rPr>
                        <a:t>1. experience (n)</a:t>
                      </a:r>
                      <a:endParaRPr lang="en-VN" sz="2400" dirty="0">
                        <a:solidFill>
                          <a:schemeClr val="tx1"/>
                        </a:solidFill>
                        <a:effectLst/>
                        <a:latin typeface="Actor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0000"/>
                        </a:lnSpc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</a:rPr>
                        <a:t>/ɪkˈspɪəriəns/</a:t>
                      </a:r>
                      <a:endParaRPr lang="en-VN" sz="2400">
                        <a:solidFill>
                          <a:schemeClr val="tx1"/>
                        </a:solidFill>
                        <a:effectLst/>
                        <a:latin typeface="Actor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0000"/>
                        </a:lnSpc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</a:rPr>
                        <a:t>sự trải nghiệm</a:t>
                      </a:r>
                      <a:endParaRPr lang="en-VN" sz="2400">
                        <a:solidFill>
                          <a:schemeClr val="tx1"/>
                        </a:solidFill>
                        <a:effectLst/>
                        <a:latin typeface="Actor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598">
                <a:tc>
                  <a:txBody>
                    <a:bodyPr/>
                    <a:lstStyle/>
                    <a:p>
                      <a:pPr indent="-1270">
                        <a:lnSpc>
                          <a:spcPct val="100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</a:rPr>
                        <a:t>2. eco-tour (n)</a:t>
                      </a:r>
                      <a:endParaRPr lang="en-VN" sz="2400" dirty="0">
                        <a:solidFill>
                          <a:schemeClr val="tx1"/>
                        </a:solidFill>
                        <a:effectLst/>
                        <a:latin typeface="Actor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0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</a:rPr>
                        <a:t>/ˈ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</a:rPr>
                        <a:t>iːkə</a:t>
                      </a: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</a:rPr>
                        <a:t>tʊə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</a:rPr>
                        <a:t>(r)/</a:t>
                      </a:r>
                      <a:endParaRPr lang="en-VN" sz="2400" dirty="0">
                        <a:solidFill>
                          <a:schemeClr val="tx1"/>
                        </a:solidFill>
                        <a:effectLst/>
                        <a:latin typeface="Actor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0000"/>
                        </a:lnSpc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</a:rPr>
                        <a:t>du lịch sinh thái</a:t>
                      </a:r>
                      <a:endParaRPr lang="en-VN" sz="2400">
                        <a:solidFill>
                          <a:schemeClr val="tx1"/>
                        </a:solidFill>
                        <a:effectLst/>
                        <a:latin typeface="Actor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-1270">
                        <a:lnSpc>
                          <a:spcPct val="100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 flora (n) </a:t>
                      </a:r>
                      <a:endParaRPr lang="en-VN" sz="2400" dirty="0">
                        <a:solidFill>
                          <a:schemeClr val="tx1"/>
                        </a:solidFill>
                        <a:effectLst/>
                        <a:latin typeface="Actor" panose="020B060402020202020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0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flɔːrə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2400" dirty="0">
                        <a:solidFill>
                          <a:schemeClr val="tx1"/>
                        </a:solidFill>
                        <a:effectLst/>
                        <a:latin typeface="Actor" panose="020B060402020202020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0000"/>
                        </a:lnSpc>
                      </a:pP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tất cả thực vật của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khu vực</a:t>
                      </a:r>
                      <a:endParaRPr lang="en-VN" sz="2400" dirty="0">
                        <a:solidFill>
                          <a:schemeClr val="tx1"/>
                        </a:solidFill>
                        <a:effectLst/>
                        <a:latin typeface="Actor" panose="020B060402020202020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618057455"/>
                  </a:ext>
                </a:extLst>
              </a:tr>
              <a:tr h="408379">
                <a:tc>
                  <a:txBody>
                    <a:bodyPr/>
                    <a:lstStyle/>
                    <a:p>
                      <a:pPr indent="-1270">
                        <a:lnSpc>
                          <a:spcPct val="100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 fauna (n) </a:t>
                      </a:r>
                      <a:endParaRPr lang="en-VN" sz="2400" dirty="0">
                        <a:solidFill>
                          <a:schemeClr val="tx1"/>
                        </a:solidFill>
                        <a:effectLst/>
                        <a:latin typeface="Actor" panose="020B060402020202020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indent="-635" algn="ctr">
                        <a:lnSpc>
                          <a:spcPct val="100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fɔːnə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2400" dirty="0">
                        <a:solidFill>
                          <a:schemeClr val="tx1"/>
                        </a:solidFill>
                        <a:effectLst/>
                        <a:latin typeface="Actor" panose="020B060402020202020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0000"/>
                        </a:lnSpc>
                      </a:pP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tất cả động vật của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khu vực</a:t>
                      </a:r>
                      <a:endParaRPr lang="en-VN" sz="2400" dirty="0">
                        <a:solidFill>
                          <a:schemeClr val="tx1"/>
                        </a:solidFill>
                        <a:effectLst/>
                        <a:latin typeface="Actor" panose="020B060402020202020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642396308"/>
                  </a:ext>
                </a:extLst>
              </a:tr>
              <a:tr h="443861">
                <a:tc>
                  <a:txBody>
                    <a:bodyPr/>
                    <a:lstStyle/>
                    <a:p>
                      <a:pPr indent="-1270">
                        <a:lnSpc>
                          <a:spcPct val="100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5. gong (n)</a:t>
                      </a:r>
                      <a:endParaRPr lang="en-VN" sz="2400" dirty="0">
                        <a:solidFill>
                          <a:schemeClr val="tx1"/>
                        </a:solidFill>
                        <a:effectLst/>
                        <a:latin typeface="Actor" panose="020B060402020202020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indent="-635" algn="ctr">
                        <a:lnSpc>
                          <a:spcPct val="100000"/>
                        </a:lnSpc>
                        <a:tabLst>
                          <a:tab pos="817880" algn="l"/>
                        </a:tabLst>
                      </a:pPr>
                      <a:r>
                        <a:rPr lang="en-VN" sz="2400" dirty="0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/ɡɒŋ/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0000"/>
                        </a:lnSpc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cồng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chiêng</a:t>
                      </a:r>
                      <a:endParaRPr lang="en-VN" sz="2400" dirty="0">
                        <a:solidFill>
                          <a:schemeClr val="tx1"/>
                        </a:solidFill>
                        <a:effectLst/>
                        <a:latin typeface="Actor" panose="020B060402020202020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603915173"/>
                  </a:ext>
                </a:extLst>
              </a:tr>
              <a:tr h="442061">
                <a:tc>
                  <a:txBody>
                    <a:bodyPr/>
                    <a:lstStyle/>
                    <a:p>
                      <a:pPr indent="-1270">
                        <a:lnSpc>
                          <a:spcPct val="100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6. site (n)</a:t>
                      </a:r>
                      <a:endParaRPr lang="en-VN" sz="2400" dirty="0">
                        <a:solidFill>
                          <a:schemeClr val="tx1"/>
                        </a:solidFill>
                        <a:effectLst/>
                        <a:latin typeface="Actor" panose="020B060402020202020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0000"/>
                        </a:lnSpc>
                      </a:pPr>
                      <a:r>
                        <a:rPr lang="en-VN" sz="2400" dirty="0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/saɪt/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0000"/>
                        </a:lnSpc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địa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ctor" panose="020B060402020202020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chốn</a:t>
                      </a:r>
                      <a:endParaRPr lang="en-VN" sz="2400" dirty="0">
                        <a:solidFill>
                          <a:schemeClr val="tx1"/>
                        </a:solidFill>
                        <a:effectLst/>
                        <a:latin typeface="Actor" panose="020B060402020202020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439572807"/>
                  </a:ext>
                </a:extLst>
              </a:tr>
            </a:tbl>
          </a:graphicData>
        </a:graphic>
      </p:graphicFrame>
      <p:pic>
        <p:nvPicPr>
          <p:cNvPr id="5" name="experience__gb_1">
            <a:hlinkClick r:id="" action="ppaction://media"/>
            <a:extLst>
              <a:ext uri="{FF2B5EF4-FFF2-40B4-BE49-F238E27FC236}">
                <a16:creationId xmlns:a16="http://schemas.microsoft.com/office/drawing/2014/main" id="{779055F6-C343-6B7D-FC3F-81DE45AB3D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68065" y="1199064"/>
            <a:ext cx="502440" cy="502440"/>
          </a:xfrm>
          <a:prstGeom prst="rect">
            <a:avLst/>
          </a:prstGeom>
        </p:spPr>
      </p:pic>
      <p:pic>
        <p:nvPicPr>
          <p:cNvPr id="7" name="ecotour">
            <a:hlinkClick r:id="" action="ppaction://media"/>
            <a:extLst>
              <a:ext uri="{FF2B5EF4-FFF2-40B4-BE49-F238E27FC236}">
                <a16:creationId xmlns:a16="http://schemas.microsoft.com/office/drawing/2014/main" id="{1642ABBC-F469-307E-C51B-D56FE51279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62010" y="1675712"/>
            <a:ext cx="502440" cy="502440"/>
          </a:xfrm>
          <a:prstGeom prst="rect">
            <a:avLst/>
          </a:prstGeom>
        </p:spPr>
      </p:pic>
      <p:pic>
        <p:nvPicPr>
          <p:cNvPr id="9" name="flora__gb_1">
            <a:hlinkClick r:id="" action="ppaction://media"/>
            <a:extLst>
              <a:ext uri="{FF2B5EF4-FFF2-40B4-BE49-F238E27FC236}">
                <a16:creationId xmlns:a16="http://schemas.microsoft.com/office/drawing/2014/main" id="{FFCB6396-2EBC-0375-8315-1398A8806B2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62010" y="2261288"/>
            <a:ext cx="502440" cy="502440"/>
          </a:xfrm>
          <a:prstGeom prst="rect">
            <a:avLst/>
          </a:prstGeom>
        </p:spPr>
      </p:pic>
      <p:pic>
        <p:nvPicPr>
          <p:cNvPr id="13" name="fauna__gb_1">
            <a:hlinkClick r:id="" action="ppaction://media"/>
            <a:extLst>
              <a:ext uri="{FF2B5EF4-FFF2-40B4-BE49-F238E27FC236}">
                <a16:creationId xmlns:a16="http://schemas.microsoft.com/office/drawing/2014/main" id="{C2A324AD-656B-DA39-429B-B6AFEB2EA12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55955" y="2983879"/>
            <a:ext cx="502440" cy="502440"/>
          </a:xfrm>
          <a:prstGeom prst="rect">
            <a:avLst/>
          </a:prstGeom>
        </p:spPr>
      </p:pic>
      <p:sp>
        <p:nvSpPr>
          <p:cNvPr id="17" name="Google Shape;893;p72">
            <a:extLst>
              <a:ext uri="{FF2B5EF4-FFF2-40B4-BE49-F238E27FC236}">
                <a16:creationId xmlns:a16="http://schemas.microsoft.com/office/drawing/2014/main" id="{89AA5D49-4A12-EFBB-28E9-2EA98231ACA1}"/>
              </a:ext>
            </a:extLst>
          </p:cNvPr>
          <p:cNvSpPr/>
          <p:nvPr/>
        </p:nvSpPr>
        <p:spPr>
          <a:xfrm rot="21598905">
            <a:off x="2578928" y="129247"/>
            <a:ext cx="3986115" cy="5727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68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tx1"/>
              </a:solidFill>
              <a:latin typeface="Actor" panose="020B0604020202020204" charset="0"/>
            </a:endParaRPr>
          </a:p>
        </p:txBody>
      </p:sp>
      <p:sp>
        <p:nvSpPr>
          <p:cNvPr id="18" name="Title 11">
            <a:extLst>
              <a:ext uri="{FF2B5EF4-FFF2-40B4-BE49-F238E27FC236}">
                <a16:creationId xmlns:a16="http://schemas.microsoft.com/office/drawing/2014/main" id="{80F1BBAF-A056-1078-83B3-5AF47E66B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4362" y="75215"/>
            <a:ext cx="4015245" cy="588973"/>
          </a:xfrm>
        </p:spPr>
        <p:txBody>
          <a:bodyPr/>
          <a:lstStyle/>
          <a:p>
            <a:r>
              <a:rPr lang="en-US" sz="3200" dirty="0"/>
              <a:t>Vocabulary</a:t>
            </a:r>
          </a:p>
        </p:txBody>
      </p:sp>
      <p:pic>
        <p:nvPicPr>
          <p:cNvPr id="4" name="gong">
            <a:hlinkClick r:id="" action="ppaction://media"/>
            <a:extLst>
              <a:ext uri="{FF2B5EF4-FFF2-40B4-BE49-F238E27FC236}">
                <a16:creationId xmlns:a16="http://schemas.microsoft.com/office/drawing/2014/main" id="{7ACF8E22-7A05-0237-D3F7-0A592484E3D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91210" y="3577617"/>
            <a:ext cx="502440" cy="502440"/>
          </a:xfrm>
          <a:prstGeom prst="rect">
            <a:avLst/>
          </a:prstGeom>
        </p:spPr>
      </p:pic>
      <p:pic>
        <p:nvPicPr>
          <p:cNvPr id="8" name="sight_n0205">
            <a:hlinkClick r:id="" action="ppaction://media"/>
            <a:extLst>
              <a:ext uri="{FF2B5EF4-FFF2-40B4-BE49-F238E27FC236}">
                <a16:creationId xmlns:a16="http://schemas.microsoft.com/office/drawing/2014/main" id="{476887D1-6414-DEA4-AD8B-AE521BB01BF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06297" y="4131584"/>
            <a:ext cx="487353" cy="48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90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937BBE-2563-78B2-A0AA-E8ACD18F582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Google Shape;264;p41">
            <a:extLst>
              <a:ext uri="{FF2B5EF4-FFF2-40B4-BE49-F238E27FC236}">
                <a16:creationId xmlns:a16="http://schemas.microsoft.com/office/drawing/2014/main" id="{E02C2BC8-5F18-747D-5C83-84E890F80F82}"/>
              </a:ext>
            </a:extLst>
          </p:cNvPr>
          <p:cNvSpPr/>
          <p:nvPr/>
        </p:nvSpPr>
        <p:spPr>
          <a:xfrm rot="21599059">
            <a:off x="133249" y="301927"/>
            <a:ext cx="8901752" cy="4713521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1438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893;p72">
            <a:extLst>
              <a:ext uri="{FF2B5EF4-FFF2-40B4-BE49-F238E27FC236}">
                <a16:creationId xmlns:a16="http://schemas.microsoft.com/office/drawing/2014/main" id="{00FD9D91-8BFD-4F0B-03C9-F402B8753205}"/>
              </a:ext>
            </a:extLst>
          </p:cNvPr>
          <p:cNvSpPr/>
          <p:nvPr/>
        </p:nvSpPr>
        <p:spPr>
          <a:xfrm rot="21598905">
            <a:off x="644899" y="129311"/>
            <a:ext cx="7854129" cy="430252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68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1"/>
                </a:solidFill>
                <a:latin typeface="Aref Ruqaa" panose="02000503000000000000" pitchFamily="2" charset="-78"/>
                <a:cs typeface="Aref Ruqaa" panose="02000503000000000000" pitchFamily="2" charset="-78"/>
              </a:rPr>
              <a:t>3 (p.51) Write activities under the pictures.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A15215-734D-7CC7-61B3-05B326082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19" y="1175577"/>
            <a:ext cx="2344222" cy="15641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317E98-EEA7-0ED0-AD20-63586A5D1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226" y="1175578"/>
            <a:ext cx="2335437" cy="15641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956092-C8AD-CB3E-2772-994B7577F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9073" y="1175577"/>
            <a:ext cx="2356027" cy="15641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643F19-DA57-A25C-A7DF-9F50C0899B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449"/>
          <a:stretch/>
        </p:blipFill>
        <p:spPr>
          <a:xfrm>
            <a:off x="340438" y="3109896"/>
            <a:ext cx="2349929" cy="15641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13981A-153C-7E07-F003-9A4ABB2005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64" r="4625" b="7225"/>
          <a:stretch/>
        </p:blipFill>
        <p:spPr>
          <a:xfrm>
            <a:off x="3346222" y="3104186"/>
            <a:ext cx="2337373" cy="15695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22550BB-17A0-B53F-4F3F-563A9E1E9B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6338" y="3108406"/>
            <a:ext cx="2339325" cy="156411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60ED791-657F-C911-F428-29D4A815BA7F}"/>
              </a:ext>
            </a:extLst>
          </p:cNvPr>
          <p:cNvSpPr txBox="1"/>
          <p:nvPr/>
        </p:nvSpPr>
        <p:spPr>
          <a:xfrm>
            <a:off x="551062" y="559526"/>
            <a:ext cx="84603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ctor" panose="020B0604020202020204" charset="0"/>
              </a:rPr>
              <a:t>taking photos 		exploring a site 		riding a jeep </a:t>
            </a:r>
          </a:p>
          <a:p>
            <a:r>
              <a:rPr lang="en-US" sz="1800" dirty="0">
                <a:latin typeface="Actor" panose="020B0604020202020204" charset="0"/>
              </a:rPr>
              <a:t>dancing with local people 	taking an eco-tour 	seeing a gong show 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A3A753C-DB1C-BEE0-5C45-9EA78E92BBC7}"/>
              </a:ext>
            </a:extLst>
          </p:cNvPr>
          <p:cNvSpPr/>
          <p:nvPr/>
        </p:nvSpPr>
        <p:spPr>
          <a:xfrm>
            <a:off x="384225" y="1228531"/>
            <a:ext cx="333674" cy="33367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E59EF81-9732-FB8B-85E3-0026E11A5F50}"/>
              </a:ext>
            </a:extLst>
          </p:cNvPr>
          <p:cNvSpPr/>
          <p:nvPr/>
        </p:nvSpPr>
        <p:spPr>
          <a:xfrm>
            <a:off x="3405983" y="1228531"/>
            <a:ext cx="333674" cy="33367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218F20F-712B-6B1D-27B1-8C06F6FF506B}"/>
              </a:ext>
            </a:extLst>
          </p:cNvPr>
          <p:cNvSpPr/>
          <p:nvPr/>
        </p:nvSpPr>
        <p:spPr>
          <a:xfrm>
            <a:off x="6373241" y="1228531"/>
            <a:ext cx="333674" cy="33367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FA089B3-8A88-079C-AB51-079C644190DF}"/>
              </a:ext>
            </a:extLst>
          </p:cNvPr>
          <p:cNvSpPr/>
          <p:nvPr/>
        </p:nvSpPr>
        <p:spPr>
          <a:xfrm>
            <a:off x="384225" y="3166333"/>
            <a:ext cx="333674" cy="33367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4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6E556D8-F512-9CC0-1E03-482CCDEADA61}"/>
              </a:ext>
            </a:extLst>
          </p:cNvPr>
          <p:cNvSpPr/>
          <p:nvPr/>
        </p:nvSpPr>
        <p:spPr>
          <a:xfrm>
            <a:off x="3405983" y="3166333"/>
            <a:ext cx="333674" cy="33367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9813912-8981-B1D3-1C59-0AA457ADBD00}"/>
              </a:ext>
            </a:extLst>
          </p:cNvPr>
          <p:cNvSpPr/>
          <p:nvPr/>
        </p:nvSpPr>
        <p:spPr>
          <a:xfrm>
            <a:off x="6373241" y="3166333"/>
            <a:ext cx="333674" cy="33367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54B367-A45D-3A9E-5DCA-C160C3E40BE3}"/>
              </a:ext>
            </a:extLst>
          </p:cNvPr>
          <p:cNvSpPr txBox="1"/>
          <p:nvPr/>
        </p:nvSpPr>
        <p:spPr>
          <a:xfrm>
            <a:off x="290670" y="2721236"/>
            <a:ext cx="19014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ctor" panose="020B0604020202020204" charset="0"/>
              </a:rPr>
              <a:t>1. riding a jeep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924D25-186C-170A-9838-9B4BE5FD9C40}"/>
              </a:ext>
            </a:extLst>
          </p:cNvPr>
          <p:cNvSpPr/>
          <p:nvPr/>
        </p:nvSpPr>
        <p:spPr>
          <a:xfrm>
            <a:off x="6079852" y="618740"/>
            <a:ext cx="1320127" cy="289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EE3E6E-A75A-598D-51EE-55FEC0DB81E9}"/>
              </a:ext>
            </a:extLst>
          </p:cNvPr>
          <p:cNvSpPr txBox="1"/>
          <p:nvPr/>
        </p:nvSpPr>
        <p:spPr>
          <a:xfrm>
            <a:off x="3318484" y="2721236"/>
            <a:ext cx="27613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ctor" panose="020B0604020202020204" charset="0"/>
              </a:rPr>
              <a:t>2. seeing a gong show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D55ACAC-D0A3-CDB4-13C3-4B20E59CABF9}"/>
              </a:ext>
            </a:extLst>
          </p:cNvPr>
          <p:cNvSpPr/>
          <p:nvPr/>
        </p:nvSpPr>
        <p:spPr>
          <a:xfrm>
            <a:off x="6079852" y="873077"/>
            <a:ext cx="2004413" cy="279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6D64332-0D3E-AFAC-EBEA-AE59342945CC}"/>
              </a:ext>
            </a:extLst>
          </p:cNvPr>
          <p:cNvSpPr txBox="1"/>
          <p:nvPr/>
        </p:nvSpPr>
        <p:spPr>
          <a:xfrm>
            <a:off x="6285743" y="2721236"/>
            <a:ext cx="27613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ctor" panose="020B0604020202020204" charset="0"/>
              </a:rPr>
              <a:t>3. taking photos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EA10B89-3E8B-1662-0A54-2EBDC4592CF4}"/>
              </a:ext>
            </a:extLst>
          </p:cNvPr>
          <p:cNvSpPr/>
          <p:nvPr/>
        </p:nvSpPr>
        <p:spPr>
          <a:xfrm>
            <a:off x="514729" y="618740"/>
            <a:ext cx="1574463" cy="289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D19F116-6EE0-51F5-7023-EC78AB9FBB95}"/>
              </a:ext>
            </a:extLst>
          </p:cNvPr>
          <p:cNvSpPr txBox="1"/>
          <p:nvPr/>
        </p:nvSpPr>
        <p:spPr>
          <a:xfrm>
            <a:off x="121139" y="4640870"/>
            <a:ext cx="32337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ctor" panose="020B0604020202020204" charset="0"/>
              </a:rPr>
              <a:t>4. dancing with local people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C963059-58B6-E89F-6C66-F01E8A2BACA2}"/>
              </a:ext>
            </a:extLst>
          </p:cNvPr>
          <p:cNvSpPr txBox="1"/>
          <p:nvPr/>
        </p:nvSpPr>
        <p:spPr>
          <a:xfrm>
            <a:off x="3318484" y="4646927"/>
            <a:ext cx="27613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ctor" panose="020B0604020202020204" charset="0"/>
              </a:rPr>
              <a:t>5. taking an eco-tour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0712284-B813-4FA7-5606-3CF5652153E7}"/>
              </a:ext>
            </a:extLst>
          </p:cNvPr>
          <p:cNvSpPr/>
          <p:nvPr/>
        </p:nvSpPr>
        <p:spPr>
          <a:xfrm>
            <a:off x="514729" y="885187"/>
            <a:ext cx="2598270" cy="279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346D960-BA8E-AAE8-7C30-DFC77ACF8568}"/>
              </a:ext>
            </a:extLst>
          </p:cNvPr>
          <p:cNvSpPr/>
          <p:nvPr/>
        </p:nvSpPr>
        <p:spPr>
          <a:xfrm>
            <a:off x="3354845" y="885188"/>
            <a:ext cx="1962024" cy="267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E0A5A4B-46FC-60F0-10DB-1434798E75C3}"/>
              </a:ext>
            </a:extLst>
          </p:cNvPr>
          <p:cNvSpPr txBox="1"/>
          <p:nvPr/>
        </p:nvSpPr>
        <p:spPr>
          <a:xfrm>
            <a:off x="6303909" y="4646927"/>
            <a:ext cx="27613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ctor" panose="020B0604020202020204" charset="0"/>
              </a:rPr>
              <a:t>6. exploring a site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8F44FB9-99C9-E75C-5C89-2AD557E5CA4D}"/>
              </a:ext>
            </a:extLst>
          </p:cNvPr>
          <p:cNvSpPr/>
          <p:nvPr/>
        </p:nvSpPr>
        <p:spPr>
          <a:xfrm>
            <a:off x="3354845" y="624796"/>
            <a:ext cx="1962024" cy="267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95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/>
      <p:bldP spid="35" grpId="0" animBg="1"/>
      <p:bldP spid="36" grpId="0" animBg="1"/>
      <p:bldP spid="37" grpId="0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937BBE-2563-78B2-A0AA-E8ACD18F582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Google Shape;264;p41">
            <a:extLst>
              <a:ext uri="{FF2B5EF4-FFF2-40B4-BE49-F238E27FC236}">
                <a16:creationId xmlns:a16="http://schemas.microsoft.com/office/drawing/2014/main" id="{E02C2BC8-5F18-747D-5C83-84E890F80F82}"/>
              </a:ext>
            </a:extLst>
          </p:cNvPr>
          <p:cNvSpPr/>
          <p:nvPr/>
        </p:nvSpPr>
        <p:spPr>
          <a:xfrm rot="21599059">
            <a:off x="133249" y="301927"/>
            <a:ext cx="8901752" cy="4713521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1438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A15215-734D-7CC7-61B3-05B326082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19" y="1175577"/>
            <a:ext cx="2344222" cy="15641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317E98-EEA7-0ED0-AD20-63586A5D1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226" y="1175578"/>
            <a:ext cx="2335437" cy="15641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956092-C8AD-CB3E-2772-994B7577F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9073" y="1175577"/>
            <a:ext cx="2356027" cy="15641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643F19-DA57-A25C-A7DF-9F50C0899B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449"/>
          <a:stretch/>
        </p:blipFill>
        <p:spPr>
          <a:xfrm>
            <a:off x="340438" y="3109896"/>
            <a:ext cx="2349929" cy="15641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13981A-153C-7E07-F003-9A4ABB2005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64" r="4625" b="7225"/>
          <a:stretch/>
        </p:blipFill>
        <p:spPr>
          <a:xfrm>
            <a:off x="3346222" y="3104186"/>
            <a:ext cx="2337373" cy="15695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22550BB-17A0-B53F-4F3F-563A9E1E9B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6338" y="3108406"/>
            <a:ext cx="2339325" cy="1564117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4A3A753C-DB1C-BEE0-5C45-9EA78E92BBC7}"/>
              </a:ext>
            </a:extLst>
          </p:cNvPr>
          <p:cNvSpPr/>
          <p:nvPr/>
        </p:nvSpPr>
        <p:spPr>
          <a:xfrm>
            <a:off x="384225" y="1228531"/>
            <a:ext cx="333674" cy="33367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E59EF81-9732-FB8B-85E3-0026E11A5F50}"/>
              </a:ext>
            </a:extLst>
          </p:cNvPr>
          <p:cNvSpPr/>
          <p:nvPr/>
        </p:nvSpPr>
        <p:spPr>
          <a:xfrm>
            <a:off x="3405983" y="1228531"/>
            <a:ext cx="333674" cy="33367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218F20F-712B-6B1D-27B1-8C06F6FF506B}"/>
              </a:ext>
            </a:extLst>
          </p:cNvPr>
          <p:cNvSpPr/>
          <p:nvPr/>
        </p:nvSpPr>
        <p:spPr>
          <a:xfrm>
            <a:off x="6373241" y="1228531"/>
            <a:ext cx="333674" cy="33367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FA089B3-8A88-079C-AB51-079C644190DF}"/>
              </a:ext>
            </a:extLst>
          </p:cNvPr>
          <p:cNvSpPr/>
          <p:nvPr/>
        </p:nvSpPr>
        <p:spPr>
          <a:xfrm>
            <a:off x="384225" y="3166333"/>
            <a:ext cx="333674" cy="33367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4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6E556D8-F512-9CC0-1E03-482CCDEADA61}"/>
              </a:ext>
            </a:extLst>
          </p:cNvPr>
          <p:cNvSpPr/>
          <p:nvPr/>
        </p:nvSpPr>
        <p:spPr>
          <a:xfrm>
            <a:off x="3405983" y="3166333"/>
            <a:ext cx="333674" cy="33367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9813912-8981-B1D3-1C59-0AA457ADBD00}"/>
              </a:ext>
            </a:extLst>
          </p:cNvPr>
          <p:cNvSpPr/>
          <p:nvPr/>
        </p:nvSpPr>
        <p:spPr>
          <a:xfrm>
            <a:off x="6373241" y="3166333"/>
            <a:ext cx="333674" cy="33367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54B367-A45D-3A9E-5DCA-C160C3E40BE3}"/>
              </a:ext>
            </a:extLst>
          </p:cNvPr>
          <p:cNvSpPr txBox="1"/>
          <p:nvPr/>
        </p:nvSpPr>
        <p:spPr>
          <a:xfrm>
            <a:off x="290670" y="2721236"/>
            <a:ext cx="19014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1. riding a jeep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EE3E6E-A75A-598D-51EE-55FEC0DB81E9}"/>
              </a:ext>
            </a:extLst>
          </p:cNvPr>
          <p:cNvSpPr txBox="1"/>
          <p:nvPr/>
        </p:nvSpPr>
        <p:spPr>
          <a:xfrm>
            <a:off x="3318484" y="2721236"/>
            <a:ext cx="27613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2. seeing a gong show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6D64332-0D3E-AFAC-EBEA-AE59342945CC}"/>
              </a:ext>
            </a:extLst>
          </p:cNvPr>
          <p:cNvSpPr txBox="1"/>
          <p:nvPr/>
        </p:nvSpPr>
        <p:spPr>
          <a:xfrm>
            <a:off x="6285743" y="2721236"/>
            <a:ext cx="27613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3. taking photos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D19F116-6EE0-51F5-7023-EC78AB9FBB95}"/>
              </a:ext>
            </a:extLst>
          </p:cNvPr>
          <p:cNvSpPr txBox="1"/>
          <p:nvPr/>
        </p:nvSpPr>
        <p:spPr>
          <a:xfrm>
            <a:off x="121139" y="4640870"/>
            <a:ext cx="32337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4. dancing with local people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C963059-58B6-E89F-6C66-F01E8A2BACA2}"/>
              </a:ext>
            </a:extLst>
          </p:cNvPr>
          <p:cNvSpPr txBox="1"/>
          <p:nvPr/>
        </p:nvSpPr>
        <p:spPr>
          <a:xfrm>
            <a:off x="3318484" y="4646927"/>
            <a:ext cx="27613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5. taking an eco-tour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E0A5A4B-46FC-60F0-10DB-1434798E75C3}"/>
              </a:ext>
            </a:extLst>
          </p:cNvPr>
          <p:cNvSpPr txBox="1"/>
          <p:nvPr/>
        </p:nvSpPr>
        <p:spPr>
          <a:xfrm>
            <a:off x="6303909" y="4646927"/>
            <a:ext cx="27613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6. exploring a site </a:t>
            </a:r>
          </a:p>
        </p:txBody>
      </p:sp>
      <p:sp>
        <p:nvSpPr>
          <p:cNvPr id="2" name="Google Shape;893;p72">
            <a:extLst>
              <a:ext uri="{FF2B5EF4-FFF2-40B4-BE49-F238E27FC236}">
                <a16:creationId xmlns:a16="http://schemas.microsoft.com/office/drawing/2014/main" id="{E4347917-7204-5662-C7DD-3EE335074042}"/>
              </a:ext>
            </a:extLst>
          </p:cNvPr>
          <p:cNvSpPr/>
          <p:nvPr/>
        </p:nvSpPr>
        <p:spPr>
          <a:xfrm rot="21598905">
            <a:off x="2578928" y="129247"/>
            <a:ext cx="3986115" cy="5727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68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tx1"/>
              </a:solidFill>
              <a:latin typeface="Actor" panose="020B0604020202020204" charset="0"/>
            </a:endParaRPr>
          </a:p>
        </p:txBody>
      </p:sp>
      <p:sp>
        <p:nvSpPr>
          <p:cNvPr id="3" name="Title 11">
            <a:extLst>
              <a:ext uri="{FF2B5EF4-FFF2-40B4-BE49-F238E27FC236}">
                <a16:creationId xmlns:a16="http://schemas.microsoft.com/office/drawing/2014/main" id="{C67486F1-849B-94B7-8166-D0098792EA54}"/>
              </a:ext>
            </a:extLst>
          </p:cNvPr>
          <p:cNvSpPr txBox="1">
            <a:spLocks/>
          </p:cNvSpPr>
          <p:nvPr/>
        </p:nvSpPr>
        <p:spPr>
          <a:xfrm>
            <a:off x="2564362" y="75215"/>
            <a:ext cx="4015245" cy="58897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>
                <a:solidFill>
                  <a:schemeClr val="tx1"/>
                </a:solidFill>
                <a:latin typeface="Aref Ruqaa" panose="02000503000000000000" pitchFamily="2" charset="-78"/>
                <a:cs typeface="Aref Ruqaa" panose="02000503000000000000" pitchFamily="2" charset="-78"/>
              </a:rPr>
              <a:t>GUESS</a:t>
            </a:r>
          </a:p>
        </p:txBody>
      </p:sp>
      <p:sp>
        <p:nvSpPr>
          <p:cNvPr id="7" name="Title 11">
            <a:extLst>
              <a:ext uri="{FF2B5EF4-FFF2-40B4-BE49-F238E27FC236}">
                <a16:creationId xmlns:a16="http://schemas.microsoft.com/office/drawing/2014/main" id="{8AE471E4-F857-62C6-E7F3-FB93CC6BD8C6}"/>
              </a:ext>
            </a:extLst>
          </p:cNvPr>
          <p:cNvSpPr txBox="1">
            <a:spLocks/>
          </p:cNvSpPr>
          <p:nvPr/>
        </p:nvSpPr>
        <p:spPr>
          <a:xfrm>
            <a:off x="731660" y="678350"/>
            <a:ext cx="7704929" cy="58897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  <a:latin typeface="Aref Ruqaa" panose="02000503000000000000" pitchFamily="2" charset="-78"/>
                <a:cs typeface="Aref Ruqaa" panose="02000503000000000000" pitchFamily="2" charset="-78"/>
              </a:rPr>
              <a:t>What activities can Tom do in Da Lat?</a:t>
            </a:r>
          </a:p>
        </p:txBody>
      </p:sp>
    </p:spTree>
    <p:extLst>
      <p:ext uri="{BB962C8B-B14F-4D97-AF65-F5344CB8AC3E}">
        <p14:creationId xmlns:p14="http://schemas.microsoft.com/office/powerpoint/2010/main" val="119703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937BBE-2563-78B2-A0AA-E8ACD18F582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Google Shape;264;p41">
            <a:extLst>
              <a:ext uri="{FF2B5EF4-FFF2-40B4-BE49-F238E27FC236}">
                <a16:creationId xmlns:a16="http://schemas.microsoft.com/office/drawing/2014/main" id="{E02C2BC8-5F18-747D-5C83-84E890F80F82}"/>
              </a:ext>
            </a:extLst>
          </p:cNvPr>
          <p:cNvSpPr/>
          <p:nvPr/>
        </p:nvSpPr>
        <p:spPr>
          <a:xfrm rot="21599059">
            <a:off x="133249" y="301927"/>
            <a:ext cx="8901752" cy="4713521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1438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A15215-734D-7CC7-61B3-05B326082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319" y="1175577"/>
            <a:ext cx="2344222" cy="15641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317E98-EEA7-0ED0-AD20-63586A5D1D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0226" y="1175578"/>
            <a:ext cx="2335437" cy="15641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956092-C8AD-CB3E-2772-994B7577FE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9073" y="1175577"/>
            <a:ext cx="2356027" cy="15641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643F19-DA57-A25C-A7DF-9F50C0899B1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7449"/>
          <a:stretch/>
        </p:blipFill>
        <p:spPr>
          <a:xfrm>
            <a:off x="340438" y="3109896"/>
            <a:ext cx="2349929" cy="15641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13981A-153C-7E07-F003-9A4ABB20053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764" r="4625" b="7225"/>
          <a:stretch/>
        </p:blipFill>
        <p:spPr>
          <a:xfrm>
            <a:off x="3346222" y="3104186"/>
            <a:ext cx="2337373" cy="15695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22550BB-17A0-B53F-4F3F-563A9E1E9B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16338" y="3108406"/>
            <a:ext cx="2339325" cy="1564117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4A3A753C-DB1C-BEE0-5C45-9EA78E92BBC7}"/>
              </a:ext>
            </a:extLst>
          </p:cNvPr>
          <p:cNvSpPr/>
          <p:nvPr/>
        </p:nvSpPr>
        <p:spPr>
          <a:xfrm>
            <a:off x="384225" y="1228531"/>
            <a:ext cx="333674" cy="33367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E59EF81-9732-FB8B-85E3-0026E11A5F50}"/>
              </a:ext>
            </a:extLst>
          </p:cNvPr>
          <p:cNvSpPr/>
          <p:nvPr/>
        </p:nvSpPr>
        <p:spPr>
          <a:xfrm>
            <a:off x="3405983" y="1228531"/>
            <a:ext cx="333674" cy="33367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218F20F-712B-6B1D-27B1-8C06F6FF506B}"/>
              </a:ext>
            </a:extLst>
          </p:cNvPr>
          <p:cNvSpPr/>
          <p:nvPr/>
        </p:nvSpPr>
        <p:spPr>
          <a:xfrm>
            <a:off x="6373241" y="1228531"/>
            <a:ext cx="333674" cy="33367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FA089B3-8A88-079C-AB51-079C644190DF}"/>
              </a:ext>
            </a:extLst>
          </p:cNvPr>
          <p:cNvSpPr/>
          <p:nvPr/>
        </p:nvSpPr>
        <p:spPr>
          <a:xfrm>
            <a:off x="384225" y="3166333"/>
            <a:ext cx="333674" cy="33367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4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6E556D8-F512-9CC0-1E03-482CCDEADA61}"/>
              </a:ext>
            </a:extLst>
          </p:cNvPr>
          <p:cNvSpPr/>
          <p:nvPr/>
        </p:nvSpPr>
        <p:spPr>
          <a:xfrm>
            <a:off x="3405983" y="3166333"/>
            <a:ext cx="333674" cy="33367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9813912-8981-B1D3-1C59-0AA457ADBD00}"/>
              </a:ext>
            </a:extLst>
          </p:cNvPr>
          <p:cNvSpPr/>
          <p:nvPr/>
        </p:nvSpPr>
        <p:spPr>
          <a:xfrm>
            <a:off x="6373241" y="3166333"/>
            <a:ext cx="333674" cy="33367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54B367-A45D-3A9E-5DCA-C160C3E40BE3}"/>
              </a:ext>
            </a:extLst>
          </p:cNvPr>
          <p:cNvSpPr txBox="1"/>
          <p:nvPr/>
        </p:nvSpPr>
        <p:spPr>
          <a:xfrm>
            <a:off x="290670" y="2721236"/>
            <a:ext cx="19014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1. riding a jeep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EE3E6E-A75A-598D-51EE-55FEC0DB81E9}"/>
              </a:ext>
            </a:extLst>
          </p:cNvPr>
          <p:cNvSpPr txBox="1"/>
          <p:nvPr/>
        </p:nvSpPr>
        <p:spPr>
          <a:xfrm>
            <a:off x="3318484" y="2721236"/>
            <a:ext cx="27613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2. seeing a gong show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6D64332-0D3E-AFAC-EBEA-AE59342945CC}"/>
              </a:ext>
            </a:extLst>
          </p:cNvPr>
          <p:cNvSpPr txBox="1"/>
          <p:nvPr/>
        </p:nvSpPr>
        <p:spPr>
          <a:xfrm>
            <a:off x="6285743" y="2721236"/>
            <a:ext cx="27613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3. taking photos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D19F116-6EE0-51F5-7023-EC78AB9FBB95}"/>
              </a:ext>
            </a:extLst>
          </p:cNvPr>
          <p:cNvSpPr txBox="1"/>
          <p:nvPr/>
        </p:nvSpPr>
        <p:spPr>
          <a:xfrm>
            <a:off x="121139" y="4640870"/>
            <a:ext cx="32337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4. dancing with local people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C963059-58B6-E89F-6C66-F01E8A2BACA2}"/>
              </a:ext>
            </a:extLst>
          </p:cNvPr>
          <p:cNvSpPr txBox="1"/>
          <p:nvPr/>
        </p:nvSpPr>
        <p:spPr>
          <a:xfrm>
            <a:off x="3318484" y="4646927"/>
            <a:ext cx="27613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5. taking an eco-tour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E0A5A4B-46FC-60F0-10DB-1434798E75C3}"/>
              </a:ext>
            </a:extLst>
          </p:cNvPr>
          <p:cNvSpPr txBox="1"/>
          <p:nvPr/>
        </p:nvSpPr>
        <p:spPr>
          <a:xfrm>
            <a:off x="6303909" y="4646927"/>
            <a:ext cx="27613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6. exploring a site </a:t>
            </a:r>
          </a:p>
        </p:txBody>
      </p:sp>
      <p:sp>
        <p:nvSpPr>
          <p:cNvPr id="2" name="Google Shape;893;p72">
            <a:extLst>
              <a:ext uri="{FF2B5EF4-FFF2-40B4-BE49-F238E27FC236}">
                <a16:creationId xmlns:a16="http://schemas.microsoft.com/office/drawing/2014/main" id="{E4347917-7204-5662-C7DD-3EE335074042}"/>
              </a:ext>
            </a:extLst>
          </p:cNvPr>
          <p:cNvSpPr/>
          <p:nvPr/>
        </p:nvSpPr>
        <p:spPr>
          <a:xfrm rot="21598905">
            <a:off x="2578928" y="129247"/>
            <a:ext cx="3986115" cy="5727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68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tx1"/>
              </a:solidFill>
              <a:latin typeface="Actor" panose="020B0604020202020204" charset="0"/>
            </a:endParaRPr>
          </a:p>
        </p:txBody>
      </p:sp>
      <p:sp>
        <p:nvSpPr>
          <p:cNvPr id="3" name="Title 11">
            <a:extLst>
              <a:ext uri="{FF2B5EF4-FFF2-40B4-BE49-F238E27FC236}">
                <a16:creationId xmlns:a16="http://schemas.microsoft.com/office/drawing/2014/main" id="{C67486F1-849B-94B7-8166-D0098792EA54}"/>
              </a:ext>
            </a:extLst>
          </p:cNvPr>
          <p:cNvSpPr txBox="1">
            <a:spLocks/>
          </p:cNvSpPr>
          <p:nvPr/>
        </p:nvSpPr>
        <p:spPr>
          <a:xfrm>
            <a:off x="2564362" y="75215"/>
            <a:ext cx="4015245" cy="58897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>
                <a:solidFill>
                  <a:schemeClr val="tx1"/>
                </a:solidFill>
                <a:latin typeface="Aref Ruqaa" panose="02000503000000000000" pitchFamily="2" charset="-78"/>
                <a:cs typeface="Aref Ruqaa" panose="02000503000000000000" pitchFamily="2" charset="-78"/>
              </a:rPr>
              <a:t>Listen and check</a:t>
            </a:r>
          </a:p>
        </p:txBody>
      </p:sp>
      <p:sp>
        <p:nvSpPr>
          <p:cNvPr id="7" name="Title 11">
            <a:extLst>
              <a:ext uri="{FF2B5EF4-FFF2-40B4-BE49-F238E27FC236}">
                <a16:creationId xmlns:a16="http://schemas.microsoft.com/office/drawing/2014/main" id="{8AE471E4-F857-62C6-E7F3-FB93CC6BD8C6}"/>
              </a:ext>
            </a:extLst>
          </p:cNvPr>
          <p:cNvSpPr txBox="1">
            <a:spLocks/>
          </p:cNvSpPr>
          <p:nvPr/>
        </p:nvSpPr>
        <p:spPr>
          <a:xfrm>
            <a:off x="731660" y="678350"/>
            <a:ext cx="7704929" cy="58897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  <a:latin typeface="Aref Ruqaa" panose="02000503000000000000" pitchFamily="2" charset="-78"/>
                <a:cs typeface="Aref Ruqaa" panose="02000503000000000000" pitchFamily="2" charset="-78"/>
              </a:rPr>
              <a:t>What activities can Tom do in Da Lat?</a:t>
            </a:r>
          </a:p>
        </p:txBody>
      </p:sp>
      <p:pic>
        <p:nvPicPr>
          <p:cNvPr id="6" name="027">
            <a:hlinkClick r:id="" action="ppaction://media"/>
            <a:extLst>
              <a:ext uri="{FF2B5EF4-FFF2-40B4-BE49-F238E27FC236}">
                <a16:creationId xmlns:a16="http://schemas.microsoft.com/office/drawing/2014/main" id="{E49B7CD4-407D-02AA-A80F-A2FCDDB5DD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164191" y="239810"/>
            <a:ext cx="458103" cy="4581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68A0FB-F634-8DC8-2644-A2C87E628C02}"/>
              </a:ext>
            </a:extLst>
          </p:cNvPr>
          <p:cNvSpPr txBox="1"/>
          <p:nvPr/>
        </p:nvSpPr>
        <p:spPr>
          <a:xfrm>
            <a:off x="1815799" y="2597943"/>
            <a:ext cx="517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977669-49FD-D146-3446-A57D99D2E902}"/>
              </a:ext>
            </a:extLst>
          </p:cNvPr>
          <p:cNvSpPr txBox="1"/>
          <p:nvPr/>
        </p:nvSpPr>
        <p:spPr>
          <a:xfrm>
            <a:off x="5675198" y="2597943"/>
            <a:ext cx="517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4D9D3F-AB8E-735D-8917-B1344FAC675F}"/>
              </a:ext>
            </a:extLst>
          </p:cNvPr>
          <p:cNvSpPr txBox="1"/>
          <p:nvPr/>
        </p:nvSpPr>
        <p:spPr>
          <a:xfrm>
            <a:off x="5675198" y="4445662"/>
            <a:ext cx="517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845B4F-3047-AD04-5A71-E039979552D5}"/>
              </a:ext>
            </a:extLst>
          </p:cNvPr>
          <p:cNvSpPr txBox="1"/>
          <p:nvPr/>
        </p:nvSpPr>
        <p:spPr>
          <a:xfrm>
            <a:off x="8311192" y="4445662"/>
            <a:ext cx="517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E2DB9A-27CC-45AB-A088-CCA5478AE94F}"/>
              </a:ext>
            </a:extLst>
          </p:cNvPr>
          <p:cNvSpPr txBox="1"/>
          <p:nvPr/>
        </p:nvSpPr>
        <p:spPr>
          <a:xfrm>
            <a:off x="8096781" y="2597943"/>
            <a:ext cx="517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95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76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7" grpId="0"/>
      <p:bldP spid="11" grpId="0"/>
      <p:bldP spid="15" grpId="0"/>
      <p:bldP spid="17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B506C-489A-A5D4-69B5-4A4C71E21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B3C1-A930-E267-17D0-AA02DA952C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6494C-E04D-369A-0AC6-BE1630E74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15</a:t>
            </a:fld>
            <a:endParaRPr lang="en-US"/>
          </a:p>
        </p:txBody>
      </p:sp>
      <p:sp>
        <p:nvSpPr>
          <p:cNvPr id="5" name="Google Shape;264;p41">
            <a:extLst>
              <a:ext uri="{FF2B5EF4-FFF2-40B4-BE49-F238E27FC236}">
                <a16:creationId xmlns:a16="http://schemas.microsoft.com/office/drawing/2014/main" id="{D8E56492-748F-9AE7-7313-EEC69E67FE90}"/>
              </a:ext>
            </a:extLst>
          </p:cNvPr>
          <p:cNvSpPr/>
          <p:nvPr/>
        </p:nvSpPr>
        <p:spPr>
          <a:xfrm rot="21599059">
            <a:off x="245240" y="301931"/>
            <a:ext cx="8653502" cy="4669741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1438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893;p72">
            <a:extLst>
              <a:ext uri="{FF2B5EF4-FFF2-40B4-BE49-F238E27FC236}">
                <a16:creationId xmlns:a16="http://schemas.microsoft.com/office/drawing/2014/main" id="{5AC4B7A2-16A2-B066-9BD6-049612999FFD}"/>
              </a:ext>
            </a:extLst>
          </p:cNvPr>
          <p:cNvSpPr/>
          <p:nvPr/>
        </p:nvSpPr>
        <p:spPr>
          <a:xfrm rot="21598905">
            <a:off x="644921" y="129311"/>
            <a:ext cx="7854129" cy="5727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68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1"/>
                </a:solidFill>
                <a:latin typeface="Aref Ruqaa" panose="02000503000000000000" pitchFamily="2" charset="-78"/>
                <a:cs typeface="Aref Ruqaa" panose="02000503000000000000" pitchFamily="2" charset="-78"/>
              </a:rPr>
              <a:t>2 (p.51) Read the conversation again and write T (true) or F (False).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9B0C92-1E52-9D08-A48E-E7B5E8EBE15C}"/>
              </a:ext>
            </a:extLst>
          </p:cNvPr>
          <p:cNvSpPr txBox="1"/>
          <p:nvPr/>
        </p:nvSpPr>
        <p:spPr>
          <a:xfrm>
            <a:off x="289832" y="746506"/>
            <a:ext cx="8478613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242021"/>
                </a:solidFill>
                <a:latin typeface="Actor" panose="020B0604020202020204" charset="0"/>
              </a:rPr>
              <a:t>Tom</a:t>
            </a:r>
            <a:r>
              <a:rPr lang="en-US" sz="1600" dirty="0">
                <a:solidFill>
                  <a:srgbClr val="242021"/>
                </a:solidFill>
                <a:latin typeface="Actor" panose="020B0604020202020204" charset="0"/>
              </a:rPr>
              <a:t>: Hi Mi, I’m back from Da Lat now. I have some local </a:t>
            </a:r>
            <a:r>
              <a:rPr lang="en-US" sz="1600" dirty="0" err="1">
                <a:solidFill>
                  <a:srgbClr val="242021"/>
                </a:solidFill>
                <a:latin typeface="Actor" panose="020B0604020202020204" charset="0"/>
              </a:rPr>
              <a:t>specialities</a:t>
            </a:r>
            <a:r>
              <a:rPr lang="en-US" sz="1600" dirty="0">
                <a:solidFill>
                  <a:srgbClr val="242021"/>
                </a:solidFill>
                <a:latin typeface="Actor" panose="020B0604020202020204" charset="0"/>
              </a:rPr>
              <a:t> for you.</a:t>
            </a:r>
          </a:p>
          <a:p>
            <a:r>
              <a:rPr lang="en-US" sz="1600" b="1" i="1" dirty="0">
                <a:solidFill>
                  <a:srgbClr val="242021"/>
                </a:solidFill>
                <a:latin typeface="Actor" panose="020B0604020202020204" charset="0"/>
              </a:rPr>
              <a:t>Mi</a:t>
            </a:r>
            <a:r>
              <a:rPr lang="en-US" sz="1600" dirty="0">
                <a:solidFill>
                  <a:srgbClr val="242021"/>
                </a:solidFill>
                <a:latin typeface="Actor" panose="020B0604020202020204" charset="0"/>
              </a:rPr>
              <a:t>: Thanks Tom. I guess you and your family had a great time there.</a:t>
            </a:r>
          </a:p>
          <a:p>
            <a:pPr lvl="0"/>
            <a:r>
              <a:rPr lang="en-US" sz="1600" b="1" i="1" dirty="0">
                <a:solidFill>
                  <a:srgbClr val="242021"/>
                </a:solidFill>
                <a:latin typeface="Actor" panose="020B0604020202020204" charset="0"/>
              </a:rPr>
              <a:t>Tom</a:t>
            </a:r>
            <a:r>
              <a:rPr lang="en-US" sz="1600" dirty="0">
                <a:solidFill>
                  <a:srgbClr val="242021"/>
                </a:solidFill>
                <a:latin typeface="Actor" panose="020B0604020202020204" charset="0"/>
              </a:rPr>
              <a:t>: Yeah. We visited </a:t>
            </a:r>
            <a:r>
              <a:rPr lang="en-US" sz="1600" dirty="0" err="1">
                <a:solidFill>
                  <a:srgbClr val="242021"/>
                </a:solidFill>
                <a:latin typeface="Actor" panose="020B0604020202020204" charset="0"/>
              </a:rPr>
              <a:t>LangBiang</a:t>
            </a:r>
            <a:r>
              <a:rPr lang="en-US" sz="1600" dirty="0">
                <a:solidFill>
                  <a:srgbClr val="242021"/>
                </a:solidFill>
                <a:latin typeface="Actor" panose="020B0604020202020204" charset="0"/>
              </a:rPr>
              <a:t> Mountain, and Cu Lan Village. We saw a gong show in the evening.</a:t>
            </a:r>
          </a:p>
          <a:p>
            <a:r>
              <a:rPr lang="en-US" sz="1600" b="1" i="1" dirty="0">
                <a:solidFill>
                  <a:srgbClr val="242021"/>
                </a:solidFill>
                <a:latin typeface="Actor" panose="020B0604020202020204" charset="0"/>
              </a:rPr>
              <a:t>Mi</a:t>
            </a:r>
            <a:r>
              <a:rPr lang="en-US" sz="1600" dirty="0">
                <a:solidFill>
                  <a:srgbClr val="242021"/>
                </a:solidFill>
                <a:latin typeface="Actor" panose="020B0604020202020204" charset="0"/>
              </a:rPr>
              <a:t>: What did you do on </a:t>
            </a:r>
            <a:r>
              <a:rPr lang="en-US" sz="1600" dirty="0" err="1">
                <a:solidFill>
                  <a:srgbClr val="242021"/>
                </a:solidFill>
                <a:latin typeface="Actor" panose="020B0604020202020204" charset="0"/>
              </a:rPr>
              <a:t>LangBiang</a:t>
            </a:r>
            <a:r>
              <a:rPr lang="en-US" sz="1600" dirty="0">
                <a:solidFill>
                  <a:srgbClr val="242021"/>
                </a:solidFill>
                <a:latin typeface="Actor" panose="020B0604020202020204" charset="0"/>
              </a:rPr>
              <a:t> Mountain?</a:t>
            </a:r>
          </a:p>
          <a:p>
            <a:pPr lvl="0"/>
            <a:r>
              <a:rPr lang="en-US" sz="1600" b="1" i="1" dirty="0">
                <a:solidFill>
                  <a:srgbClr val="242021"/>
                </a:solidFill>
                <a:latin typeface="Actor" panose="020B0604020202020204" charset="0"/>
              </a:rPr>
              <a:t>Tom</a:t>
            </a:r>
            <a:r>
              <a:rPr lang="en-US" sz="1600" dirty="0">
                <a:solidFill>
                  <a:srgbClr val="242021"/>
                </a:solidFill>
                <a:latin typeface="Actor" panose="020B0604020202020204" charset="0"/>
              </a:rPr>
              <a:t>: We rode a jeep to the top. It was a thrilling ride up there. Then we took an eco-tour of </a:t>
            </a:r>
            <a:r>
              <a:rPr lang="en-US" sz="1600" dirty="0" err="1">
                <a:solidFill>
                  <a:srgbClr val="242021"/>
                </a:solidFill>
                <a:latin typeface="Actor" panose="020B0604020202020204" charset="0"/>
              </a:rPr>
              <a:t>LangBiang</a:t>
            </a:r>
            <a:r>
              <a:rPr lang="en-US" sz="1600" dirty="0">
                <a:solidFill>
                  <a:srgbClr val="242021"/>
                </a:solidFill>
                <a:latin typeface="Actor" panose="020B0604020202020204" charset="0"/>
              </a:rPr>
              <a:t> Mountain. They said that the area is rich in flora and fauna with more than 150 plant and animal species.</a:t>
            </a:r>
          </a:p>
          <a:p>
            <a:r>
              <a:rPr lang="en-US" sz="1600" b="1" i="1" dirty="0">
                <a:solidFill>
                  <a:srgbClr val="242021"/>
                </a:solidFill>
                <a:latin typeface="Actor" panose="020B0604020202020204" charset="0"/>
              </a:rPr>
              <a:t>Mi</a:t>
            </a:r>
            <a:r>
              <a:rPr lang="en-US" sz="1600" dirty="0">
                <a:solidFill>
                  <a:srgbClr val="242021"/>
                </a:solidFill>
                <a:latin typeface="Actor" panose="020B0604020202020204" charset="0"/>
              </a:rPr>
              <a:t>: Sounds amazing! What did you do then?</a:t>
            </a:r>
          </a:p>
          <a:p>
            <a:r>
              <a:rPr lang="en-US" sz="1600" b="1" i="1" dirty="0">
                <a:solidFill>
                  <a:srgbClr val="242021"/>
                </a:solidFill>
                <a:latin typeface="Actor" panose="020B0604020202020204" charset="0"/>
              </a:rPr>
              <a:t>Tom</a:t>
            </a:r>
            <a:r>
              <a:rPr lang="en-US" sz="1600" dirty="0">
                <a:solidFill>
                  <a:srgbClr val="242021"/>
                </a:solidFill>
                <a:latin typeface="Actor" panose="020B0604020202020204" charset="0"/>
              </a:rPr>
              <a:t>: We took pictures of the magnificent scenery. It was really enjoyable! </a:t>
            </a:r>
          </a:p>
          <a:p>
            <a:r>
              <a:rPr lang="en-US" sz="1600" b="1" i="1" dirty="0">
                <a:solidFill>
                  <a:srgbClr val="242021"/>
                </a:solidFill>
                <a:latin typeface="Actor" panose="020B0604020202020204" charset="0"/>
              </a:rPr>
              <a:t>Mi</a:t>
            </a:r>
            <a:r>
              <a:rPr lang="en-US" sz="1600" dirty="0">
                <a:solidFill>
                  <a:srgbClr val="242021"/>
                </a:solidFill>
                <a:latin typeface="Actor" panose="020B0604020202020204" charset="0"/>
              </a:rPr>
              <a:t>: Then did you explore Cu Lan Village?</a:t>
            </a:r>
          </a:p>
          <a:p>
            <a:r>
              <a:rPr lang="en-US" sz="1600" b="1" i="1" dirty="0">
                <a:solidFill>
                  <a:srgbClr val="242021"/>
                </a:solidFill>
                <a:latin typeface="Actor" panose="020B0604020202020204" charset="0"/>
              </a:rPr>
              <a:t>Tom</a:t>
            </a:r>
            <a:r>
              <a:rPr lang="en-US" sz="1600" dirty="0">
                <a:solidFill>
                  <a:srgbClr val="242021"/>
                </a:solidFill>
                <a:latin typeface="Actor" panose="020B0604020202020204" charset="0"/>
              </a:rPr>
              <a:t>: Yes. We had a brilliant tour around the village. We also rode horses and a jeep along a stream.  </a:t>
            </a:r>
          </a:p>
          <a:p>
            <a:r>
              <a:rPr lang="en-US" sz="1600" b="1" i="1" dirty="0">
                <a:solidFill>
                  <a:srgbClr val="242021"/>
                </a:solidFill>
                <a:latin typeface="Actor" panose="020B0604020202020204" charset="0"/>
              </a:rPr>
              <a:t>Mi</a:t>
            </a:r>
            <a:r>
              <a:rPr lang="en-US" sz="1600" dirty="0">
                <a:solidFill>
                  <a:srgbClr val="242021"/>
                </a:solidFill>
                <a:latin typeface="Actor" panose="020B0604020202020204" charset="0"/>
              </a:rPr>
              <a:t>: That must have been exciting, Tom.  </a:t>
            </a:r>
          </a:p>
          <a:p>
            <a:r>
              <a:rPr lang="en-US" sz="1600" b="1" i="1" dirty="0">
                <a:solidFill>
                  <a:srgbClr val="242021"/>
                </a:solidFill>
                <a:latin typeface="Actor" panose="020B0604020202020204" charset="0"/>
              </a:rPr>
              <a:t>Tom</a:t>
            </a:r>
            <a:r>
              <a:rPr lang="en-US" sz="1600" dirty="0">
                <a:solidFill>
                  <a:srgbClr val="242021"/>
                </a:solidFill>
                <a:latin typeface="Actor" panose="020B0604020202020204" charset="0"/>
              </a:rPr>
              <a:t>: It definitely was. In the evening we saw an interesting gong show. We danced and sang with the locals. And we tried grilled pork. It was a really memorable evening. I’ll show you some pictures I took there. </a:t>
            </a:r>
            <a:endParaRPr lang="en-US" sz="1600" dirty="0">
              <a:latin typeface="Actor" panose="020B0604020202020204" charset="0"/>
            </a:endParaRPr>
          </a:p>
        </p:txBody>
      </p:sp>
      <p:pic>
        <p:nvPicPr>
          <p:cNvPr id="8" name="027">
            <a:hlinkClick r:id="" action="ppaction://media"/>
            <a:extLst>
              <a:ext uri="{FF2B5EF4-FFF2-40B4-BE49-F238E27FC236}">
                <a16:creationId xmlns:a16="http://schemas.microsoft.com/office/drawing/2014/main" id="{E991922F-C0AE-C41D-D6F4-C67CDA3577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25329" y="844317"/>
            <a:ext cx="458103" cy="45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9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64;p41">
            <a:extLst>
              <a:ext uri="{FF2B5EF4-FFF2-40B4-BE49-F238E27FC236}">
                <a16:creationId xmlns:a16="http://schemas.microsoft.com/office/drawing/2014/main" id="{87E8CD60-EEFB-D668-FDB7-D85120D6EFE5}"/>
              </a:ext>
            </a:extLst>
          </p:cNvPr>
          <p:cNvSpPr/>
          <p:nvPr/>
        </p:nvSpPr>
        <p:spPr>
          <a:xfrm rot="21599059">
            <a:off x="245235" y="301931"/>
            <a:ext cx="8653502" cy="463340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1438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893;p72">
            <a:extLst>
              <a:ext uri="{FF2B5EF4-FFF2-40B4-BE49-F238E27FC236}">
                <a16:creationId xmlns:a16="http://schemas.microsoft.com/office/drawing/2014/main" id="{F1A1A5E2-0367-876E-C0BF-6E96841D7F25}"/>
              </a:ext>
            </a:extLst>
          </p:cNvPr>
          <p:cNvSpPr/>
          <p:nvPr/>
        </p:nvSpPr>
        <p:spPr>
          <a:xfrm rot="21598905">
            <a:off x="644921" y="129311"/>
            <a:ext cx="7854129" cy="5727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68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1"/>
                </a:solidFill>
                <a:latin typeface="Aref Ruqaa" panose="02000503000000000000" pitchFamily="2" charset="-78"/>
                <a:cs typeface="Aref Ruqaa" panose="02000503000000000000" pitchFamily="2" charset="-78"/>
              </a:rPr>
              <a:t>2 (p.51) </a:t>
            </a:r>
            <a:r>
              <a:rPr lang="en-US" sz="2000" b="1" u="sng" dirty="0">
                <a:solidFill>
                  <a:schemeClr val="tx1"/>
                </a:solidFill>
                <a:latin typeface="Aref Ruqaa" panose="02000503000000000000" pitchFamily="2" charset="-78"/>
                <a:cs typeface="Aref Ruqaa" panose="02000503000000000000" pitchFamily="2" charset="-78"/>
              </a:rPr>
              <a:t>Underline</a:t>
            </a:r>
            <a:r>
              <a:rPr lang="en-US" sz="2000" b="1" dirty="0">
                <a:solidFill>
                  <a:schemeClr val="tx1"/>
                </a:solidFill>
                <a:latin typeface="Aref Ruqaa" panose="02000503000000000000" pitchFamily="2" charset="-78"/>
                <a:cs typeface="Aref Ruqaa" panose="02000503000000000000" pitchFamily="2" charset="-78"/>
              </a:rPr>
              <a:t> key words in these statements.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9B342A-2AAF-D2F3-601E-2DF01D968E06}"/>
              </a:ext>
            </a:extLst>
          </p:cNvPr>
          <p:cNvSpPr txBox="1"/>
          <p:nvPr/>
        </p:nvSpPr>
        <p:spPr>
          <a:xfrm>
            <a:off x="374871" y="775279"/>
            <a:ext cx="8523887" cy="3912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Actor" panose="020B0604020202020204" charset="0"/>
              </a:rPr>
              <a:t>1. Mi and Tom had a great time in Da Lat. 			______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ctor" panose="020B0604020202020204" charset="0"/>
              </a:rPr>
              <a:t>2. Tom had an eco-tour of </a:t>
            </a:r>
            <a:r>
              <a:rPr lang="en-US" sz="2400" dirty="0" err="1">
                <a:latin typeface="Actor" panose="020B0604020202020204" charset="0"/>
              </a:rPr>
              <a:t>Langbiang</a:t>
            </a:r>
            <a:r>
              <a:rPr lang="en-US" sz="2400" dirty="0">
                <a:latin typeface="Actor" panose="020B0604020202020204" charset="0"/>
              </a:rPr>
              <a:t> Mountain. 		______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ctor" panose="020B0604020202020204" charset="0"/>
              </a:rPr>
              <a:t>3. There are more than 150 plant and animal species 	______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ctor" panose="020B0604020202020204" charset="0"/>
              </a:rPr>
              <a:t>    on </a:t>
            </a:r>
            <a:r>
              <a:rPr lang="en-US" sz="2400" dirty="0" err="1">
                <a:latin typeface="Actor" panose="020B0604020202020204" charset="0"/>
              </a:rPr>
              <a:t>Langbiang</a:t>
            </a:r>
            <a:r>
              <a:rPr lang="en-US" sz="2400" dirty="0">
                <a:latin typeface="Actor" panose="020B0604020202020204" charset="0"/>
              </a:rPr>
              <a:t> Mountain.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ctor" panose="020B0604020202020204" charset="0"/>
              </a:rPr>
              <a:t>4. Tom didn’t like his experiences in Cu Lan Village. 	______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ctor" panose="020B0604020202020204" charset="0"/>
              </a:rPr>
              <a:t>5. Tom danced and sang with the local people 		______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ctor" panose="020B0604020202020204" charset="0"/>
              </a:rPr>
              <a:t>    at a gong show.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D9A26E0-A341-65AE-0F54-FEF08F1DD433}"/>
              </a:ext>
            </a:extLst>
          </p:cNvPr>
          <p:cNvCxnSpPr/>
          <p:nvPr/>
        </p:nvCxnSpPr>
        <p:spPr>
          <a:xfrm>
            <a:off x="702453" y="1271683"/>
            <a:ext cx="153207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194F12-33AF-C9B0-4C41-A7C4140E9EE4}"/>
              </a:ext>
            </a:extLst>
          </p:cNvPr>
          <p:cNvCxnSpPr>
            <a:cxnSpLocks/>
          </p:cNvCxnSpPr>
          <p:nvPr/>
        </p:nvCxnSpPr>
        <p:spPr>
          <a:xfrm>
            <a:off x="3082315" y="1271683"/>
            <a:ext cx="1332239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1F8999-22F3-19FC-6027-B7D651CAA1D6}"/>
              </a:ext>
            </a:extLst>
          </p:cNvPr>
          <p:cNvCxnSpPr>
            <a:cxnSpLocks/>
          </p:cNvCxnSpPr>
          <p:nvPr/>
        </p:nvCxnSpPr>
        <p:spPr>
          <a:xfrm>
            <a:off x="805398" y="1822747"/>
            <a:ext cx="545007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940E73-842E-4649-4DB9-BA102A3F4DE0}"/>
              </a:ext>
            </a:extLst>
          </p:cNvPr>
          <p:cNvCxnSpPr>
            <a:cxnSpLocks/>
          </p:cNvCxnSpPr>
          <p:nvPr/>
        </p:nvCxnSpPr>
        <p:spPr>
          <a:xfrm>
            <a:off x="2367751" y="1822744"/>
            <a:ext cx="110212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ECEBE1B-13AE-F7A6-2E41-1E36600C3C2D}"/>
              </a:ext>
            </a:extLst>
          </p:cNvPr>
          <p:cNvCxnSpPr>
            <a:cxnSpLocks/>
          </p:cNvCxnSpPr>
          <p:nvPr/>
        </p:nvCxnSpPr>
        <p:spPr>
          <a:xfrm>
            <a:off x="3911936" y="1822744"/>
            <a:ext cx="2670533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2ED1871-B702-BC60-48D3-24E2260E646B}"/>
              </a:ext>
            </a:extLst>
          </p:cNvPr>
          <p:cNvCxnSpPr>
            <a:cxnSpLocks/>
          </p:cNvCxnSpPr>
          <p:nvPr/>
        </p:nvCxnSpPr>
        <p:spPr>
          <a:xfrm>
            <a:off x="2028636" y="2361698"/>
            <a:ext cx="72062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966528-D342-DB88-77A7-781E8716D48D}"/>
              </a:ext>
            </a:extLst>
          </p:cNvPr>
          <p:cNvCxnSpPr>
            <a:cxnSpLocks/>
          </p:cNvCxnSpPr>
          <p:nvPr/>
        </p:nvCxnSpPr>
        <p:spPr>
          <a:xfrm>
            <a:off x="3469876" y="2361698"/>
            <a:ext cx="265236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0496ECD-A676-A533-8CED-64C0E305D52B}"/>
              </a:ext>
            </a:extLst>
          </p:cNvPr>
          <p:cNvCxnSpPr>
            <a:cxnSpLocks/>
          </p:cNvCxnSpPr>
          <p:nvPr/>
        </p:nvCxnSpPr>
        <p:spPr>
          <a:xfrm>
            <a:off x="805398" y="3457766"/>
            <a:ext cx="545007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967C6B7-18F0-931C-7E0A-FB794CFA58C9}"/>
              </a:ext>
            </a:extLst>
          </p:cNvPr>
          <p:cNvCxnSpPr>
            <a:cxnSpLocks/>
          </p:cNvCxnSpPr>
          <p:nvPr/>
        </p:nvCxnSpPr>
        <p:spPr>
          <a:xfrm>
            <a:off x="1477574" y="3457763"/>
            <a:ext cx="1223237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71FA4C8-EE18-426C-DEB1-0A932726F273}"/>
              </a:ext>
            </a:extLst>
          </p:cNvPr>
          <p:cNvCxnSpPr>
            <a:cxnSpLocks/>
          </p:cNvCxnSpPr>
          <p:nvPr/>
        </p:nvCxnSpPr>
        <p:spPr>
          <a:xfrm>
            <a:off x="5092784" y="3457763"/>
            <a:ext cx="187724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C54DD8E-D8CC-33DD-C7B7-35D9B3FA4EFE}"/>
              </a:ext>
            </a:extLst>
          </p:cNvPr>
          <p:cNvCxnSpPr>
            <a:cxnSpLocks/>
          </p:cNvCxnSpPr>
          <p:nvPr/>
        </p:nvCxnSpPr>
        <p:spPr>
          <a:xfrm>
            <a:off x="805398" y="4008828"/>
            <a:ext cx="545007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125902A-79B6-6166-60CC-B5EA8D752CD4}"/>
              </a:ext>
            </a:extLst>
          </p:cNvPr>
          <p:cNvCxnSpPr>
            <a:cxnSpLocks/>
          </p:cNvCxnSpPr>
          <p:nvPr/>
        </p:nvCxnSpPr>
        <p:spPr>
          <a:xfrm>
            <a:off x="1453351" y="4008825"/>
            <a:ext cx="2089192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EB82679-2C30-2BA0-B440-EE1248E2135E}"/>
              </a:ext>
            </a:extLst>
          </p:cNvPr>
          <p:cNvCxnSpPr>
            <a:cxnSpLocks/>
          </p:cNvCxnSpPr>
          <p:nvPr/>
        </p:nvCxnSpPr>
        <p:spPr>
          <a:xfrm>
            <a:off x="1308016" y="4565944"/>
            <a:ext cx="1368571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65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E11098-8A38-2E1B-B281-FE5F1ADB9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17</a:t>
            </a:fld>
            <a:endParaRPr lang="en-US"/>
          </a:p>
        </p:txBody>
      </p:sp>
      <p:sp>
        <p:nvSpPr>
          <p:cNvPr id="5" name="Google Shape;264;p41">
            <a:extLst>
              <a:ext uri="{FF2B5EF4-FFF2-40B4-BE49-F238E27FC236}">
                <a16:creationId xmlns:a16="http://schemas.microsoft.com/office/drawing/2014/main" id="{C4778D55-DF47-9C45-A254-091EFDBC5618}"/>
              </a:ext>
            </a:extLst>
          </p:cNvPr>
          <p:cNvSpPr/>
          <p:nvPr/>
        </p:nvSpPr>
        <p:spPr>
          <a:xfrm rot="21599059">
            <a:off x="245235" y="301931"/>
            <a:ext cx="8653502" cy="463340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1438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893;p72">
            <a:extLst>
              <a:ext uri="{FF2B5EF4-FFF2-40B4-BE49-F238E27FC236}">
                <a16:creationId xmlns:a16="http://schemas.microsoft.com/office/drawing/2014/main" id="{1A013C74-AC10-6097-E2AD-C3C6E90D801C}"/>
              </a:ext>
            </a:extLst>
          </p:cNvPr>
          <p:cNvSpPr/>
          <p:nvPr/>
        </p:nvSpPr>
        <p:spPr>
          <a:xfrm rot="21598905">
            <a:off x="644921" y="129311"/>
            <a:ext cx="7854129" cy="5727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68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1"/>
                </a:solidFill>
                <a:latin typeface="Aref Ruqaa" panose="02000503000000000000" pitchFamily="2" charset="-78"/>
                <a:cs typeface="Aref Ruqaa" panose="02000503000000000000" pitchFamily="2" charset="-78"/>
              </a:rPr>
              <a:t>2 (p.51) Read the conversation again and write T (true) or F (False).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2658A9-C42B-8F54-3D39-C28B1D296C35}"/>
              </a:ext>
            </a:extLst>
          </p:cNvPr>
          <p:cNvSpPr txBox="1"/>
          <p:nvPr/>
        </p:nvSpPr>
        <p:spPr>
          <a:xfrm>
            <a:off x="374871" y="775279"/>
            <a:ext cx="8523887" cy="588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Actor" panose="020B0604020202020204" charset="0"/>
              </a:rPr>
              <a:t>1. Mi and Tom had a great time in Da Lat. 			______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94A595-4067-C059-58CD-9A9167AB7F19}"/>
              </a:ext>
            </a:extLst>
          </p:cNvPr>
          <p:cNvCxnSpPr/>
          <p:nvPr/>
        </p:nvCxnSpPr>
        <p:spPr>
          <a:xfrm>
            <a:off x="702453" y="1271683"/>
            <a:ext cx="153207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F7A44C3-24D4-7A94-BD2E-D878597A6D2D}"/>
              </a:ext>
            </a:extLst>
          </p:cNvPr>
          <p:cNvCxnSpPr>
            <a:cxnSpLocks/>
          </p:cNvCxnSpPr>
          <p:nvPr/>
        </p:nvCxnSpPr>
        <p:spPr>
          <a:xfrm>
            <a:off x="3082315" y="1271683"/>
            <a:ext cx="1332239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3DA230D-33E5-F535-DC37-294F0EF6D814}"/>
              </a:ext>
            </a:extLst>
          </p:cNvPr>
          <p:cNvSpPr txBox="1"/>
          <p:nvPr/>
        </p:nvSpPr>
        <p:spPr>
          <a:xfrm>
            <a:off x="644829" y="1435599"/>
            <a:ext cx="825392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>
                <a:solidFill>
                  <a:schemeClr val="bg1"/>
                </a:solidFill>
                <a:highlight>
                  <a:srgbClr val="D2462A"/>
                </a:highlight>
                <a:latin typeface="Actor" panose="020B0604020202020204" charset="0"/>
              </a:rPr>
              <a:t>Mi </a:t>
            </a:r>
            <a:r>
              <a:rPr lang="en-US" sz="2200" i="1" dirty="0">
                <a:solidFill>
                  <a:srgbClr val="242021"/>
                </a:solidFill>
                <a:latin typeface="Actor" panose="020B0604020202020204" charset="0"/>
              </a:rPr>
              <a:t>: Thanks Tom. I guess </a:t>
            </a:r>
            <a:r>
              <a:rPr lang="en-US" sz="2200" b="1" i="1" dirty="0">
                <a:solidFill>
                  <a:schemeClr val="bg1"/>
                </a:solidFill>
                <a:highlight>
                  <a:srgbClr val="D2462A"/>
                </a:highlight>
                <a:latin typeface="Actor" panose="020B0604020202020204" charset="0"/>
              </a:rPr>
              <a:t>you and your family</a:t>
            </a:r>
            <a:r>
              <a:rPr lang="en-US" sz="2200" i="1" dirty="0">
                <a:solidFill>
                  <a:schemeClr val="bg1"/>
                </a:solidFill>
                <a:latin typeface="Actor" panose="020B0604020202020204" charset="0"/>
              </a:rPr>
              <a:t> </a:t>
            </a:r>
            <a:r>
              <a:rPr lang="en-US" sz="2200" i="1" dirty="0">
                <a:solidFill>
                  <a:srgbClr val="242021"/>
                </a:solidFill>
                <a:latin typeface="Actor" panose="020B0604020202020204" charset="0"/>
              </a:rPr>
              <a:t>had a </a:t>
            </a:r>
            <a:r>
              <a:rPr lang="en-US" sz="2200" b="1" i="1" u="sng" dirty="0">
                <a:solidFill>
                  <a:schemeClr val="accent1">
                    <a:lumMod val="75000"/>
                  </a:schemeClr>
                </a:solidFill>
                <a:latin typeface="Actor" panose="020B0604020202020204" charset="0"/>
              </a:rPr>
              <a:t>great time</a:t>
            </a:r>
            <a:r>
              <a:rPr lang="en-US" sz="2200" i="1" dirty="0">
                <a:solidFill>
                  <a:srgbClr val="242021"/>
                </a:solidFill>
                <a:latin typeface="Actor" panose="020B0604020202020204" charset="0"/>
              </a:rPr>
              <a:t> there.</a:t>
            </a:r>
          </a:p>
          <a:p>
            <a:pPr lvl="0"/>
            <a:r>
              <a:rPr lang="en-US" sz="2200" b="1" i="1" dirty="0">
                <a:solidFill>
                  <a:srgbClr val="242021"/>
                </a:solidFill>
                <a:latin typeface="Actor" panose="020B0604020202020204" charset="0"/>
              </a:rPr>
              <a:t>Tom</a:t>
            </a:r>
            <a:r>
              <a:rPr lang="en-US" sz="2200" i="1" dirty="0">
                <a:solidFill>
                  <a:srgbClr val="242021"/>
                </a:solidFill>
                <a:latin typeface="Actor" panose="020B0604020202020204" charset="0"/>
              </a:rPr>
              <a:t>: Yeah. We visited </a:t>
            </a:r>
            <a:r>
              <a:rPr lang="en-US" sz="2200" i="1" dirty="0" err="1">
                <a:solidFill>
                  <a:srgbClr val="242021"/>
                </a:solidFill>
                <a:latin typeface="Actor" panose="020B0604020202020204" charset="0"/>
              </a:rPr>
              <a:t>LangBiang</a:t>
            </a:r>
            <a:r>
              <a:rPr lang="en-US" sz="2200" i="1" dirty="0">
                <a:solidFill>
                  <a:srgbClr val="242021"/>
                </a:solidFill>
                <a:latin typeface="Actor" panose="020B0604020202020204" charset="0"/>
              </a:rPr>
              <a:t> Mountain, and Cu Lan Village. We saw a gong show in the evening.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068525-D892-9898-5D56-985FD405EB70}"/>
              </a:ext>
            </a:extLst>
          </p:cNvPr>
          <p:cNvSpPr txBox="1"/>
          <p:nvPr/>
        </p:nvSpPr>
        <p:spPr>
          <a:xfrm>
            <a:off x="8190556" y="840362"/>
            <a:ext cx="472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ctor" panose="020B0604020202020204" charset="0"/>
              </a:rPr>
              <a:t>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2BC446-3383-F36B-39AF-BEDA458C81E7}"/>
              </a:ext>
            </a:extLst>
          </p:cNvPr>
          <p:cNvSpPr txBox="1"/>
          <p:nvPr/>
        </p:nvSpPr>
        <p:spPr>
          <a:xfrm>
            <a:off x="374871" y="2543595"/>
            <a:ext cx="8523887" cy="588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Actor" panose="020B0604020202020204" charset="0"/>
              </a:rPr>
              <a:t>2. Tom had an eco-tour of </a:t>
            </a:r>
            <a:r>
              <a:rPr lang="en-US" sz="2400" dirty="0" err="1">
                <a:latin typeface="Actor" panose="020B0604020202020204" charset="0"/>
              </a:rPr>
              <a:t>Langbiang</a:t>
            </a:r>
            <a:r>
              <a:rPr lang="en-US" sz="2400" dirty="0">
                <a:latin typeface="Actor" panose="020B0604020202020204" charset="0"/>
              </a:rPr>
              <a:t> Mountain. 		______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A45D99-77D8-9D75-9AE8-5560BC64D5BA}"/>
              </a:ext>
            </a:extLst>
          </p:cNvPr>
          <p:cNvCxnSpPr>
            <a:cxnSpLocks/>
          </p:cNvCxnSpPr>
          <p:nvPr/>
        </p:nvCxnSpPr>
        <p:spPr>
          <a:xfrm>
            <a:off x="805398" y="3033873"/>
            <a:ext cx="545007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D82B393-304E-136B-92E5-D57982847BB3}"/>
              </a:ext>
            </a:extLst>
          </p:cNvPr>
          <p:cNvCxnSpPr>
            <a:cxnSpLocks/>
          </p:cNvCxnSpPr>
          <p:nvPr/>
        </p:nvCxnSpPr>
        <p:spPr>
          <a:xfrm>
            <a:off x="2367751" y="3033870"/>
            <a:ext cx="110212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AD9D1D-E5D8-122A-1666-CD596812CFA3}"/>
              </a:ext>
            </a:extLst>
          </p:cNvPr>
          <p:cNvCxnSpPr>
            <a:cxnSpLocks/>
          </p:cNvCxnSpPr>
          <p:nvPr/>
        </p:nvCxnSpPr>
        <p:spPr>
          <a:xfrm>
            <a:off x="3911936" y="3033870"/>
            <a:ext cx="2670533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3B988F6-49EE-63DB-6ABB-D07307B564C6}"/>
              </a:ext>
            </a:extLst>
          </p:cNvPr>
          <p:cNvSpPr txBox="1"/>
          <p:nvPr/>
        </p:nvSpPr>
        <p:spPr>
          <a:xfrm>
            <a:off x="644828" y="3264769"/>
            <a:ext cx="82539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>
                <a:solidFill>
                  <a:schemeClr val="bg1"/>
                </a:solidFill>
                <a:highlight>
                  <a:srgbClr val="D2462A"/>
                </a:highlight>
                <a:latin typeface="Actor" panose="020B0604020202020204" charset="0"/>
              </a:rPr>
              <a:t>Tom</a:t>
            </a:r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: We rode a jeep to the top. It was a thrilling ride up there. Then we took an </a:t>
            </a:r>
            <a:r>
              <a:rPr lang="en-US" sz="2200" i="1" u="sng" dirty="0">
                <a:solidFill>
                  <a:srgbClr val="D2462A"/>
                </a:solidFill>
                <a:latin typeface="Actor" panose="020B0604020202020204" charset="0"/>
              </a:rPr>
              <a:t>eco-tour </a:t>
            </a:r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of </a:t>
            </a:r>
            <a:r>
              <a:rPr lang="en-US" sz="2200" i="1" u="sng" dirty="0" err="1">
                <a:solidFill>
                  <a:srgbClr val="D2462A"/>
                </a:solidFill>
                <a:latin typeface="Actor" panose="020B0604020202020204" charset="0"/>
              </a:rPr>
              <a:t>LangBiang</a:t>
            </a:r>
            <a:r>
              <a:rPr lang="en-US" sz="2200" i="1" u="sng" dirty="0">
                <a:solidFill>
                  <a:srgbClr val="D2462A"/>
                </a:solidFill>
                <a:latin typeface="Actor" panose="020B0604020202020204" charset="0"/>
              </a:rPr>
              <a:t> Mountain</a:t>
            </a:r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E506F8-C3B8-C2B0-E1F2-6F1CE31CF594}"/>
              </a:ext>
            </a:extLst>
          </p:cNvPr>
          <p:cNvSpPr txBox="1"/>
          <p:nvPr/>
        </p:nvSpPr>
        <p:spPr>
          <a:xfrm>
            <a:off x="8190556" y="2578327"/>
            <a:ext cx="472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ctor" panose="020B060402020202020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28417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64;p41">
            <a:extLst>
              <a:ext uri="{FF2B5EF4-FFF2-40B4-BE49-F238E27FC236}">
                <a16:creationId xmlns:a16="http://schemas.microsoft.com/office/drawing/2014/main" id="{87E8CD60-EEFB-D668-FDB7-D85120D6EFE5}"/>
              </a:ext>
            </a:extLst>
          </p:cNvPr>
          <p:cNvSpPr/>
          <p:nvPr/>
        </p:nvSpPr>
        <p:spPr>
          <a:xfrm rot="21599059">
            <a:off x="245235" y="301931"/>
            <a:ext cx="8653502" cy="463340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1438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893;p72">
            <a:extLst>
              <a:ext uri="{FF2B5EF4-FFF2-40B4-BE49-F238E27FC236}">
                <a16:creationId xmlns:a16="http://schemas.microsoft.com/office/drawing/2014/main" id="{F1A1A5E2-0367-876E-C0BF-6E96841D7F25}"/>
              </a:ext>
            </a:extLst>
          </p:cNvPr>
          <p:cNvSpPr/>
          <p:nvPr/>
        </p:nvSpPr>
        <p:spPr>
          <a:xfrm rot="21598905">
            <a:off x="644921" y="129311"/>
            <a:ext cx="7854129" cy="5727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68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1"/>
                </a:solidFill>
                <a:latin typeface="Aref Ruqaa" panose="02000503000000000000" pitchFamily="2" charset="-78"/>
                <a:cs typeface="Aref Ruqaa" panose="02000503000000000000" pitchFamily="2" charset="-78"/>
              </a:rPr>
              <a:t>2 (p.51) Read the conversation again and write T (true) or F (False).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9B342A-2AAF-D2F3-601E-2DF01D968E06}"/>
              </a:ext>
            </a:extLst>
          </p:cNvPr>
          <p:cNvSpPr txBox="1"/>
          <p:nvPr/>
        </p:nvSpPr>
        <p:spPr>
          <a:xfrm>
            <a:off x="374871" y="775279"/>
            <a:ext cx="8523887" cy="1142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Actor" panose="020B0604020202020204" charset="0"/>
              </a:rPr>
              <a:t>3. There are more than 150 plant and animal species 	______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ctor" panose="020B0604020202020204" charset="0"/>
              </a:rPr>
              <a:t>    on </a:t>
            </a:r>
            <a:r>
              <a:rPr lang="en-US" sz="2400" dirty="0" err="1">
                <a:latin typeface="Actor" panose="020B0604020202020204" charset="0"/>
              </a:rPr>
              <a:t>Langbiang</a:t>
            </a:r>
            <a:r>
              <a:rPr lang="en-US" sz="2400" dirty="0">
                <a:latin typeface="Actor" panose="020B0604020202020204" charset="0"/>
              </a:rPr>
              <a:t> Mountain.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D6AAE3-8890-9463-C3C6-C26CA491EA1F}"/>
              </a:ext>
            </a:extLst>
          </p:cNvPr>
          <p:cNvSpPr txBox="1"/>
          <p:nvPr/>
        </p:nvSpPr>
        <p:spPr>
          <a:xfrm>
            <a:off x="644829" y="1958076"/>
            <a:ext cx="825392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Tom: …Then we took an eco-tour of </a:t>
            </a:r>
            <a:r>
              <a:rPr lang="en-US" sz="2200" i="1" dirty="0" err="1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LangBiang</a:t>
            </a:r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 Mountain. They said that the area is rich in flora and fauna with </a:t>
            </a:r>
            <a:r>
              <a:rPr lang="en-US" sz="2200" b="1" i="1" u="sng" dirty="0">
                <a:solidFill>
                  <a:schemeClr val="accent1">
                    <a:lumMod val="75000"/>
                  </a:schemeClr>
                </a:solidFill>
                <a:latin typeface="Actor" panose="020B0604020202020204" charset="0"/>
              </a:rPr>
              <a:t>more</a:t>
            </a:r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 than </a:t>
            </a:r>
            <a:r>
              <a:rPr lang="en-US" sz="2200" b="1" i="1" u="sng" dirty="0">
                <a:solidFill>
                  <a:schemeClr val="accent1">
                    <a:lumMod val="75000"/>
                  </a:schemeClr>
                </a:solidFill>
                <a:latin typeface="Actor" panose="020B0604020202020204" charset="0"/>
              </a:rPr>
              <a:t>150 plant and animal species</a:t>
            </a:r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76165F-2A9C-7344-8DD6-C84EA1972261}"/>
              </a:ext>
            </a:extLst>
          </p:cNvPr>
          <p:cNvSpPr txBox="1"/>
          <p:nvPr/>
        </p:nvSpPr>
        <p:spPr>
          <a:xfrm>
            <a:off x="8190556" y="840362"/>
            <a:ext cx="472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ctor" panose="020B0604020202020204" charset="0"/>
              </a:rPr>
              <a:t>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9DEE70-800E-85F5-A7BA-ECB32406A130}"/>
              </a:ext>
            </a:extLst>
          </p:cNvPr>
          <p:cNvSpPr txBox="1"/>
          <p:nvPr/>
        </p:nvSpPr>
        <p:spPr>
          <a:xfrm>
            <a:off x="374871" y="3066072"/>
            <a:ext cx="8523887" cy="588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Actor" panose="020B0604020202020204" charset="0"/>
              </a:rPr>
              <a:t>4. Tom didn’t like his experiences in Cu Lan Village. 	______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207069-4A63-9BE7-0296-A60D4DF9C8E0}"/>
              </a:ext>
            </a:extLst>
          </p:cNvPr>
          <p:cNvSpPr txBox="1"/>
          <p:nvPr/>
        </p:nvSpPr>
        <p:spPr>
          <a:xfrm>
            <a:off x="644828" y="3787246"/>
            <a:ext cx="82539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Mi: Then did you explore </a:t>
            </a:r>
            <a:r>
              <a:rPr lang="en-US" sz="2200" b="1" i="1" u="sng" dirty="0">
                <a:solidFill>
                  <a:srgbClr val="D2462A"/>
                </a:solidFill>
                <a:latin typeface="Actor" panose="020B0604020202020204" charset="0"/>
              </a:rPr>
              <a:t>Cu Lan Village</a:t>
            </a:r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?</a:t>
            </a:r>
          </a:p>
          <a:p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Tom: Yes. We had a </a:t>
            </a:r>
            <a:r>
              <a:rPr lang="en-US" sz="2200" i="1" dirty="0">
                <a:solidFill>
                  <a:schemeClr val="bg1"/>
                </a:solidFill>
                <a:highlight>
                  <a:srgbClr val="D2462A"/>
                </a:highlight>
                <a:latin typeface="Actor" panose="020B0604020202020204" charset="0"/>
              </a:rPr>
              <a:t>brilliant tour around the village</a:t>
            </a:r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869E98-8D0E-8307-5EEA-099769F882A9}"/>
              </a:ext>
            </a:extLst>
          </p:cNvPr>
          <p:cNvSpPr txBox="1"/>
          <p:nvPr/>
        </p:nvSpPr>
        <p:spPr>
          <a:xfrm>
            <a:off x="8190556" y="3100804"/>
            <a:ext cx="472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ctor" panose="020B0604020202020204" charset="0"/>
              </a:rPr>
              <a:t>F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214CA0-3F42-9602-4DAB-867995BFA46D}"/>
              </a:ext>
            </a:extLst>
          </p:cNvPr>
          <p:cNvCxnSpPr>
            <a:cxnSpLocks/>
          </p:cNvCxnSpPr>
          <p:nvPr/>
        </p:nvCxnSpPr>
        <p:spPr>
          <a:xfrm>
            <a:off x="2016525" y="1265628"/>
            <a:ext cx="72062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C92DE52-7743-EC2C-AB0B-953A8D2E89D5}"/>
              </a:ext>
            </a:extLst>
          </p:cNvPr>
          <p:cNvCxnSpPr>
            <a:cxnSpLocks/>
          </p:cNvCxnSpPr>
          <p:nvPr/>
        </p:nvCxnSpPr>
        <p:spPr>
          <a:xfrm>
            <a:off x="3457765" y="1265628"/>
            <a:ext cx="265236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FCF14C9-CADD-4DD9-60BF-AC836AF89392}"/>
              </a:ext>
            </a:extLst>
          </p:cNvPr>
          <p:cNvCxnSpPr>
            <a:cxnSpLocks/>
          </p:cNvCxnSpPr>
          <p:nvPr/>
        </p:nvCxnSpPr>
        <p:spPr>
          <a:xfrm>
            <a:off x="823565" y="3560712"/>
            <a:ext cx="545007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A07C45D-2A3A-E80A-2E21-E0136FEA0395}"/>
              </a:ext>
            </a:extLst>
          </p:cNvPr>
          <p:cNvCxnSpPr>
            <a:cxnSpLocks/>
          </p:cNvCxnSpPr>
          <p:nvPr/>
        </p:nvCxnSpPr>
        <p:spPr>
          <a:xfrm>
            <a:off x="1495741" y="3560709"/>
            <a:ext cx="1223237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2B70E26-C7DB-E04E-CA4C-D285C8FC2A09}"/>
              </a:ext>
            </a:extLst>
          </p:cNvPr>
          <p:cNvCxnSpPr>
            <a:cxnSpLocks/>
          </p:cNvCxnSpPr>
          <p:nvPr/>
        </p:nvCxnSpPr>
        <p:spPr>
          <a:xfrm>
            <a:off x="5110951" y="3560709"/>
            <a:ext cx="187724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04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64;p41">
            <a:extLst>
              <a:ext uri="{FF2B5EF4-FFF2-40B4-BE49-F238E27FC236}">
                <a16:creationId xmlns:a16="http://schemas.microsoft.com/office/drawing/2014/main" id="{87E8CD60-EEFB-D668-FDB7-D85120D6EFE5}"/>
              </a:ext>
            </a:extLst>
          </p:cNvPr>
          <p:cNvSpPr/>
          <p:nvPr/>
        </p:nvSpPr>
        <p:spPr>
          <a:xfrm rot="21599059">
            <a:off x="245235" y="301931"/>
            <a:ext cx="8653502" cy="463340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1438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893;p72">
            <a:extLst>
              <a:ext uri="{FF2B5EF4-FFF2-40B4-BE49-F238E27FC236}">
                <a16:creationId xmlns:a16="http://schemas.microsoft.com/office/drawing/2014/main" id="{F1A1A5E2-0367-876E-C0BF-6E96841D7F25}"/>
              </a:ext>
            </a:extLst>
          </p:cNvPr>
          <p:cNvSpPr/>
          <p:nvPr/>
        </p:nvSpPr>
        <p:spPr>
          <a:xfrm rot="21598905">
            <a:off x="644921" y="129311"/>
            <a:ext cx="7854129" cy="5727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68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1"/>
                </a:solidFill>
                <a:latin typeface="Aref Ruqaa" panose="02000503000000000000" pitchFamily="2" charset="-78"/>
                <a:cs typeface="Aref Ruqaa" panose="02000503000000000000" pitchFamily="2" charset="-78"/>
              </a:rPr>
              <a:t>2 (p.51) Read the conversation again and write T (true) or F (False).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9B342A-2AAF-D2F3-601E-2DF01D968E06}"/>
              </a:ext>
            </a:extLst>
          </p:cNvPr>
          <p:cNvSpPr txBox="1"/>
          <p:nvPr/>
        </p:nvSpPr>
        <p:spPr>
          <a:xfrm>
            <a:off x="374871" y="775279"/>
            <a:ext cx="8523887" cy="1142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Actor" panose="020B0604020202020204" charset="0"/>
              </a:rPr>
              <a:t>5. Tom danced and sang with the local people 		______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ctor" panose="020B0604020202020204" charset="0"/>
              </a:rPr>
              <a:t>    at a gong show.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D6AAE3-8890-9463-C3C6-C26CA491EA1F}"/>
              </a:ext>
            </a:extLst>
          </p:cNvPr>
          <p:cNvSpPr txBox="1"/>
          <p:nvPr/>
        </p:nvSpPr>
        <p:spPr>
          <a:xfrm>
            <a:off x="644829" y="1958076"/>
            <a:ext cx="82539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Tom: It definitely was. In the evening we saw an interesting </a:t>
            </a:r>
            <a:r>
              <a:rPr lang="en-US" sz="2200" b="1" i="1" u="sng" dirty="0">
                <a:solidFill>
                  <a:srgbClr val="C00000"/>
                </a:solidFill>
                <a:latin typeface="Actor" panose="020B0604020202020204" charset="0"/>
              </a:rPr>
              <a:t>gong show</a:t>
            </a:r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. We </a:t>
            </a:r>
            <a:r>
              <a:rPr lang="en-US" sz="2200" b="1" i="1" u="sng" dirty="0">
                <a:solidFill>
                  <a:srgbClr val="C00000"/>
                </a:solidFill>
                <a:latin typeface="Actor" panose="020B0604020202020204" charset="0"/>
              </a:rPr>
              <a:t>danced and sang</a:t>
            </a:r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 with the locals.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76165F-2A9C-7344-8DD6-C84EA1972261}"/>
              </a:ext>
            </a:extLst>
          </p:cNvPr>
          <p:cNvSpPr txBox="1"/>
          <p:nvPr/>
        </p:nvSpPr>
        <p:spPr>
          <a:xfrm>
            <a:off x="8190556" y="840362"/>
            <a:ext cx="472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ctor" panose="020B0604020202020204" charset="0"/>
              </a:rPr>
              <a:t>T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818916F-5DF0-1943-4F0D-A0CD9F112DB1}"/>
              </a:ext>
            </a:extLst>
          </p:cNvPr>
          <p:cNvCxnSpPr>
            <a:cxnSpLocks/>
          </p:cNvCxnSpPr>
          <p:nvPr/>
        </p:nvCxnSpPr>
        <p:spPr>
          <a:xfrm>
            <a:off x="805398" y="1259571"/>
            <a:ext cx="545007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91490B-D3CF-58B8-C7EF-F3C247FCC781}"/>
              </a:ext>
            </a:extLst>
          </p:cNvPr>
          <p:cNvCxnSpPr>
            <a:cxnSpLocks/>
          </p:cNvCxnSpPr>
          <p:nvPr/>
        </p:nvCxnSpPr>
        <p:spPr>
          <a:xfrm>
            <a:off x="1453351" y="1259568"/>
            <a:ext cx="2089192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505F662-6500-2A88-4657-7ED116F7A2B7}"/>
              </a:ext>
            </a:extLst>
          </p:cNvPr>
          <p:cNvCxnSpPr>
            <a:cxnSpLocks/>
          </p:cNvCxnSpPr>
          <p:nvPr/>
        </p:nvCxnSpPr>
        <p:spPr>
          <a:xfrm>
            <a:off x="1308016" y="1816687"/>
            <a:ext cx="1368571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832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0"/>
          <p:cNvSpPr txBox="1">
            <a:spLocks noGrp="1"/>
          </p:cNvSpPr>
          <p:nvPr>
            <p:ph type="title"/>
          </p:nvPr>
        </p:nvSpPr>
        <p:spPr>
          <a:xfrm>
            <a:off x="720000" y="23247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OBJECTIVES</a:t>
            </a:r>
            <a:endParaRPr sz="3600" b="0" dirty="0"/>
          </a:p>
        </p:txBody>
      </p:sp>
      <p:sp>
        <p:nvSpPr>
          <p:cNvPr id="251" name="Google Shape;251;p40"/>
          <p:cNvSpPr txBox="1">
            <a:spLocks noGrp="1"/>
          </p:cNvSpPr>
          <p:nvPr>
            <p:ph type="title" idx="4"/>
          </p:nvPr>
        </p:nvSpPr>
        <p:spPr>
          <a:xfrm>
            <a:off x="1749078" y="1951886"/>
            <a:ext cx="1573500" cy="82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52" name="Google Shape;252;p40"/>
          <p:cNvSpPr txBox="1">
            <a:spLocks noGrp="1"/>
          </p:cNvSpPr>
          <p:nvPr>
            <p:ph type="title" idx="5"/>
          </p:nvPr>
        </p:nvSpPr>
        <p:spPr>
          <a:xfrm>
            <a:off x="5697832" y="1951886"/>
            <a:ext cx="1573500" cy="82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254" name="Google Shape;254;p40"/>
          <p:cNvSpPr txBox="1">
            <a:spLocks noGrp="1"/>
          </p:cNvSpPr>
          <p:nvPr>
            <p:ph type="subTitle" idx="7"/>
          </p:nvPr>
        </p:nvSpPr>
        <p:spPr>
          <a:xfrm>
            <a:off x="881237" y="2889269"/>
            <a:ext cx="3548562" cy="13211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Have an overview about the topic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OUR EXPERIENCES</a:t>
            </a:r>
            <a:r>
              <a:rPr lang="en-US" b="0" dirty="0"/>
              <a:t> </a:t>
            </a:r>
            <a:endParaRPr b="0" dirty="0"/>
          </a:p>
        </p:txBody>
      </p:sp>
      <p:sp>
        <p:nvSpPr>
          <p:cNvPr id="255" name="Google Shape;255;p40"/>
          <p:cNvSpPr txBox="1">
            <a:spLocks noGrp="1"/>
          </p:cNvSpPr>
          <p:nvPr>
            <p:ph type="subTitle" idx="8"/>
          </p:nvPr>
        </p:nvSpPr>
        <p:spPr>
          <a:xfrm>
            <a:off x="4875438" y="2889269"/>
            <a:ext cx="3548562" cy="13211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use lexical items related to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OUR EXPERIENCES</a:t>
            </a:r>
          </a:p>
        </p:txBody>
      </p:sp>
      <p:sp>
        <p:nvSpPr>
          <p:cNvPr id="257" name="Google Shape;257;p40"/>
          <p:cNvSpPr/>
          <p:nvPr/>
        </p:nvSpPr>
        <p:spPr>
          <a:xfrm rot="-1888523">
            <a:off x="1536313" y="1946490"/>
            <a:ext cx="818184" cy="208585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42863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0"/>
          <p:cNvSpPr/>
          <p:nvPr/>
        </p:nvSpPr>
        <p:spPr>
          <a:xfrm rot="-1888523">
            <a:off x="6704590" y="2535790"/>
            <a:ext cx="818184" cy="208585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42863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247;p40">
            <a:extLst>
              <a:ext uri="{FF2B5EF4-FFF2-40B4-BE49-F238E27FC236}">
                <a16:creationId xmlns:a16="http://schemas.microsoft.com/office/drawing/2014/main" id="{8B169810-5808-5D42-1015-F784D0355EAF}"/>
              </a:ext>
            </a:extLst>
          </p:cNvPr>
          <p:cNvSpPr txBox="1">
            <a:spLocks/>
          </p:cNvSpPr>
          <p:nvPr/>
        </p:nvSpPr>
        <p:spPr>
          <a:xfrm>
            <a:off x="720000" y="990354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1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9pPr>
          </a:lstStyle>
          <a:p>
            <a:r>
              <a:rPr lang="en-US" dirty="0"/>
              <a:t>After this lesson, students will be able to</a:t>
            </a:r>
          </a:p>
          <a:p>
            <a:endParaRPr lang="en-US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5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38815" r="9333"/>
          <a:stretch/>
        </p:blipFill>
        <p:spPr>
          <a:xfrm>
            <a:off x="0" y="0"/>
            <a:ext cx="4001398" cy="5143501"/>
          </a:xfrm>
          <a:prstGeom prst="rect">
            <a:avLst/>
          </a:prstGeom>
        </p:spPr>
      </p:pic>
      <p:sp>
        <p:nvSpPr>
          <p:cNvPr id="488" name="Google Shape;488;p53"/>
          <p:cNvSpPr/>
          <p:nvPr/>
        </p:nvSpPr>
        <p:spPr>
          <a:xfrm rot="-1017">
            <a:off x="2313425" y="983677"/>
            <a:ext cx="6087300" cy="3176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53"/>
          <p:cNvSpPr/>
          <p:nvPr/>
        </p:nvSpPr>
        <p:spPr>
          <a:xfrm rot="-654">
            <a:off x="4563275" y="829521"/>
            <a:ext cx="1576500" cy="3048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53"/>
          <p:cNvSpPr txBox="1">
            <a:spLocks noGrp="1"/>
          </p:cNvSpPr>
          <p:nvPr>
            <p:ph type="title"/>
          </p:nvPr>
        </p:nvSpPr>
        <p:spPr>
          <a:xfrm>
            <a:off x="2724275" y="2337475"/>
            <a:ext cx="5254500" cy="71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Vocabulary</a:t>
            </a:r>
            <a:endParaRPr dirty="0"/>
          </a:p>
        </p:txBody>
      </p:sp>
      <p:sp>
        <p:nvSpPr>
          <p:cNvPr id="491" name="Google Shape;491;p53"/>
          <p:cNvSpPr txBox="1">
            <a:spLocks noGrp="1"/>
          </p:cNvSpPr>
          <p:nvPr>
            <p:ph type="title" idx="3"/>
          </p:nvPr>
        </p:nvSpPr>
        <p:spPr>
          <a:xfrm>
            <a:off x="4563275" y="1369700"/>
            <a:ext cx="1576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92" name="Google Shape;492;p53"/>
          <p:cNvSpPr txBox="1">
            <a:spLocks noGrp="1"/>
          </p:cNvSpPr>
          <p:nvPr>
            <p:ph type="subTitle" idx="1"/>
          </p:nvPr>
        </p:nvSpPr>
        <p:spPr>
          <a:xfrm>
            <a:off x="2724275" y="3334288"/>
            <a:ext cx="52545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64;p41">
            <a:extLst>
              <a:ext uri="{FF2B5EF4-FFF2-40B4-BE49-F238E27FC236}">
                <a16:creationId xmlns:a16="http://schemas.microsoft.com/office/drawing/2014/main" id="{C54315ED-35A1-822B-6552-9130F876287A}"/>
              </a:ext>
            </a:extLst>
          </p:cNvPr>
          <p:cNvSpPr/>
          <p:nvPr/>
        </p:nvSpPr>
        <p:spPr>
          <a:xfrm rot="21599059">
            <a:off x="245235" y="301931"/>
            <a:ext cx="8653502" cy="463340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1438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893;p72">
            <a:extLst>
              <a:ext uri="{FF2B5EF4-FFF2-40B4-BE49-F238E27FC236}">
                <a16:creationId xmlns:a16="http://schemas.microsoft.com/office/drawing/2014/main" id="{5CA9F2B6-CDF9-95B4-6F14-C4E4DFE872CD}"/>
              </a:ext>
            </a:extLst>
          </p:cNvPr>
          <p:cNvSpPr/>
          <p:nvPr/>
        </p:nvSpPr>
        <p:spPr>
          <a:xfrm rot="21598905">
            <a:off x="2251924" y="129094"/>
            <a:ext cx="4948232" cy="5727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68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tx1"/>
                </a:solidFill>
                <a:latin typeface="Aref Ruqaa" panose="02000503000000000000" pitchFamily="2" charset="-78"/>
                <a:cs typeface="Aref Ruqaa" panose="02000503000000000000" pitchFamily="2" charset="-78"/>
              </a:rPr>
              <a:t>CHECK YOUR MEMORY</a:t>
            </a:r>
            <a:endParaRPr lang="en-US" sz="3200" dirty="0">
              <a:solidFill>
                <a:schemeClr val="tx1"/>
              </a:solidFill>
              <a:latin typeface="Aref Ruqaa" panose="02000503000000000000" pitchFamily="2" charset="-78"/>
              <a:cs typeface="Aref Ruqaa" panose="02000503000000000000" pitchFamily="2" charset="-78"/>
            </a:endParaRPr>
          </a:p>
        </p:txBody>
      </p:sp>
      <p:sp>
        <p:nvSpPr>
          <p:cNvPr id="5" name="Title 11">
            <a:extLst>
              <a:ext uri="{FF2B5EF4-FFF2-40B4-BE49-F238E27FC236}">
                <a16:creationId xmlns:a16="http://schemas.microsoft.com/office/drawing/2014/main" id="{A0899F5B-25DF-28D7-72EE-E8708052AF10}"/>
              </a:ext>
            </a:extLst>
          </p:cNvPr>
          <p:cNvSpPr txBox="1">
            <a:spLocks/>
          </p:cNvSpPr>
          <p:nvPr/>
        </p:nvSpPr>
        <p:spPr>
          <a:xfrm>
            <a:off x="2037522" y="1492232"/>
            <a:ext cx="4962890" cy="58897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3200" dirty="0"/>
          </a:p>
        </p:txBody>
      </p:sp>
      <p:pic>
        <p:nvPicPr>
          <p:cNvPr id="7" name="30 Second Timer">
            <a:hlinkClick r:id="" action="ppaction://media"/>
            <a:extLst>
              <a:ext uri="{FF2B5EF4-FFF2-40B4-BE49-F238E27FC236}">
                <a16:creationId xmlns:a16="http://schemas.microsoft.com/office/drawing/2014/main" id="{D96494F4-5778-57A7-A750-BD19C93D20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8572" y="415444"/>
            <a:ext cx="1362475" cy="766392"/>
          </a:xfrm>
          <a:prstGeom prst="rect">
            <a:avLst/>
          </a:prstGeom>
        </p:spPr>
      </p:pic>
      <p:sp>
        <p:nvSpPr>
          <p:cNvPr id="6" name="Title 11">
            <a:extLst>
              <a:ext uri="{FF2B5EF4-FFF2-40B4-BE49-F238E27FC236}">
                <a16:creationId xmlns:a16="http://schemas.microsoft.com/office/drawing/2014/main" id="{337926C0-ECE6-A374-8369-D6A933CA017C}"/>
              </a:ext>
            </a:extLst>
          </p:cNvPr>
          <p:cNvSpPr txBox="1">
            <a:spLocks/>
          </p:cNvSpPr>
          <p:nvPr/>
        </p:nvSpPr>
        <p:spPr>
          <a:xfrm>
            <a:off x="731660" y="678351"/>
            <a:ext cx="7704929" cy="50348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  <a:latin typeface="Aref Ruqaa" panose="02000503000000000000" pitchFamily="2" charset="-78"/>
                <a:cs typeface="Aref Ruqaa" panose="02000503000000000000" pitchFamily="2" charset="-78"/>
              </a:rPr>
              <a:t>What activities did Tom do in Da Lat?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7B5C4D3-E945-6140-1A5F-EE5975C7862A}"/>
              </a:ext>
            </a:extLst>
          </p:cNvPr>
          <p:cNvSpPr/>
          <p:nvPr/>
        </p:nvSpPr>
        <p:spPr>
          <a:xfrm>
            <a:off x="449640" y="1354278"/>
            <a:ext cx="3145614" cy="5003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1. riding a jeep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ED97AD1-CF41-59EC-2330-DD5414932814}"/>
              </a:ext>
            </a:extLst>
          </p:cNvPr>
          <p:cNvSpPr/>
          <p:nvPr/>
        </p:nvSpPr>
        <p:spPr>
          <a:xfrm>
            <a:off x="449639" y="2043270"/>
            <a:ext cx="3145615" cy="50348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2. seeing a gong show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0F13318-690E-5752-9BBB-B3CD2728CD67}"/>
              </a:ext>
            </a:extLst>
          </p:cNvPr>
          <p:cNvSpPr/>
          <p:nvPr/>
        </p:nvSpPr>
        <p:spPr>
          <a:xfrm>
            <a:off x="449639" y="2729181"/>
            <a:ext cx="3145615" cy="50348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3. taking an eco-tour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AB6193E-A897-5853-FAFE-8ECAB5145E3E}"/>
              </a:ext>
            </a:extLst>
          </p:cNvPr>
          <p:cNvSpPr/>
          <p:nvPr/>
        </p:nvSpPr>
        <p:spPr>
          <a:xfrm>
            <a:off x="449639" y="3415092"/>
            <a:ext cx="3145615" cy="50348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4. exploring a site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46A17AB-50FC-3D24-27B7-2C0101B6E82F}"/>
              </a:ext>
            </a:extLst>
          </p:cNvPr>
          <p:cNvSpPr/>
          <p:nvPr/>
        </p:nvSpPr>
        <p:spPr>
          <a:xfrm>
            <a:off x="449639" y="4109881"/>
            <a:ext cx="3145615" cy="50348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5. taking pictures </a:t>
            </a:r>
          </a:p>
        </p:txBody>
      </p:sp>
    </p:spTree>
    <p:extLst>
      <p:ext uri="{BB962C8B-B14F-4D97-AF65-F5344CB8AC3E}">
        <p14:creationId xmlns:p14="http://schemas.microsoft.com/office/powerpoint/2010/main" val="237473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50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64;p41">
            <a:extLst>
              <a:ext uri="{FF2B5EF4-FFF2-40B4-BE49-F238E27FC236}">
                <a16:creationId xmlns:a16="http://schemas.microsoft.com/office/drawing/2014/main" id="{C54315ED-35A1-822B-6552-9130F876287A}"/>
              </a:ext>
            </a:extLst>
          </p:cNvPr>
          <p:cNvSpPr/>
          <p:nvPr/>
        </p:nvSpPr>
        <p:spPr>
          <a:xfrm rot="21599059">
            <a:off x="245235" y="301931"/>
            <a:ext cx="8653502" cy="463340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1438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893;p72">
            <a:extLst>
              <a:ext uri="{FF2B5EF4-FFF2-40B4-BE49-F238E27FC236}">
                <a16:creationId xmlns:a16="http://schemas.microsoft.com/office/drawing/2014/main" id="{70F827DD-AF75-4AEB-FB21-8BEF480903AD}"/>
              </a:ext>
            </a:extLst>
          </p:cNvPr>
          <p:cNvSpPr/>
          <p:nvPr/>
        </p:nvSpPr>
        <p:spPr>
          <a:xfrm rot="21598905">
            <a:off x="644942" y="129310"/>
            <a:ext cx="7854129" cy="706389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68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1"/>
                </a:solidFill>
                <a:latin typeface="Aref Ruqaa" panose="02000503000000000000" pitchFamily="2" charset="-78"/>
                <a:cs typeface="Aref Ruqaa" panose="02000503000000000000" pitchFamily="2" charset="-78"/>
              </a:rPr>
              <a:t>4 (p.51) Read the conversation again and match the activities with the adjectives.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83DF158-D3CA-6D68-1711-18629217DA04}"/>
              </a:ext>
            </a:extLst>
          </p:cNvPr>
          <p:cNvSpPr/>
          <p:nvPr/>
        </p:nvSpPr>
        <p:spPr>
          <a:xfrm>
            <a:off x="449640" y="1354278"/>
            <a:ext cx="3145614" cy="5003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1. riding a jeep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B16F2A3-DA06-1A77-9C7A-0D495D766CBF}"/>
              </a:ext>
            </a:extLst>
          </p:cNvPr>
          <p:cNvSpPr/>
          <p:nvPr/>
        </p:nvSpPr>
        <p:spPr>
          <a:xfrm>
            <a:off x="449639" y="2043270"/>
            <a:ext cx="3145615" cy="50348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2. seeing a gong show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4ED75C-9FDC-C1A8-7ACC-AF79FF7A68EE}"/>
              </a:ext>
            </a:extLst>
          </p:cNvPr>
          <p:cNvSpPr/>
          <p:nvPr/>
        </p:nvSpPr>
        <p:spPr>
          <a:xfrm>
            <a:off x="449639" y="2729181"/>
            <a:ext cx="3145615" cy="50348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3. taking an eco-tour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192C93A-EEE2-6251-FF68-3C9B3C53199F}"/>
              </a:ext>
            </a:extLst>
          </p:cNvPr>
          <p:cNvSpPr/>
          <p:nvPr/>
        </p:nvSpPr>
        <p:spPr>
          <a:xfrm>
            <a:off x="449639" y="3415092"/>
            <a:ext cx="3145615" cy="50348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4. exploring a site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1851FC7-FDA3-5E4B-691F-E8727F07B8EF}"/>
              </a:ext>
            </a:extLst>
          </p:cNvPr>
          <p:cNvSpPr/>
          <p:nvPr/>
        </p:nvSpPr>
        <p:spPr>
          <a:xfrm>
            <a:off x="449639" y="4109881"/>
            <a:ext cx="3145615" cy="50348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5. taking pictures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832428E-348C-071B-1BE1-65E7DD6A3E96}"/>
              </a:ext>
            </a:extLst>
          </p:cNvPr>
          <p:cNvSpPr/>
          <p:nvPr/>
        </p:nvSpPr>
        <p:spPr>
          <a:xfrm>
            <a:off x="3972158" y="1354278"/>
            <a:ext cx="1940269" cy="500310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a. enjoyable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5AA7EF4-5B4E-F327-69D9-8B0508FAD9C8}"/>
              </a:ext>
            </a:extLst>
          </p:cNvPr>
          <p:cNvSpPr/>
          <p:nvPr/>
        </p:nvSpPr>
        <p:spPr>
          <a:xfrm>
            <a:off x="3972158" y="2043270"/>
            <a:ext cx="1940270" cy="503486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b. thrilling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2FD9104-4F09-1DED-ACF2-A8C1E5D5E317}"/>
              </a:ext>
            </a:extLst>
          </p:cNvPr>
          <p:cNvSpPr/>
          <p:nvPr/>
        </p:nvSpPr>
        <p:spPr>
          <a:xfrm>
            <a:off x="3972158" y="2729181"/>
            <a:ext cx="1940270" cy="503486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c. amazing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83FFCBF-7C8A-133F-7530-B723A802C82E}"/>
              </a:ext>
            </a:extLst>
          </p:cNvPr>
          <p:cNvSpPr/>
          <p:nvPr/>
        </p:nvSpPr>
        <p:spPr>
          <a:xfrm>
            <a:off x="3972158" y="3415092"/>
            <a:ext cx="1940270" cy="503486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d. interesting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E245F49-EC95-6824-723C-37164C27C8A6}"/>
              </a:ext>
            </a:extLst>
          </p:cNvPr>
          <p:cNvSpPr/>
          <p:nvPr/>
        </p:nvSpPr>
        <p:spPr>
          <a:xfrm>
            <a:off x="3972158" y="4109881"/>
            <a:ext cx="1940270" cy="503486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e. brilliant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6CF769A-C303-2B41-9E9D-6C0FE0734A13}"/>
              </a:ext>
            </a:extLst>
          </p:cNvPr>
          <p:cNvCxnSpPr>
            <a:cxnSpLocks/>
            <a:stCxn id="4" idx="3"/>
            <a:endCxn id="10" idx="1"/>
          </p:cNvCxnSpPr>
          <p:nvPr/>
        </p:nvCxnSpPr>
        <p:spPr>
          <a:xfrm>
            <a:off x="3595254" y="1604433"/>
            <a:ext cx="376904" cy="690580"/>
          </a:xfrm>
          <a:prstGeom prst="line">
            <a:avLst/>
          </a:prstGeom>
          <a:ln w="38100">
            <a:solidFill>
              <a:srgbClr val="FF2C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DEA4A97-2C51-82E8-263E-33E8DF01865F}"/>
              </a:ext>
            </a:extLst>
          </p:cNvPr>
          <p:cNvSpPr txBox="1"/>
          <p:nvPr/>
        </p:nvSpPr>
        <p:spPr>
          <a:xfrm>
            <a:off x="5983872" y="1350539"/>
            <a:ext cx="284405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Tom: We </a:t>
            </a:r>
            <a:r>
              <a:rPr lang="en-US" sz="2200" b="1" i="1" dirty="0">
                <a:solidFill>
                  <a:srgbClr val="D2462A"/>
                </a:solidFill>
                <a:latin typeface="Actor" panose="020B0604020202020204" charset="0"/>
              </a:rPr>
              <a:t>rode a jeep </a:t>
            </a:r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to the top. It was a </a:t>
            </a:r>
            <a:r>
              <a:rPr lang="en-US" sz="2200" b="1" i="1" dirty="0">
                <a:solidFill>
                  <a:schemeClr val="bg1"/>
                </a:solidFill>
                <a:highlight>
                  <a:srgbClr val="D2462A"/>
                </a:highlight>
                <a:latin typeface="Actor" panose="020B0604020202020204" charset="0"/>
              </a:rPr>
              <a:t>thrilling</a:t>
            </a:r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 ride up there.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BEB98D-39D9-41FA-B519-9B1256D76F04}"/>
              </a:ext>
            </a:extLst>
          </p:cNvPr>
          <p:cNvSpPr txBox="1"/>
          <p:nvPr/>
        </p:nvSpPr>
        <p:spPr>
          <a:xfrm>
            <a:off x="5983872" y="2445975"/>
            <a:ext cx="284405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Tom: It definitely was. In the evening we saw an </a:t>
            </a:r>
            <a:r>
              <a:rPr lang="en-US" sz="2200" b="1" i="1" dirty="0">
                <a:solidFill>
                  <a:schemeClr val="bg1"/>
                </a:solidFill>
                <a:highlight>
                  <a:srgbClr val="D2462A"/>
                </a:highlight>
                <a:latin typeface="Actor" panose="020B0604020202020204" charset="0"/>
              </a:rPr>
              <a:t>interesting</a:t>
            </a:r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 </a:t>
            </a:r>
            <a:r>
              <a:rPr lang="en-US" sz="2200" b="1" i="1" dirty="0">
                <a:solidFill>
                  <a:srgbClr val="D2462A"/>
                </a:solidFill>
                <a:latin typeface="Actor" panose="020B0604020202020204" charset="0"/>
              </a:rPr>
              <a:t>gong show</a:t>
            </a:r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.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3EC2BB9-B4AF-7F92-223F-4E331DE651AA}"/>
              </a:ext>
            </a:extLst>
          </p:cNvPr>
          <p:cNvCxnSpPr>
            <a:cxnSpLocks/>
            <a:stCxn id="5" idx="3"/>
            <a:endCxn id="12" idx="1"/>
          </p:cNvCxnSpPr>
          <p:nvPr/>
        </p:nvCxnSpPr>
        <p:spPr>
          <a:xfrm>
            <a:off x="3595254" y="2295013"/>
            <a:ext cx="376904" cy="1371822"/>
          </a:xfrm>
          <a:prstGeom prst="line">
            <a:avLst/>
          </a:prstGeom>
          <a:ln w="38100">
            <a:solidFill>
              <a:srgbClr val="FF2C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4485396-EF0A-FAB7-C22C-7EF274189B1A}"/>
              </a:ext>
            </a:extLst>
          </p:cNvPr>
          <p:cNvSpPr txBox="1"/>
          <p:nvPr/>
        </p:nvSpPr>
        <p:spPr>
          <a:xfrm>
            <a:off x="5983872" y="1317076"/>
            <a:ext cx="2844052" cy="31393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Tom: …Then we took an </a:t>
            </a:r>
            <a:r>
              <a:rPr lang="en-US" sz="2200" b="1" i="1" dirty="0">
                <a:solidFill>
                  <a:srgbClr val="D2462A"/>
                </a:solidFill>
                <a:latin typeface="Actor" panose="020B0604020202020204" charset="0"/>
              </a:rPr>
              <a:t>eco-tour</a:t>
            </a:r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 of </a:t>
            </a:r>
            <a:r>
              <a:rPr lang="en-US" sz="2200" i="1" dirty="0" err="1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LangBiang</a:t>
            </a:r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 Mountain. They said that the area is rich in flora and fauna with more than 150 plant and animal species.</a:t>
            </a:r>
          </a:p>
          <a:p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Mi: Sounds </a:t>
            </a:r>
            <a:r>
              <a:rPr lang="en-US" sz="2200" b="1" i="1" dirty="0">
                <a:solidFill>
                  <a:schemeClr val="bg1"/>
                </a:solidFill>
                <a:highlight>
                  <a:srgbClr val="D2462A"/>
                </a:highlight>
                <a:latin typeface="Actor" panose="020B0604020202020204" charset="0"/>
              </a:rPr>
              <a:t>amazing</a:t>
            </a:r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!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C5C4057-400F-0C90-4912-66187DCBD36C}"/>
              </a:ext>
            </a:extLst>
          </p:cNvPr>
          <p:cNvCxnSpPr>
            <a:cxnSpLocks/>
            <a:stCxn id="6" idx="3"/>
            <a:endCxn id="11" idx="1"/>
          </p:cNvCxnSpPr>
          <p:nvPr/>
        </p:nvCxnSpPr>
        <p:spPr>
          <a:xfrm>
            <a:off x="3595254" y="2980924"/>
            <a:ext cx="376904" cy="0"/>
          </a:xfrm>
          <a:prstGeom prst="line">
            <a:avLst/>
          </a:prstGeom>
          <a:ln w="38100">
            <a:solidFill>
              <a:srgbClr val="FF2C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6CA8C33-7B3F-B1C2-DABE-010913B95109}"/>
              </a:ext>
            </a:extLst>
          </p:cNvPr>
          <p:cNvSpPr txBox="1"/>
          <p:nvPr/>
        </p:nvSpPr>
        <p:spPr>
          <a:xfrm>
            <a:off x="5983872" y="1250975"/>
            <a:ext cx="2844052" cy="280076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Mi: Then did you </a:t>
            </a:r>
            <a:r>
              <a:rPr lang="en-US" sz="2200" b="1" i="1" dirty="0">
                <a:solidFill>
                  <a:schemeClr val="accent1">
                    <a:lumMod val="75000"/>
                  </a:schemeClr>
                </a:solidFill>
                <a:latin typeface="Actor" panose="020B0604020202020204" charset="0"/>
              </a:rPr>
              <a:t>explore</a:t>
            </a:r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 Cu Lan Village?</a:t>
            </a:r>
          </a:p>
          <a:p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Tom: Yes. We had a </a:t>
            </a:r>
            <a:r>
              <a:rPr lang="en-US" sz="2200" b="1" i="1" dirty="0">
                <a:solidFill>
                  <a:schemeClr val="bg1"/>
                </a:solidFill>
                <a:highlight>
                  <a:srgbClr val="D2462A"/>
                </a:highlight>
                <a:latin typeface="Actor" panose="020B0604020202020204" charset="0"/>
              </a:rPr>
              <a:t>brilliant</a:t>
            </a:r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 tour around the village. We also rode horses and a jeep along a stream. 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33C7F17-5CDA-F2ED-59EC-00C0EE457BFB}"/>
              </a:ext>
            </a:extLst>
          </p:cNvPr>
          <p:cNvCxnSpPr>
            <a:cxnSpLocks/>
            <a:stCxn id="7" idx="3"/>
            <a:endCxn id="13" idx="1"/>
          </p:cNvCxnSpPr>
          <p:nvPr/>
        </p:nvCxnSpPr>
        <p:spPr>
          <a:xfrm>
            <a:off x="3595254" y="3666835"/>
            <a:ext cx="376904" cy="694789"/>
          </a:xfrm>
          <a:prstGeom prst="line">
            <a:avLst/>
          </a:prstGeom>
          <a:ln w="38100">
            <a:solidFill>
              <a:srgbClr val="FF2C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076139E-72C7-C81F-33FC-5A6233B1574F}"/>
              </a:ext>
            </a:extLst>
          </p:cNvPr>
          <p:cNvSpPr txBox="1"/>
          <p:nvPr/>
        </p:nvSpPr>
        <p:spPr>
          <a:xfrm>
            <a:off x="6019596" y="1250975"/>
            <a:ext cx="2844052" cy="178510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Tom: We </a:t>
            </a:r>
            <a:r>
              <a:rPr lang="en-US" sz="2200" b="1" i="1" dirty="0">
                <a:solidFill>
                  <a:srgbClr val="D2462A"/>
                </a:solidFill>
                <a:latin typeface="Actor" panose="020B0604020202020204" charset="0"/>
              </a:rPr>
              <a:t>took pictures </a:t>
            </a:r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of the magnificent scenery. It was really </a:t>
            </a:r>
            <a:r>
              <a:rPr lang="en-US" sz="2200" b="1" i="1" dirty="0">
                <a:solidFill>
                  <a:schemeClr val="bg1"/>
                </a:solidFill>
                <a:highlight>
                  <a:srgbClr val="D2462A"/>
                </a:highlight>
                <a:latin typeface="Actor" panose="020B0604020202020204" charset="0"/>
              </a:rPr>
              <a:t>enjoyable</a:t>
            </a:r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! 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F990FC5-E392-D409-0C67-A1CD0781A2B3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 flipV="1">
            <a:off x="3595254" y="1604433"/>
            <a:ext cx="376904" cy="2757191"/>
          </a:xfrm>
          <a:prstGeom prst="line">
            <a:avLst/>
          </a:prstGeom>
          <a:ln w="38100">
            <a:solidFill>
              <a:srgbClr val="FF2C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134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8" grpId="0"/>
      <p:bldP spid="18" grpId="1"/>
      <p:bldP spid="19" grpId="0"/>
      <p:bldP spid="19" grpId="1"/>
      <p:bldP spid="23" grpId="0" animBg="1"/>
      <p:bldP spid="23" grpId="1" animBg="1"/>
      <p:bldP spid="27" grpId="0" animBg="1"/>
      <p:bldP spid="27" grpId="1" animBg="1"/>
      <p:bldP spid="31" grpId="0" animBg="1"/>
      <p:bldP spid="3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64;p41">
            <a:extLst>
              <a:ext uri="{FF2B5EF4-FFF2-40B4-BE49-F238E27FC236}">
                <a16:creationId xmlns:a16="http://schemas.microsoft.com/office/drawing/2014/main" id="{D848D77F-4D25-B47F-FA30-E34C09906C30}"/>
              </a:ext>
            </a:extLst>
          </p:cNvPr>
          <p:cNvSpPr/>
          <p:nvPr/>
        </p:nvSpPr>
        <p:spPr>
          <a:xfrm rot="21599059">
            <a:off x="245235" y="301931"/>
            <a:ext cx="8653502" cy="463340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1438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893;p72">
            <a:extLst>
              <a:ext uri="{FF2B5EF4-FFF2-40B4-BE49-F238E27FC236}">
                <a16:creationId xmlns:a16="http://schemas.microsoft.com/office/drawing/2014/main" id="{7A1773F1-6DA0-17C5-2667-41877B22D851}"/>
              </a:ext>
            </a:extLst>
          </p:cNvPr>
          <p:cNvSpPr/>
          <p:nvPr/>
        </p:nvSpPr>
        <p:spPr>
          <a:xfrm rot="21598905">
            <a:off x="644910" y="129310"/>
            <a:ext cx="7854129" cy="501345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68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1"/>
                </a:solidFill>
                <a:latin typeface="Aref Ruqaa" panose="02000503000000000000" pitchFamily="2" charset="-78"/>
                <a:cs typeface="Aref Ruqaa" panose="02000503000000000000" pitchFamily="2" charset="-78"/>
              </a:rPr>
              <a:t>5 (p.51) Work in groups. Carry out a survey. </a:t>
            </a:r>
          </a:p>
        </p:txBody>
      </p:sp>
      <p:pic>
        <p:nvPicPr>
          <p:cNvPr id="4102" name="Picture 6" descr="Questionnaire - Checklist Clipart - CleanPNG / KissPNG">
            <a:extLst>
              <a:ext uri="{FF2B5EF4-FFF2-40B4-BE49-F238E27FC236}">
                <a16:creationId xmlns:a16="http://schemas.microsoft.com/office/drawing/2014/main" id="{5C61DF55-7CE5-6241-EB80-EBB5BDDE5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4022" l="6000" r="95333">
                        <a14:foregroundMark x1="43333" y1="15978" x2="42444" y2="72609"/>
                        <a14:foregroundMark x1="32000" y1="16957" x2="42333" y2="65109"/>
                        <a14:foregroundMark x1="55000" y1="25652" x2="78222" y2="77174"/>
                        <a14:foregroundMark x1="78667" y1="34457" x2="85667" y2="52717"/>
                        <a14:foregroundMark x1="85667" y1="52717" x2="85667" y2="53152"/>
                        <a14:foregroundMark x1="88667" y1="40652" x2="89556" y2="64239"/>
                        <a14:foregroundMark x1="91000" y1="45217" x2="91111" y2="61848"/>
                        <a14:foregroundMark x1="91111" y1="61848" x2="84889" y2="74022"/>
                        <a14:foregroundMark x1="84889" y1="74022" x2="64000" y2="89239"/>
                        <a14:foregroundMark x1="64000" y1="89239" x2="47444" y2="93804"/>
                        <a14:foregroundMark x1="47444" y1="93804" x2="30444" y2="88370"/>
                        <a14:foregroundMark x1="30444" y1="88370" x2="21889" y2="81087"/>
                        <a14:foregroundMark x1="21889" y1="81087" x2="9000" y2="55217"/>
                        <a14:foregroundMark x1="9000" y1="55217" x2="10667" y2="36196"/>
                        <a14:foregroundMark x1="10667" y1="36196" x2="15556" y2="26630"/>
                        <a14:foregroundMark x1="15556" y1="26630" x2="24000" y2="17500"/>
                        <a14:foregroundMark x1="24000" y1="17500" x2="35111" y2="12500"/>
                        <a14:foregroundMark x1="35111" y1="12500" x2="46111" y2="11630"/>
                        <a14:foregroundMark x1="46111" y1="11630" x2="56444" y2="12391"/>
                        <a14:foregroundMark x1="56444" y1="12391" x2="77222" y2="21739"/>
                        <a14:foregroundMark x1="77222" y1="21739" x2="84444" y2="28587"/>
                        <a14:foregroundMark x1="84444" y1="28587" x2="91889" y2="41848"/>
                        <a14:foregroundMark x1="91889" y1="41848" x2="92222" y2="44022"/>
                        <a14:foregroundMark x1="50333" y1="20870" x2="35111" y2="80435"/>
                        <a14:foregroundMark x1="16111" y1="22500" x2="9556" y2="34891"/>
                        <a14:foregroundMark x1="9556" y1="34891" x2="6000" y2="56522"/>
                        <a14:foregroundMark x1="6000" y1="56522" x2="12444" y2="77065"/>
                        <a14:foregroundMark x1="12444" y1="77065" x2="23222" y2="82826"/>
                        <a14:foregroundMark x1="23222" y1="82826" x2="35444" y2="83261"/>
                        <a14:foregroundMark x1="35444" y1="83261" x2="44889" y2="55435"/>
                        <a14:foregroundMark x1="44889" y1="55435" x2="59111" y2="55217"/>
                        <a14:foregroundMark x1="59111" y1="55217" x2="55889" y2="46413"/>
                        <a14:foregroundMark x1="55889" y1="46413" x2="57111" y2="35761"/>
                        <a14:foregroundMark x1="57111" y1="35761" x2="53556" y2="42717"/>
                        <a14:foregroundMark x1="34000" y1="8804" x2="41000" y2="31304"/>
                        <a14:foregroundMark x1="28111" y1="9674" x2="29111" y2="48696"/>
                        <a14:foregroundMark x1="29111" y1="48696" x2="37333" y2="63261"/>
                        <a14:foregroundMark x1="31778" y1="21848" x2="41444" y2="56304"/>
                        <a14:foregroundMark x1="28000" y1="29674" x2="33333" y2="48261"/>
                        <a14:foregroundMark x1="17444" y1="65761" x2="22111" y2="77500"/>
                        <a14:foregroundMark x1="22000" y1="66522" x2="29111" y2="75978"/>
                        <a14:foregroundMark x1="8333" y1="68478" x2="10111" y2="72391"/>
                        <a14:foregroundMark x1="7667" y1="68370" x2="12444" y2="76957"/>
                        <a14:foregroundMark x1="80889" y1="65217" x2="84333" y2="71304"/>
                        <a14:foregroundMark x1="56222" y1="23478" x2="64222" y2="43696"/>
                        <a14:foregroundMark x1="47000" y1="6196" x2="62778" y2="12609"/>
                        <a14:foregroundMark x1="62778" y1="12609" x2="68556" y2="17500"/>
                        <a14:foregroundMark x1="62889" y1="7826" x2="69000" y2="13913"/>
                        <a14:foregroundMark x1="66000" y1="7826" x2="66000" y2="7826"/>
                        <a14:foregroundMark x1="66000" y1="7826" x2="66000" y2="7826"/>
                        <a14:foregroundMark x1="66000" y1="7826" x2="69000" y2="13261"/>
                        <a14:foregroundMark x1="67667" y1="19239" x2="66222" y2="32935"/>
                        <a14:foregroundMark x1="54222" y1="16304" x2="62000" y2="27283"/>
                        <a14:foregroundMark x1="45778" y1="19130" x2="52667" y2="37174"/>
                        <a14:foregroundMark x1="35444" y1="43370" x2="39111" y2="57391"/>
                        <a14:foregroundMark x1="31667" y1="54674" x2="32778" y2="63152"/>
                        <a14:foregroundMark x1="27333" y1="56413" x2="30778" y2="70652"/>
                        <a14:foregroundMark x1="52000" y1="49891" x2="56556" y2="65870"/>
                        <a14:foregroundMark x1="65000" y1="56739" x2="68000" y2="66739"/>
                        <a14:foregroundMark x1="44000" y1="94130" x2="55889" y2="92935"/>
                        <a14:foregroundMark x1="47333" y1="35543" x2="46333" y2="69674"/>
                        <a14:foregroundMark x1="46333" y1="69674" x2="46333" y2="69457"/>
                        <a14:foregroundMark x1="34333" y1="46196" x2="44778" y2="55870"/>
                        <a14:foregroundMark x1="44778" y1="55870" x2="62222" y2="63478"/>
                        <a14:foregroundMark x1="62222" y1="63478" x2="61222" y2="62826"/>
                        <a14:foregroundMark x1="28000" y1="9348" x2="42444" y2="8152"/>
                        <a14:foregroundMark x1="42444" y1="8152" x2="44444" y2="8152"/>
                        <a14:foregroundMark x1="47111" y1="2500" x2="47111" y2="2500"/>
                        <a14:foregroundMark x1="47111" y1="2500" x2="47111" y2="2500"/>
                        <a14:foregroundMark x1="95333" y1="50870" x2="95333" y2="50870"/>
                        <a14:foregroundMark x1="95333" y1="50870" x2="95333" y2="50870"/>
                        <a14:foregroundMark x1="34778" y1="37826" x2="34778" y2="37826"/>
                        <a14:foregroundMark x1="34778" y1="37826" x2="34778" y2="37826"/>
                        <a14:foregroundMark x1="34778" y1="37826" x2="34778" y2="378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33" y="2457808"/>
            <a:ext cx="2333419" cy="238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79C9F80-EA01-F9BD-5874-F02D5EF1B3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837310"/>
              </p:ext>
            </p:extLst>
          </p:nvPr>
        </p:nvGraphicFramePr>
        <p:xfrm>
          <a:off x="4465468" y="804593"/>
          <a:ext cx="4201372" cy="38857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760955">
                  <a:extLst>
                    <a:ext uri="{9D8B030D-6E8A-4147-A177-3AD203B41FA5}">
                      <a16:colId xmlns:a16="http://schemas.microsoft.com/office/drawing/2014/main" val="3838555441"/>
                    </a:ext>
                  </a:extLst>
                </a:gridCol>
                <a:gridCol w="736847">
                  <a:extLst>
                    <a:ext uri="{9D8B030D-6E8A-4147-A177-3AD203B41FA5}">
                      <a16:colId xmlns:a16="http://schemas.microsoft.com/office/drawing/2014/main" val="66541794"/>
                    </a:ext>
                  </a:extLst>
                </a:gridCol>
                <a:gridCol w="703570">
                  <a:extLst>
                    <a:ext uri="{9D8B030D-6E8A-4147-A177-3AD203B41FA5}">
                      <a16:colId xmlns:a16="http://schemas.microsoft.com/office/drawing/2014/main" val="2824190522"/>
                    </a:ext>
                  </a:extLst>
                </a:gridCol>
              </a:tblGrid>
              <a:tr h="620910">
                <a:tc>
                  <a:txBody>
                    <a:bodyPr/>
                    <a:lstStyle/>
                    <a:p>
                      <a:endParaRPr lang="en-US" sz="2000" dirty="0">
                        <a:latin typeface="Actor" panose="020B0604020202020204" charset="0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ctor" panose="020B0604020202020204" charset="0"/>
                        </a:rPr>
                        <a:t>Yes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ctor" panose="020B0604020202020204" charset="0"/>
                        </a:rPr>
                        <a:t>No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1468059"/>
                  </a:ext>
                </a:extLst>
              </a:tr>
              <a:tr h="62091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ctor" panose="020B0604020202020204" charset="0"/>
                        </a:rPr>
                        <a:t>1. climbing a mountain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ctor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ctor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8070548"/>
                  </a:ext>
                </a:extLst>
              </a:tr>
              <a:tr h="62091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ctor" panose="020B0604020202020204" charset="0"/>
                        </a:rPr>
                        <a:t>2. taking an eco-tour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ctor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ctor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2407777"/>
                  </a:ext>
                </a:extLst>
              </a:tr>
              <a:tr h="62091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ctor" panose="020B0604020202020204" charset="0"/>
                        </a:rPr>
                        <a:t>3. exploring the seabed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ctor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ctor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1468846"/>
                  </a:ext>
                </a:extLst>
              </a:tr>
              <a:tr h="62091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ctor" panose="020B0604020202020204" charset="0"/>
                        </a:rPr>
                        <a:t>4. taking photos from a mountain top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ctor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ctor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9274048"/>
                  </a:ext>
                </a:extLst>
              </a:tr>
              <a:tr h="6209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ctor" panose="020B0604020202020204" charset="0"/>
                        </a:rPr>
                        <a:t>5. seeing a tribal dance show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ctor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ctor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397201951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E727F6BB-F9B0-3CA6-DA8D-F17BBCEE10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934813" y="1027483"/>
            <a:ext cx="4247436" cy="3439939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B92428E7-7D5D-16B9-B39E-13ECABDEB7E3}"/>
              </a:ext>
            </a:extLst>
          </p:cNvPr>
          <p:cNvSpPr/>
          <p:nvPr/>
        </p:nvSpPr>
        <p:spPr>
          <a:xfrm>
            <a:off x="2137742" y="1763114"/>
            <a:ext cx="2159233" cy="503847"/>
          </a:xfrm>
          <a:prstGeom prst="wedgeRoundRectCallout">
            <a:avLst>
              <a:gd name="adj1" fmla="val -37520"/>
              <a:gd name="adj2" fmla="val 92490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Do you like ...?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C547E4CD-0B89-52FF-A810-55F90EB15582}"/>
              </a:ext>
            </a:extLst>
          </p:cNvPr>
          <p:cNvSpPr/>
          <p:nvPr/>
        </p:nvSpPr>
        <p:spPr>
          <a:xfrm>
            <a:off x="414856" y="1068420"/>
            <a:ext cx="2504693" cy="503847"/>
          </a:xfrm>
          <a:prstGeom prst="wedgeRoundRectCallout">
            <a:avLst>
              <a:gd name="adj1" fmla="val -45990"/>
              <a:gd name="adj2" fmla="val -82512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Actor" panose="020B0604020202020204" charset="0"/>
              </a:rPr>
              <a:t>Yes, I do/ No, I don’t</a:t>
            </a:r>
          </a:p>
        </p:txBody>
      </p:sp>
    </p:spTree>
    <p:extLst>
      <p:ext uri="{BB962C8B-B14F-4D97-AF65-F5344CB8AC3E}">
        <p14:creationId xmlns:p14="http://schemas.microsoft.com/office/powerpoint/2010/main" val="382556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64;p41">
            <a:extLst>
              <a:ext uri="{FF2B5EF4-FFF2-40B4-BE49-F238E27FC236}">
                <a16:creationId xmlns:a16="http://schemas.microsoft.com/office/drawing/2014/main" id="{D848D77F-4D25-B47F-FA30-E34C09906C30}"/>
              </a:ext>
            </a:extLst>
          </p:cNvPr>
          <p:cNvSpPr/>
          <p:nvPr/>
        </p:nvSpPr>
        <p:spPr>
          <a:xfrm rot="21599059">
            <a:off x="245235" y="301931"/>
            <a:ext cx="8653502" cy="463340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1438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893;p72">
            <a:extLst>
              <a:ext uri="{FF2B5EF4-FFF2-40B4-BE49-F238E27FC236}">
                <a16:creationId xmlns:a16="http://schemas.microsoft.com/office/drawing/2014/main" id="{7A1773F1-6DA0-17C5-2667-41877B22D851}"/>
              </a:ext>
            </a:extLst>
          </p:cNvPr>
          <p:cNvSpPr/>
          <p:nvPr/>
        </p:nvSpPr>
        <p:spPr>
          <a:xfrm rot="21598905">
            <a:off x="644910" y="129310"/>
            <a:ext cx="7854129" cy="501345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68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1"/>
                </a:solidFill>
                <a:latin typeface="Aref Ruqaa" panose="02000503000000000000" pitchFamily="2" charset="-78"/>
                <a:cs typeface="Aref Ruqaa" panose="02000503000000000000" pitchFamily="2" charset="-78"/>
              </a:rPr>
              <a:t>5 (p.51) Then report your group’s findings to the class. . </a:t>
            </a:r>
          </a:p>
        </p:txBody>
      </p:sp>
      <p:pic>
        <p:nvPicPr>
          <p:cNvPr id="4102" name="Picture 6" descr="Questionnaire - Checklist Clipart - CleanPNG / KissPNG">
            <a:extLst>
              <a:ext uri="{FF2B5EF4-FFF2-40B4-BE49-F238E27FC236}">
                <a16:creationId xmlns:a16="http://schemas.microsoft.com/office/drawing/2014/main" id="{5C61DF55-7CE5-6241-EB80-EBB5BDDE5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4022" l="6000" r="95333">
                        <a14:foregroundMark x1="43333" y1="15978" x2="42444" y2="72609"/>
                        <a14:foregroundMark x1="32000" y1="16957" x2="42333" y2="65109"/>
                        <a14:foregroundMark x1="55000" y1="25652" x2="78222" y2="77174"/>
                        <a14:foregroundMark x1="78667" y1="34457" x2="85667" y2="52717"/>
                        <a14:foregroundMark x1="85667" y1="52717" x2="85667" y2="53152"/>
                        <a14:foregroundMark x1="88667" y1="40652" x2="89556" y2="64239"/>
                        <a14:foregroundMark x1="91000" y1="45217" x2="91111" y2="61848"/>
                        <a14:foregroundMark x1="91111" y1="61848" x2="84889" y2="74022"/>
                        <a14:foregroundMark x1="84889" y1="74022" x2="64000" y2="89239"/>
                        <a14:foregroundMark x1="64000" y1="89239" x2="47444" y2="93804"/>
                        <a14:foregroundMark x1="47444" y1="93804" x2="30444" y2="88370"/>
                        <a14:foregroundMark x1="30444" y1="88370" x2="21889" y2="81087"/>
                        <a14:foregroundMark x1="21889" y1="81087" x2="9000" y2="55217"/>
                        <a14:foregroundMark x1="9000" y1="55217" x2="10667" y2="36196"/>
                        <a14:foregroundMark x1="10667" y1="36196" x2="15556" y2="26630"/>
                        <a14:foregroundMark x1="15556" y1="26630" x2="24000" y2="17500"/>
                        <a14:foregroundMark x1="24000" y1="17500" x2="35111" y2="12500"/>
                        <a14:foregroundMark x1="35111" y1="12500" x2="46111" y2="11630"/>
                        <a14:foregroundMark x1="46111" y1="11630" x2="56444" y2="12391"/>
                        <a14:foregroundMark x1="56444" y1="12391" x2="77222" y2="21739"/>
                        <a14:foregroundMark x1="77222" y1="21739" x2="84444" y2="28587"/>
                        <a14:foregroundMark x1="84444" y1="28587" x2="91889" y2="41848"/>
                        <a14:foregroundMark x1="91889" y1="41848" x2="92222" y2="44022"/>
                        <a14:foregroundMark x1="50333" y1="20870" x2="35111" y2="80435"/>
                        <a14:foregroundMark x1="16111" y1="22500" x2="9556" y2="34891"/>
                        <a14:foregroundMark x1="9556" y1="34891" x2="6000" y2="56522"/>
                        <a14:foregroundMark x1="6000" y1="56522" x2="12444" y2="77065"/>
                        <a14:foregroundMark x1="12444" y1="77065" x2="23222" y2="82826"/>
                        <a14:foregroundMark x1="23222" y1="82826" x2="35444" y2="83261"/>
                        <a14:foregroundMark x1="35444" y1="83261" x2="44889" y2="55435"/>
                        <a14:foregroundMark x1="44889" y1="55435" x2="59111" y2="55217"/>
                        <a14:foregroundMark x1="59111" y1="55217" x2="55889" y2="46413"/>
                        <a14:foregroundMark x1="55889" y1="46413" x2="57111" y2="35761"/>
                        <a14:foregroundMark x1="57111" y1="35761" x2="53556" y2="42717"/>
                        <a14:foregroundMark x1="34000" y1="8804" x2="41000" y2="31304"/>
                        <a14:foregroundMark x1="28111" y1="9674" x2="29111" y2="48696"/>
                        <a14:foregroundMark x1="29111" y1="48696" x2="37333" y2="63261"/>
                        <a14:foregroundMark x1="31778" y1="21848" x2="41444" y2="56304"/>
                        <a14:foregroundMark x1="28000" y1="29674" x2="33333" y2="48261"/>
                        <a14:foregroundMark x1="17444" y1="65761" x2="22111" y2="77500"/>
                        <a14:foregroundMark x1="22000" y1="66522" x2="29111" y2="75978"/>
                        <a14:foregroundMark x1="8333" y1="68478" x2="10111" y2="72391"/>
                        <a14:foregroundMark x1="7667" y1="68370" x2="12444" y2="76957"/>
                        <a14:foregroundMark x1="80889" y1="65217" x2="84333" y2="71304"/>
                        <a14:foregroundMark x1="56222" y1="23478" x2="64222" y2="43696"/>
                        <a14:foregroundMark x1="47000" y1="6196" x2="62778" y2="12609"/>
                        <a14:foregroundMark x1="62778" y1="12609" x2="68556" y2="17500"/>
                        <a14:foregroundMark x1="62889" y1="7826" x2="69000" y2="13913"/>
                        <a14:foregroundMark x1="66000" y1="7826" x2="66000" y2="7826"/>
                        <a14:foregroundMark x1="66000" y1="7826" x2="66000" y2="7826"/>
                        <a14:foregroundMark x1="66000" y1="7826" x2="69000" y2="13261"/>
                        <a14:foregroundMark x1="67667" y1="19239" x2="66222" y2="32935"/>
                        <a14:foregroundMark x1="54222" y1="16304" x2="62000" y2="27283"/>
                        <a14:foregroundMark x1="45778" y1="19130" x2="52667" y2="37174"/>
                        <a14:foregroundMark x1="35444" y1="43370" x2="39111" y2="57391"/>
                        <a14:foregroundMark x1="31667" y1="54674" x2="32778" y2="63152"/>
                        <a14:foregroundMark x1="27333" y1="56413" x2="30778" y2="70652"/>
                        <a14:foregroundMark x1="52000" y1="49891" x2="56556" y2="65870"/>
                        <a14:foregroundMark x1="65000" y1="56739" x2="68000" y2="66739"/>
                        <a14:foregroundMark x1="44000" y1="94130" x2="55889" y2="92935"/>
                        <a14:foregroundMark x1="47333" y1="35543" x2="46333" y2="69674"/>
                        <a14:foregroundMark x1="46333" y1="69674" x2="46333" y2="69457"/>
                        <a14:foregroundMark x1="34333" y1="46196" x2="44778" y2="55870"/>
                        <a14:foregroundMark x1="44778" y1="55870" x2="62222" y2="63478"/>
                        <a14:foregroundMark x1="62222" y1="63478" x2="61222" y2="62826"/>
                        <a14:foregroundMark x1="28000" y1="9348" x2="42444" y2="8152"/>
                        <a14:foregroundMark x1="42444" y1="8152" x2="44444" y2="8152"/>
                        <a14:foregroundMark x1="47111" y1="2500" x2="47111" y2="2500"/>
                        <a14:foregroundMark x1="47111" y1="2500" x2="47111" y2="2500"/>
                        <a14:foregroundMark x1="95333" y1="50870" x2="95333" y2="50870"/>
                        <a14:foregroundMark x1="95333" y1="50870" x2="95333" y2="50870"/>
                        <a14:foregroundMark x1="34778" y1="37826" x2="34778" y2="37826"/>
                        <a14:foregroundMark x1="34778" y1="37826" x2="34778" y2="37826"/>
                        <a14:foregroundMark x1="34778" y1="37826" x2="34778" y2="378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33" y="2457808"/>
            <a:ext cx="2333419" cy="238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79C9F80-EA01-F9BD-5874-F02D5EF1B32E}"/>
              </a:ext>
            </a:extLst>
          </p:cNvPr>
          <p:cNvGraphicFramePr>
            <a:graphicFrameLocks noGrp="1"/>
          </p:cNvGraphicFramePr>
          <p:nvPr/>
        </p:nvGraphicFramePr>
        <p:xfrm>
          <a:off x="4465468" y="804593"/>
          <a:ext cx="4201372" cy="38857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760955">
                  <a:extLst>
                    <a:ext uri="{9D8B030D-6E8A-4147-A177-3AD203B41FA5}">
                      <a16:colId xmlns:a16="http://schemas.microsoft.com/office/drawing/2014/main" val="3838555441"/>
                    </a:ext>
                  </a:extLst>
                </a:gridCol>
                <a:gridCol w="736847">
                  <a:extLst>
                    <a:ext uri="{9D8B030D-6E8A-4147-A177-3AD203B41FA5}">
                      <a16:colId xmlns:a16="http://schemas.microsoft.com/office/drawing/2014/main" val="66541794"/>
                    </a:ext>
                  </a:extLst>
                </a:gridCol>
                <a:gridCol w="703570">
                  <a:extLst>
                    <a:ext uri="{9D8B030D-6E8A-4147-A177-3AD203B41FA5}">
                      <a16:colId xmlns:a16="http://schemas.microsoft.com/office/drawing/2014/main" val="2824190522"/>
                    </a:ext>
                  </a:extLst>
                </a:gridCol>
              </a:tblGrid>
              <a:tr h="620910">
                <a:tc>
                  <a:txBody>
                    <a:bodyPr/>
                    <a:lstStyle/>
                    <a:p>
                      <a:endParaRPr lang="en-US" sz="2000" dirty="0">
                        <a:latin typeface="Actor" panose="020B0604020202020204" charset="0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ctor" panose="020B0604020202020204" charset="0"/>
                        </a:rPr>
                        <a:t>Yes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ctor" panose="020B0604020202020204" charset="0"/>
                        </a:rPr>
                        <a:t>No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1468059"/>
                  </a:ext>
                </a:extLst>
              </a:tr>
              <a:tr h="62091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ctor" panose="020B0604020202020204" charset="0"/>
                        </a:rPr>
                        <a:t>1. climbing a mountain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ctor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ctor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8070548"/>
                  </a:ext>
                </a:extLst>
              </a:tr>
              <a:tr h="62091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ctor" panose="020B0604020202020204" charset="0"/>
                        </a:rPr>
                        <a:t>2. taking an eco-tour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ctor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ctor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2407777"/>
                  </a:ext>
                </a:extLst>
              </a:tr>
              <a:tr h="62091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ctor" panose="020B0604020202020204" charset="0"/>
                        </a:rPr>
                        <a:t>3. exploring the seabed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ctor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ctor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1468846"/>
                  </a:ext>
                </a:extLst>
              </a:tr>
              <a:tr h="62091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ctor" panose="020B0604020202020204" charset="0"/>
                        </a:rPr>
                        <a:t>4. taking photos from a mountain top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ctor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ctor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9274048"/>
                  </a:ext>
                </a:extLst>
              </a:tr>
              <a:tr h="6209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ctor" panose="020B0604020202020204" charset="0"/>
                        </a:rPr>
                        <a:t>5. seeing a tribal dance show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ctor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ctor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397201951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E727F6BB-F9B0-3CA6-DA8D-F17BBCEE10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934813" y="1027483"/>
            <a:ext cx="4247436" cy="3439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34FAE8-F20F-EAEE-C4CA-C0A74558DFF7}"/>
              </a:ext>
            </a:extLst>
          </p:cNvPr>
          <p:cNvSpPr txBox="1"/>
          <p:nvPr/>
        </p:nvSpPr>
        <p:spPr>
          <a:xfrm>
            <a:off x="359725" y="816013"/>
            <a:ext cx="3990620" cy="1682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algn="just">
              <a:spcBef>
                <a:spcPts val="225"/>
              </a:spcBef>
              <a:spcAft>
                <a:spcPts val="225"/>
              </a:spcAft>
            </a:pPr>
            <a:r>
              <a:rPr lang="en-GB" sz="2000" b="1" i="1" dirty="0">
                <a:solidFill>
                  <a:srgbClr val="D2462A"/>
                </a:solidFill>
                <a:latin typeface="Actor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Example: </a:t>
            </a:r>
          </a:p>
          <a:p>
            <a:pPr marL="171450" algn="just">
              <a:spcBef>
                <a:spcPts val="225"/>
              </a:spcBef>
              <a:spcAft>
                <a:spcPts val="225"/>
              </a:spcAft>
            </a:pPr>
            <a:r>
              <a:rPr lang="en-GB" sz="2000" i="1" dirty="0">
                <a:latin typeface="Actor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did a survey with 3 peers. Two like climbing a mountain, 3 like taking eco-tours, nobody likes exploring the seabed…. </a:t>
            </a:r>
            <a:endParaRPr lang="en-VN" sz="2000" dirty="0">
              <a:latin typeface="Actor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51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264;p41">
            <a:extLst>
              <a:ext uri="{FF2B5EF4-FFF2-40B4-BE49-F238E27FC236}">
                <a16:creationId xmlns:a16="http://schemas.microsoft.com/office/drawing/2014/main" id="{88F2E4DC-A58C-53D0-32F8-920D7D11326C}"/>
              </a:ext>
            </a:extLst>
          </p:cNvPr>
          <p:cNvSpPr/>
          <p:nvPr/>
        </p:nvSpPr>
        <p:spPr>
          <a:xfrm rot="21599059">
            <a:off x="245235" y="301931"/>
            <a:ext cx="8653502" cy="463340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1438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69"/>
          <p:cNvSpPr txBox="1">
            <a:spLocks noGrp="1"/>
          </p:cNvSpPr>
          <p:nvPr>
            <p:ph type="title"/>
          </p:nvPr>
        </p:nvSpPr>
        <p:spPr>
          <a:xfrm>
            <a:off x="3058090" y="148335"/>
            <a:ext cx="2927440" cy="572700"/>
          </a:xfrm>
          <a:prstGeom prst="rect">
            <a:avLst/>
          </a:prstGeom>
          <a:solidFill>
            <a:schemeClr val="tx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OBJECTIVES</a:t>
            </a:r>
            <a:endParaRPr dirty="0"/>
          </a:p>
        </p:txBody>
      </p:sp>
      <p:pic>
        <p:nvPicPr>
          <p:cNvPr id="804" name="Google Shape;804;p6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31417" b="9316"/>
          <a:stretch/>
        </p:blipFill>
        <p:spPr>
          <a:xfrm>
            <a:off x="1411131" y="1472187"/>
            <a:ext cx="2719929" cy="2418615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774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06" name="Google Shape;806;p69"/>
          <p:cNvSpPr/>
          <p:nvPr/>
        </p:nvSpPr>
        <p:spPr>
          <a:xfrm rot="-5670704">
            <a:off x="687575" y="2310558"/>
            <a:ext cx="1546115" cy="469878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08" name="Google Shape;808;p69"/>
          <p:cNvPicPr preferRelativeResize="0">
            <a:picLocks noGrp="1"/>
          </p:cNvPicPr>
          <p:nvPr>
            <p:ph type="pic" idx="4"/>
          </p:nvPr>
        </p:nvPicPr>
        <p:blipFill rotWithShape="1">
          <a:blip r:embed="rId4">
            <a:alphaModFix/>
          </a:blip>
          <a:srcRect r="25048"/>
          <a:stretch/>
        </p:blipFill>
        <p:spPr>
          <a:xfrm>
            <a:off x="5205466" y="1606657"/>
            <a:ext cx="2474156" cy="2200073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774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09" name="Google Shape;809;p69"/>
          <p:cNvSpPr/>
          <p:nvPr/>
        </p:nvSpPr>
        <p:spPr>
          <a:xfrm rot="-3084">
            <a:off x="5702069" y="1394548"/>
            <a:ext cx="1406676" cy="426967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254;p40">
            <a:extLst>
              <a:ext uri="{FF2B5EF4-FFF2-40B4-BE49-F238E27FC236}">
                <a16:creationId xmlns:a16="http://schemas.microsoft.com/office/drawing/2014/main" id="{8CFD9F7F-9C6B-C5B0-1154-BA6FD3BB58C9}"/>
              </a:ext>
            </a:extLst>
          </p:cNvPr>
          <p:cNvSpPr txBox="1">
            <a:spLocks/>
          </p:cNvSpPr>
          <p:nvPr/>
        </p:nvSpPr>
        <p:spPr>
          <a:xfrm>
            <a:off x="443796" y="3422907"/>
            <a:ext cx="4654598" cy="13211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latin typeface="Actor" panose="020B0604020202020204" charset="0"/>
              </a:rPr>
              <a:t>Have an overview about the topic </a:t>
            </a:r>
          </a:p>
          <a:p>
            <a:pPr algn="ctr"/>
            <a:r>
              <a:rPr lang="en-US" sz="2000" b="1" dirty="0">
                <a:latin typeface="Actor" panose="020B0604020202020204" charset="0"/>
              </a:rPr>
              <a:t>OUR EXPERIENCES</a:t>
            </a:r>
            <a:r>
              <a:rPr lang="en-US" sz="2000" dirty="0">
                <a:latin typeface="Actor" panose="020B0604020202020204" charset="0"/>
              </a:rPr>
              <a:t> </a:t>
            </a:r>
          </a:p>
        </p:txBody>
      </p:sp>
      <p:sp>
        <p:nvSpPr>
          <p:cNvPr id="3" name="Google Shape;255;p40">
            <a:extLst>
              <a:ext uri="{FF2B5EF4-FFF2-40B4-BE49-F238E27FC236}">
                <a16:creationId xmlns:a16="http://schemas.microsoft.com/office/drawing/2014/main" id="{8BA33B38-48A4-B7AC-18AD-610EC5680A91}"/>
              </a:ext>
            </a:extLst>
          </p:cNvPr>
          <p:cNvSpPr txBox="1">
            <a:spLocks/>
          </p:cNvSpPr>
          <p:nvPr/>
        </p:nvSpPr>
        <p:spPr>
          <a:xfrm>
            <a:off x="4239533" y="3410335"/>
            <a:ext cx="4654598" cy="13211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latin typeface="Actor" panose="020B0604020202020204" charset="0"/>
              </a:rPr>
              <a:t>use lexical items related to </a:t>
            </a:r>
          </a:p>
          <a:p>
            <a:pPr algn="ctr"/>
            <a:r>
              <a:rPr lang="en-US" sz="2000" dirty="0">
                <a:latin typeface="Actor" panose="020B0604020202020204" charset="0"/>
              </a:rPr>
              <a:t>OUR EXPERIENCES</a:t>
            </a:r>
          </a:p>
        </p:txBody>
      </p:sp>
      <p:sp>
        <p:nvSpPr>
          <p:cNvPr id="4" name="Google Shape;247;p40">
            <a:extLst>
              <a:ext uri="{FF2B5EF4-FFF2-40B4-BE49-F238E27FC236}">
                <a16:creationId xmlns:a16="http://schemas.microsoft.com/office/drawing/2014/main" id="{CDB4DC1E-B20D-8669-F542-754433FFAA35}"/>
              </a:ext>
            </a:extLst>
          </p:cNvPr>
          <p:cNvSpPr txBox="1">
            <a:spLocks/>
          </p:cNvSpPr>
          <p:nvPr/>
        </p:nvSpPr>
        <p:spPr>
          <a:xfrm>
            <a:off x="720000" y="706784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1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9pPr>
          </a:lstStyle>
          <a:p>
            <a:r>
              <a:rPr lang="en-US" sz="2800" dirty="0"/>
              <a:t>After this lesson, students have been able 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55"/>
          <p:cNvSpPr/>
          <p:nvPr/>
        </p:nvSpPr>
        <p:spPr>
          <a:xfrm flipH="1">
            <a:off x="4011075" y="405150"/>
            <a:ext cx="4410300" cy="4333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55"/>
          <p:cNvSpPr txBox="1">
            <a:spLocks noGrp="1"/>
          </p:cNvSpPr>
          <p:nvPr>
            <p:ph type="title"/>
          </p:nvPr>
        </p:nvSpPr>
        <p:spPr>
          <a:xfrm>
            <a:off x="4052319" y="1607336"/>
            <a:ext cx="4327811" cy="15848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/>
              <a:t>Thanks </a:t>
            </a:r>
            <a:br>
              <a:rPr lang="en" dirty="0"/>
            </a:br>
            <a:r>
              <a:rPr lang="en" dirty="0"/>
              <a:t>for </a:t>
            </a:r>
            <a:br>
              <a:rPr lang="en" dirty="0"/>
            </a:br>
            <a:r>
              <a:rPr lang="en" dirty="0"/>
              <a:t>your attention!</a:t>
            </a:r>
            <a:endParaRPr dirty="0"/>
          </a:p>
        </p:txBody>
      </p:sp>
      <p:pic>
        <p:nvPicPr>
          <p:cNvPr id="513" name="Google Shape;513;p55"/>
          <p:cNvPicPr preferRelativeResize="0">
            <a:picLocks noGrp="1"/>
          </p:cNvPicPr>
          <p:nvPr>
            <p:ph type="pic" idx="6"/>
          </p:nvPr>
        </p:nvPicPr>
        <p:blipFill rotWithShape="1">
          <a:blip r:embed="rId3">
            <a:alphaModFix/>
          </a:blip>
          <a:srcRect l="31110" r="31106" b="12922"/>
          <a:stretch/>
        </p:blipFill>
        <p:spPr>
          <a:xfrm>
            <a:off x="1430750" y="-67700"/>
            <a:ext cx="1978199" cy="3034300"/>
          </a:xfrm>
          <a:prstGeom prst="rect">
            <a:avLst/>
          </a:prstGeom>
        </p:spPr>
      </p:pic>
      <p:pic>
        <p:nvPicPr>
          <p:cNvPr id="514" name="Google Shape;514;p55"/>
          <p:cNvPicPr preferRelativeResize="0">
            <a:picLocks noGrp="1"/>
          </p:cNvPicPr>
          <p:nvPr>
            <p:ph type="pic" idx="7"/>
          </p:nvPr>
        </p:nvPicPr>
        <p:blipFill rotWithShape="1">
          <a:blip r:embed="rId4">
            <a:alphaModFix/>
          </a:blip>
          <a:srcRect l="22421" r="22421" b="17803"/>
          <a:stretch/>
        </p:blipFill>
        <p:spPr>
          <a:xfrm>
            <a:off x="1430750" y="3271250"/>
            <a:ext cx="1978199" cy="1964750"/>
          </a:xfrm>
          <a:prstGeom prst="rect">
            <a:avLst/>
          </a:prstGeom>
        </p:spPr>
      </p:pic>
      <p:pic>
        <p:nvPicPr>
          <p:cNvPr id="515" name="Google Shape;515;p55"/>
          <p:cNvPicPr preferRelativeResize="0">
            <a:picLocks noGrp="1"/>
          </p:cNvPicPr>
          <p:nvPr>
            <p:ph type="pic" idx="8"/>
          </p:nvPr>
        </p:nvPicPr>
        <p:blipFill rotWithShape="1">
          <a:blip r:embed="rId5">
            <a:alphaModFix/>
          </a:blip>
          <a:srcRect l="4245" r="43922" b="2524"/>
          <a:stretch/>
        </p:blipFill>
        <p:spPr>
          <a:xfrm>
            <a:off x="-192975" y="-67700"/>
            <a:ext cx="1387223" cy="1738798"/>
          </a:xfrm>
          <a:prstGeom prst="rect">
            <a:avLst/>
          </a:prstGeom>
        </p:spPr>
      </p:pic>
      <p:pic>
        <p:nvPicPr>
          <p:cNvPr id="516" name="Google Shape;516;p55"/>
          <p:cNvPicPr preferRelativeResize="0">
            <a:picLocks noGrp="1"/>
          </p:cNvPicPr>
          <p:nvPr>
            <p:ph type="pic" idx="9"/>
          </p:nvPr>
        </p:nvPicPr>
        <p:blipFill rotWithShape="1">
          <a:blip r:embed="rId6">
            <a:alphaModFix/>
          </a:blip>
          <a:srcRect l="33542" r="39921" b="6437"/>
          <a:stretch/>
        </p:blipFill>
        <p:spPr>
          <a:xfrm>
            <a:off x="-192875" y="1975850"/>
            <a:ext cx="1387223" cy="3260149"/>
          </a:xfrm>
          <a:prstGeom prst="rect">
            <a:avLst/>
          </a:prstGeom>
        </p:spPr>
      </p:pic>
      <p:sp>
        <p:nvSpPr>
          <p:cNvPr id="517" name="Google Shape;517;p55"/>
          <p:cNvSpPr/>
          <p:nvPr/>
        </p:nvSpPr>
        <p:spPr>
          <a:xfrm rot="-2839024">
            <a:off x="3573994" y="488031"/>
            <a:ext cx="1138595" cy="30465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74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55"/>
          <p:cNvSpPr/>
          <p:nvPr/>
        </p:nvSpPr>
        <p:spPr>
          <a:xfrm rot="-2839024">
            <a:off x="7715819" y="4359706"/>
            <a:ext cx="1138595" cy="30465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74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4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8090" r="30058"/>
          <a:stretch/>
        </p:blipFill>
        <p:spPr>
          <a:xfrm>
            <a:off x="5142725" y="0"/>
            <a:ext cx="4001398" cy="5143501"/>
          </a:xfrm>
          <a:prstGeom prst="rect">
            <a:avLst/>
          </a:prstGeom>
        </p:spPr>
      </p:pic>
      <p:sp>
        <p:nvSpPr>
          <p:cNvPr id="274" name="Google Shape;274;p42"/>
          <p:cNvSpPr/>
          <p:nvPr/>
        </p:nvSpPr>
        <p:spPr>
          <a:xfrm rot="-1017">
            <a:off x="713225" y="983677"/>
            <a:ext cx="6087300" cy="3176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42"/>
          <p:cNvSpPr txBox="1">
            <a:spLocks noGrp="1"/>
          </p:cNvSpPr>
          <p:nvPr>
            <p:ph type="title"/>
          </p:nvPr>
        </p:nvSpPr>
        <p:spPr>
          <a:xfrm>
            <a:off x="1124075" y="2337475"/>
            <a:ext cx="5254500" cy="71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 and read</a:t>
            </a:r>
            <a:endParaRPr dirty="0"/>
          </a:p>
        </p:txBody>
      </p:sp>
      <p:sp>
        <p:nvSpPr>
          <p:cNvPr id="276" name="Google Shape;276;p42"/>
          <p:cNvSpPr txBox="1">
            <a:spLocks noGrp="1"/>
          </p:cNvSpPr>
          <p:nvPr>
            <p:ph type="subTitle" idx="1"/>
          </p:nvPr>
        </p:nvSpPr>
        <p:spPr>
          <a:xfrm>
            <a:off x="1124075" y="3334288"/>
            <a:ext cx="52545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77" name="Google Shape;277;p42"/>
          <p:cNvSpPr txBox="1">
            <a:spLocks noGrp="1"/>
          </p:cNvSpPr>
          <p:nvPr>
            <p:ph type="title" idx="3"/>
          </p:nvPr>
        </p:nvSpPr>
        <p:spPr>
          <a:xfrm>
            <a:off x="2963075" y="1369700"/>
            <a:ext cx="1576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78" name="Google Shape;278;p42"/>
          <p:cNvSpPr/>
          <p:nvPr/>
        </p:nvSpPr>
        <p:spPr>
          <a:xfrm rot="-654">
            <a:off x="2963075" y="829521"/>
            <a:ext cx="1576500" cy="3048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64;p41">
            <a:extLst>
              <a:ext uri="{FF2B5EF4-FFF2-40B4-BE49-F238E27FC236}">
                <a16:creationId xmlns:a16="http://schemas.microsoft.com/office/drawing/2014/main" id="{2AD31D81-D7DC-A3F2-EA05-CE445DF4D631}"/>
              </a:ext>
            </a:extLst>
          </p:cNvPr>
          <p:cNvSpPr/>
          <p:nvPr/>
        </p:nvSpPr>
        <p:spPr>
          <a:xfrm rot="21599059">
            <a:off x="245235" y="301931"/>
            <a:ext cx="8653502" cy="463340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1438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E46D584-44A9-C5B9-01E3-4E26BC17D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9191" y="354726"/>
            <a:ext cx="4015245" cy="572700"/>
          </a:xfrm>
        </p:spPr>
        <p:txBody>
          <a:bodyPr/>
          <a:lstStyle/>
          <a:p>
            <a:r>
              <a:rPr lang="en-US" sz="3200" dirty="0"/>
              <a:t>Look and answer</a:t>
            </a:r>
          </a:p>
        </p:txBody>
      </p:sp>
      <p:sp>
        <p:nvSpPr>
          <p:cNvPr id="24" name="Google Shape;893;p72">
            <a:extLst>
              <a:ext uri="{FF2B5EF4-FFF2-40B4-BE49-F238E27FC236}">
                <a16:creationId xmlns:a16="http://schemas.microsoft.com/office/drawing/2014/main" id="{C513B5C5-DFE1-9982-204B-D5CE33B9C8E0}"/>
              </a:ext>
            </a:extLst>
          </p:cNvPr>
          <p:cNvSpPr/>
          <p:nvPr/>
        </p:nvSpPr>
        <p:spPr>
          <a:xfrm rot="21598905">
            <a:off x="4742622" y="3962978"/>
            <a:ext cx="3986115" cy="5727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68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tx1"/>
                </a:solidFill>
                <a:latin typeface="Actor" panose="020B0604020202020204" charset="0"/>
              </a:rPr>
              <a:t>Experiences in Da Lat</a:t>
            </a:r>
            <a:endParaRPr sz="3200" dirty="0">
              <a:solidFill>
                <a:schemeClr val="tx1"/>
              </a:solidFill>
              <a:latin typeface="Actor" panose="020B060402020202020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A79AF2-3DB5-6058-CC9C-FDE180C0C0DE}"/>
              </a:ext>
            </a:extLst>
          </p:cNvPr>
          <p:cNvSpPr txBox="1"/>
          <p:nvPr/>
        </p:nvSpPr>
        <p:spPr>
          <a:xfrm>
            <a:off x="680440" y="964194"/>
            <a:ext cx="3891546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Actor" panose="020B0604020202020204" charset="0"/>
              </a:rPr>
              <a:t>1. How many people can you see in the picture?</a:t>
            </a:r>
          </a:p>
          <a:p>
            <a:pPr>
              <a:spcAft>
                <a:spcPts val="600"/>
              </a:spcAft>
            </a:pPr>
            <a:endParaRPr lang="en-US" sz="2400" dirty="0">
              <a:latin typeface="Actor" panose="020B0604020202020204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latin typeface="Actor" panose="020B0604020202020204" charset="0"/>
              </a:rPr>
              <a:t>2. What type of vehicle are they riding?</a:t>
            </a:r>
          </a:p>
          <a:p>
            <a:pPr>
              <a:spcAft>
                <a:spcPts val="600"/>
              </a:spcAft>
            </a:pPr>
            <a:endParaRPr lang="en-US" sz="2400" dirty="0">
              <a:latin typeface="Actor" panose="020B0604020202020204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latin typeface="Actor" panose="020B0604020202020204" charset="0"/>
              </a:rPr>
              <a:t>3. Where are they?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AC9ECD-9E83-CF41-18A0-F4BBEEF3D505}"/>
              </a:ext>
            </a:extLst>
          </p:cNvPr>
          <p:cNvSpPr txBox="1"/>
          <p:nvPr/>
        </p:nvSpPr>
        <p:spPr>
          <a:xfrm>
            <a:off x="679825" y="1756843"/>
            <a:ext cx="1841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2C1B"/>
                </a:solidFill>
                <a:latin typeface="Actor" panose="020B0604020202020204" charset="0"/>
              </a:rPr>
              <a:t>6 people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DF63B8-A012-8AC5-3008-891032308D5B}"/>
              </a:ext>
            </a:extLst>
          </p:cNvPr>
          <p:cNvSpPr txBox="1"/>
          <p:nvPr/>
        </p:nvSpPr>
        <p:spPr>
          <a:xfrm>
            <a:off x="679825" y="2962924"/>
            <a:ext cx="1841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2C1B"/>
                </a:solidFill>
                <a:latin typeface="Actor" panose="020B0604020202020204" charset="0"/>
              </a:rPr>
              <a:t>A jeep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CD6BDF-93E4-7037-83F5-605B3DDDB569}"/>
              </a:ext>
            </a:extLst>
          </p:cNvPr>
          <p:cNvSpPr txBox="1"/>
          <p:nvPr/>
        </p:nvSpPr>
        <p:spPr>
          <a:xfrm>
            <a:off x="679825" y="3903528"/>
            <a:ext cx="4033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2C1B"/>
                </a:solidFill>
                <a:latin typeface="Actor" panose="020B0604020202020204" charset="0"/>
              </a:rPr>
              <a:t>Da Lat /</a:t>
            </a:r>
            <a:r>
              <a:rPr lang="en-US" sz="2400" b="1" dirty="0" err="1">
                <a:solidFill>
                  <a:srgbClr val="FF2C1B"/>
                </a:solidFill>
                <a:latin typeface="Actor" panose="020B0604020202020204" charset="0"/>
              </a:rPr>
              <a:t>Langbiang</a:t>
            </a:r>
            <a:r>
              <a:rPr lang="en-US" sz="2400" b="1" dirty="0">
                <a:solidFill>
                  <a:srgbClr val="FF2C1B"/>
                </a:solidFill>
                <a:latin typeface="Actor" panose="020B0604020202020204" charset="0"/>
              </a:rPr>
              <a:t> mountain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06454B-29B1-D024-8C84-0E2FC8D9B8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9"/>
          <a:stretch/>
        </p:blipFill>
        <p:spPr>
          <a:xfrm>
            <a:off x="4742530" y="1100655"/>
            <a:ext cx="3986297" cy="26296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52A793-3914-61AE-AF34-04DDFBD4F0D0}"/>
              </a:ext>
            </a:extLst>
          </p:cNvPr>
          <p:cNvSpPr txBox="1"/>
          <p:nvPr/>
        </p:nvSpPr>
        <p:spPr>
          <a:xfrm>
            <a:off x="7109307" y="2894276"/>
            <a:ext cx="623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6"/>
                </a:solidFill>
                <a:latin typeface="Actor" panose="020B0604020202020204" charset="0"/>
              </a:rPr>
              <a:t>Tom</a:t>
            </a:r>
          </a:p>
        </p:txBody>
      </p:sp>
    </p:spTree>
    <p:extLst>
      <p:ext uri="{BB962C8B-B14F-4D97-AF65-F5344CB8AC3E}">
        <p14:creationId xmlns:p14="http://schemas.microsoft.com/office/powerpoint/2010/main" val="74325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/>
      <p:bldP spid="3" grpId="0"/>
      <p:bldP spid="6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64;p41">
            <a:extLst>
              <a:ext uri="{FF2B5EF4-FFF2-40B4-BE49-F238E27FC236}">
                <a16:creationId xmlns:a16="http://schemas.microsoft.com/office/drawing/2014/main" id="{745ED862-1C8F-0041-DE93-58765E2DA80D}"/>
              </a:ext>
            </a:extLst>
          </p:cNvPr>
          <p:cNvSpPr/>
          <p:nvPr/>
        </p:nvSpPr>
        <p:spPr>
          <a:xfrm rot="21599059">
            <a:off x="245235" y="301931"/>
            <a:ext cx="8653502" cy="463340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1438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459082" y="1146543"/>
            <a:ext cx="4657925" cy="99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latin typeface="Actor" panose="020B0604020202020204" charset="0"/>
              </a:rPr>
              <a:t>experience </a:t>
            </a:r>
            <a:r>
              <a:rPr lang="en-US" sz="4500" b="1" dirty="0">
                <a:latin typeface="Actor" panose="020B0604020202020204" charset="0"/>
              </a:rPr>
              <a:t> </a:t>
            </a:r>
            <a:r>
              <a:rPr lang="en-US" sz="4500" b="1" dirty="0">
                <a:latin typeface="Actor" panose="020B0604020202020204" charset="0"/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7837" y="3162706"/>
            <a:ext cx="33591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latin typeface="+mj-lt"/>
              </a:rPr>
              <a:t>sự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trải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nghiệm</a:t>
            </a:r>
            <a:r>
              <a:rPr lang="en-US" sz="3600" dirty="0">
                <a:latin typeface="+mj-lt"/>
              </a:rPr>
              <a:t> </a:t>
            </a:r>
            <a:endParaRPr lang="en-US" sz="4950" dirty="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5540" y="2469189"/>
            <a:ext cx="32528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/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ɪkˈspɪəriəns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/ </a:t>
            </a:r>
          </a:p>
        </p:txBody>
      </p:sp>
      <p:pic>
        <p:nvPicPr>
          <p:cNvPr id="1026" name="Picture 2" descr="Customer experience | Toonaangevende klanttevredenheidsscore van 97% |  Workday">
            <a:extLst>
              <a:ext uri="{FF2B5EF4-FFF2-40B4-BE49-F238E27FC236}">
                <a16:creationId xmlns:a16="http://schemas.microsoft.com/office/drawing/2014/main" id="{412D6DF7-CE2A-3475-6907-A9E495ADD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630" y="1211526"/>
            <a:ext cx="4814402" cy="321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xperience__gb_1.mp3">
            <a:hlinkClick r:id="" action="ppaction://media"/>
            <a:extLst>
              <a:ext uri="{FF2B5EF4-FFF2-40B4-BE49-F238E27FC236}">
                <a16:creationId xmlns:a16="http://schemas.microsoft.com/office/drawing/2014/main" id="{608CA459-EB6A-51EA-990B-C24A502D3C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40" y="2505920"/>
            <a:ext cx="609600" cy="609600"/>
          </a:xfrm>
          <a:prstGeom prst="rect">
            <a:avLst/>
          </a:prstGeom>
        </p:spPr>
      </p:pic>
      <p:sp>
        <p:nvSpPr>
          <p:cNvPr id="6" name="Google Shape;893;p72">
            <a:extLst>
              <a:ext uri="{FF2B5EF4-FFF2-40B4-BE49-F238E27FC236}">
                <a16:creationId xmlns:a16="http://schemas.microsoft.com/office/drawing/2014/main" id="{89AA5D49-4A12-EFBB-28E9-2EA98231ACA1}"/>
              </a:ext>
            </a:extLst>
          </p:cNvPr>
          <p:cNvSpPr/>
          <p:nvPr/>
        </p:nvSpPr>
        <p:spPr>
          <a:xfrm rot="21598905">
            <a:off x="2578928" y="129247"/>
            <a:ext cx="3986115" cy="5727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68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tx1"/>
              </a:solidFill>
              <a:latin typeface="Actor" panose="020B0604020202020204" charset="0"/>
            </a:endParaRPr>
          </a:p>
        </p:txBody>
      </p:sp>
      <p:sp>
        <p:nvSpPr>
          <p:cNvPr id="10" name="Title 11">
            <a:extLst>
              <a:ext uri="{FF2B5EF4-FFF2-40B4-BE49-F238E27FC236}">
                <a16:creationId xmlns:a16="http://schemas.microsoft.com/office/drawing/2014/main" id="{80F1BBAF-A056-1078-83B3-5AF47E66B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4362" y="75215"/>
            <a:ext cx="4015245" cy="588973"/>
          </a:xfrm>
        </p:spPr>
        <p:txBody>
          <a:bodyPr/>
          <a:lstStyle/>
          <a:p>
            <a:r>
              <a:rPr lang="en-US" sz="3200" dirty="0"/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64;p41">
            <a:extLst>
              <a:ext uri="{FF2B5EF4-FFF2-40B4-BE49-F238E27FC236}">
                <a16:creationId xmlns:a16="http://schemas.microsoft.com/office/drawing/2014/main" id="{745ED862-1C8F-0041-DE93-58765E2DA80D}"/>
              </a:ext>
            </a:extLst>
          </p:cNvPr>
          <p:cNvSpPr/>
          <p:nvPr/>
        </p:nvSpPr>
        <p:spPr>
          <a:xfrm rot="21599059">
            <a:off x="245235" y="301931"/>
            <a:ext cx="8653502" cy="463340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1438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893;p72">
            <a:extLst>
              <a:ext uri="{FF2B5EF4-FFF2-40B4-BE49-F238E27FC236}">
                <a16:creationId xmlns:a16="http://schemas.microsoft.com/office/drawing/2014/main" id="{89AA5D49-4A12-EFBB-28E9-2EA98231ACA1}"/>
              </a:ext>
            </a:extLst>
          </p:cNvPr>
          <p:cNvSpPr/>
          <p:nvPr/>
        </p:nvSpPr>
        <p:spPr>
          <a:xfrm rot="21598905">
            <a:off x="2578928" y="129247"/>
            <a:ext cx="3986115" cy="5727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68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tx1"/>
              </a:solidFill>
              <a:latin typeface="Actor" panose="020B0604020202020204" charset="0"/>
            </a:endParaRPr>
          </a:p>
        </p:txBody>
      </p:sp>
      <p:sp>
        <p:nvSpPr>
          <p:cNvPr id="10" name="Title 11">
            <a:extLst>
              <a:ext uri="{FF2B5EF4-FFF2-40B4-BE49-F238E27FC236}">
                <a16:creationId xmlns:a16="http://schemas.microsoft.com/office/drawing/2014/main" id="{80F1BBAF-A056-1078-83B3-5AF47E66B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4362" y="75215"/>
            <a:ext cx="4015245" cy="588973"/>
          </a:xfrm>
        </p:spPr>
        <p:txBody>
          <a:bodyPr/>
          <a:lstStyle/>
          <a:p>
            <a:r>
              <a:rPr lang="en-US" sz="3200" dirty="0"/>
              <a:t>Vocabulary</a:t>
            </a:r>
          </a:p>
        </p:txBody>
      </p:sp>
      <p:sp>
        <p:nvSpPr>
          <p:cNvPr id="4" name="Google Shape;1881;p31"/>
          <p:cNvSpPr txBox="1">
            <a:spLocks/>
          </p:cNvSpPr>
          <p:nvPr/>
        </p:nvSpPr>
        <p:spPr>
          <a:xfrm>
            <a:off x="130737" y="984610"/>
            <a:ext cx="4844675" cy="1021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latin typeface="Actor" panose="020B0604020202020204" charset="0"/>
              </a:rPr>
              <a:t>eco-tour</a:t>
            </a:r>
            <a:r>
              <a:rPr lang="en-US" sz="4950" b="1" dirty="0">
                <a:latin typeface="Actor" panose="020B0604020202020204" charset="0"/>
              </a:rPr>
              <a:t> </a:t>
            </a:r>
            <a:r>
              <a:rPr lang="en-US" sz="4500" b="1" dirty="0">
                <a:latin typeface="Actor" panose="020B0604020202020204" charset="0"/>
              </a:rPr>
              <a:t>(n)</a:t>
            </a:r>
            <a:endParaRPr lang="en-US" sz="3600" b="1" dirty="0">
              <a:latin typeface="Actor" panose="020B060402020202020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4408" y="3346715"/>
            <a:ext cx="35137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/>
              <a:t>du </a:t>
            </a:r>
            <a:r>
              <a:rPr lang="en-US" sz="3600" dirty="0" err="1"/>
              <a:t>lịch</a:t>
            </a:r>
            <a:r>
              <a:rPr lang="en-US" sz="3600" dirty="0"/>
              <a:t> </a:t>
            </a:r>
            <a:r>
              <a:rPr lang="en-US" sz="3600" dirty="0" err="1"/>
              <a:t>sinh</a:t>
            </a:r>
            <a:r>
              <a:rPr lang="en-US" sz="3600" dirty="0"/>
              <a:t> </a:t>
            </a:r>
            <a:r>
              <a:rPr lang="en-US" sz="3600" dirty="0" err="1"/>
              <a:t>thái</a:t>
            </a:r>
            <a:endParaRPr lang="en-US" sz="4950" dirty="0"/>
          </a:p>
        </p:txBody>
      </p:sp>
      <p:sp>
        <p:nvSpPr>
          <p:cNvPr id="9" name="Rectangle 8"/>
          <p:cNvSpPr/>
          <p:nvPr/>
        </p:nvSpPr>
        <p:spPr>
          <a:xfrm>
            <a:off x="973489" y="2347861"/>
            <a:ext cx="28568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iːkə-tʊə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(r)/ </a:t>
            </a:r>
          </a:p>
        </p:txBody>
      </p:sp>
      <p:pic>
        <p:nvPicPr>
          <p:cNvPr id="11" name="ecotour.mp3">
            <a:hlinkClick r:id="" action="ppaction://media"/>
            <a:extLst>
              <a:ext uri="{FF2B5EF4-FFF2-40B4-BE49-F238E27FC236}">
                <a16:creationId xmlns:a16="http://schemas.microsoft.com/office/drawing/2014/main" id="{CE929E42-6A66-218A-CEFD-14E78C5A02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1678" y="2266950"/>
            <a:ext cx="609600" cy="609600"/>
          </a:xfrm>
          <a:prstGeom prst="rect">
            <a:avLst/>
          </a:prstGeom>
        </p:spPr>
      </p:pic>
      <p:pic>
        <p:nvPicPr>
          <p:cNvPr id="1028" name="Picture 4" descr="What Is Ecotourism? | Let's Roam">
            <a:extLst>
              <a:ext uri="{FF2B5EF4-FFF2-40B4-BE49-F238E27FC236}">
                <a16:creationId xmlns:a16="http://schemas.microsoft.com/office/drawing/2014/main" id="{AA3DC469-C02B-6A8B-51B6-BE833669F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236" y="1279635"/>
            <a:ext cx="3874750" cy="258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65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64;p41">
            <a:extLst>
              <a:ext uri="{FF2B5EF4-FFF2-40B4-BE49-F238E27FC236}">
                <a16:creationId xmlns:a16="http://schemas.microsoft.com/office/drawing/2014/main" id="{745ED862-1C8F-0041-DE93-58765E2DA80D}"/>
              </a:ext>
            </a:extLst>
          </p:cNvPr>
          <p:cNvSpPr/>
          <p:nvPr/>
        </p:nvSpPr>
        <p:spPr>
          <a:xfrm rot="21599059">
            <a:off x="245235" y="301931"/>
            <a:ext cx="8653502" cy="463340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1438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893;p72">
            <a:extLst>
              <a:ext uri="{FF2B5EF4-FFF2-40B4-BE49-F238E27FC236}">
                <a16:creationId xmlns:a16="http://schemas.microsoft.com/office/drawing/2014/main" id="{89AA5D49-4A12-EFBB-28E9-2EA98231ACA1}"/>
              </a:ext>
            </a:extLst>
          </p:cNvPr>
          <p:cNvSpPr/>
          <p:nvPr/>
        </p:nvSpPr>
        <p:spPr>
          <a:xfrm rot="21598905">
            <a:off x="2578928" y="129247"/>
            <a:ext cx="3986115" cy="5727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68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tx1"/>
              </a:solidFill>
              <a:latin typeface="Actor" panose="020B0604020202020204" charset="0"/>
            </a:endParaRPr>
          </a:p>
        </p:txBody>
      </p:sp>
      <p:sp>
        <p:nvSpPr>
          <p:cNvPr id="10" name="Title 11">
            <a:extLst>
              <a:ext uri="{FF2B5EF4-FFF2-40B4-BE49-F238E27FC236}">
                <a16:creationId xmlns:a16="http://schemas.microsoft.com/office/drawing/2014/main" id="{80F1BBAF-A056-1078-83B3-5AF47E66B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4362" y="75215"/>
            <a:ext cx="4015245" cy="588973"/>
          </a:xfrm>
        </p:spPr>
        <p:txBody>
          <a:bodyPr/>
          <a:lstStyle/>
          <a:p>
            <a:r>
              <a:rPr lang="en-US" sz="3200" dirty="0"/>
              <a:t>Vocabulary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30737" y="984610"/>
            <a:ext cx="5424243" cy="1021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latin typeface="Actor" panose="020B0604020202020204" charset="0"/>
              </a:rPr>
              <a:t>flora</a:t>
            </a:r>
            <a:r>
              <a:rPr lang="en-US" sz="4950" b="1" dirty="0">
                <a:latin typeface="Actor" panose="020B0604020202020204" charset="0"/>
              </a:rPr>
              <a:t> </a:t>
            </a:r>
            <a:r>
              <a:rPr lang="en-US" sz="4500" b="1" dirty="0">
                <a:latin typeface="Actor" panose="020B0604020202020204" charset="0"/>
              </a:rPr>
              <a:t>(n)</a:t>
            </a:r>
            <a:endParaRPr lang="en-US" sz="3600" b="1" dirty="0">
              <a:latin typeface="Actor" panose="020B060402020202020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8389" y="3312765"/>
            <a:ext cx="40289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tất</a:t>
            </a:r>
            <a:r>
              <a:rPr lang="en-US" sz="3600" dirty="0"/>
              <a:t> </a:t>
            </a:r>
            <a:r>
              <a:rPr lang="en-US" sz="3600" dirty="0" err="1"/>
              <a:t>cả</a:t>
            </a:r>
            <a:r>
              <a:rPr lang="en-US" sz="3600" dirty="0"/>
              <a:t> </a:t>
            </a:r>
            <a:r>
              <a:rPr lang="en-US" sz="3600" dirty="0" err="1"/>
              <a:t>thực</a:t>
            </a:r>
            <a:r>
              <a:rPr lang="en-US" sz="3600" dirty="0"/>
              <a:t> </a:t>
            </a:r>
            <a:r>
              <a:rPr lang="en-US" sz="3600" dirty="0" err="1"/>
              <a:t>vật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khu</a:t>
            </a:r>
            <a:r>
              <a:rPr lang="en-US" sz="3600" dirty="0"/>
              <a:t> </a:t>
            </a:r>
            <a:r>
              <a:rPr lang="en-US" sz="3600" dirty="0" err="1"/>
              <a:t>vực</a:t>
            </a:r>
            <a:endParaRPr lang="en-US" sz="4950" dirty="0"/>
          </a:p>
        </p:txBody>
      </p:sp>
      <p:sp>
        <p:nvSpPr>
          <p:cNvPr id="2" name="Rectangle 1"/>
          <p:cNvSpPr/>
          <p:nvPr/>
        </p:nvSpPr>
        <p:spPr>
          <a:xfrm>
            <a:off x="1916965" y="2347861"/>
            <a:ext cx="18517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flɔːrə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4" name="flora__gb_1">
            <a:hlinkClick r:id="" action="ppaction://media"/>
            <a:extLst>
              <a:ext uri="{FF2B5EF4-FFF2-40B4-BE49-F238E27FC236}">
                <a16:creationId xmlns:a16="http://schemas.microsoft.com/office/drawing/2014/main" id="{2E95DD2E-1A6F-4A61-E55F-D1D18A0BCE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868" y="2361508"/>
            <a:ext cx="609600" cy="609600"/>
          </a:xfrm>
          <a:prstGeom prst="rect">
            <a:avLst/>
          </a:prstGeom>
        </p:spPr>
      </p:pic>
      <p:pic>
        <p:nvPicPr>
          <p:cNvPr id="4098" name="Picture 2" descr="Watercolor Flora Clip Art, Watercolor, Leaves, Leaf PNG Transparent Image  and Clipart for Free Download">
            <a:extLst>
              <a:ext uri="{FF2B5EF4-FFF2-40B4-BE49-F238E27FC236}">
                <a16:creationId xmlns:a16="http://schemas.microsoft.com/office/drawing/2014/main" id="{BF7E80D5-0B28-A047-F2EA-80BD1051F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192" y="995781"/>
            <a:ext cx="3748209" cy="374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77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64;p41">
            <a:extLst>
              <a:ext uri="{FF2B5EF4-FFF2-40B4-BE49-F238E27FC236}">
                <a16:creationId xmlns:a16="http://schemas.microsoft.com/office/drawing/2014/main" id="{745ED862-1C8F-0041-DE93-58765E2DA80D}"/>
              </a:ext>
            </a:extLst>
          </p:cNvPr>
          <p:cNvSpPr/>
          <p:nvPr/>
        </p:nvSpPr>
        <p:spPr>
          <a:xfrm rot="21599059">
            <a:off x="245235" y="301931"/>
            <a:ext cx="8653502" cy="463340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1438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893;p72">
            <a:extLst>
              <a:ext uri="{FF2B5EF4-FFF2-40B4-BE49-F238E27FC236}">
                <a16:creationId xmlns:a16="http://schemas.microsoft.com/office/drawing/2014/main" id="{89AA5D49-4A12-EFBB-28E9-2EA98231ACA1}"/>
              </a:ext>
            </a:extLst>
          </p:cNvPr>
          <p:cNvSpPr/>
          <p:nvPr/>
        </p:nvSpPr>
        <p:spPr>
          <a:xfrm rot="21598905">
            <a:off x="2578928" y="129247"/>
            <a:ext cx="3986115" cy="5727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68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tx1"/>
              </a:solidFill>
              <a:latin typeface="Actor" panose="020B0604020202020204" charset="0"/>
            </a:endParaRPr>
          </a:p>
        </p:txBody>
      </p:sp>
      <p:sp>
        <p:nvSpPr>
          <p:cNvPr id="10" name="Title 11">
            <a:extLst>
              <a:ext uri="{FF2B5EF4-FFF2-40B4-BE49-F238E27FC236}">
                <a16:creationId xmlns:a16="http://schemas.microsoft.com/office/drawing/2014/main" id="{80F1BBAF-A056-1078-83B3-5AF47E66B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4362" y="75215"/>
            <a:ext cx="4015245" cy="588973"/>
          </a:xfrm>
        </p:spPr>
        <p:txBody>
          <a:bodyPr/>
          <a:lstStyle/>
          <a:p>
            <a:r>
              <a:rPr lang="en-US" sz="3200" dirty="0"/>
              <a:t>Vocabulary</a:t>
            </a:r>
          </a:p>
        </p:txBody>
      </p:sp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D50C639B-EBB0-2107-A418-781776BC08E9}"/>
              </a:ext>
            </a:extLst>
          </p:cNvPr>
          <p:cNvSpPr txBox="1">
            <a:spLocks/>
          </p:cNvSpPr>
          <p:nvPr/>
        </p:nvSpPr>
        <p:spPr>
          <a:xfrm>
            <a:off x="130737" y="984610"/>
            <a:ext cx="5424243" cy="1021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latin typeface="Actor" panose="020B0604020202020204" charset="0"/>
              </a:rPr>
              <a:t>fauna</a:t>
            </a:r>
            <a:r>
              <a:rPr lang="en-US" sz="4950" b="1" dirty="0">
                <a:latin typeface="Actor" panose="020B0604020202020204" charset="0"/>
              </a:rPr>
              <a:t> </a:t>
            </a:r>
            <a:r>
              <a:rPr lang="en-US" sz="4500" b="1" dirty="0">
                <a:latin typeface="Actor" panose="020B0604020202020204" charset="0"/>
              </a:rPr>
              <a:t>(n)</a:t>
            </a:r>
            <a:endParaRPr lang="en-US" sz="3600" b="1" dirty="0">
              <a:latin typeface="Actor" panose="020B060402020202020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0C36BE-02D5-2D3E-E6E3-57C5D9358D6C}"/>
              </a:ext>
            </a:extLst>
          </p:cNvPr>
          <p:cNvSpPr/>
          <p:nvPr/>
        </p:nvSpPr>
        <p:spPr>
          <a:xfrm>
            <a:off x="828389" y="3312765"/>
            <a:ext cx="40289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tất</a:t>
            </a:r>
            <a:r>
              <a:rPr lang="en-US" sz="3600" dirty="0"/>
              <a:t> </a:t>
            </a:r>
            <a:r>
              <a:rPr lang="en-US" sz="3600" dirty="0" err="1"/>
              <a:t>cả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r>
              <a:rPr lang="en-US" sz="3600" dirty="0"/>
              <a:t> </a:t>
            </a:r>
            <a:r>
              <a:rPr lang="en-US" sz="3600" dirty="0" err="1"/>
              <a:t>vật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khu</a:t>
            </a:r>
            <a:r>
              <a:rPr lang="en-US" sz="3600" dirty="0"/>
              <a:t> </a:t>
            </a:r>
            <a:r>
              <a:rPr lang="en-US" sz="3600" dirty="0" err="1"/>
              <a:t>vực</a:t>
            </a:r>
            <a:endParaRPr lang="en-US" sz="495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1C0855-4B42-9745-E2D4-1C22C880567E}"/>
              </a:ext>
            </a:extLst>
          </p:cNvPr>
          <p:cNvSpPr/>
          <p:nvPr/>
        </p:nvSpPr>
        <p:spPr>
          <a:xfrm>
            <a:off x="1929789" y="2347861"/>
            <a:ext cx="18261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fɔːnə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7" name="fauna__gb_1">
            <a:hlinkClick r:id="" action="ppaction://media"/>
            <a:extLst>
              <a:ext uri="{FF2B5EF4-FFF2-40B4-BE49-F238E27FC236}">
                <a16:creationId xmlns:a16="http://schemas.microsoft.com/office/drawing/2014/main" id="{0ECC8543-F86F-B76C-DC80-78CAFE3892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389" y="2278049"/>
            <a:ext cx="609600" cy="609600"/>
          </a:xfrm>
          <a:prstGeom prst="rect">
            <a:avLst/>
          </a:prstGeom>
        </p:spPr>
      </p:pic>
      <p:pic>
        <p:nvPicPr>
          <p:cNvPr id="5122" name="Picture 2" descr="Free Jungle Animal Clipart Vector Wildlife Cartoon Of Animals In The  Jungle, Animals Clipart, Cartoon Clipart, Jungle Clipart PNG and Vector  with Transparent Background for Free Download">
            <a:extLst>
              <a:ext uri="{FF2B5EF4-FFF2-40B4-BE49-F238E27FC236}">
                <a16:creationId xmlns:a16="http://schemas.microsoft.com/office/drawing/2014/main" id="{4FB69113-A5F4-43B0-6A55-8FE7D9187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932" y="876629"/>
            <a:ext cx="3955855" cy="395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47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64;p41">
            <a:extLst>
              <a:ext uri="{FF2B5EF4-FFF2-40B4-BE49-F238E27FC236}">
                <a16:creationId xmlns:a16="http://schemas.microsoft.com/office/drawing/2014/main" id="{9CF34610-0F8F-E7E4-5F06-F1460FDC88B0}"/>
              </a:ext>
            </a:extLst>
          </p:cNvPr>
          <p:cNvSpPr/>
          <p:nvPr/>
        </p:nvSpPr>
        <p:spPr>
          <a:xfrm rot="21599059">
            <a:off x="245235" y="301931"/>
            <a:ext cx="8653502" cy="463340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1438" dist="28575" dir="77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893;p72">
            <a:extLst>
              <a:ext uri="{FF2B5EF4-FFF2-40B4-BE49-F238E27FC236}">
                <a16:creationId xmlns:a16="http://schemas.microsoft.com/office/drawing/2014/main" id="{E018799A-AB27-5702-7E61-736B7D8A6000}"/>
              </a:ext>
            </a:extLst>
          </p:cNvPr>
          <p:cNvSpPr/>
          <p:nvPr/>
        </p:nvSpPr>
        <p:spPr>
          <a:xfrm rot="21598905">
            <a:off x="2578928" y="129247"/>
            <a:ext cx="3986115" cy="5727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28575" dir="768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tx1"/>
              </a:solidFill>
              <a:latin typeface="Actor" panose="020B060402020202020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AF20B-3712-2C7D-AD05-743FA37B2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9</a:t>
            </a:fld>
            <a:endParaRPr lang="en-US"/>
          </a:p>
        </p:txBody>
      </p:sp>
      <p:sp>
        <p:nvSpPr>
          <p:cNvPr id="6" name="Title 11">
            <a:extLst>
              <a:ext uri="{FF2B5EF4-FFF2-40B4-BE49-F238E27FC236}">
                <a16:creationId xmlns:a16="http://schemas.microsoft.com/office/drawing/2014/main" id="{9C1C3F58-7CA3-BEA8-A662-9425A07B3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4362" y="75215"/>
            <a:ext cx="4015245" cy="588973"/>
          </a:xfrm>
        </p:spPr>
        <p:txBody>
          <a:bodyPr/>
          <a:lstStyle/>
          <a:p>
            <a:r>
              <a:rPr lang="en-US" sz="3200" dirty="0"/>
              <a:t>Vocabulary</a:t>
            </a:r>
          </a:p>
        </p:txBody>
      </p:sp>
      <p:sp>
        <p:nvSpPr>
          <p:cNvPr id="7" name="Google Shape;1881;p31">
            <a:extLst>
              <a:ext uri="{FF2B5EF4-FFF2-40B4-BE49-F238E27FC236}">
                <a16:creationId xmlns:a16="http://schemas.microsoft.com/office/drawing/2014/main" id="{442B6AEC-4D95-B7CB-5BED-3FAA18CA0F43}"/>
              </a:ext>
            </a:extLst>
          </p:cNvPr>
          <p:cNvSpPr txBox="1">
            <a:spLocks/>
          </p:cNvSpPr>
          <p:nvPr/>
        </p:nvSpPr>
        <p:spPr>
          <a:xfrm>
            <a:off x="130737" y="984610"/>
            <a:ext cx="5424243" cy="1021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latin typeface="Actor" panose="020B0604020202020204" charset="0"/>
              </a:rPr>
              <a:t>gong</a:t>
            </a:r>
            <a:r>
              <a:rPr lang="en-US" sz="4950" b="1" dirty="0">
                <a:latin typeface="Actor" panose="020B0604020202020204" charset="0"/>
              </a:rPr>
              <a:t> </a:t>
            </a:r>
            <a:r>
              <a:rPr lang="en-US" sz="4500" b="1" dirty="0">
                <a:latin typeface="Actor" panose="020B0604020202020204" charset="0"/>
              </a:rPr>
              <a:t>(n)</a:t>
            </a:r>
            <a:endParaRPr lang="en-US" sz="3600" b="1" dirty="0">
              <a:latin typeface="Actor" panose="020B060402020202020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8F06DD-29D8-EDD2-A718-B78DBADCA52F}"/>
              </a:ext>
            </a:extLst>
          </p:cNvPr>
          <p:cNvSpPr/>
          <p:nvPr/>
        </p:nvSpPr>
        <p:spPr>
          <a:xfrm>
            <a:off x="828389" y="3312765"/>
            <a:ext cx="40289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cồng</a:t>
            </a:r>
            <a:r>
              <a:rPr lang="en-US" sz="3600" dirty="0"/>
              <a:t> </a:t>
            </a:r>
            <a:r>
              <a:rPr lang="en-US" sz="3600" dirty="0" err="1"/>
              <a:t>chiêng</a:t>
            </a:r>
            <a:endParaRPr lang="en-US" sz="495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7061AA-AC8B-B954-10E4-8C47B88CEA71}"/>
              </a:ext>
            </a:extLst>
          </p:cNvPr>
          <p:cNvSpPr/>
          <p:nvPr/>
        </p:nvSpPr>
        <p:spPr>
          <a:xfrm>
            <a:off x="2199094" y="2347861"/>
            <a:ext cx="12875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ɡɒŋ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2050" name="Picture 2" descr="Nghệ nhân tâm huyết với cồng chiêng">
            <a:extLst>
              <a:ext uri="{FF2B5EF4-FFF2-40B4-BE49-F238E27FC236}">
                <a16:creationId xmlns:a16="http://schemas.microsoft.com/office/drawing/2014/main" id="{8C21586D-7C76-8B5A-4821-BD9D14DBF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336" y="1139033"/>
            <a:ext cx="4010029" cy="267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A8465880-E311-A016-BCA6-8E77B2BFF481}"/>
              </a:ext>
            </a:extLst>
          </p:cNvPr>
          <p:cNvSpPr/>
          <p:nvPr/>
        </p:nvSpPr>
        <p:spPr>
          <a:xfrm>
            <a:off x="6254657" y="2260835"/>
            <a:ext cx="310478" cy="626814"/>
          </a:xfrm>
          <a:prstGeom prst="downArrow">
            <a:avLst/>
          </a:prstGeom>
          <a:solidFill>
            <a:srgbClr val="FF2C1B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ong">
            <a:hlinkClick r:id="" action="ppaction://media"/>
            <a:extLst>
              <a:ext uri="{FF2B5EF4-FFF2-40B4-BE49-F238E27FC236}">
                <a16:creationId xmlns:a16="http://schemas.microsoft.com/office/drawing/2014/main" id="{FB302013-DC4A-0221-1E9C-4167BFD421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4408" y="2400874"/>
            <a:ext cx="676680" cy="67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3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Best Tourist Attractions in the World by Slidesgo">
  <a:themeElements>
    <a:clrScheme name="Simple Light">
      <a:dk1>
        <a:srgbClr val="265237"/>
      </a:dk1>
      <a:lt1>
        <a:srgbClr val="F6F3EB"/>
      </a:lt1>
      <a:dk2>
        <a:srgbClr val="D4E7DF"/>
      </a:dk2>
      <a:lt2>
        <a:srgbClr val="F5E492"/>
      </a:lt2>
      <a:accent1>
        <a:srgbClr val="E2816E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6523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1522</Words>
  <Application>Microsoft Office PowerPoint</Application>
  <PresentationFormat>On-screen Show (16:9)</PresentationFormat>
  <Paragraphs>231</Paragraphs>
  <Slides>26</Slides>
  <Notes>15</Notes>
  <HiddenSlides>0</HiddenSlides>
  <MMClips>15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Aref Ruqaa</vt:lpstr>
      <vt:lpstr>Bebas Neue</vt:lpstr>
      <vt:lpstr>Nunito Light</vt:lpstr>
      <vt:lpstr>Anaheim</vt:lpstr>
      <vt:lpstr>Calibri</vt:lpstr>
      <vt:lpstr>Quicksand</vt:lpstr>
      <vt:lpstr>Arial</vt:lpstr>
      <vt:lpstr>Wingdings</vt:lpstr>
      <vt:lpstr>Actor</vt:lpstr>
      <vt:lpstr>Best Tourist Attractions in the World by Slidesgo</vt:lpstr>
      <vt:lpstr> UNIT 5  OUR EXPERIENCES</vt:lpstr>
      <vt:lpstr>OBJECTIVES</vt:lpstr>
      <vt:lpstr>Listen and read</vt:lpstr>
      <vt:lpstr>Look and answer</vt:lpstr>
      <vt:lpstr>Vocabulary</vt:lpstr>
      <vt:lpstr>Vocabulary</vt:lpstr>
      <vt:lpstr>Vocabulary</vt:lpstr>
      <vt:lpstr>Vocabulary</vt:lpstr>
      <vt:lpstr>Vocabulary</vt:lpstr>
      <vt:lpstr>Vocabulary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Vocabulary</vt:lpstr>
      <vt:lpstr>PowerPoint Presentation</vt:lpstr>
      <vt:lpstr>PowerPoint Presentation</vt:lpstr>
      <vt:lpstr>PowerPoint Presentation</vt:lpstr>
      <vt:lpstr>PowerPoint Presentation</vt:lpstr>
      <vt:lpstr>OBJECTIVES</vt:lpstr>
      <vt:lpstr>Thanks  for 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  OUR EXPERIENCES</dc:title>
  <dc:creator>04-Thái Sơn - Hải</dc:creator>
  <cp:lastModifiedBy>This MC</cp:lastModifiedBy>
  <cp:revision>35</cp:revision>
  <dcterms:modified xsi:type="dcterms:W3CDTF">2024-12-09T14:21:33Z</dcterms:modified>
</cp:coreProperties>
</file>