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  <p:sldMasterId id="2147483689" r:id="rId2"/>
  </p:sldMasterIdLst>
  <p:notesMasterIdLst>
    <p:notesMasterId r:id="rId28"/>
  </p:notesMasterIdLst>
  <p:sldIdLst>
    <p:sldId id="256" r:id="rId3"/>
    <p:sldId id="258" r:id="rId4"/>
    <p:sldId id="260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265" r:id="rId21"/>
    <p:sldId id="385" r:id="rId22"/>
    <p:sldId id="377" r:id="rId23"/>
    <p:sldId id="386" r:id="rId24"/>
    <p:sldId id="387" r:id="rId25"/>
    <p:sldId id="283" r:id="rId26"/>
    <p:sldId id="290" r:id="rId2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Epilogue" panose="020B060402020202020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Quicksand" charset="0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C1B"/>
    <a:srgbClr val="1E62C5"/>
    <a:srgbClr val="ED7D31"/>
    <a:srgbClr val="FFFFFC"/>
    <a:srgbClr val="99C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2E871C-B401-435E-9ED1-8CC311BB6949}">
  <a:tblStyle styleId="{BC2E871C-B401-435E-9ED1-8CC311BB69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74933" autoAdjust="0"/>
  </p:normalViewPr>
  <p:slideViewPr>
    <p:cSldViewPr snapToGrid="0">
      <p:cViewPr varScale="1">
        <p:scale>
          <a:sx n="90" d="100"/>
          <a:sy n="90" d="100"/>
        </p:scale>
        <p:origin x="60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5ec7bd68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5ec7bd68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5dcbbda67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5dcbbda67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5dcbbda67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5dcbbda67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5f3b9c4001_0_31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5f3b9c4001_0_31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25f3b9c4001_0_31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25f3b9c4001_0_31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25f3b9c4001_0_31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2" name="Google Shape;4362;g25f3b9c4001_0_31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469150" y="1229250"/>
            <a:ext cx="3960000" cy="23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469150" y="3780400"/>
            <a:ext cx="39600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 rot="-851267">
            <a:off x="1713536" y="431739"/>
            <a:ext cx="2200727" cy="2656502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"/>
          <p:cNvSpPr>
            <a:spLocks noGrp="1"/>
          </p:cNvSpPr>
          <p:nvPr>
            <p:ph type="pic" idx="3"/>
          </p:nvPr>
        </p:nvSpPr>
        <p:spPr>
          <a:xfrm>
            <a:off x="470700" y="2477757"/>
            <a:ext cx="1761600" cy="1966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D6E15-EE87-5722-69DD-B52F2953C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7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7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518" name="Google Shape;518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0" name="Google Shape;520;p37"/>
          <p:cNvGrpSpPr/>
          <p:nvPr/>
        </p:nvGrpSpPr>
        <p:grpSpPr>
          <a:xfrm>
            <a:off x="7765103" y="3660559"/>
            <a:ext cx="1705392" cy="1705392"/>
            <a:chOff x="-302572" y="3623584"/>
            <a:chExt cx="1705392" cy="1705392"/>
          </a:xfrm>
        </p:grpSpPr>
        <p:grpSp>
          <p:nvGrpSpPr>
            <p:cNvPr id="521" name="Google Shape;521;p37"/>
            <p:cNvGrpSpPr/>
            <p:nvPr/>
          </p:nvGrpSpPr>
          <p:grpSpPr>
            <a:xfrm rot="-2700000">
              <a:off x="-46182" y="3866692"/>
              <a:ext cx="1192611" cy="1219178"/>
              <a:chOff x="1999765" y="2805252"/>
              <a:chExt cx="1966200" cy="2010000"/>
            </a:xfrm>
          </p:grpSpPr>
          <p:sp>
            <p:nvSpPr>
              <p:cNvPr id="522" name="Google Shape;522;p37"/>
              <p:cNvSpPr/>
              <p:nvPr/>
            </p:nvSpPr>
            <p:spPr>
              <a:xfrm rot="1504453">
                <a:off x="2258335" y="3039561"/>
                <a:ext cx="1449060" cy="1541383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 rot="1500620">
                <a:off x="2347831" y="3160788"/>
                <a:ext cx="1265902" cy="13332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24" name="Google Shape;52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61080">
              <a:off x="258972" y="4310396"/>
              <a:ext cx="595255" cy="3673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A85C07-96F8-5632-72B1-94A827073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1CC27-AE0B-2FB1-10C3-E2880DB968F2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4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B3385-7E77-58BE-7C33-5B6B3F96B22D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76540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B4970-D50C-403B-D76F-D77B0D4EE6EF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18727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17BF5-C8EB-AFE2-AE1A-5EA05F21D230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216813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EDAEA-0BE7-A173-37CC-AE67732DFEC0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92248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17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F0196-CC19-AD94-7272-101A8C2DE664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9926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297000" y="2223450"/>
            <a:ext cx="273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29700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297000" y="3065250"/>
            <a:ext cx="27384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 rot="-791283">
            <a:off x="4991001" y="938281"/>
            <a:ext cx="2457616" cy="3255377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DCA5DC-1FDD-CF81-15F3-129EF0F26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1B7F5D-E86D-B789-20F8-53F45C217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4BFB4-E498-4C8E-6904-A6C00BBC26F8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1DFE0-BF67-6AE5-CF29-BBBBEEC4932B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13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132" name="Google Shape;132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7200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3"/>
          </p:nvPr>
        </p:nvSpPr>
        <p:spPr>
          <a:xfrm>
            <a:off x="34038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4" hasCustomPrompt="1"/>
          </p:nvPr>
        </p:nvSpPr>
        <p:spPr>
          <a:xfrm>
            <a:off x="60876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5"/>
          </p:nvPr>
        </p:nvSpPr>
        <p:spPr>
          <a:xfrm>
            <a:off x="60876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7"/>
          </p:nvPr>
        </p:nvSpPr>
        <p:spPr>
          <a:xfrm>
            <a:off x="7151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8"/>
          </p:nvPr>
        </p:nvSpPr>
        <p:spPr>
          <a:xfrm>
            <a:off x="34038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9"/>
          </p:nvPr>
        </p:nvSpPr>
        <p:spPr>
          <a:xfrm>
            <a:off x="60925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>
            <a:spLocks noGrp="1"/>
          </p:cNvSpPr>
          <p:nvPr>
            <p:ph type="pic" idx="13"/>
          </p:nvPr>
        </p:nvSpPr>
        <p:spPr>
          <a:xfrm rot="-807659">
            <a:off x="3169439" y="3271612"/>
            <a:ext cx="2732156" cy="1303645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D7300-BFA1-EFD6-A239-C51104623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5066066" y="2223450"/>
            <a:ext cx="2924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title" idx="2" hasCustomPrompt="1"/>
          </p:nvPr>
        </p:nvSpPr>
        <p:spPr>
          <a:xfrm>
            <a:off x="5066066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"/>
          </p:nvPr>
        </p:nvSpPr>
        <p:spPr>
          <a:xfrm>
            <a:off x="5066066" y="3065250"/>
            <a:ext cx="29247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>
            <a:spLocks noGrp="1"/>
          </p:cNvSpPr>
          <p:nvPr>
            <p:ph type="pic" idx="3"/>
          </p:nvPr>
        </p:nvSpPr>
        <p:spPr>
          <a:xfrm rot="241908">
            <a:off x="1114922" y="1125813"/>
            <a:ext cx="2457682" cy="3255557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15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170" name="Google Shape;17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15"/>
          <p:cNvGrpSpPr/>
          <p:nvPr/>
        </p:nvGrpSpPr>
        <p:grpSpPr>
          <a:xfrm>
            <a:off x="-467538" y="2653058"/>
            <a:ext cx="1781541" cy="1781541"/>
            <a:chOff x="337160" y="2781573"/>
            <a:chExt cx="2020116" cy="2020116"/>
          </a:xfrm>
        </p:grpSpPr>
        <p:grpSp>
          <p:nvGrpSpPr>
            <p:cNvPr id="173" name="Google Shape;173;p15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174" name="Google Shape;174;p1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" name="Google Shape;17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15"/>
          <p:cNvGrpSpPr/>
          <p:nvPr/>
        </p:nvGrpSpPr>
        <p:grpSpPr>
          <a:xfrm>
            <a:off x="8126732" y="3663187"/>
            <a:ext cx="1204977" cy="1285960"/>
            <a:chOff x="7326632" y="3386962"/>
            <a:chExt cx="1204977" cy="1285960"/>
          </a:xfrm>
        </p:grpSpPr>
        <p:grpSp>
          <p:nvGrpSpPr>
            <p:cNvPr id="178" name="Google Shape;178;p15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179" name="Google Shape;179;p1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81" name="Google Shape;181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47DB407-C381-684E-5476-6EB86E4FBE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24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297" name="Google Shape;297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p24"/>
          <p:cNvGrpSpPr/>
          <p:nvPr/>
        </p:nvGrpSpPr>
        <p:grpSpPr>
          <a:xfrm rot="-2700000">
            <a:off x="-13477" y="4062432"/>
            <a:ext cx="1002447" cy="1092142"/>
            <a:chOff x="101119" y="861325"/>
            <a:chExt cx="2092200" cy="2279400"/>
          </a:xfrm>
        </p:grpSpPr>
        <p:grpSp>
          <p:nvGrpSpPr>
            <p:cNvPr id="300" name="Google Shape;300;p24"/>
            <p:cNvGrpSpPr/>
            <p:nvPr/>
          </p:nvGrpSpPr>
          <p:grpSpPr>
            <a:xfrm>
              <a:off x="101119" y="861325"/>
              <a:ext cx="2092200" cy="2279400"/>
              <a:chOff x="1923594" y="2698825"/>
              <a:chExt cx="2092200" cy="2279400"/>
            </a:xfrm>
          </p:grpSpPr>
          <p:sp>
            <p:nvSpPr>
              <p:cNvPr id="301" name="Google Shape;301;p24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4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03" name="Google Shape;30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557379">
              <a:off x="663782" y="1366026"/>
              <a:ext cx="966661" cy="13080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C331BC-411D-C540-4765-954BD5B749B1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35"/>
          <p:cNvGrpSpPr/>
          <p:nvPr/>
        </p:nvGrpSpPr>
        <p:grpSpPr>
          <a:xfrm rot="10800000" flipH="1">
            <a:off x="-507429" y="-317800"/>
            <a:ext cx="10040153" cy="5975625"/>
            <a:chOff x="-507429" y="-470200"/>
            <a:chExt cx="10040153" cy="5975625"/>
          </a:xfrm>
        </p:grpSpPr>
        <p:pic>
          <p:nvPicPr>
            <p:cNvPr id="493" name="Google Shape;493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5" name="Google Shape;495;p35"/>
          <p:cNvSpPr txBox="1">
            <a:spLocks noGrp="1"/>
          </p:cNvSpPr>
          <p:nvPr>
            <p:ph type="ctrTitle"/>
          </p:nvPr>
        </p:nvSpPr>
        <p:spPr>
          <a:xfrm>
            <a:off x="3811149" y="751825"/>
            <a:ext cx="46122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35"/>
          <p:cNvSpPr txBox="1">
            <a:spLocks noGrp="1"/>
          </p:cNvSpPr>
          <p:nvPr>
            <p:ph type="subTitle" idx="1"/>
          </p:nvPr>
        </p:nvSpPr>
        <p:spPr>
          <a:xfrm>
            <a:off x="3805900" y="1710350"/>
            <a:ext cx="46230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7" name="Google Shape;497;p35"/>
          <p:cNvSpPr>
            <a:spLocks noGrp="1"/>
          </p:cNvSpPr>
          <p:nvPr>
            <p:ph type="pic" idx="2"/>
          </p:nvPr>
        </p:nvSpPr>
        <p:spPr>
          <a:xfrm rot="506995">
            <a:off x="1408565" y="930356"/>
            <a:ext cx="1976253" cy="2385717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35"/>
          <p:cNvSpPr>
            <a:spLocks noGrp="1"/>
          </p:cNvSpPr>
          <p:nvPr>
            <p:ph type="pic" idx="3"/>
          </p:nvPr>
        </p:nvSpPr>
        <p:spPr>
          <a:xfrm rot="-481353">
            <a:off x="1042182" y="2487050"/>
            <a:ext cx="1582083" cy="17659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99" name="Google Shape;499;p35"/>
          <p:cNvSpPr txBox="1"/>
          <p:nvPr/>
        </p:nvSpPr>
        <p:spPr>
          <a:xfrm>
            <a:off x="3811150" y="3036100"/>
            <a:ext cx="46122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infographics &amp; images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DE8EE-0066-3053-0FCE-DF27702A31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36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503" name="Google Shape;503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5" name="Google Shape;505;p36"/>
          <p:cNvGrpSpPr/>
          <p:nvPr/>
        </p:nvGrpSpPr>
        <p:grpSpPr>
          <a:xfrm>
            <a:off x="-467538" y="3663183"/>
            <a:ext cx="1781541" cy="1781541"/>
            <a:chOff x="337160" y="2781573"/>
            <a:chExt cx="2020116" cy="2020116"/>
          </a:xfrm>
        </p:grpSpPr>
        <p:grpSp>
          <p:nvGrpSpPr>
            <p:cNvPr id="506" name="Google Shape;506;p36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507" name="Google Shape;507;p36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09" name="Google Shape;509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0" name="Google Shape;510;p36"/>
          <p:cNvGrpSpPr/>
          <p:nvPr/>
        </p:nvGrpSpPr>
        <p:grpSpPr>
          <a:xfrm>
            <a:off x="601982" y="4158762"/>
            <a:ext cx="1204977" cy="1285960"/>
            <a:chOff x="7326632" y="3386962"/>
            <a:chExt cx="1204977" cy="1285960"/>
          </a:xfrm>
        </p:grpSpPr>
        <p:grpSp>
          <p:nvGrpSpPr>
            <p:cNvPr id="511" name="Google Shape;511;p36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512" name="Google Shape;512;p36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14" name="Google Shape;514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EA7148-09F1-9408-DA07-5828E133A2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D218C-3F7B-FBCE-E3C5-E1D25F0C3AC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37000"/>
          </a:blip>
          <a:stretch>
            <a:fillRect/>
          </a:stretch>
        </p:blipFill>
        <p:spPr>
          <a:xfrm>
            <a:off x="7937208" y="24769"/>
            <a:ext cx="1083041" cy="108304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1" r:id="rId6"/>
    <p:sldLayoutId id="214748367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09/12/2024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3E8BD-C817-E842-5580-DC9773EF1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1.xml"/><Relationship Id="rId7" Type="http://schemas.openxmlformats.org/officeDocument/2006/relationships/slide" Target="slide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6.xml"/><Relationship Id="rId18" Type="http://schemas.openxmlformats.org/officeDocument/2006/relationships/image" Target="../media/image27.gif"/><Relationship Id="rId3" Type="http://schemas.microsoft.com/office/2007/relationships/media" Target="../media/media8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slide" Target="slide8.xml"/><Relationship Id="rId2" Type="http://schemas.microsoft.com/office/2007/relationships/media" Target="../media/media7.wav"/><Relationship Id="rId16" Type="http://schemas.openxmlformats.org/officeDocument/2006/relationships/image" Target="../media/image36.gif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11.xml"/><Relationship Id="rId15" Type="http://schemas.openxmlformats.org/officeDocument/2006/relationships/slide" Target="slide18.xml"/><Relationship Id="rId10" Type="http://schemas.openxmlformats.org/officeDocument/2006/relationships/slide" Target="slide14.xml"/><Relationship Id="rId19" Type="http://schemas.openxmlformats.org/officeDocument/2006/relationships/slide" Target="slide17.xml"/><Relationship Id="rId4" Type="http://schemas.openxmlformats.org/officeDocument/2006/relationships/audio" Target="../media/media8.wav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0.mp3"/><Relationship Id="rId7" Type="http://schemas.openxmlformats.org/officeDocument/2006/relationships/image" Target="../media/image4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"/>
          <p:cNvSpPr txBox="1">
            <a:spLocks noGrp="1"/>
          </p:cNvSpPr>
          <p:nvPr>
            <p:ph type="subTitle" idx="1"/>
          </p:nvPr>
        </p:nvSpPr>
        <p:spPr>
          <a:xfrm>
            <a:off x="4713300" y="2796561"/>
            <a:ext cx="39600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sp>
        <p:nvSpPr>
          <p:cNvPr id="536" name="Google Shape;536;p41"/>
          <p:cNvSpPr txBox="1"/>
          <p:nvPr/>
        </p:nvSpPr>
        <p:spPr>
          <a:xfrm>
            <a:off x="7066000" y="535000"/>
            <a:ext cx="1362900" cy="3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rPr>
              <a:t>9th Grade</a:t>
            </a:r>
            <a:endParaRPr sz="1700" b="1" dirty="0">
              <a:solidFill>
                <a:schemeClr val="dk1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537" name="Google Shape;537;p41"/>
          <p:cNvSpPr txBox="1">
            <a:spLocks noGrp="1"/>
          </p:cNvSpPr>
          <p:nvPr>
            <p:ph type="ctrTitle"/>
          </p:nvPr>
        </p:nvSpPr>
        <p:spPr>
          <a:xfrm>
            <a:off x="4469150" y="1386698"/>
            <a:ext cx="4300468" cy="14523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UNIT 5</a:t>
            </a:r>
            <a:br>
              <a:rPr lang="en-US" sz="4800" dirty="0"/>
            </a:br>
            <a:r>
              <a:rPr lang="en-US" sz="3600" dirty="0"/>
              <a:t>OUR EXPERIENCES </a:t>
            </a:r>
            <a:endParaRPr sz="4000" dirty="0"/>
          </a:p>
        </p:txBody>
      </p:sp>
      <p:grpSp>
        <p:nvGrpSpPr>
          <p:cNvPr id="539" name="Google Shape;539;p41"/>
          <p:cNvGrpSpPr/>
          <p:nvPr/>
        </p:nvGrpSpPr>
        <p:grpSpPr>
          <a:xfrm>
            <a:off x="1834669" y="2681700"/>
            <a:ext cx="2092200" cy="2279400"/>
            <a:chOff x="1923594" y="2698825"/>
            <a:chExt cx="2092200" cy="2279400"/>
          </a:xfrm>
        </p:grpSpPr>
        <p:sp>
          <p:nvSpPr>
            <p:cNvPr id="540" name="Google Shape;540;p41"/>
            <p:cNvSpPr/>
            <p:nvPr/>
          </p:nvSpPr>
          <p:spPr>
            <a:xfrm rot="1504453">
              <a:off x="2245164" y="2919129"/>
              <a:ext cx="1449060" cy="183879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14300" dist="57150" dir="486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1"/>
            <p:cNvSpPr/>
            <p:nvPr/>
          </p:nvSpPr>
          <p:spPr>
            <a:xfrm rot="1500620">
              <a:off x="2336755" y="3002919"/>
              <a:ext cx="1265902" cy="1671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41"/>
          <p:cNvSpPr/>
          <p:nvPr/>
        </p:nvSpPr>
        <p:spPr>
          <a:xfrm rot="-528">
            <a:off x="374550" y="2373507"/>
            <a:ext cx="1953900" cy="2175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4" name="Google Shape;544;p4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342" t="34684" r="6183" b="2469"/>
          <a:stretch/>
        </p:blipFill>
        <p:spPr>
          <a:xfrm>
            <a:off x="470700" y="2477757"/>
            <a:ext cx="1761600" cy="1966500"/>
          </a:xfrm>
          <a:prstGeom prst="roundRect">
            <a:avLst>
              <a:gd name="adj" fmla="val 0"/>
            </a:avLst>
          </a:prstGeom>
        </p:spPr>
      </p:pic>
      <p:sp>
        <p:nvSpPr>
          <p:cNvPr id="545" name="Google Shape;545;p41"/>
          <p:cNvSpPr/>
          <p:nvPr/>
        </p:nvSpPr>
        <p:spPr>
          <a:xfrm rot="-859926">
            <a:off x="1623192" y="324403"/>
            <a:ext cx="2381416" cy="287117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2471" r="1263" b="9336"/>
          <a:stretch/>
        </p:blipFill>
        <p:spPr>
          <a:xfrm rot="-851267">
            <a:off x="1713536" y="431739"/>
            <a:ext cx="2200727" cy="26565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84D8-52A3-98BC-AFBA-1E55F292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48" y="124077"/>
            <a:ext cx="8689828" cy="572700"/>
          </a:xfrm>
        </p:spPr>
        <p:txBody>
          <a:bodyPr/>
          <a:lstStyle/>
          <a:p>
            <a:pPr algn="l"/>
            <a:r>
              <a:rPr lang="en-US" sz="2200" dirty="0"/>
              <a:t>1 (p.52) Write an activity next to each picture.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7C66A4-2BC2-D83E-0E47-2F0B98D23539}"/>
              </a:ext>
            </a:extLst>
          </p:cNvPr>
          <p:cNvSpPr/>
          <p:nvPr/>
        </p:nvSpPr>
        <p:spPr>
          <a:xfrm>
            <a:off x="509173" y="554696"/>
            <a:ext cx="8125653" cy="643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by rote 		touring a campus 	giving a performance putting up tents 	going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snorkelling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DE5C2-0915-53F7-8393-407ADB6E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6" y="1246446"/>
            <a:ext cx="2228524" cy="149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750698-7D4F-E251-9A6C-CFC69D33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705" y="1246446"/>
            <a:ext cx="2214589" cy="1491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91730-53FB-082A-2869-2C912B8C3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"/>
          <a:stretch/>
        </p:blipFill>
        <p:spPr>
          <a:xfrm>
            <a:off x="6396977" y="1246445"/>
            <a:ext cx="2250462" cy="1491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6451E-6AF0-8B7D-D351-BFEF10646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489" y="3151419"/>
            <a:ext cx="2225745" cy="1486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92ADF-789B-582C-15DA-9C0688B53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913" y="3151420"/>
            <a:ext cx="2225744" cy="14912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C2803A-24FC-F98E-90F5-0415BE939944}"/>
              </a:ext>
            </a:extLst>
          </p:cNvPr>
          <p:cNvSpPr txBox="1"/>
          <p:nvPr/>
        </p:nvSpPr>
        <p:spPr>
          <a:xfrm>
            <a:off x="433499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23662-DBE5-D5AE-3547-ABE2902CEF46}"/>
              </a:ext>
            </a:extLst>
          </p:cNvPr>
          <p:cNvSpPr txBox="1"/>
          <p:nvPr/>
        </p:nvSpPr>
        <p:spPr>
          <a:xfrm>
            <a:off x="3384804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220F15-059E-2EFA-7A32-352445BE6789}"/>
              </a:ext>
            </a:extLst>
          </p:cNvPr>
          <p:cNvSpPr txBox="1"/>
          <p:nvPr/>
        </p:nvSpPr>
        <p:spPr>
          <a:xfrm>
            <a:off x="6373946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 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B4029-FFAC-989D-2995-D6ED1F3A7C2A}"/>
              </a:ext>
            </a:extLst>
          </p:cNvPr>
          <p:cNvSpPr txBox="1"/>
          <p:nvPr/>
        </p:nvSpPr>
        <p:spPr>
          <a:xfrm>
            <a:off x="1792398" y="4730938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4. 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75FFC-0031-B4D6-FAFD-C9DC0ED7741A}"/>
              </a:ext>
            </a:extLst>
          </p:cNvPr>
          <p:cNvSpPr txBox="1"/>
          <p:nvPr/>
        </p:nvSpPr>
        <p:spPr>
          <a:xfrm>
            <a:off x="4907664" y="4730938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5. 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EF798-2FF2-EE6E-410E-A93624902BDA}"/>
              </a:ext>
            </a:extLst>
          </p:cNvPr>
          <p:cNvSpPr txBox="1"/>
          <p:nvPr/>
        </p:nvSpPr>
        <p:spPr>
          <a:xfrm>
            <a:off x="670379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touring a campus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095B6-8292-499F-0527-C12ECD2DD642}"/>
              </a:ext>
            </a:extLst>
          </p:cNvPr>
          <p:cNvSpPr txBox="1"/>
          <p:nvPr/>
        </p:nvSpPr>
        <p:spPr>
          <a:xfrm>
            <a:off x="3625526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</a:t>
            </a:r>
            <a:r>
              <a:rPr lang="en-US" sz="2000" b="1" dirty="0" err="1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snorkelling</a:t>
            </a:r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3FFA4C-92CC-9850-71AC-CCA261C8B7F1}"/>
              </a:ext>
            </a:extLst>
          </p:cNvPr>
          <p:cNvSpPr txBox="1"/>
          <p:nvPr/>
        </p:nvSpPr>
        <p:spPr>
          <a:xfrm>
            <a:off x="6598840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by rote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0830AA-E178-9AE2-5CEF-2D6CE3B9B80B}"/>
              </a:ext>
            </a:extLst>
          </p:cNvPr>
          <p:cNvSpPr txBox="1"/>
          <p:nvPr/>
        </p:nvSpPr>
        <p:spPr>
          <a:xfrm>
            <a:off x="2020785" y="4669382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touring a campus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2A65C-6256-DB98-49CA-B7AD0ADBEE23}"/>
              </a:ext>
            </a:extLst>
          </p:cNvPr>
          <p:cNvSpPr txBox="1"/>
          <p:nvPr/>
        </p:nvSpPr>
        <p:spPr>
          <a:xfrm>
            <a:off x="5072017" y="4662071"/>
            <a:ext cx="2697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giving a performance </a:t>
            </a:r>
          </a:p>
        </p:txBody>
      </p:sp>
    </p:spTree>
    <p:extLst>
      <p:ext uri="{BB962C8B-B14F-4D97-AF65-F5344CB8AC3E}">
        <p14:creationId xmlns:p14="http://schemas.microsoft.com/office/powerpoint/2010/main" val="108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8DB85-E684-4370-043A-4F2C87F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3" y="196745"/>
            <a:ext cx="8689828" cy="572700"/>
          </a:xfrm>
        </p:spPr>
        <p:txBody>
          <a:bodyPr/>
          <a:lstStyle/>
          <a:p>
            <a:pPr algn="l"/>
            <a:r>
              <a:rPr lang="en-US" sz="2000" dirty="0"/>
              <a:t>2 (p.52) Complete each sentence with an adjective in the box.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EEBA2-CA42-E9CD-BE48-E86E4ADEDA4E}"/>
              </a:ext>
            </a:extLst>
          </p:cNvPr>
          <p:cNvSpPr/>
          <p:nvPr/>
        </p:nvSpPr>
        <p:spPr>
          <a:xfrm>
            <a:off x="299753" y="696777"/>
            <a:ext cx="8544493" cy="459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amazing 	exhilarating 	unpleasant 	helpless     embarrassing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2A89B9-3191-706F-0577-7684971FF9E0}"/>
              </a:ext>
            </a:extLst>
          </p:cNvPr>
          <p:cNvSpPr txBox="1">
            <a:spLocks/>
          </p:cNvSpPr>
          <p:nvPr/>
        </p:nvSpPr>
        <p:spPr>
          <a:xfrm>
            <a:off x="216002" y="1198639"/>
            <a:ext cx="5912296" cy="324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1.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He felt ______________ when he couldn’t protect himself from bullying.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2.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The parachute jump was a(n) ______________ experience for the boy. He was so excited.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3.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It was so ______________ to view the mountain range from the distance.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4.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I had a(n) ______________ experience when I took her bag by mistake.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5.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The Tom had a(n) ______________ experience putting up a tent in the rain.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endParaRPr lang="en-US" sz="20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D777E0-1083-1457-5BAE-DFD9E053451E}"/>
              </a:ext>
            </a:extLst>
          </p:cNvPr>
          <p:cNvSpPr txBox="1">
            <a:spLocks/>
          </p:cNvSpPr>
          <p:nvPr/>
        </p:nvSpPr>
        <p:spPr>
          <a:xfrm>
            <a:off x="300754" y="1198637"/>
            <a:ext cx="5912296" cy="3609533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1.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He felt ______________ when 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couldn’t protect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himself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from bullying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2.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The parachute jump was a(n) ______________ experience for the boy. He was so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excited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3.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It was so ______________ to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view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the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mountain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range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from the distance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4.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I had a(n) _________________ experience when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I took her bag by mistake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5.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The Tom had a(n) ______________ experience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putting up a tent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in the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rain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endParaRPr lang="en-US" sz="22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8DE0E-AACB-A274-892F-BC62EF1D557F}"/>
              </a:ext>
            </a:extLst>
          </p:cNvPr>
          <p:cNvSpPr txBox="1"/>
          <p:nvPr/>
        </p:nvSpPr>
        <p:spPr>
          <a:xfrm>
            <a:off x="1919108" y="1200629"/>
            <a:ext cx="1453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helpless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65BC0-26DE-83E7-96FB-86D5183A6E52}"/>
              </a:ext>
            </a:extLst>
          </p:cNvPr>
          <p:cNvSpPr txBox="1"/>
          <p:nvPr/>
        </p:nvSpPr>
        <p:spPr>
          <a:xfrm>
            <a:off x="4275248" y="1944023"/>
            <a:ext cx="193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exhilarating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969FC-396F-6D61-43BB-CB3F141A7DDC}"/>
              </a:ext>
            </a:extLst>
          </p:cNvPr>
          <p:cNvSpPr txBox="1"/>
          <p:nvPr/>
        </p:nvSpPr>
        <p:spPr>
          <a:xfrm>
            <a:off x="1919108" y="2618270"/>
            <a:ext cx="193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amazing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949D0-F0AE-8060-FC4C-EBB6B55A9802}"/>
              </a:ext>
            </a:extLst>
          </p:cNvPr>
          <p:cNvSpPr txBox="1"/>
          <p:nvPr/>
        </p:nvSpPr>
        <p:spPr>
          <a:xfrm>
            <a:off x="1906284" y="3276859"/>
            <a:ext cx="207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embarrassing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9BCFB-9545-5C3C-BC76-25C3AF93DC41}"/>
              </a:ext>
            </a:extLst>
          </p:cNvPr>
          <p:cNvSpPr txBox="1"/>
          <p:nvPr/>
        </p:nvSpPr>
        <p:spPr>
          <a:xfrm>
            <a:off x="2918287" y="3950628"/>
            <a:ext cx="1726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unpleasant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D19AE-782F-DDA8-561F-1E84A6328315}"/>
              </a:ext>
            </a:extLst>
          </p:cNvPr>
          <p:cNvSpPr txBox="1"/>
          <p:nvPr/>
        </p:nvSpPr>
        <p:spPr>
          <a:xfrm>
            <a:off x="6128298" y="1252722"/>
            <a:ext cx="300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helpless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vô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dụng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78D94-FB6B-CFBC-3538-0C6195E6F151}"/>
              </a:ext>
            </a:extLst>
          </p:cNvPr>
          <p:cNvSpPr txBox="1"/>
          <p:nvPr/>
        </p:nvSpPr>
        <p:spPr>
          <a:xfrm>
            <a:off x="6128298" y="1946713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exhilarating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đầy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phấn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khích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D70CE-668D-B3C2-1FFB-F67E5A213AFB}"/>
              </a:ext>
            </a:extLst>
          </p:cNvPr>
          <p:cNvSpPr txBox="1"/>
          <p:nvPr/>
        </p:nvSpPr>
        <p:spPr>
          <a:xfrm>
            <a:off x="6128298" y="2710284"/>
            <a:ext cx="300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amazing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tuyệt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vời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5DFE23-7F9C-4622-A762-6BD8AE2067BA}"/>
              </a:ext>
            </a:extLst>
          </p:cNvPr>
          <p:cNvSpPr txBox="1"/>
          <p:nvPr/>
        </p:nvSpPr>
        <p:spPr>
          <a:xfrm>
            <a:off x="6128298" y="3323026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embarrassing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ngượng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ngùng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AF7E7-3016-76C4-4A2F-A8EF6B6A1681}"/>
              </a:ext>
            </a:extLst>
          </p:cNvPr>
          <p:cNvSpPr txBox="1"/>
          <p:nvPr/>
        </p:nvSpPr>
        <p:spPr>
          <a:xfrm>
            <a:off x="6128298" y="4048890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unpleasant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không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vui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vẻ</a:t>
            </a:r>
            <a:r>
              <a:rPr lang="en-US" sz="2000" dirty="0">
                <a:latin typeface="Epilogue" panose="020B0604020202020204" charset="0"/>
              </a:rPr>
              <a:t>, </a:t>
            </a:r>
            <a:r>
              <a:rPr lang="en-US" sz="2000" dirty="0" err="1">
                <a:latin typeface="Epilogue" panose="020B0604020202020204" charset="0"/>
              </a:rPr>
              <a:t>không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hài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lòng</a:t>
            </a:r>
            <a:endParaRPr lang="en-US" sz="2000" dirty="0">
              <a:latin typeface="Epilog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3987232" y="160030"/>
            <a:ext cx="4421478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n-US" sz="60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MINER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11150" y="2703021"/>
            <a:ext cx="130991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2297359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4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7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392943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His mind ______ when I asked him how to do the homework. 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25F10-8368-84C4-0665-57A57A1E82A7}"/>
              </a:ext>
            </a:extLst>
          </p:cNvPr>
          <p:cNvSpPr/>
          <p:nvPr/>
        </p:nvSpPr>
        <p:spPr>
          <a:xfrm>
            <a:off x="2445657" y="2307771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went blank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844F0-E289-C229-E0B1-B04445CBDA66}"/>
              </a:ext>
            </a:extLst>
          </p:cNvPr>
          <p:cNvSpPr/>
          <p:nvPr/>
        </p:nvSpPr>
        <p:spPr>
          <a:xfrm>
            <a:off x="5854779" y="2307771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went empty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F7D5C-A010-8F62-C3DB-D8635A8F5AF6}"/>
              </a:ext>
            </a:extLst>
          </p:cNvPr>
          <p:cNvSpPr/>
          <p:nvPr/>
        </p:nvSpPr>
        <p:spPr>
          <a:xfrm>
            <a:off x="2445657" y="3579980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98538"/>
            <a:r>
              <a:rPr lang="en-US" sz="3200" dirty="0"/>
              <a:t>C. became exhausted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0B377-0DC2-79E8-99A3-2E3AFF540BB3}"/>
              </a:ext>
            </a:extLst>
          </p:cNvPr>
          <p:cNvSpPr/>
          <p:nvPr/>
        </p:nvSpPr>
        <p:spPr>
          <a:xfrm>
            <a:off x="5854779" y="3579980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put up 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Students could see the university’s facilities when they ______. 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EC7E9E-BE02-D09A-FAB9-1FD68A928CED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took an excursion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85173E-D225-DBE7-A2C3-9803199DDFB2}"/>
              </a:ext>
            </a:extLst>
          </p:cNvPr>
          <p:cNvSpPr/>
          <p:nvPr/>
        </p:nvSpPr>
        <p:spPr>
          <a:xfrm>
            <a:off x="5854779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toured the campus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F9240-E96C-79E6-3DC9-3CE760132101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C. gave a performance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F81E6-E5AF-062A-EFD8-C25C07DDB9C7}"/>
              </a:ext>
            </a:extLst>
          </p:cNvPr>
          <p:cNvSpPr/>
          <p:nvPr/>
        </p:nvSpPr>
        <p:spPr>
          <a:xfrm>
            <a:off x="5854779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D. took an eco-tour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white"/>
                </a:solidFill>
              </a:rPr>
              <a:t>Snorkelling</a:t>
            </a:r>
            <a:r>
              <a:rPr lang="en-US" sz="3600" kern="1200" dirty="0">
                <a:solidFill>
                  <a:prstClr val="white"/>
                </a:solidFill>
              </a:rPr>
              <a:t> in the coral reef is a(n) ______.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8D253B-5D02-AB6C-66B8-C29A5949D347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touching moment	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77274E-7A54-9DE3-C53C-92BE8FE8AC4B}"/>
              </a:ext>
            </a:extLst>
          </p:cNvPr>
          <p:cNvSpPr/>
          <p:nvPr/>
        </p:nvSpPr>
        <p:spPr>
          <a:xfrm>
            <a:off x="5854779" y="2307771"/>
            <a:ext cx="29082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happy time</a:t>
            </a:r>
            <a:endParaRPr lang="en-US" sz="3200" b="1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70AE4-5090-5134-B175-53DFA6DAE1D7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exciting experience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461BB-F390-61D6-D9E9-0301E226E98A}"/>
              </a:ext>
            </a:extLst>
          </p:cNvPr>
          <p:cNvSpPr/>
          <p:nvPr/>
        </p:nvSpPr>
        <p:spPr>
          <a:xfrm>
            <a:off x="5854779" y="3579980"/>
            <a:ext cx="29082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embarrassing moment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6897" y="487211"/>
            <a:ext cx="8098340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>
                <a:solidFill>
                  <a:prstClr val="white"/>
                </a:solidFill>
              </a:rPr>
              <a:t>4. Nam </a:t>
            </a:r>
            <a:r>
              <a:rPr lang="en-US" sz="3600" kern="1200" dirty="0">
                <a:solidFill>
                  <a:prstClr val="white"/>
                </a:solidFill>
              </a:rPr>
              <a:t>and his friends felt ______ when they couldn’t put up a tent by themselves.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08E237-86DD-9ED6-3D3D-DC12C974AC83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pleasant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C7AFD-EC5F-58B2-6AD6-0BB9F7565B32}"/>
              </a:ext>
            </a:extLst>
          </p:cNvPr>
          <p:cNvSpPr/>
          <p:nvPr/>
        </p:nvSpPr>
        <p:spPr>
          <a:xfrm>
            <a:off x="5854779" y="2307771"/>
            <a:ext cx="28320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embarrassing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7E131-8C32-68BB-F92D-865425076663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embarrassed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757BF-092A-2CAF-46B2-099B27FB822D}"/>
              </a:ext>
            </a:extLst>
          </p:cNvPr>
          <p:cNvSpPr/>
          <p:nvPr/>
        </p:nvSpPr>
        <p:spPr>
          <a:xfrm>
            <a:off x="5854779" y="3579980"/>
            <a:ext cx="28320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pleased 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I didn’t understand the lesson. </a:t>
            </a:r>
          </a:p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I learnt it ______. </a:t>
            </a:r>
            <a:endParaRPr lang="en-US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2A879D-E928-DD15-96AE-FB4BAADE3098}"/>
              </a:ext>
            </a:extLst>
          </p:cNvPr>
          <p:cNvSpPr/>
          <p:nvPr/>
        </p:nvSpPr>
        <p:spPr>
          <a:xfrm>
            <a:off x="2445656" y="2307771"/>
            <a:ext cx="3151885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on purpose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24764-A47E-4CFD-D4DB-B202E735E2E3}"/>
              </a:ext>
            </a:extLst>
          </p:cNvPr>
          <p:cNvSpPr/>
          <p:nvPr/>
        </p:nvSpPr>
        <p:spPr>
          <a:xfrm>
            <a:off x="5941865" y="2307771"/>
            <a:ext cx="2864678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by chance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61810-0A96-3221-A08B-517C95301C08}"/>
              </a:ext>
            </a:extLst>
          </p:cNvPr>
          <p:cNvSpPr/>
          <p:nvPr/>
        </p:nvSpPr>
        <p:spPr>
          <a:xfrm>
            <a:off x="2445657" y="3579980"/>
            <a:ext cx="3151886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with memory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82AAC4-7B2D-51AE-A648-8F1302DC1E87}"/>
              </a:ext>
            </a:extLst>
          </p:cNvPr>
          <p:cNvSpPr/>
          <p:nvPr/>
        </p:nvSpPr>
        <p:spPr>
          <a:xfrm>
            <a:off x="5941865" y="3579980"/>
            <a:ext cx="2864678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by rote 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0"/>
          <p:cNvSpPr/>
          <p:nvPr/>
        </p:nvSpPr>
        <p:spPr>
          <a:xfrm rot="241696">
            <a:off x="987853" y="1037819"/>
            <a:ext cx="2711799" cy="346451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0"/>
          <p:cNvSpPr txBox="1">
            <a:spLocks noGrp="1"/>
          </p:cNvSpPr>
          <p:nvPr>
            <p:ph type="title"/>
          </p:nvPr>
        </p:nvSpPr>
        <p:spPr>
          <a:xfrm>
            <a:off x="4563140" y="2223450"/>
            <a:ext cx="4077934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Prnonunciation</a:t>
            </a:r>
            <a:endParaRPr dirty="0"/>
          </a:p>
        </p:txBody>
      </p:sp>
      <p:sp>
        <p:nvSpPr>
          <p:cNvPr id="703" name="Google Shape;703;p50"/>
          <p:cNvSpPr txBox="1">
            <a:spLocks noGrp="1"/>
          </p:cNvSpPr>
          <p:nvPr>
            <p:ph type="subTitle" idx="1"/>
          </p:nvPr>
        </p:nvSpPr>
        <p:spPr>
          <a:xfrm>
            <a:off x="4659086" y="3065250"/>
            <a:ext cx="333168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pronounce the sounds /j/ and /w/ correctly in words and sentences; </a:t>
            </a:r>
          </a:p>
        </p:txBody>
      </p:sp>
      <p:pic>
        <p:nvPicPr>
          <p:cNvPr id="704" name="Google Shape;704;p5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331" t="-440" r="42280" b="440"/>
          <a:stretch/>
        </p:blipFill>
        <p:spPr>
          <a:xfrm rot="242115">
            <a:off x="1114982" y="1125887"/>
            <a:ext cx="2457548" cy="3255497"/>
          </a:xfrm>
          <a:prstGeom prst="rect">
            <a:avLst/>
          </a:prstGeom>
        </p:spPr>
      </p:pic>
      <p:sp>
        <p:nvSpPr>
          <p:cNvPr id="705" name="Google Shape;705;p50"/>
          <p:cNvSpPr txBox="1">
            <a:spLocks noGrp="1"/>
          </p:cNvSpPr>
          <p:nvPr>
            <p:ph type="title" idx="2"/>
          </p:nvPr>
        </p:nvSpPr>
        <p:spPr>
          <a:xfrm>
            <a:off x="456314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12" name="Google Shape;712;p50"/>
          <p:cNvGrpSpPr/>
          <p:nvPr/>
        </p:nvGrpSpPr>
        <p:grpSpPr>
          <a:xfrm>
            <a:off x="2808229" y="385347"/>
            <a:ext cx="1779383" cy="1779383"/>
            <a:chOff x="1745270" y="2791811"/>
            <a:chExt cx="2143318" cy="2143318"/>
          </a:xfrm>
        </p:grpSpPr>
        <p:grpSp>
          <p:nvGrpSpPr>
            <p:cNvPr id="713" name="Google Shape;713;p50"/>
            <p:cNvGrpSpPr/>
            <p:nvPr/>
          </p:nvGrpSpPr>
          <p:grpSpPr>
            <a:xfrm rot="-2700000">
              <a:off x="2069865" y="3094980"/>
              <a:ext cx="1494129" cy="1536980"/>
              <a:chOff x="1980715" y="2822894"/>
              <a:chExt cx="1977000" cy="2033700"/>
            </a:xfrm>
          </p:grpSpPr>
          <p:sp>
            <p:nvSpPr>
              <p:cNvPr id="714" name="Google Shape;714;p50"/>
              <p:cNvSpPr/>
              <p:nvPr/>
            </p:nvSpPr>
            <p:spPr>
              <a:xfrm rot="1504453">
                <a:off x="2244685" y="3056031"/>
                <a:ext cx="1449060" cy="1567426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 rot="1500620">
                <a:off x="2336105" y="3155274"/>
                <a:ext cx="1265902" cy="13699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716" name="Google Shape;716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278308">
              <a:off x="2419521" y="3542385"/>
              <a:ext cx="794042" cy="6403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43"/>
          <p:cNvGrpSpPr/>
          <p:nvPr/>
        </p:nvGrpSpPr>
        <p:grpSpPr>
          <a:xfrm>
            <a:off x="839219" y="3111108"/>
            <a:ext cx="2037250" cy="2037250"/>
            <a:chOff x="1648442" y="2694471"/>
            <a:chExt cx="2336183" cy="2336183"/>
          </a:xfrm>
        </p:grpSpPr>
        <p:grpSp>
          <p:nvGrpSpPr>
            <p:cNvPr id="572" name="Google Shape;572;p43"/>
            <p:cNvGrpSpPr/>
            <p:nvPr/>
          </p:nvGrpSpPr>
          <p:grpSpPr>
            <a:xfrm rot="-2700000">
              <a:off x="2025938" y="3001228"/>
              <a:ext cx="1581192" cy="1722670"/>
              <a:chOff x="1923594" y="2698825"/>
              <a:chExt cx="2092200" cy="2279400"/>
            </a:xfrm>
          </p:grpSpPr>
          <p:sp>
            <p:nvSpPr>
              <p:cNvPr id="573" name="Google Shape;573;p43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3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75" name="Google Shape;575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278308">
              <a:off x="2419521" y="3542385"/>
              <a:ext cx="794042" cy="640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43"/>
          <p:cNvSpPr txBox="1">
            <a:spLocks noGrp="1"/>
          </p:cNvSpPr>
          <p:nvPr>
            <p:ph type="subTitle" idx="7"/>
          </p:nvPr>
        </p:nvSpPr>
        <p:spPr>
          <a:xfrm>
            <a:off x="436541" y="1943117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</a:t>
            </a:r>
            <a:endParaRPr dirty="0"/>
          </a:p>
        </p:txBody>
      </p:sp>
      <p:sp>
        <p:nvSpPr>
          <p:cNvPr id="577" name="Google Shape;577;p43"/>
          <p:cNvSpPr txBox="1">
            <a:spLocks noGrp="1"/>
          </p:cNvSpPr>
          <p:nvPr>
            <p:ph type="title"/>
          </p:nvPr>
        </p:nvSpPr>
        <p:spPr>
          <a:xfrm>
            <a:off x="436541" y="1481883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1"/>
          </p:nvPr>
        </p:nvSpPr>
        <p:spPr>
          <a:xfrm>
            <a:off x="441440" y="2439614"/>
            <a:ext cx="4045781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use the words related to experiences and adjectives describing experiences</a:t>
            </a:r>
            <a:endParaRPr sz="1800" dirty="0"/>
          </a:p>
        </p:txBody>
      </p:sp>
      <p:sp>
        <p:nvSpPr>
          <p:cNvPr id="579" name="Google Shape;579;p43"/>
          <p:cNvSpPr txBox="1">
            <a:spLocks noGrp="1"/>
          </p:cNvSpPr>
          <p:nvPr>
            <p:ph type="title" idx="2"/>
          </p:nvPr>
        </p:nvSpPr>
        <p:spPr>
          <a:xfrm>
            <a:off x="4984319" y="1479471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3"/>
          </p:nvPr>
        </p:nvSpPr>
        <p:spPr>
          <a:xfrm>
            <a:off x="5009163" y="2439614"/>
            <a:ext cx="3693397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pronounce the sounds /j/ and /w/ correctly in words and sentences; </a:t>
            </a:r>
            <a:endParaRPr sz="1800" dirty="0"/>
          </a:p>
        </p:txBody>
      </p:sp>
      <p:sp>
        <p:nvSpPr>
          <p:cNvPr id="583" name="Google Shape;583;p43"/>
          <p:cNvSpPr txBox="1">
            <a:spLocks noGrp="1"/>
          </p:cNvSpPr>
          <p:nvPr>
            <p:ph type="title" idx="6"/>
          </p:nvPr>
        </p:nvSpPr>
        <p:spPr>
          <a:xfrm>
            <a:off x="720000" y="2955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4984319" y="1943117"/>
            <a:ext cx="2833498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PRONUNCATION</a:t>
            </a:r>
            <a:endParaRPr dirty="0"/>
          </a:p>
        </p:txBody>
      </p:sp>
      <p:sp>
        <p:nvSpPr>
          <p:cNvPr id="586" name="Google Shape;586;p43"/>
          <p:cNvSpPr/>
          <p:nvPr/>
        </p:nvSpPr>
        <p:spPr>
          <a:xfrm rot="-799081">
            <a:off x="3219358" y="3438682"/>
            <a:ext cx="2259319" cy="116304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7" name="Google Shape;587;p43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 l="2848" t="8740" r="4661" b="25043"/>
          <a:stretch/>
        </p:blipFill>
        <p:spPr>
          <a:xfrm rot="-807758">
            <a:off x="3287739" y="3511764"/>
            <a:ext cx="2122557" cy="1012841"/>
          </a:xfrm>
          <a:prstGeom prst="rect">
            <a:avLst/>
          </a:prstGeom>
        </p:spPr>
      </p:pic>
      <p:grpSp>
        <p:nvGrpSpPr>
          <p:cNvPr id="594" name="Google Shape;594;p43"/>
          <p:cNvGrpSpPr/>
          <p:nvPr/>
        </p:nvGrpSpPr>
        <p:grpSpPr>
          <a:xfrm>
            <a:off x="5739537" y="3696543"/>
            <a:ext cx="1295932" cy="1370715"/>
            <a:chOff x="5566507" y="3202467"/>
            <a:chExt cx="1486089" cy="1571845"/>
          </a:xfrm>
        </p:grpSpPr>
        <p:grpSp>
          <p:nvGrpSpPr>
            <p:cNvPr id="595" name="Google Shape;595;p43"/>
            <p:cNvGrpSpPr/>
            <p:nvPr/>
          </p:nvGrpSpPr>
          <p:grpSpPr>
            <a:xfrm rot="-706761">
              <a:off x="5691043" y="3314541"/>
              <a:ext cx="1237016" cy="1347698"/>
              <a:chOff x="1923594" y="2698825"/>
              <a:chExt cx="2092200" cy="2279400"/>
            </a:xfrm>
          </p:grpSpPr>
          <p:sp>
            <p:nvSpPr>
              <p:cNvPr id="596" name="Google Shape;596;p43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3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98" name="Google Shape;598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80537">
              <a:off x="6042433" y="3765251"/>
              <a:ext cx="534236" cy="5225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578;p43">
            <a:extLst>
              <a:ext uri="{FF2B5EF4-FFF2-40B4-BE49-F238E27FC236}">
                <a16:creationId xmlns:a16="http://schemas.microsoft.com/office/drawing/2014/main" id="{1722ADCA-8BE8-2CC9-221B-7BE6235256AA}"/>
              </a:ext>
            </a:extLst>
          </p:cNvPr>
          <p:cNvSpPr txBox="1">
            <a:spLocks/>
          </p:cNvSpPr>
          <p:nvPr/>
        </p:nvSpPr>
        <p:spPr>
          <a:xfrm>
            <a:off x="436541" y="875944"/>
            <a:ext cx="6146067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400" b="1" dirty="0"/>
              <a:t>After this lesson, students will be able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build="p"/>
      <p:bldP spid="577" grpId="0"/>
      <p:bldP spid="578" grpId="0" build="p"/>
      <p:bldP spid="579" grpId="0"/>
      <p:bldP spid="580" grpId="0" build="p"/>
      <p:bldP spid="584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F647-FB5B-A898-B5F8-2E5DF346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9101"/>
            <a:ext cx="7704000" cy="572700"/>
          </a:xfrm>
        </p:spPr>
        <p:txBody>
          <a:bodyPr/>
          <a:lstStyle/>
          <a:p>
            <a:r>
              <a:rPr lang="en-US" dirty="0"/>
              <a:t>Listen and fill in the blank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3AF0A-0FE1-5D33-5ABE-942AFAF54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636" y="3590711"/>
            <a:ext cx="2122788" cy="649166"/>
          </a:xfrm>
        </p:spPr>
        <p:txBody>
          <a:bodyPr/>
          <a:lstStyle/>
          <a:p>
            <a:pPr marL="139700" indent="0">
              <a:buNone/>
            </a:pPr>
            <a:r>
              <a:rPr lang="en-US" sz="3600" dirty="0"/>
              <a:t>___ 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E58E62-9459-5069-98F2-B8B6352E431A}"/>
              </a:ext>
            </a:extLst>
          </p:cNvPr>
          <p:cNvSpPr txBox="1">
            <a:spLocks/>
          </p:cNvSpPr>
          <p:nvPr/>
        </p:nvSpPr>
        <p:spPr>
          <a:xfrm>
            <a:off x="5692121" y="3590711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dirty="0"/>
              <a:t>___ et</a:t>
            </a:r>
          </a:p>
        </p:txBody>
      </p:sp>
      <p:pic>
        <p:nvPicPr>
          <p:cNvPr id="8194" name="Picture 2" descr="Why You Should Say 'Yes' More | Entrepreneur">
            <a:extLst>
              <a:ext uri="{FF2B5EF4-FFF2-40B4-BE49-F238E27FC236}">
                <a16:creationId xmlns:a16="http://schemas.microsoft.com/office/drawing/2014/main" id="{7698D78D-EEFE-3F84-D597-48B6211A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8" y="849895"/>
            <a:ext cx="4109534" cy="2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ain Texture Pictures | Download Free Images on Unsplash">
            <a:extLst>
              <a:ext uri="{FF2B5EF4-FFF2-40B4-BE49-F238E27FC236}">
                <a16:creationId xmlns:a16="http://schemas.microsoft.com/office/drawing/2014/main" id="{CDEA4345-DC5A-157E-AD56-FCEA706E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49" y="849894"/>
            <a:ext cx="4109533" cy="2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777230-361D-5C39-5E15-F1E569DC343D}"/>
              </a:ext>
            </a:extLst>
          </p:cNvPr>
          <p:cNvSpPr txBox="1">
            <a:spLocks/>
          </p:cNvSpPr>
          <p:nvPr/>
        </p:nvSpPr>
        <p:spPr>
          <a:xfrm>
            <a:off x="1335636" y="4211375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j</a:t>
            </a:r>
            <a:r>
              <a:rPr lang="en-US" sz="3600" b="1" dirty="0" err="1"/>
              <a:t>es</a:t>
            </a:r>
            <a:r>
              <a:rPr lang="en-US" sz="3600" b="1" dirty="0"/>
              <a:t>/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F68980-D0A4-D5CF-7A5E-8AA6E3D60881}"/>
              </a:ext>
            </a:extLst>
          </p:cNvPr>
          <p:cNvSpPr txBox="1">
            <a:spLocks/>
          </p:cNvSpPr>
          <p:nvPr/>
        </p:nvSpPr>
        <p:spPr>
          <a:xfrm>
            <a:off x="5692121" y="4211375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 /</a:t>
            </a:r>
            <a:r>
              <a:rPr lang="en-US" sz="3600" b="1" dirty="0">
                <a:solidFill>
                  <a:srgbClr val="FF0000"/>
                </a:solidFill>
              </a:rPr>
              <a:t>w</a:t>
            </a:r>
            <a:r>
              <a:rPr lang="en-US" sz="3600" b="1" dirty="0"/>
              <a:t>et/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EE8F9E-19CC-A17E-47BF-717E1A64468D}"/>
              </a:ext>
            </a:extLst>
          </p:cNvPr>
          <p:cNvSpPr txBox="1">
            <a:spLocks/>
          </p:cNvSpPr>
          <p:nvPr/>
        </p:nvSpPr>
        <p:spPr>
          <a:xfrm>
            <a:off x="1668847" y="3635566"/>
            <a:ext cx="875919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>
                <a:solidFill>
                  <a:srgbClr val="FF0000"/>
                </a:solidFill>
              </a:rPr>
              <a:t>y</a:t>
            </a:r>
            <a:endParaRPr lang="en-US" sz="3600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EAB491-A090-0DC4-4CF9-CDAFEF2F3E17}"/>
              </a:ext>
            </a:extLst>
          </p:cNvPr>
          <p:cNvSpPr txBox="1">
            <a:spLocks/>
          </p:cNvSpPr>
          <p:nvPr/>
        </p:nvSpPr>
        <p:spPr>
          <a:xfrm>
            <a:off x="6006604" y="3586784"/>
            <a:ext cx="875919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w</a:t>
            </a:r>
            <a:endParaRPr lang="en-US" sz="3600" b="1" dirty="0"/>
          </a:p>
        </p:txBody>
      </p:sp>
      <p:pic>
        <p:nvPicPr>
          <p:cNvPr id="10" name="yes_n0205">
            <a:hlinkClick r:id="" action="ppaction://media"/>
            <a:extLst>
              <a:ext uri="{FF2B5EF4-FFF2-40B4-BE49-F238E27FC236}">
                <a16:creationId xmlns:a16="http://schemas.microsoft.com/office/drawing/2014/main" id="{23464602-35C0-58D3-22A4-7DE42FE2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9311" y="3713505"/>
            <a:ext cx="649166" cy="649166"/>
          </a:xfrm>
          <a:prstGeom prst="rect">
            <a:avLst/>
          </a:prstGeom>
        </p:spPr>
      </p:pic>
      <p:pic>
        <p:nvPicPr>
          <p:cNvPr id="11" name="ld45wet">
            <a:hlinkClick r:id="" action="ppaction://media"/>
            <a:extLst>
              <a:ext uri="{FF2B5EF4-FFF2-40B4-BE49-F238E27FC236}">
                <a16:creationId xmlns:a16="http://schemas.microsoft.com/office/drawing/2014/main" id="{FC3D990C-BD0D-76B3-C1A4-DCD0C5380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2629" y="3748804"/>
            <a:ext cx="628966" cy="6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1EF2-8AD3-5D4D-0D0A-E24D97B2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882"/>
            <a:ext cx="7704000" cy="534689"/>
          </a:xfrm>
        </p:spPr>
        <p:txBody>
          <a:bodyPr/>
          <a:lstStyle/>
          <a:p>
            <a:r>
              <a:rPr lang="en-US" sz="2400" dirty="0"/>
              <a:t>/j/ and /w/ </a:t>
            </a:r>
          </a:p>
        </p:txBody>
      </p:sp>
      <p:pic>
        <p:nvPicPr>
          <p:cNvPr id="4" name="HƯỚNG DẪN PHÁT ÂM LỚP 9 - Unit 5_ Our experiences - _j_ and _w_">
            <a:hlinkClick r:id="" action="ppaction://media"/>
            <a:extLst>
              <a:ext uri="{FF2B5EF4-FFF2-40B4-BE49-F238E27FC236}">
                <a16:creationId xmlns:a16="http://schemas.microsoft.com/office/drawing/2014/main" id="{A21B5586-2239-E324-1DD7-74433AC8D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901" y="648908"/>
            <a:ext cx="7741099" cy="43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6024-5B85-74FB-0876-99FB8E00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6" y="155314"/>
            <a:ext cx="7962273" cy="572700"/>
          </a:xfrm>
        </p:spPr>
        <p:txBody>
          <a:bodyPr/>
          <a:lstStyle/>
          <a:p>
            <a:pPr algn="l"/>
            <a:r>
              <a:rPr lang="en-US" sz="2200" dirty="0"/>
              <a:t>4 (p.52) Listen and repeat the words. Pay attention to the sounds /j/ and /w/.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DB60B9-9588-4139-9CE3-8BB6EE72F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917392"/>
              </p:ext>
            </p:extLst>
          </p:nvPr>
        </p:nvGraphicFramePr>
        <p:xfrm>
          <a:off x="1252396" y="1191599"/>
          <a:ext cx="6096000" cy="2377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551792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91887648"/>
                    </a:ext>
                  </a:extLst>
                </a:gridCol>
              </a:tblGrid>
              <a:tr h="3837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/j/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/w/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09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ellow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esterday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ahoo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ogurt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ield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atching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sand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ich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high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ay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cross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ord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86650"/>
                  </a:ext>
                </a:extLst>
              </a:tr>
            </a:tbl>
          </a:graphicData>
        </a:graphic>
      </p:graphicFrame>
      <p:pic>
        <p:nvPicPr>
          <p:cNvPr id="5" name="028">
            <a:hlinkClick r:id="" action="ppaction://media"/>
            <a:extLst>
              <a:ext uri="{FF2B5EF4-FFF2-40B4-BE49-F238E27FC236}">
                <a16:creationId xmlns:a16="http://schemas.microsoft.com/office/drawing/2014/main" id="{30BD570E-1DD3-FABA-4620-BB19C43F7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26" y="119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DE41D3-93BE-AE35-4582-0534936C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6" y="155314"/>
            <a:ext cx="7962273" cy="1166492"/>
          </a:xfrm>
        </p:spPr>
        <p:txBody>
          <a:bodyPr/>
          <a:lstStyle/>
          <a:p>
            <a:pPr algn="l"/>
            <a:r>
              <a:rPr lang="en-US" sz="2200" dirty="0"/>
              <a:t>5 (p.52) Listen to the sentences. Underline the words with /j/ and circle the words with /w/. </a:t>
            </a:r>
            <a:r>
              <a:rPr lang="en-US" sz="2200" dirty="0" err="1"/>
              <a:t>Practise</a:t>
            </a:r>
            <a:r>
              <a:rPr lang="en-US" sz="2200" dirty="0"/>
              <a:t> the sentences.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D539E4-8326-6AF7-69B0-1C2DB4E75D1D}"/>
              </a:ext>
            </a:extLst>
          </p:cNvPr>
          <p:cNvSpPr txBox="1"/>
          <p:nvPr/>
        </p:nvSpPr>
        <p:spPr>
          <a:xfrm>
            <a:off x="461726" y="1220422"/>
            <a:ext cx="8608922" cy="344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tried sailing a yacht, and he did it well.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We’ve made a class yearbook. It looks wonderful. 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awarded him a gold medal yesterday.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Youngsters should be aware of their responsibilities.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 They haven’t yet understood the role of wildlife.</a:t>
            </a:r>
            <a:r>
              <a:rPr lang="en-VN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029">
            <a:hlinkClick r:id="" action="ppaction://media"/>
            <a:extLst>
              <a:ext uri="{FF2B5EF4-FFF2-40B4-BE49-F238E27FC236}">
                <a16:creationId xmlns:a16="http://schemas.microsoft.com/office/drawing/2014/main" id="{3A50E200-2E48-3302-1075-C030BD195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4399" y="583662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9F036D-B589-D009-1B2A-9A642041B41C}"/>
              </a:ext>
            </a:extLst>
          </p:cNvPr>
          <p:cNvSpPr/>
          <p:nvPr/>
        </p:nvSpPr>
        <p:spPr>
          <a:xfrm>
            <a:off x="2191113" y="570014"/>
            <a:ext cx="928171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3342D8-4A9D-89D2-E630-50B2D2E54416}"/>
              </a:ext>
            </a:extLst>
          </p:cNvPr>
          <p:cNvCxnSpPr>
            <a:cxnSpLocks/>
          </p:cNvCxnSpPr>
          <p:nvPr/>
        </p:nvCxnSpPr>
        <p:spPr>
          <a:xfrm>
            <a:off x="5313808" y="530183"/>
            <a:ext cx="1367211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B8C4DC-C724-13C6-8065-93473BEAF025}"/>
              </a:ext>
            </a:extLst>
          </p:cNvPr>
          <p:cNvCxnSpPr>
            <a:cxnSpLocks/>
          </p:cNvCxnSpPr>
          <p:nvPr/>
        </p:nvCxnSpPr>
        <p:spPr>
          <a:xfrm>
            <a:off x="1196550" y="888462"/>
            <a:ext cx="381527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9153DC8-DBCF-F52B-2C9C-AC120B4D22E6}"/>
              </a:ext>
            </a:extLst>
          </p:cNvPr>
          <p:cNvSpPr/>
          <p:nvPr/>
        </p:nvSpPr>
        <p:spPr>
          <a:xfrm>
            <a:off x="5306434" y="562640"/>
            <a:ext cx="519179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E9EEA7-9FBD-B35C-1432-05CE4285E9E2}"/>
              </a:ext>
            </a:extLst>
          </p:cNvPr>
          <p:cNvSpPr/>
          <p:nvPr/>
        </p:nvSpPr>
        <p:spPr>
          <a:xfrm>
            <a:off x="5242662" y="1491154"/>
            <a:ext cx="699583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872B70-5F94-E90A-6BA2-548CD5BB6400}"/>
              </a:ext>
            </a:extLst>
          </p:cNvPr>
          <p:cNvCxnSpPr>
            <a:cxnSpLocks/>
          </p:cNvCxnSpPr>
          <p:nvPr/>
        </p:nvCxnSpPr>
        <p:spPr>
          <a:xfrm>
            <a:off x="2928520" y="1802862"/>
            <a:ext cx="699583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507F2C-C140-4135-3D4A-D86178C2C63E}"/>
              </a:ext>
            </a:extLst>
          </p:cNvPr>
          <p:cNvCxnSpPr>
            <a:cxnSpLocks/>
          </p:cNvCxnSpPr>
          <p:nvPr/>
        </p:nvCxnSpPr>
        <p:spPr>
          <a:xfrm>
            <a:off x="3278311" y="2481288"/>
            <a:ext cx="1175702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3019729-F23D-DE03-A1F2-2D357E1994CB}"/>
              </a:ext>
            </a:extLst>
          </p:cNvPr>
          <p:cNvSpPr/>
          <p:nvPr/>
        </p:nvSpPr>
        <p:spPr>
          <a:xfrm>
            <a:off x="5475821" y="2112066"/>
            <a:ext cx="1389553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5D796D-6E6E-5B20-F1A2-7AD734427417}"/>
              </a:ext>
            </a:extLst>
          </p:cNvPr>
          <p:cNvSpPr/>
          <p:nvPr/>
        </p:nvSpPr>
        <p:spPr>
          <a:xfrm>
            <a:off x="1409435" y="2811375"/>
            <a:ext cx="1215777" cy="418521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483EE-521A-49F6-301B-5E68D5704398}"/>
              </a:ext>
            </a:extLst>
          </p:cNvPr>
          <p:cNvCxnSpPr>
            <a:cxnSpLocks/>
          </p:cNvCxnSpPr>
          <p:nvPr/>
        </p:nvCxnSpPr>
        <p:spPr>
          <a:xfrm>
            <a:off x="4766543" y="3152340"/>
            <a:ext cx="1175702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C6C8C2-E5F7-E3AC-AE2E-81E6AA372C29}"/>
              </a:ext>
            </a:extLst>
          </p:cNvPr>
          <p:cNvCxnSpPr>
            <a:cxnSpLocks/>
          </p:cNvCxnSpPr>
          <p:nvPr/>
        </p:nvCxnSpPr>
        <p:spPr>
          <a:xfrm>
            <a:off x="821584" y="3820934"/>
            <a:ext cx="1369529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D4FCB7A-41B5-7947-D180-B6E3A17DD5F4}"/>
              </a:ext>
            </a:extLst>
          </p:cNvPr>
          <p:cNvSpPr/>
          <p:nvPr/>
        </p:nvSpPr>
        <p:spPr>
          <a:xfrm>
            <a:off x="3466264" y="3485518"/>
            <a:ext cx="847640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9713D9-3489-F09F-1CBE-B2069EE8A52D}"/>
              </a:ext>
            </a:extLst>
          </p:cNvPr>
          <p:cNvCxnSpPr>
            <a:cxnSpLocks/>
          </p:cNvCxnSpPr>
          <p:nvPr/>
        </p:nvCxnSpPr>
        <p:spPr>
          <a:xfrm>
            <a:off x="2502900" y="4550979"/>
            <a:ext cx="425620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B884474-6F5B-3FE2-4453-203FAEEAB4EF}"/>
              </a:ext>
            </a:extLst>
          </p:cNvPr>
          <p:cNvSpPr/>
          <p:nvPr/>
        </p:nvSpPr>
        <p:spPr>
          <a:xfrm>
            <a:off x="5746776" y="4217449"/>
            <a:ext cx="1044855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</p:spTree>
    <p:extLst>
      <p:ext uri="{BB962C8B-B14F-4D97-AF65-F5344CB8AC3E}">
        <p14:creationId xmlns:p14="http://schemas.microsoft.com/office/powerpoint/2010/main" val="20992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3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68"/>
          <p:cNvSpPr txBox="1">
            <a:spLocks noGrp="1"/>
          </p:cNvSpPr>
          <p:nvPr>
            <p:ph type="title"/>
          </p:nvPr>
        </p:nvSpPr>
        <p:spPr>
          <a:xfrm>
            <a:off x="720000" y="2041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2BA767-83F2-90DB-95FE-99DCB2718559}"/>
              </a:ext>
            </a:extLst>
          </p:cNvPr>
          <p:cNvGrpSpPr/>
          <p:nvPr/>
        </p:nvGrpSpPr>
        <p:grpSpPr>
          <a:xfrm>
            <a:off x="2203465" y="3874392"/>
            <a:ext cx="4876832" cy="1082459"/>
            <a:chOff x="135327" y="2567485"/>
            <a:chExt cx="9135146" cy="2027631"/>
          </a:xfrm>
        </p:grpSpPr>
        <p:sp>
          <p:nvSpPr>
            <p:cNvPr id="4270" name="Google Shape;4270;p68"/>
            <p:cNvSpPr/>
            <p:nvPr/>
          </p:nvSpPr>
          <p:spPr>
            <a:xfrm>
              <a:off x="2694300" y="3024125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71" name="Google Shape;4271;p68"/>
            <p:cNvCxnSpPr>
              <a:cxnSpLocks/>
              <a:stCxn id="17" idx="2"/>
              <a:endCxn id="4270" idx="1"/>
            </p:cNvCxnSpPr>
            <p:nvPr/>
          </p:nvCxnSpPr>
          <p:spPr>
            <a:xfrm rot="16200000" flipH="1">
              <a:off x="1022731" y="1680081"/>
              <a:ext cx="1233041" cy="300785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sp>
          <p:nvSpPr>
            <p:cNvPr id="4272" name="Google Shape;4272;p68"/>
            <p:cNvSpPr/>
            <p:nvPr/>
          </p:nvSpPr>
          <p:spPr>
            <a:xfrm rot="10800000">
              <a:off x="3656390" y="3042316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8"/>
            <p:cNvSpPr/>
            <p:nvPr/>
          </p:nvSpPr>
          <p:spPr>
            <a:xfrm>
              <a:off x="4611050" y="3024125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74" name="Google Shape;4274;p68"/>
            <p:cNvCxnSpPr>
              <a:cxnSpLocks/>
              <a:stCxn id="22" idx="2"/>
              <a:endCxn id="4273" idx="5"/>
            </p:cNvCxnSpPr>
            <p:nvPr/>
          </p:nvCxnSpPr>
          <p:spPr>
            <a:xfrm rot="5400000">
              <a:off x="6997555" y="1527608"/>
              <a:ext cx="1233039" cy="3312797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cxnSp>
          <p:nvCxnSpPr>
            <p:cNvPr id="4275" name="Google Shape;4275;p68"/>
            <p:cNvCxnSpPr>
              <a:cxnSpLocks/>
              <a:endCxn id="4272" idx="3"/>
            </p:cNvCxnSpPr>
            <p:nvPr/>
          </p:nvCxnSpPr>
          <p:spPr>
            <a:xfrm rot="5400000">
              <a:off x="4398877" y="2869187"/>
              <a:ext cx="328391" cy="17863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sp>
        <p:nvSpPr>
          <p:cNvPr id="6" name="Google Shape;578;p43">
            <a:extLst>
              <a:ext uri="{FF2B5EF4-FFF2-40B4-BE49-F238E27FC236}">
                <a16:creationId xmlns:a16="http://schemas.microsoft.com/office/drawing/2014/main" id="{03ABDD52-5B11-C23D-366A-1AF6E85FD2C4}"/>
              </a:ext>
            </a:extLst>
          </p:cNvPr>
          <p:cNvSpPr txBox="1">
            <a:spLocks/>
          </p:cNvSpPr>
          <p:nvPr/>
        </p:nvSpPr>
        <p:spPr>
          <a:xfrm>
            <a:off x="790502" y="692918"/>
            <a:ext cx="6768046" cy="48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000" b="1" i="1" dirty="0"/>
              <a:t>Choose the correct options</a:t>
            </a:r>
          </a:p>
        </p:txBody>
      </p:sp>
      <p:sp>
        <p:nvSpPr>
          <p:cNvPr id="10" name="Google Shape;578;p43">
            <a:extLst>
              <a:ext uri="{FF2B5EF4-FFF2-40B4-BE49-F238E27FC236}">
                <a16:creationId xmlns:a16="http://schemas.microsoft.com/office/drawing/2014/main" id="{845B87CA-9597-6457-78F1-72BD71908561}"/>
              </a:ext>
            </a:extLst>
          </p:cNvPr>
          <p:cNvSpPr txBox="1">
            <a:spLocks/>
          </p:cNvSpPr>
          <p:nvPr/>
        </p:nvSpPr>
        <p:spPr>
          <a:xfrm>
            <a:off x="754980" y="1070287"/>
            <a:ext cx="6768046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400" b="1" dirty="0"/>
              <a:t>After this lesson, students have been able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80013-B603-3AAF-F485-85548B615A1C}"/>
              </a:ext>
            </a:extLst>
          </p:cNvPr>
          <p:cNvSpPr/>
          <p:nvPr/>
        </p:nvSpPr>
        <p:spPr>
          <a:xfrm>
            <a:off x="371489" y="1680008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experiences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1424E-BB91-FDD7-8A60-2BD74790D8FD}"/>
              </a:ext>
            </a:extLst>
          </p:cNvPr>
          <p:cNvSpPr/>
          <p:nvPr/>
        </p:nvSpPr>
        <p:spPr>
          <a:xfrm>
            <a:off x="3158933" y="1680008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personality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16412-B5F3-5FCE-413D-A17DC6F3FF4B}"/>
              </a:ext>
            </a:extLst>
          </p:cNvPr>
          <p:cNvSpPr/>
          <p:nvPr/>
        </p:nvSpPr>
        <p:spPr>
          <a:xfrm>
            <a:off x="6064366" y="1680008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travel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F0FCE-CB2C-8AD4-781B-18630F62808E}"/>
              </a:ext>
            </a:extLst>
          </p:cNvPr>
          <p:cNvSpPr/>
          <p:nvPr/>
        </p:nvSpPr>
        <p:spPr>
          <a:xfrm>
            <a:off x="371489" y="2402679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41B8AE-A668-3DC1-B1A6-9561527A57DA}"/>
              </a:ext>
            </a:extLst>
          </p:cNvPr>
          <p:cNvSpPr/>
          <p:nvPr/>
        </p:nvSpPr>
        <p:spPr>
          <a:xfrm>
            <a:off x="3158933" y="2402679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experiences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031019-39C8-9C3F-5E20-8ACA9CAA9B6C}"/>
              </a:ext>
            </a:extLst>
          </p:cNvPr>
          <p:cNvSpPr/>
          <p:nvPr/>
        </p:nvSpPr>
        <p:spPr>
          <a:xfrm>
            <a:off x="6064366" y="2402679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sounds /j/ and /w/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6467FB-DABD-C23A-3B62-A68407D34369}"/>
              </a:ext>
            </a:extLst>
          </p:cNvPr>
          <p:cNvSpPr/>
          <p:nvPr/>
        </p:nvSpPr>
        <p:spPr>
          <a:xfrm>
            <a:off x="1087403" y="3234082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experiences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38E7F0-7A49-B6C7-6020-E6F21EE1AA66}"/>
              </a:ext>
            </a:extLst>
          </p:cNvPr>
          <p:cNvSpPr/>
          <p:nvPr/>
        </p:nvSpPr>
        <p:spPr>
          <a:xfrm>
            <a:off x="3288607" y="3234083"/>
            <a:ext cx="2608477" cy="718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experiences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897F6-0F96-F988-FA61-372EEED60AFF}"/>
              </a:ext>
            </a:extLst>
          </p:cNvPr>
          <p:cNvSpPr/>
          <p:nvPr/>
        </p:nvSpPr>
        <p:spPr>
          <a:xfrm>
            <a:off x="6202488" y="3234082"/>
            <a:ext cx="1755616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sounds /j/ and /w/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  <p:bldP spid="18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4" name="Google Shape;4364;p75"/>
          <p:cNvGrpSpPr/>
          <p:nvPr/>
        </p:nvGrpSpPr>
        <p:grpSpPr>
          <a:xfrm rot="-872333">
            <a:off x="327469" y="946918"/>
            <a:ext cx="1781625" cy="1781625"/>
            <a:chOff x="337160" y="2781573"/>
            <a:chExt cx="2020116" cy="2020116"/>
          </a:xfrm>
        </p:grpSpPr>
        <p:grpSp>
          <p:nvGrpSpPr>
            <p:cNvPr id="4365" name="Google Shape;4365;p75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4366" name="Google Shape;4366;p7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7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368" name="Google Shape;4368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9" name="Google Shape;4369;p75"/>
          <p:cNvSpPr/>
          <p:nvPr/>
        </p:nvSpPr>
        <p:spPr>
          <a:xfrm rot="526453">
            <a:off x="1307062" y="814326"/>
            <a:ext cx="2188917" cy="262779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5"/>
          <p:cNvSpPr txBox="1">
            <a:spLocks noGrp="1"/>
          </p:cNvSpPr>
          <p:nvPr>
            <p:ph type="ctrTitle"/>
          </p:nvPr>
        </p:nvSpPr>
        <p:spPr>
          <a:xfrm>
            <a:off x="3463533" y="1978771"/>
            <a:ext cx="54596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for your attention!</a:t>
            </a:r>
            <a:endParaRPr dirty="0"/>
          </a:p>
        </p:txBody>
      </p:sp>
      <p:pic>
        <p:nvPicPr>
          <p:cNvPr id="4387" name="Google Shape;4387;p7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9767" b="9775"/>
          <a:stretch/>
        </p:blipFill>
        <p:spPr>
          <a:xfrm rot="506995">
            <a:off x="1408565" y="930356"/>
            <a:ext cx="1976253" cy="2385717"/>
          </a:xfrm>
          <a:prstGeom prst="rect">
            <a:avLst/>
          </a:prstGeom>
        </p:spPr>
      </p:pic>
      <p:sp>
        <p:nvSpPr>
          <p:cNvPr id="4388" name="Google Shape;4388;p75"/>
          <p:cNvSpPr/>
          <p:nvPr/>
        </p:nvSpPr>
        <p:spPr>
          <a:xfrm rot="-464549">
            <a:off x="942985" y="2343760"/>
            <a:ext cx="1774780" cy="2026712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9" name="Google Shape;4389;p7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12804" b="12796"/>
          <a:stretch/>
        </p:blipFill>
        <p:spPr>
          <a:xfrm rot="-481353">
            <a:off x="1042182" y="2487050"/>
            <a:ext cx="1582083" cy="1765960"/>
          </a:xfrm>
          <a:prstGeom prst="roundRect">
            <a:avLst>
              <a:gd name="adj" fmla="val 16667"/>
            </a:avLst>
          </a:prstGeom>
        </p:spPr>
      </p:pic>
      <p:grpSp>
        <p:nvGrpSpPr>
          <p:cNvPr id="4390" name="Google Shape;4390;p75"/>
          <p:cNvGrpSpPr/>
          <p:nvPr/>
        </p:nvGrpSpPr>
        <p:grpSpPr>
          <a:xfrm>
            <a:off x="2606182" y="2794287"/>
            <a:ext cx="1204977" cy="1285960"/>
            <a:chOff x="7326632" y="3386962"/>
            <a:chExt cx="1204977" cy="1285960"/>
          </a:xfrm>
        </p:grpSpPr>
        <p:grpSp>
          <p:nvGrpSpPr>
            <p:cNvPr id="4391" name="Google Shape;4391;p75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4392" name="Google Shape;4392;p7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7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394" name="Google Shape;4394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45"/>
          <p:cNvGrpSpPr/>
          <p:nvPr/>
        </p:nvGrpSpPr>
        <p:grpSpPr>
          <a:xfrm rot="1060349">
            <a:off x="6845377" y="864324"/>
            <a:ext cx="1897836" cy="1876059"/>
            <a:chOff x="7047276" y="1216311"/>
            <a:chExt cx="1512566" cy="1495210"/>
          </a:xfrm>
        </p:grpSpPr>
        <p:grpSp>
          <p:nvGrpSpPr>
            <p:cNvPr id="636" name="Google Shape;636;p45"/>
            <p:cNvGrpSpPr/>
            <p:nvPr/>
          </p:nvGrpSpPr>
          <p:grpSpPr>
            <a:xfrm rot="-623203">
              <a:off x="7152105" y="1323264"/>
              <a:ext cx="1302909" cy="1281303"/>
              <a:chOff x="1923609" y="3110150"/>
              <a:chExt cx="1899600" cy="1868100"/>
            </a:xfrm>
          </p:grpSpPr>
          <p:sp>
            <p:nvSpPr>
              <p:cNvPr id="637" name="Google Shape;637;p45"/>
              <p:cNvSpPr/>
              <p:nvPr/>
            </p:nvSpPr>
            <p:spPr>
              <a:xfrm rot="1504453">
                <a:off x="2148879" y="3351885"/>
                <a:ext cx="1449060" cy="1384631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5"/>
              <p:cNvSpPr/>
              <p:nvPr/>
            </p:nvSpPr>
            <p:spPr>
              <a:xfrm rot="1500620">
                <a:off x="2234718" y="3463622"/>
                <a:ext cx="1265902" cy="11882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39" name="Google Shape;639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">
              <a:off x="7462210" y="1731920"/>
              <a:ext cx="682706" cy="4639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0" name="Google Shape;640;p45"/>
          <p:cNvSpPr txBox="1">
            <a:spLocks noGrp="1"/>
          </p:cNvSpPr>
          <p:nvPr>
            <p:ph type="title"/>
          </p:nvPr>
        </p:nvSpPr>
        <p:spPr>
          <a:xfrm>
            <a:off x="1297000" y="2223450"/>
            <a:ext cx="273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</a:t>
            </a:r>
            <a:endParaRPr dirty="0"/>
          </a:p>
        </p:txBody>
      </p:sp>
      <p:sp>
        <p:nvSpPr>
          <p:cNvPr id="641" name="Google Shape;641;p45"/>
          <p:cNvSpPr txBox="1">
            <a:spLocks noGrp="1"/>
          </p:cNvSpPr>
          <p:nvPr>
            <p:ph type="subTitle" idx="1"/>
          </p:nvPr>
        </p:nvSpPr>
        <p:spPr>
          <a:xfrm>
            <a:off x="1296999" y="3065250"/>
            <a:ext cx="3626227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use the words related to experiences and adjectives describing experiences</a:t>
            </a:r>
          </a:p>
        </p:txBody>
      </p:sp>
      <p:sp>
        <p:nvSpPr>
          <p:cNvPr id="642" name="Google Shape;642;p45"/>
          <p:cNvSpPr txBox="1">
            <a:spLocks noGrp="1"/>
          </p:cNvSpPr>
          <p:nvPr>
            <p:ph type="title" idx="2"/>
          </p:nvPr>
        </p:nvSpPr>
        <p:spPr>
          <a:xfrm>
            <a:off x="129700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43" name="Google Shape;643;p45"/>
          <p:cNvSpPr/>
          <p:nvPr/>
        </p:nvSpPr>
        <p:spPr>
          <a:xfrm rot="-785133">
            <a:off x="4838355" y="786792"/>
            <a:ext cx="2762740" cy="356991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4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8743" r="30939"/>
          <a:stretch/>
        </p:blipFill>
        <p:spPr>
          <a:xfrm rot="-791448">
            <a:off x="4991000" y="938229"/>
            <a:ext cx="2457524" cy="32552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D4FBED05-D377-CE19-55DA-6D8437B2571E}"/>
              </a:ext>
            </a:extLst>
          </p:cNvPr>
          <p:cNvSpPr txBox="1">
            <a:spLocks/>
          </p:cNvSpPr>
          <p:nvPr/>
        </p:nvSpPr>
        <p:spPr>
          <a:xfrm>
            <a:off x="206184" y="1351911"/>
            <a:ext cx="443340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</a:rPr>
              <a:t>learning by rote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</a:rPr>
              <a:t> 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phr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DC7DD-E5A0-AF83-9535-B6530FC12D95}"/>
              </a:ext>
            </a:extLst>
          </p:cNvPr>
          <p:cNvSpPr/>
          <p:nvPr/>
        </p:nvSpPr>
        <p:spPr>
          <a:xfrm>
            <a:off x="738518" y="3422317"/>
            <a:ext cx="336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lại</a:t>
            </a:r>
            <a:endParaRPr lang="en-US" sz="49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6C51D-893F-FD3E-5DD7-6D5B92FBDBCE}"/>
              </a:ext>
            </a:extLst>
          </p:cNvPr>
          <p:cNvSpPr/>
          <p:nvPr/>
        </p:nvSpPr>
        <p:spPr>
          <a:xfrm>
            <a:off x="679242" y="2744531"/>
            <a:ext cx="3845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lɜːnɪŋ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2" name="Learn">
            <a:hlinkClick r:id="" action="ppaction://media"/>
            <a:extLst>
              <a:ext uri="{FF2B5EF4-FFF2-40B4-BE49-F238E27FC236}">
                <a16:creationId xmlns:a16="http://schemas.microsoft.com/office/drawing/2014/main" id="{088041C4-85B4-AE2C-A6F6-11D802F65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49" y="2714188"/>
            <a:ext cx="609600" cy="6096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458FBF-685D-94FD-9751-B1A29C5A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35" y="1685324"/>
            <a:ext cx="4184450" cy="23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-878" y="1164740"/>
            <a:ext cx="5329070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F2C1B"/>
                </a:solidFill>
                <a:latin typeface="Epilogue" panose="020B0604020202020204" charset="0"/>
              </a:rPr>
              <a:t>campus </a:t>
            </a:r>
            <a:r>
              <a:rPr lang="en-US" sz="45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356" y="2999058"/>
            <a:ext cx="280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khuôn viên </a:t>
            </a:r>
            <a:endParaRPr lang="en-US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trường học</a:t>
            </a:r>
            <a:endParaRPr lang="en-US" sz="49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427" y="2330365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25" y="2389458"/>
            <a:ext cx="609600" cy="609600"/>
          </a:xfrm>
          <a:prstGeom prst="rect">
            <a:avLst/>
          </a:prstGeom>
        </p:spPr>
      </p:pic>
      <p:pic>
        <p:nvPicPr>
          <p:cNvPr id="3074" name="Picture 2" descr="Happy Mix Raced Students Walking In Front Of University Building Flat  Vector Illustration, Flat, Together, Concept PNG and Vector with  Transparent Background for Free Download">
            <a:extLst>
              <a:ext uri="{FF2B5EF4-FFF2-40B4-BE49-F238E27FC236}">
                <a16:creationId xmlns:a16="http://schemas.microsoft.com/office/drawing/2014/main" id="{10C5D5FE-BFEE-9BC3-D196-020C43EE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4945" r="5182" b="6166"/>
          <a:stretch/>
        </p:blipFill>
        <p:spPr bwMode="auto">
          <a:xfrm>
            <a:off x="4719889" y="1347322"/>
            <a:ext cx="4125486" cy="27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5" name="Google Shape;1881;p31"/>
          <p:cNvSpPr txBox="1">
            <a:spLocks/>
          </p:cNvSpPr>
          <p:nvPr/>
        </p:nvSpPr>
        <p:spPr>
          <a:xfrm>
            <a:off x="-879" y="1394854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FF2C1B"/>
                </a:solidFill>
                <a:latin typeface="Epilogue" panose="020B0604020202020204" charset="0"/>
              </a:rPr>
              <a:t>snorkelling</a:t>
            </a: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 </a:t>
            </a: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2902" y="3393944"/>
            <a:ext cx="5493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lặn với ống thở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771" y="2560479"/>
            <a:ext cx="2654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25" y="2576339"/>
            <a:ext cx="609600" cy="609600"/>
          </a:xfrm>
          <a:prstGeom prst="rect">
            <a:avLst/>
          </a:prstGeom>
        </p:spPr>
      </p:pic>
      <p:pic>
        <p:nvPicPr>
          <p:cNvPr id="10" name="Picture 2" descr="Download Ai Generated, Diving, Scuba. Royalty-Free Stock Illustration Image  - Pixabay">
            <a:extLst>
              <a:ext uri="{FF2B5EF4-FFF2-40B4-BE49-F238E27FC236}">
                <a16:creationId xmlns:a16="http://schemas.microsoft.com/office/drawing/2014/main" id="{7E2F49BE-1A08-3508-7916-701FF4D5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93" y="1144881"/>
            <a:ext cx="3549682" cy="34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0" y="1394854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exhilarating </a:t>
            </a: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3" name="Rectangle 2"/>
          <p:cNvSpPr/>
          <p:nvPr/>
        </p:nvSpPr>
        <p:spPr>
          <a:xfrm>
            <a:off x="-173856" y="3594418"/>
            <a:ext cx="5493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đầy phấn khích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788" y="2948087"/>
            <a:ext cx="3114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07" y="2669647"/>
            <a:ext cx="404910" cy="404910"/>
          </a:xfrm>
          <a:prstGeom prst="rect">
            <a:avLst/>
          </a:prstGeom>
        </p:spPr>
      </p:pic>
      <p:pic>
        <p:nvPicPr>
          <p:cNvPr id="6148" name="Picture 4" descr="Children in amusement park. Children have fun in amusement park. Roller  coaster.Breathtaking, exhilarating rides. Stock Vector | Adobe Stock">
            <a:extLst>
              <a:ext uri="{FF2B5EF4-FFF2-40B4-BE49-F238E27FC236}">
                <a16:creationId xmlns:a16="http://schemas.microsoft.com/office/drawing/2014/main" id="{62F1C82C-2211-2D32-0485-BB0625F2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75" l="6900" r="99700">
                        <a14:foregroundMark x1="28800" y1="50375" x2="28100" y2="40500"/>
                        <a14:foregroundMark x1="28100" y1="40500" x2="32800" y2="32250"/>
                        <a14:foregroundMark x1="32800" y1="32250" x2="53000" y2="21500"/>
                        <a14:foregroundMark x1="53000" y1="21500" x2="73800" y2="18875"/>
                        <a14:foregroundMark x1="73800" y1="18875" x2="99500" y2="22750"/>
                        <a14:foregroundMark x1="99500" y1="22750" x2="99700" y2="63375"/>
                        <a14:foregroundMark x1="31500" y1="33875" x2="28000" y2="45375"/>
                        <a14:foregroundMark x1="28900" y1="35500" x2="26900" y2="44750"/>
                        <a14:foregroundMark x1="26900" y1="44750" x2="27100" y2="46500"/>
                        <a14:foregroundMark x1="25500" y1="60000" x2="9000" y2="80875"/>
                        <a14:foregroundMark x1="9000" y1="80875" x2="6900" y2="90500"/>
                        <a14:foregroundMark x1="6900" y1="90500" x2="10000" y2="99875"/>
                        <a14:foregroundMark x1="92100" y1="42500" x2="921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97" y="567803"/>
            <a:ext cx="5122210" cy="40977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0" y="1170378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embarrassing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990" y="3606481"/>
            <a:ext cx="439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làm ai bối rối, ngượng ngùng.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3644" y="2960150"/>
            <a:ext cx="3047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970" y="3090686"/>
            <a:ext cx="404910" cy="40491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10087"/>
          <a:stretch/>
        </p:blipFill>
        <p:spPr bwMode="auto">
          <a:xfrm>
            <a:off x="5493661" y="1170378"/>
            <a:ext cx="3047630" cy="38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84871"/>
              </p:ext>
            </p:extLst>
          </p:nvPr>
        </p:nvGraphicFramePr>
        <p:xfrm>
          <a:off x="770831" y="293509"/>
          <a:ext cx="7837717" cy="45905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23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22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062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learning by rote (phr)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lɜːnɪŋ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baɪ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rəʊt</a:t>
                      </a:r>
                      <a:r>
                        <a:rPr lang="vi-VN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 thuộc lòng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campus </a:t>
                      </a: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kæmpəs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khuôn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viên trường học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snorkelling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snɔːkəlɪŋ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lặn với ống thở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exhilarating (adj)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ɪɡˈzɪləreɪtɪŋ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phấn khích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70813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embarrassing (adj</a:t>
                      </a: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ɪmˈbærəsɪŋ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 ai bối rối, ngượng ngùng.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883413"/>
                  </a:ext>
                </a:extLst>
              </a:tr>
            </a:tbl>
          </a:graphicData>
        </a:graphic>
      </p:graphicFrame>
      <p:pic>
        <p:nvPicPr>
          <p:cNvPr id="4" name="Learn">
            <a:hlinkClick r:id="" action="ppaction://media"/>
            <a:extLst>
              <a:ext uri="{FF2B5EF4-FFF2-40B4-BE49-F238E27FC236}">
                <a16:creationId xmlns:a16="http://schemas.microsoft.com/office/drawing/2014/main" id="{47E6ADD0-3ADE-4109-53E0-AA6BA49ED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1031601"/>
            <a:ext cx="609600" cy="609600"/>
          </a:xfrm>
          <a:prstGeom prst="rect">
            <a:avLst/>
          </a:prstGeom>
        </p:spPr>
      </p:pic>
      <p:pic>
        <p:nvPicPr>
          <p:cNvPr id="5" name="campus__gb_1">
            <a:hlinkClick r:id="" action="ppaction://media"/>
            <a:extLst>
              <a:ext uri="{FF2B5EF4-FFF2-40B4-BE49-F238E27FC236}">
                <a16:creationId xmlns:a16="http://schemas.microsoft.com/office/drawing/2014/main" id="{A3971F83-8E0A-A496-8765-FD8CAF5B5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1783895"/>
            <a:ext cx="609600" cy="609600"/>
          </a:xfrm>
          <a:prstGeom prst="rect">
            <a:avLst/>
          </a:prstGeom>
        </p:spPr>
      </p:pic>
      <p:pic>
        <p:nvPicPr>
          <p:cNvPr id="6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166791A4-D9E3-37A6-3080-4A33C5D8C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2536190"/>
            <a:ext cx="609600" cy="609600"/>
          </a:xfrm>
          <a:prstGeom prst="rect">
            <a:avLst/>
          </a:prstGeom>
        </p:spPr>
      </p:pic>
      <p:pic>
        <p:nvPicPr>
          <p:cNvPr id="9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09C8CA43-4AA4-3A8B-1564-6A9401456E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3342911"/>
            <a:ext cx="609600" cy="609600"/>
          </a:xfrm>
          <a:prstGeom prst="rect">
            <a:avLst/>
          </a:prstGeom>
        </p:spPr>
      </p:pic>
      <p:pic>
        <p:nvPicPr>
          <p:cNvPr id="10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7EDD22D6-ABF0-5F47-527F-6DCF295280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4208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scriptions of People, Places, and Experiences - French - Foreign Language - 8th Grade by Slidesgo">
  <a:themeElements>
    <a:clrScheme name="Simple Light">
      <a:dk1>
        <a:srgbClr val="010179"/>
      </a:dk1>
      <a:lt1>
        <a:srgbClr val="E4D4B8"/>
      </a:lt1>
      <a:dk2>
        <a:srgbClr val="D51500"/>
      </a:dk2>
      <a:lt2>
        <a:srgbClr val="FFFFFC"/>
      </a:lt2>
      <a:accent1>
        <a:srgbClr val="F5F3E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01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903</Words>
  <Application>Microsoft Office PowerPoint</Application>
  <PresentationFormat>On-screen Show (16:9)</PresentationFormat>
  <Paragraphs>170</Paragraphs>
  <Slides>25</Slides>
  <Notes>7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Epilogue</vt:lpstr>
      <vt:lpstr>Bebas Neue</vt:lpstr>
      <vt:lpstr>Calibri Light</vt:lpstr>
      <vt:lpstr>Lato</vt:lpstr>
      <vt:lpstr>Calibri</vt:lpstr>
      <vt:lpstr>Quicksand</vt:lpstr>
      <vt:lpstr>Arial</vt:lpstr>
      <vt:lpstr>Britannic Bold</vt:lpstr>
      <vt:lpstr>Tahoma</vt:lpstr>
      <vt:lpstr>Descriptions of People, Places, and Experiences - French - Foreign Language - 8th Grade by Slidesgo</vt:lpstr>
      <vt:lpstr>Office Theme</vt:lpstr>
      <vt:lpstr>UNIT 5 OUR EXPERIENCES </vt:lpstr>
      <vt:lpstr>01</vt:lpstr>
      <vt:lpstr>Language</vt:lpstr>
      <vt:lpstr>Language</vt:lpstr>
      <vt:lpstr>Language</vt:lpstr>
      <vt:lpstr>Language</vt:lpstr>
      <vt:lpstr>Language</vt:lpstr>
      <vt:lpstr>Language</vt:lpstr>
      <vt:lpstr>PowerPoint Presentation</vt:lpstr>
      <vt:lpstr>1 (p.52) Write an activity next to each picture.  </vt:lpstr>
      <vt:lpstr>2 (p.52) Complete each sentence with an adjective in the box.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Prnonunciation</vt:lpstr>
      <vt:lpstr>Listen and fill in the blank</vt:lpstr>
      <vt:lpstr>/j/ and /w/ </vt:lpstr>
      <vt:lpstr>4 (p.52) Listen and repeat the words. Pay attention to the sounds /j/ and /w/.</vt:lpstr>
      <vt:lpstr>5 (p.52) Listen to the sentences. Underline the words with /j/ and circle the words with /w/. Practise the sentences.</vt:lpstr>
      <vt:lpstr>WRAP 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OUR EXPERIENCES</dc:title>
  <dc:creator>04-Thái Sơn - Hải</dc:creator>
  <cp:lastModifiedBy>This MC</cp:lastModifiedBy>
  <cp:revision>33</cp:revision>
  <dcterms:modified xsi:type="dcterms:W3CDTF">2024-12-09T14:22:11Z</dcterms:modified>
</cp:coreProperties>
</file>