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71" r:id="rId2"/>
    <p:sldId id="256" r:id="rId3"/>
    <p:sldId id="275" r:id="rId4"/>
    <p:sldId id="302" r:id="rId5"/>
    <p:sldId id="308" r:id="rId6"/>
    <p:sldId id="279" r:id="rId7"/>
    <p:sldId id="346" r:id="rId8"/>
    <p:sldId id="281" r:id="rId9"/>
    <p:sldId id="315" r:id="rId10"/>
    <p:sldId id="316" r:id="rId11"/>
    <p:sldId id="317" r:id="rId12"/>
    <p:sldId id="283" r:id="rId13"/>
    <p:sldId id="332" r:id="rId14"/>
    <p:sldId id="347" r:id="rId15"/>
    <p:sldId id="326" r:id="rId16"/>
    <p:sldId id="339" r:id="rId17"/>
    <p:sldId id="341" r:id="rId18"/>
    <p:sldId id="342" r:id="rId19"/>
    <p:sldId id="348" r:id="rId20"/>
    <p:sldId id="343" r:id="rId21"/>
    <p:sldId id="313" r:id="rId22"/>
    <p:sldId id="349" r:id="rId23"/>
    <p:sldId id="350" r:id="rId24"/>
    <p:sldId id="314" r:id="rId25"/>
    <p:sldId id="330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08A80"/>
    <a:srgbClr val="00B2A5"/>
    <a:srgbClr val="00A9A5"/>
    <a:srgbClr val="FFDAAB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430D0-9E66-415D-AEE8-0A3D97C0CFFC}" v="460" dt="2022-03-01T08:38:16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72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custT="1"/>
      <dgm:spPr/>
      <dgm:t>
        <a:bodyPr/>
        <a:lstStyle/>
        <a:p>
          <a:r>
            <a:rPr lang="en-US" sz="2000" dirty="0">
              <a:solidFill>
                <a:srgbClr val="FF0000"/>
              </a:solidFill>
            </a:rPr>
            <a:t>ROAD SAFETY</a:t>
          </a:r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custT="1"/>
      <dgm:spPr/>
      <dgm:t>
        <a:bodyPr/>
        <a:lstStyle/>
        <a:p>
          <a:r>
            <a:rPr lang="en-US" sz="1600" dirty="0">
              <a:solidFill>
                <a:srgbClr val="FF0000"/>
              </a:solidFill>
            </a:rPr>
            <a:t>HOW TO </a:t>
          </a:r>
          <a:r>
            <a:rPr lang="vi-VN" sz="1600" dirty="0">
              <a:solidFill>
                <a:srgbClr val="FF0000"/>
              </a:solidFill>
            </a:rPr>
            <a:t>AVOID TRAFFIC ACCIDENTS</a:t>
          </a:r>
          <a:endParaRPr lang="en-US" sz="1600" dirty="0">
            <a:solidFill>
              <a:srgbClr val="FF0000"/>
            </a:solidFill>
          </a:endParaRPr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 custLinFactNeighborX="661" custLinFactNeighborY="-103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n-US"/>
        </a:p>
      </dgm:t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 custScaleX="126329" custScaleY="10516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C4AC956C-46E5-49E2-8379-C33505B4953E}" type="presOf" srcId="{99885F10-89EB-4CBE-8246-4DE838C9FDED}" destId="{AC35FF13-FE4D-4015-A87E-3504FD995115}" srcOrd="0" destOrd="0" presId="urn:microsoft.com/office/officeart/2008/layout/CaptionedPictures"/>
    <dgm:cxn modelId="{D930BA20-0BF0-4972-900F-2A215E983158}" type="presOf" srcId="{529540C5-19D3-42D7-B207-41F17E2E845F}" destId="{DEC6C3A8-5200-414E-B66A-11B39AEE7FAA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06C5D5AD-1579-404C-B479-BC0C6DB0735D}" type="presOf" srcId="{FF17FF3D-0D84-425D-A740-172FE146B3DA}" destId="{E12139EA-8FBB-49A8-BCE5-0FDE179037F2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DE59470-4B4D-46CD-8331-B7F54BABC8E5}" type="presOf" srcId="{99EF5B34-7CAD-4CDA-A26A-5A3B896567AA}" destId="{B326B1F2-0D8B-46EB-A6B1-48C4829627E0}" srcOrd="0" destOrd="0" presId="urn:microsoft.com/office/officeart/2008/layout/CaptionedPictures"/>
    <dgm:cxn modelId="{4C825DE3-2C57-4911-A69E-01DBDB8DFAFC}" type="presOf" srcId="{6E2EC4FF-87BB-4981-9261-FCCD12FAF9D6}" destId="{F8868911-C9A5-4CE4-8865-4E08C293274B}" srcOrd="0" destOrd="0" presId="urn:microsoft.com/office/officeart/2008/layout/CaptionedPictures"/>
    <dgm:cxn modelId="{C9B8477C-FCCA-4B01-89F5-EC016C6A3611}" type="presParOf" srcId="{E12139EA-8FBB-49A8-BCE5-0FDE179037F2}" destId="{E2BEACA7-D697-4294-B2FF-816A93EDAF07}" srcOrd="0" destOrd="0" presId="urn:microsoft.com/office/officeart/2008/layout/CaptionedPictures"/>
    <dgm:cxn modelId="{797FEA02-D10A-4173-9AEE-20612F11FAC7}" type="presParOf" srcId="{E2BEACA7-D697-4294-B2FF-816A93EDAF07}" destId="{5D993DCE-BB7E-4D4A-A9F1-893F2F6C0109}" srcOrd="0" destOrd="0" presId="urn:microsoft.com/office/officeart/2008/layout/CaptionedPictures"/>
    <dgm:cxn modelId="{94D20DDF-2DED-490D-8D0F-6167AC532240}" type="presParOf" srcId="{E2BEACA7-D697-4294-B2FF-816A93EDAF07}" destId="{423236B0-843C-4728-AFCD-F5062CC55FF1}" srcOrd="1" destOrd="0" presId="urn:microsoft.com/office/officeart/2008/layout/CaptionedPictures"/>
    <dgm:cxn modelId="{5B76EB8B-77D7-4D84-9FEF-2DE108B9BA84}" type="presParOf" srcId="{E2BEACA7-D697-4294-B2FF-816A93EDAF07}" destId="{5AD1246F-2CD7-48F2-9559-2B0150002FC0}" srcOrd="2" destOrd="0" presId="urn:microsoft.com/office/officeart/2008/layout/CaptionedPictures"/>
    <dgm:cxn modelId="{CA17B218-44F5-4EA0-B978-14D1DFE39DA1}" type="presParOf" srcId="{5AD1246F-2CD7-48F2-9559-2B0150002FC0}" destId="{B326B1F2-0D8B-46EB-A6B1-48C4829627E0}" srcOrd="0" destOrd="0" presId="urn:microsoft.com/office/officeart/2008/layout/CaptionedPictures"/>
    <dgm:cxn modelId="{7C06283B-154B-4E11-B0CD-56E5AC803213}" type="presParOf" srcId="{5AD1246F-2CD7-48F2-9559-2B0150002FC0}" destId="{F8868911-C9A5-4CE4-8865-4E08C293274B}" srcOrd="1" destOrd="0" presId="urn:microsoft.com/office/officeart/2008/layout/CaptionedPictures"/>
    <dgm:cxn modelId="{63D7605C-13C8-451D-B3AC-D494B483C586}" type="presParOf" srcId="{E12139EA-8FBB-49A8-BCE5-0FDE179037F2}" destId="{1A0A6F45-7035-4788-B9F7-E3042D751D0E}" srcOrd="1" destOrd="0" presId="urn:microsoft.com/office/officeart/2008/layout/CaptionedPictures"/>
    <dgm:cxn modelId="{842A3F93-5304-43DE-BBE0-988A681E1047}" type="presParOf" srcId="{E12139EA-8FBB-49A8-BCE5-0FDE179037F2}" destId="{92A33174-058B-4D17-B9DB-DC1EAAAFC2A3}" srcOrd="2" destOrd="0" presId="urn:microsoft.com/office/officeart/2008/layout/CaptionedPictures"/>
    <dgm:cxn modelId="{A26BBD6A-A421-42C9-AE54-E6E3E64C9940}" type="presParOf" srcId="{92A33174-058B-4D17-B9DB-DC1EAAAFC2A3}" destId="{EAF9549E-A938-4718-A3C8-E47C3969E41D}" srcOrd="0" destOrd="0" presId="urn:microsoft.com/office/officeart/2008/layout/CaptionedPictures"/>
    <dgm:cxn modelId="{B4C4C5DA-092A-4361-905F-112F058D8DDD}" type="presParOf" srcId="{92A33174-058B-4D17-B9DB-DC1EAAAFC2A3}" destId="{FFCB90D5-AF72-4ECE-BEA6-6EB502F2BF01}" srcOrd="1" destOrd="0" presId="urn:microsoft.com/office/officeart/2008/layout/CaptionedPictures"/>
    <dgm:cxn modelId="{24C44419-D68E-4F44-ABC2-F4F76C6624BB}" type="presParOf" srcId="{92A33174-058B-4D17-B9DB-DC1EAAAFC2A3}" destId="{DC4ACF24-6253-48DE-8D91-CAF9B054140A}" srcOrd="2" destOrd="0" presId="urn:microsoft.com/office/officeart/2008/layout/CaptionedPictures"/>
    <dgm:cxn modelId="{55D6A221-D31F-47C3-BDCC-4806CE8978D6}" type="presParOf" srcId="{DC4ACF24-6253-48DE-8D91-CAF9B054140A}" destId="{AC35FF13-FE4D-4015-A87E-3504FD995115}" srcOrd="0" destOrd="0" presId="urn:microsoft.com/office/officeart/2008/layout/CaptionedPictures"/>
    <dgm:cxn modelId="{BA100D27-6EB3-4418-9D3C-F053A58BD0D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n-US"/>
        </a:p>
      </dgm:t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6D6B51DF-8418-47FD-877F-2ACFFF254CFD}" type="presOf" srcId="{FF17FF3D-0D84-425D-A740-172FE146B3DA}" destId="{E12139EA-8FBB-49A8-BCE5-0FDE179037F2}" srcOrd="0" destOrd="0" presId="urn:microsoft.com/office/officeart/2008/layout/CaptionedPictures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FE38AA02-42F5-4695-9786-0A1B37880FE4}" type="presOf" srcId="{99885F10-89EB-4CBE-8246-4DE838C9FDED}" destId="{AC35FF13-FE4D-4015-A87E-3504FD995115}" srcOrd="0" destOrd="0" presId="urn:microsoft.com/office/officeart/2008/layout/CaptionedPictures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E91F19A0-053D-48E5-BEC8-54724A8452BB}" type="presOf" srcId="{529540C5-19D3-42D7-B207-41F17E2E845F}" destId="{DEC6C3A8-5200-414E-B66A-11B39AEE7FAA}" srcOrd="0" destOrd="0" presId="urn:microsoft.com/office/officeart/2008/layout/CaptionedPictures"/>
    <dgm:cxn modelId="{FC29B826-EC34-4ACC-BBAE-28E6614ACB43}" type="presOf" srcId="{6E2EC4FF-87BB-4981-9261-FCCD12FAF9D6}" destId="{F8868911-C9A5-4CE4-8865-4E08C293274B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6A8EEE6-DF6F-4E98-A078-EAE286FD68F8}" type="presOf" srcId="{99EF5B34-7CAD-4CDA-A26A-5A3B896567AA}" destId="{B326B1F2-0D8B-46EB-A6B1-48C4829627E0}" srcOrd="0" destOrd="0" presId="urn:microsoft.com/office/officeart/2008/layout/CaptionedPictures"/>
    <dgm:cxn modelId="{739103E8-9761-4E5D-B2C6-333F0B20C26B}" type="presParOf" srcId="{E12139EA-8FBB-49A8-BCE5-0FDE179037F2}" destId="{E2BEACA7-D697-4294-B2FF-816A93EDAF07}" srcOrd="0" destOrd="0" presId="urn:microsoft.com/office/officeart/2008/layout/CaptionedPictures"/>
    <dgm:cxn modelId="{8785D8B1-B3F7-415E-AB5B-E646618D27BC}" type="presParOf" srcId="{E2BEACA7-D697-4294-B2FF-816A93EDAF07}" destId="{5D993DCE-BB7E-4D4A-A9F1-893F2F6C0109}" srcOrd="0" destOrd="0" presId="urn:microsoft.com/office/officeart/2008/layout/CaptionedPictures"/>
    <dgm:cxn modelId="{EBE57BA8-90FD-4534-9400-37F3E7E38D3B}" type="presParOf" srcId="{E2BEACA7-D697-4294-B2FF-816A93EDAF07}" destId="{423236B0-843C-4728-AFCD-F5062CC55FF1}" srcOrd="1" destOrd="0" presId="urn:microsoft.com/office/officeart/2008/layout/CaptionedPictures"/>
    <dgm:cxn modelId="{75369912-E53D-40BF-8566-79BCD9BA1245}" type="presParOf" srcId="{E2BEACA7-D697-4294-B2FF-816A93EDAF07}" destId="{5AD1246F-2CD7-48F2-9559-2B0150002FC0}" srcOrd="2" destOrd="0" presId="urn:microsoft.com/office/officeart/2008/layout/CaptionedPictures"/>
    <dgm:cxn modelId="{5E8CE01D-00C6-4013-98AB-F796538FAA0F}" type="presParOf" srcId="{5AD1246F-2CD7-48F2-9559-2B0150002FC0}" destId="{B326B1F2-0D8B-46EB-A6B1-48C4829627E0}" srcOrd="0" destOrd="0" presId="urn:microsoft.com/office/officeart/2008/layout/CaptionedPictures"/>
    <dgm:cxn modelId="{D6B68C74-5BF0-4E7C-96C3-4F1D303DF93D}" type="presParOf" srcId="{5AD1246F-2CD7-48F2-9559-2B0150002FC0}" destId="{F8868911-C9A5-4CE4-8865-4E08C293274B}" srcOrd="1" destOrd="0" presId="urn:microsoft.com/office/officeart/2008/layout/CaptionedPictures"/>
    <dgm:cxn modelId="{A4C0D933-7B87-439A-B677-370E39F5578D}" type="presParOf" srcId="{E12139EA-8FBB-49A8-BCE5-0FDE179037F2}" destId="{1A0A6F45-7035-4788-B9F7-E3042D751D0E}" srcOrd="1" destOrd="0" presId="urn:microsoft.com/office/officeart/2008/layout/CaptionedPictures"/>
    <dgm:cxn modelId="{C2F061D5-2B66-457E-8121-6BC423DAD4E4}" type="presParOf" srcId="{E12139EA-8FBB-49A8-BCE5-0FDE179037F2}" destId="{92A33174-058B-4D17-B9DB-DC1EAAAFC2A3}" srcOrd="2" destOrd="0" presId="urn:microsoft.com/office/officeart/2008/layout/CaptionedPictures"/>
    <dgm:cxn modelId="{D4BAC6C2-68BA-4D31-A901-DD2125C0184D}" type="presParOf" srcId="{92A33174-058B-4D17-B9DB-DC1EAAAFC2A3}" destId="{EAF9549E-A938-4718-A3C8-E47C3969E41D}" srcOrd="0" destOrd="0" presId="urn:microsoft.com/office/officeart/2008/layout/CaptionedPictures"/>
    <dgm:cxn modelId="{0995B1C8-4FA1-4F3A-AD10-A4E6A53C7C4C}" type="presParOf" srcId="{92A33174-058B-4D17-B9DB-DC1EAAAFC2A3}" destId="{FFCB90D5-AF72-4ECE-BEA6-6EB502F2BF01}" srcOrd="1" destOrd="0" presId="urn:microsoft.com/office/officeart/2008/layout/CaptionedPictures"/>
    <dgm:cxn modelId="{3DB1F1F8-75EB-4E0D-9B61-FC99C4D56CDD}" type="presParOf" srcId="{92A33174-058B-4D17-B9DB-DC1EAAAFC2A3}" destId="{DC4ACF24-6253-48DE-8D91-CAF9B054140A}" srcOrd="2" destOrd="0" presId="urn:microsoft.com/office/officeart/2008/layout/CaptionedPictures"/>
    <dgm:cxn modelId="{1D4F3ACC-F5F5-4962-9111-244CADDAC1BF}" type="presParOf" srcId="{DC4ACF24-6253-48DE-8D91-CAF9B054140A}" destId="{AC35FF13-FE4D-4015-A87E-3504FD995115}" srcOrd="0" destOrd="0" presId="urn:microsoft.com/office/officeart/2008/layout/CaptionedPictures"/>
    <dgm:cxn modelId="{06B03967-CDCF-4D68-B6EE-B3607FB0C341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2785" y="329925"/>
          <a:ext cx="3217639" cy="37854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163667" y="481343"/>
          <a:ext cx="2895875" cy="24605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63667" y="3320467"/>
          <a:ext cx="2895875" cy="6434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READING</a:t>
          </a:r>
        </a:p>
      </dsp:txBody>
      <dsp:txXfrm>
        <a:off x="163667" y="3320467"/>
        <a:ext cx="2895875" cy="643497"/>
      </dsp:txXfrm>
    </dsp:sp>
    <dsp:sp modelId="{F8868911-C9A5-4CE4-8865-4E08C293274B}">
      <dsp:nvSpPr>
        <dsp:cNvPr id="0" name=""/>
        <dsp:cNvSpPr/>
      </dsp:nvSpPr>
      <dsp:spPr>
        <a:xfrm>
          <a:off x="163667" y="2941891"/>
          <a:ext cx="2895875" cy="378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FF0000"/>
              </a:solidFill>
            </a:rPr>
            <a:t>ROAD SAFETY</a:t>
          </a:r>
        </a:p>
      </dsp:txBody>
      <dsp:txXfrm>
        <a:off x="163667" y="2941891"/>
        <a:ext cx="2895875" cy="378576"/>
      </dsp:txXfrm>
    </dsp:sp>
    <dsp:sp modelId="{EAF9549E-A938-4718-A3C8-E47C3969E41D}">
      <dsp:nvSpPr>
        <dsp:cNvPr id="0" name=""/>
        <dsp:cNvSpPr/>
      </dsp:nvSpPr>
      <dsp:spPr>
        <a:xfrm>
          <a:off x="4081324" y="329925"/>
          <a:ext cx="3217639" cy="37854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61347" y="455852"/>
          <a:ext cx="2895875" cy="246054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42206" y="3325354"/>
          <a:ext cx="2895875" cy="64349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SPEAKING</a:t>
          </a:r>
        </a:p>
      </dsp:txBody>
      <dsp:txXfrm>
        <a:off x="4242206" y="3325354"/>
        <a:ext cx="2895875" cy="643497"/>
      </dsp:txXfrm>
    </dsp:sp>
    <dsp:sp modelId="{DEC6C3A8-5200-414E-B66A-11B39AEE7FAA}">
      <dsp:nvSpPr>
        <dsp:cNvPr id="0" name=""/>
        <dsp:cNvSpPr/>
      </dsp:nvSpPr>
      <dsp:spPr>
        <a:xfrm>
          <a:off x="3860978" y="2937005"/>
          <a:ext cx="3658330" cy="398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FF0000"/>
              </a:solidFill>
            </a:rPr>
            <a:t>HOW TO </a:t>
          </a:r>
          <a:r>
            <a:rPr lang="vi-VN" sz="1600" kern="1200" dirty="0">
              <a:solidFill>
                <a:srgbClr val="FF0000"/>
              </a:solidFill>
            </a:rPr>
            <a:t>AVOID TRAFFIC ACCIDENTS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3860978" y="2937005"/>
        <a:ext cx="3658330" cy="398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174884" y="373510"/>
          <a:ext cx="3075207" cy="26129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73510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272002" y="2986431"/>
        <a:ext cx="3075207" cy="40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7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65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11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74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5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10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(to) obey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/>
              <a:t>tuân</a:t>
            </a:r>
            <a:r>
              <a:rPr lang="en-US" sz="2800" dirty="0"/>
              <a:t> </a:t>
            </a:r>
            <a:r>
              <a:rPr lang="en-US" sz="2800" dirty="0" err="1"/>
              <a:t>thủ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259100" y="3252092"/>
            <a:ext cx="1023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en-US" sz="2400" b="1" dirty="0" err="1">
                <a:solidFill>
                  <a:srgbClr val="0FB7BD"/>
                </a:solidFill>
              </a:rPr>
              <a:t>ōˈbā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62EC1766-24A4-4853-B967-2DDC47810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330" y="1865902"/>
            <a:ext cx="3695709" cy="369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seat belt (n)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/>
              <a:t>dây</a:t>
            </a:r>
            <a:r>
              <a:rPr lang="en-US" sz="2800" dirty="0"/>
              <a:t> an </a:t>
            </a:r>
            <a:r>
              <a:rPr lang="en-US" sz="2800" dirty="0" err="1"/>
              <a:t>toàn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365682" y="3252092"/>
            <a:ext cx="15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sēt</a:t>
            </a:r>
            <a:r>
              <a:rPr lang="en-US" sz="2400" b="1" dirty="0">
                <a:solidFill>
                  <a:srgbClr val="0FB7BD"/>
                </a:solidFill>
              </a:rPr>
              <a:t> ˌbelt/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40E3DCDA-D49E-4F22-808E-0DD449B97E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3" t="43265" r="36331" b="12374"/>
          <a:stretch/>
        </p:blipFill>
        <p:spPr bwMode="auto">
          <a:xfrm>
            <a:off x="6521535" y="2026790"/>
            <a:ext cx="3780705" cy="3705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715188"/>
              </p:ext>
            </p:extLst>
          </p:nvPr>
        </p:nvGraphicFramePr>
        <p:xfrm>
          <a:off x="1396032" y="1402823"/>
          <a:ext cx="9399936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pedestrian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pəˈdestrēən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người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bộ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passenger (a)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pasinjər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hành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khách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(to) obey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ōˈbā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tuân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thủ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seat belt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sēt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ˌbelt/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dây</a:t>
                      </a:r>
                      <a:r>
                        <a:rPr lang="en-US" sz="2400" dirty="0"/>
                        <a:t> an </a:t>
                      </a:r>
                      <a:r>
                        <a:rPr lang="en-US" sz="2400" dirty="0" err="1"/>
                        <a:t>toàn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8026" y="1398528"/>
            <a:ext cx="955043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Dicussion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Look at the pictures: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8" y="2458219"/>
            <a:ext cx="3181700" cy="2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48A45DCC-56E7-4D11-B4BE-EC6A39E4CCBE}"/>
              </a:ext>
            </a:extLst>
          </p:cNvPr>
          <p:cNvSpPr txBox="1"/>
          <p:nvPr/>
        </p:nvSpPr>
        <p:spPr>
          <a:xfrm>
            <a:off x="4707174" y="1884880"/>
            <a:ext cx="6766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 </a:t>
            </a:r>
            <a:r>
              <a:rPr lang="vi-VN" sz="2800" b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</a:t>
            </a:r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see</a:t>
            </a:r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anything</a:t>
            </a:r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that</a:t>
            </a:r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dangerous</a:t>
            </a:r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vi-VN" sz="3200" b="1" dirty="0">
              <a:solidFill>
                <a:srgbClr val="008A8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F353AB3C-EE00-4C2F-94FD-BF3C11B82E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20" y="2408100"/>
            <a:ext cx="5021774" cy="406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838899"/>
            <a:ext cx="5935415" cy="18470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r>
              <a:rPr lang="en-US" dirty="0">
                <a:solidFill>
                  <a:schemeClr val="tx1"/>
                </a:solidFill>
              </a:rPr>
              <a:t>Task 1: Read the following text and choose the correct answer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text again and answer the questions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39912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following text and choose the correct answer.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7067" y="2877348"/>
            <a:ext cx="542388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US" sz="2400" dirty="0"/>
              <a:t>To help Ss develop their reading skill for main ideas</a:t>
            </a:r>
            <a:endParaRPr lang="en-US" sz="24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following text and choose the correct answer.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C8D843B8-194E-466A-8F88-DCC68AC563DE}"/>
              </a:ext>
            </a:extLst>
          </p:cNvPr>
          <p:cNvSpPr txBox="1"/>
          <p:nvPr/>
        </p:nvSpPr>
        <p:spPr>
          <a:xfrm>
            <a:off x="284338" y="2978766"/>
            <a:ext cx="405398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8A80"/>
                </a:solidFill>
              </a:rPr>
              <a:t>This text is about ______.</a:t>
            </a:r>
          </a:p>
          <a:p>
            <a:r>
              <a:rPr lang="en-US" sz="2800" b="1" dirty="0">
                <a:solidFill>
                  <a:srgbClr val="008A80"/>
                </a:solidFill>
              </a:rPr>
              <a:t>A. rules for pedestrians</a:t>
            </a:r>
          </a:p>
          <a:p>
            <a:r>
              <a:rPr lang="en-US" sz="2800" b="1" dirty="0">
                <a:solidFill>
                  <a:srgbClr val="008A80"/>
                </a:solidFill>
              </a:rPr>
              <a:t>B. traffic lights</a:t>
            </a:r>
          </a:p>
          <a:p>
            <a:r>
              <a:rPr lang="en-US" sz="2800" b="1" dirty="0">
                <a:solidFill>
                  <a:srgbClr val="008A80"/>
                </a:solidFill>
              </a:rPr>
              <a:t>C. traffic rules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34B30FFC-327E-40A2-9880-E5A5C41FE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28" y="1793577"/>
            <a:ext cx="3870960" cy="488620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715A7425-93B1-4606-8F17-A55A3243C0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421" y="2833460"/>
            <a:ext cx="3795793" cy="2474804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xmlns="" id="{D740F73A-CD7C-4959-9CE0-D0C60E6B7091}"/>
              </a:ext>
            </a:extLst>
          </p:cNvPr>
          <p:cNvSpPr/>
          <p:nvPr/>
        </p:nvSpPr>
        <p:spPr>
          <a:xfrm>
            <a:off x="191030" y="4246008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9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 again and choose the correct answer A, B, or C.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67226" y="2796068"/>
            <a:ext cx="41560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US" sz="2400" dirty="0"/>
              <a:t>To help Ss further develop their reading skill for specific information (scanning).</a:t>
            </a:r>
            <a:endParaRPr lang="en-US" sz="24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35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questions: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ACB126-E1BA-4735-B827-7C26811F5A7F}"/>
              </a:ext>
            </a:extLst>
          </p:cNvPr>
          <p:cNvSpPr txBox="1"/>
          <p:nvPr/>
        </p:nvSpPr>
        <p:spPr>
          <a:xfrm>
            <a:off x="-1649653" y="-147089"/>
            <a:ext cx="47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hronicaPro-Book"/>
              </a:rPr>
              <a:t>√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70C7A672-30FB-40F7-ACA3-5308F9788840}"/>
              </a:ext>
            </a:extLst>
          </p:cNvPr>
          <p:cNvSpPr txBox="1"/>
          <p:nvPr/>
        </p:nvSpPr>
        <p:spPr>
          <a:xfrm>
            <a:off x="1314450" y="1889820"/>
            <a:ext cx="95631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8A80"/>
                </a:solidFill>
                <a:effectLst/>
                <a:latin typeface="ChronicaPro-Bold"/>
              </a:rPr>
              <a:t>1. </a:t>
            </a:r>
            <a: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  <a:t>Where should pedestrians cross the street?</a:t>
            </a:r>
          </a:p>
          <a:p>
            <a: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008A80"/>
                </a:solidFill>
                <a:effectLst/>
                <a:latin typeface="ChronicaPro-Bold"/>
              </a:rPr>
              <a:t>2. </a:t>
            </a:r>
            <a: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  <a:t>Which lane should you use when riding a bike?</a:t>
            </a:r>
          </a:p>
          <a:p>
            <a: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008A80"/>
                </a:solidFill>
                <a:effectLst/>
                <a:latin typeface="ChronicaPro-Bold"/>
              </a:rPr>
              <a:t>3. </a:t>
            </a:r>
            <a: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  <a:t>What should you do before you turn while riding a bike?</a:t>
            </a:r>
          </a:p>
          <a:p>
            <a: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008A80"/>
                </a:solidFill>
                <a:effectLst/>
                <a:latin typeface="ChronicaPro-Bold"/>
              </a:rPr>
              <a:t>4. </a:t>
            </a:r>
            <a: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  <a:t>What must you do when you get on or off a bus?</a:t>
            </a:r>
          </a:p>
          <a:p>
            <a: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008A80"/>
                </a:solidFill>
                <a:effectLst/>
                <a:latin typeface="ChronicaPro-Bold"/>
              </a:rPr>
              <a:t>5. </a:t>
            </a:r>
            <a:r>
              <a:rPr lang="en-US" sz="2800" b="0" i="0" dirty="0">
                <a:solidFill>
                  <a:srgbClr val="008A80"/>
                </a:solidFill>
                <a:effectLst/>
                <a:latin typeface="ChronicaPro-Book"/>
              </a:rPr>
              <a:t>What mustn’t you do when you are in a moving vehicle?</a:t>
            </a:r>
          </a:p>
          <a:p>
            <a:endParaRPr lang="vi-VN" sz="2800" dirty="0">
              <a:solidFill>
                <a:srgbClr val="008A80"/>
              </a:solidFill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D61332BE-11B2-4E2D-BAEC-18D07B8E9200}"/>
              </a:ext>
            </a:extLst>
          </p:cNvPr>
          <p:cNvSpPr/>
          <p:nvPr/>
        </p:nvSpPr>
        <p:spPr>
          <a:xfrm>
            <a:off x="1392134" y="2276455"/>
            <a:ext cx="75789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They</a:t>
            </a: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shoud</a:t>
            </a: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cross</a:t>
            </a: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street</a:t>
            </a: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</a:t>
            </a: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zebra</a:t>
            </a: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crossing</a:t>
            </a: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vi-VN" sz="7200" b="0" cap="none" spc="0" dirty="0">
              <a:ln w="0"/>
              <a:solidFill>
                <a:srgbClr val="F7941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xmlns="" id="{5F5CADEA-4BE6-4965-A630-84E25DE58D9D}"/>
              </a:ext>
            </a:extLst>
          </p:cNvPr>
          <p:cNvSpPr/>
          <p:nvPr/>
        </p:nvSpPr>
        <p:spPr>
          <a:xfrm>
            <a:off x="1392134" y="3223320"/>
            <a:ext cx="56973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should always use the cycle lane.</a:t>
            </a:r>
            <a:endParaRPr lang="vi-VN" sz="7200" b="0" cap="none" spc="0" dirty="0">
              <a:ln w="0"/>
              <a:solidFill>
                <a:srgbClr val="F7941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xmlns="" id="{B45AA6A7-1AAB-4778-865B-53480CAE3154}"/>
              </a:ext>
            </a:extLst>
          </p:cNvPr>
          <p:cNvSpPr/>
          <p:nvPr/>
        </p:nvSpPr>
        <p:spPr>
          <a:xfrm>
            <a:off x="1314450" y="4027062"/>
            <a:ext cx="89803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should give a signal before we turn while riding a bike.</a:t>
            </a:r>
            <a:endParaRPr lang="vi-VN" sz="7200" b="0" cap="none" spc="0" dirty="0">
              <a:ln w="0"/>
              <a:solidFill>
                <a:srgbClr val="F7941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xmlns="" id="{9FA8893A-F448-474E-8A29-4FDDA931E74D}"/>
              </a:ext>
            </a:extLst>
          </p:cNvPr>
          <p:cNvSpPr/>
          <p:nvPr/>
        </p:nvSpPr>
        <p:spPr>
          <a:xfrm>
            <a:off x="1392134" y="4902366"/>
            <a:ext cx="99797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must wait for buses to fully stop when you get on or off a bus.</a:t>
            </a:r>
            <a:endParaRPr lang="vi-VN" sz="7200" b="0" cap="none" spc="0" dirty="0">
              <a:ln w="0"/>
              <a:solidFill>
                <a:srgbClr val="F7941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xmlns="" id="{9EA66E0A-145F-46EC-A774-2BBA073D1867}"/>
              </a:ext>
            </a:extLst>
          </p:cNvPr>
          <p:cNvSpPr/>
          <p:nvPr/>
        </p:nvSpPr>
        <p:spPr>
          <a:xfrm>
            <a:off x="1392134" y="5665090"/>
            <a:ext cx="791915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mustn’t stick any body parts out of the window </a:t>
            </a:r>
          </a:p>
          <a:p>
            <a:pPr algn="ctr"/>
            <a:r>
              <a:rPr lang="en-US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 you are in a moving vehicle. </a:t>
            </a:r>
            <a:endParaRPr lang="vi-VN" sz="7200" b="0" cap="none" spc="0" dirty="0">
              <a:ln w="0"/>
              <a:solidFill>
                <a:srgbClr val="F7941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931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5" grpId="0"/>
      <p:bldP spid="19" grpId="0"/>
      <p:bldP spid="20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1666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838899"/>
            <a:ext cx="5935415" cy="18470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r>
              <a:rPr lang="en-US" dirty="0">
                <a:solidFill>
                  <a:schemeClr val="tx1"/>
                </a:solidFill>
              </a:rPr>
              <a:t>Task 1: Read the following text and choose the correct answer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text again and answer the questions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3769359"/>
            <a:ext cx="5929778" cy="1320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Work in groups. Ask and answer the following question. Make a list. </a:t>
            </a:r>
          </a:p>
          <a:p>
            <a:r>
              <a:rPr lang="en-US" dirty="0">
                <a:solidFill>
                  <a:schemeClr val="tx1"/>
                </a:solidFill>
              </a:rPr>
              <a:t>Task 4: Read the following sentences about these people. Then work in groups. Discuss who is being safe, and who isn’t 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3176054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153112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952056681"/>
              </p:ext>
            </p:extLst>
          </p:nvPr>
        </p:nvGraphicFramePr>
        <p:xfrm>
          <a:off x="2235238" y="2412691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Ask and answer the following question: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0C3B4CC-53E8-4CE0-83DF-2A5E978F39EF}"/>
              </a:ext>
            </a:extLst>
          </p:cNvPr>
          <p:cNvSpPr txBox="1"/>
          <p:nvPr/>
        </p:nvSpPr>
        <p:spPr>
          <a:xfrm>
            <a:off x="1078804" y="2289643"/>
            <a:ext cx="10578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ChronicaPro-Book"/>
              </a:rPr>
              <a:t>When you are a road user, what should you </a:t>
            </a:r>
            <a:r>
              <a:rPr lang="en-US" sz="3600" b="1" dirty="0">
                <a:solidFill>
                  <a:srgbClr val="F7941E"/>
                </a:solidFill>
                <a:latin typeface="ChronicaPro-Book"/>
              </a:rPr>
              <a:t>NOT </a:t>
            </a:r>
            <a:r>
              <a:rPr lang="en-US" sz="3600" b="1" dirty="0">
                <a:solidFill>
                  <a:schemeClr val="accent6"/>
                </a:solidFill>
                <a:latin typeface="ChronicaPro-Book"/>
              </a:rPr>
              <a:t>do?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828858D-783B-41E1-9A2E-5A8F96B8E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66" y="2834373"/>
            <a:ext cx="3714361" cy="37143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FE2E621A-6477-4184-B8D7-30EF2BF57C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75" y="2935973"/>
            <a:ext cx="3261360" cy="32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8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following sentences about these people.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Then work in groups. Discuss who is being safe, and who isn’t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3850B4E-D6CD-4B11-8643-0664074EBCCB}"/>
              </a:ext>
            </a:extLst>
          </p:cNvPr>
          <p:cNvSpPr/>
          <p:nvPr/>
        </p:nvSpPr>
        <p:spPr>
          <a:xfrm>
            <a:off x="902286" y="3207457"/>
            <a:ext cx="48381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US" sz="2400" dirty="0"/>
              <a:t>To provide Ss an opportunity to </a:t>
            </a:r>
            <a:r>
              <a:rPr lang="en-US" sz="2400" dirty="0" err="1"/>
              <a:t>practise</a:t>
            </a:r>
            <a:r>
              <a:rPr lang="en-US" sz="2400" dirty="0"/>
              <a:t> giving advices on dangerous situations on the road. </a:t>
            </a:r>
            <a:endParaRPr lang="en-US" sz="24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19A4EA10-7373-4698-9F28-6C8CBB4F0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520" y="2367280"/>
            <a:ext cx="3876040" cy="387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following sentences about these people.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Then work in groups. Discuss who is being safe, and who isn’t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F518EF6F-3E15-4755-B16E-D05E7774469C}"/>
              </a:ext>
            </a:extLst>
          </p:cNvPr>
          <p:cNvSpPr txBox="1"/>
          <p:nvPr/>
        </p:nvSpPr>
        <p:spPr>
          <a:xfrm>
            <a:off x="487067" y="2019328"/>
            <a:ext cx="9337653" cy="4547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ld"/>
              </a:rPr>
              <a:t>1. 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  <a:t>Hoang is riding a bike, and he is wearing a helmet.</a:t>
            </a:r>
            <a:b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ld"/>
              </a:rPr>
              <a:t>2. 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  <a:t>It is raining hard, but Mr. Long is driving quickly.</a:t>
            </a:r>
            <a:b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ld"/>
              </a:rPr>
              <a:t>3. 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  <a:t>The students are standing in a line to get on the school bus.</a:t>
            </a:r>
            <a:b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ld"/>
              </a:rPr>
              <a:t>4. 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  <a:t>Mr. </a:t>
            </a:r>
            <a:r>
              <a:rPr lang="en-US" sz="2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  <a:t>Binh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  <a:t> is taking his daughter to school on his motorbike. She is sitting in front of him.</a:t>
            </a:r>
            <a:b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ld"/>
              </a:rPr>
              <a:t>5. 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hronicaPro-Book"/>
              </a:rPr>
              <a:t>Michelle is cycling to school and she is waving and shouting to her friends.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vi-VN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A219A31D-0BAB-4F39-81F6-CE373D740A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026" y="2715984"/>
            <a:ext cx="713016" cy="713016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B7A83F3E-76F5-4B3F-B060-97349B4C3A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34" y="1960023"/>
            <a:ext cx="942906" cy="690232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7100B8D8-025D-44F7-BCD8-DE6B337D75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26" y="4605744"/>
            <a:ext cx="713016" cy="713016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702ACDED-D1B5-4B3A-BB35-64FEC0B0A5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46" y="5853391"/>
            <a:ext cx="713016" cy="713016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C6E03176-D3CC-416D-A048-A25A4AFE21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814" y="3286494"/>
            <a:ext cx="942906" cy="69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1666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3354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838899"/>
            <a:ext cx="5935415" cy="18470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r>
              <a:rPr lang="en-US" dirty="0">
                <a:solidFill>
                  <a:schemeClr val="tx1"/>
                </a:solidFill>
              </a:rPr>
              <a:t>Task 1: Read the following text and choose the correct answer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text again and answer the questions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3769359"/>
            <a:ext cx="5929778" cy="1320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Work in groups. Ask and answer the following question. Make a list. </a:t>
            </a:r>
          </a:p>
          <a:p>
            <a:r>
              <a:rPr lang="en-US" dirty="0">
                <a:solidFill>
                  <a:schemeClr val="tx1"/>
                </a:solidFill>
              </a:rPr>
              <a:t>Task 4: Read the following sentences about these people. Then work in groups. Discuss who is being safe, and who isn’t 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3176054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endCxn id="19" idx="0"/>
          </p:cNvCxnSpPr>
          <p:nvPr/>
        </p:nvCxnSpPr>
        <p:spPr>
          <a:xfrm>
            <a:off x="2922721" y="4517834"/>
            <a:ext cx="696796" cy="48910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3056" y="5173742"/>
            <a:ext cx="5929778" cy="4739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Give the advices on dangerous situations on the road</a:t>
            </a:r>
          </a:p>
        </p:txBody>
      </p:sp>
    </p:spTree>
    <p:extLst>
      <p:ext uri="{BB962C8B-B14F-4D97-AF65-F5344CB8AC3E}">
        <p14:creationId xmlns:p14="http://schemas.microsoft.com/office/powerpoint/2010/main" val="25127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04633213"/>
              </p:ext>
            </p:extLst>
          </p:nvPr>
        </p:nvGraphicFramePr>
        <p:xfrm>
          <a:off x="2471649" y="1999826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887245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Skills 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Reading: 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 for specific information about some rules about road safety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Speaking: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about how to avoid traffic accidents. 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1666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3354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838899"/>
            <a:ext cx="5935415" cy="18470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r>
              <a:rPr lang="en-US" dirty="0">
                <a:solidFill>
                  <a:schemeClr val="tx1"/>
                </a:solidFill>
              </a:rPr>
              <a:t>Task 1: Read the following text and choose the correct answer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text again and answer the questions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3769359"/>
            <a:ext cx="5929778" cy="1320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Work in groups. Ask and answer the following question. Make a list. </a:t>
            </a:r>
          </a:p>
          <a:p>
            <a:r>
              <a:rPr lang="en-US" dirty="0">
                <a:solidFill>
                  <a:schemeClr val="tx1"/>
                </a:solidFill>
              </a:rPr>
              <a:t>Task 4: Read the following sentences about these people. Then work in groups. Discuss who is being safe, and who isn’t 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3176054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endCxn id="19" idx="0"/>
          </p:cNvCxnSpPr>
          <p:nvPr/>
        </p:nvCxnSpPr>
        <p:spPr>
          <a:xfrm>
            <a:off x="2922721" y="4517834"/>
            <a:ext cx="696796" cy="48910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3056" y="5173742"/>
            <a:ext cx="5929778" cy="4739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Give the advices on dangerous situations on the road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8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Game:Hangman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2" y="3466003"/>
            <a:ext cx="1796996" cy="179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22" y="3124139"/>
            <a:ext cx="2138860" cy="21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559032" y="2692911"/>
            <a:ext cx="5519010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introduce the topic of reading.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343A4CE-EFAC-4382-BD8E-80BC4D376C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2" y="1285545"/>
            <a:ext cx="4344352" cy="434435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499DA75-A5CC-4E7F-AE78-A6DB5E51E497}"/>
              </a:ext>
            </a:extLst>
          </p:cNvPr>
          <p:cNvSpPr txBox="1"/>
          <p:nvPr/>
        </p:nvSpPr>
        <p:spPr>
          <a:xfrm>
            <a:off x="5161360" y="2844284"/>
            <a:ext cx="6093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838900"/>
            <a:ext cx="5935415" cy="197110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r>
              <a:rPr lang="en-US" dirty="0">
                <a:solidFill>
                  <a:schemeClr val="tx1"/>
                </a:solidFill>
              </a:rPr>
              <a:t>Task 1: Read the following text and choose the correct answer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text again and answer the questions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xmlns="" id="{FEB2E8F9-C47C-4381-8DA8-A97A34C83958}"/>
              </a:ext>
            </a:extLst>
          </p:cNvPr>
          <p:cNvSpPr/>
          <p:nvPr/>
        </p:nvSpPr>
        <p:spPr>
          <a:xfrm>
            <a:off x="5732393" y="4007075"/>
            <a:ext cx="5827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provide students with some lexical items before reading the text.</a:t>
            </a:r>
            <a:endParaRPr lang="en-US" sz="2800" dirty="0"/>
          </a:p>
        </p:txBody>
      </p:sp>
      <p:pic>
        <p:nvPicPr>
          <p:cNvPr id="31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xmlns="" id="{E1E6FED2-B046-4B05-949D-C0160CED7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2" y="3871989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79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pedestrian (n)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408162" y="3252092"/>
            <a:ext cx="1990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en-US" sz="2400" b="1" dirty="0" err="1">
                <a:solidFill>
                  <a:srgbClr val="0FB7BD"/>
                </a:solidFill>
              </a:rPr>
              <a:t>pəˈdestrēən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455B1C17-8E22-454C-A26A-1B07C24AF1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94" y="1955627"/>
            <a:ext cx="3336926" cy="334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passenger (n)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8061" y="4173770"/>
            <a:ext cx="5272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khách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276844" y="3252092"/>
            <a:ext cx="1564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pasinjər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EA95ACC3-7C10-4CF8-968F-8F996F9858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175" y="2111669"/>
            <a:ext cx="4404995" cy="293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3239</TotalTime>
  <Words>917</Words>
  <Application>Microsoft Office PowerPoint</Application>
  <PresentationFormat>Custom</PresentationFormat>
  <Paragraphs>197</Paragraphs>
  <Slides>26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146</cp:revision>
  <dcterms:created xsi:type="dcterms:W3CDTF">2020-12-09T02:04:09Z</dcterms:created>
  <dcterms:modified xsi:type="dcterms:W3CDTF">2023-02-03T06:40:34Z</dcterms:modified>
</cp:coreProperties>
</file>