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sldIdLst>
    <p:sldId id="335" r:id="rId4"/>
    <p:sldId id="271" r:id="rId5"/>
    <p:sldId id="266" r:id="rId6"/>
    <p:sldId id="267" r:id="rId7"/>
    <p:sldId id="268" r:id="rId8"/>
    <p:sldId id="269" r:id="rId9"/>
    <p:sldId id="270" r:id="rId10"/>
    <p:sldId id="262" r:id="rId11"/>
    <p:sldId id="273" r:id="rId12"/>
    <p:sldId id="274" r:id="rId13"/>
    <p:sldId id="276" r:id="rId14"/>
    <p:sldId id="275" r:id="rId15"/>
    <p:sldId id="277" r:id="rId16"/>
    <p:sldId id="278" r:id="rId17"/>
    <p:sldId id="279" r:id="rId18"/>
    <p:sldId id="280" r:id="rId19"/>
    <p:sldId id="281" r:id="rId20"/>
    <p:sldId id="282" r:id="rId21"/>
    <p:sldId id="283" r:id="rId22"/>
    <p:sldId id="284" r:id="rId23"/>
    <p:sldId id="285" r:id="rId24"/>
    <p:sldId id="286" r:id="rId25"/>
    <p:sldId id="290" r:id="rId26"/>
    <p:sldId id="287" r:id="rId27"/>
    <p:sldId id="263" r:id="rId28"/>
    <p:sldId id="288" r:id="rId29"/>
    <p:sldId id="291" r:id="rId30"/>
    <p:sldId id="292" r:id="rId31"/>
    <p:sldId id="293" r:id="rId32"/>
    <p:sldId id="295" r:id="rId33"/>
    <p:sldId id="296" r:id="rId34"/>
    <p:sldId id="297" r:id="rId35"/>
    <p:sldId id="298" r:id="rId36"/>
    <p:sldId id="272" r:id="rId37"/>
    <p:sldId id="300" r:id="rId38"/>
    <p:sldId id="307" r:id="rId39"/>
    <p:sldId id="304" r:id="rId40"/>
    <p:sldId id="305" r:id="rId41"/>
    <p:sldId id="306" r:id="rId42"/>
    <p:sldId id="302" r:id="rId43"/>
    <p:sldId id="308" r:id="rId44"/>
    <p:sldId id="310" r:id="rId45"/>
    <p:sldId id="311" r:id="rId46"/>
    <p:sldId id="312" r:id="rId47"/>
    <p:sldId id="313" r:id="rId48"/>
    <p:sldId id="314" r:id="rId49"/>
    <p:sldId id="318" r:id="rId50"/>
    <p:sldId id="315" r:id="rId51"/>
    <p:sldId id="316" r:id="rId52"/>
    <p:sldId id="317" r:id="rId53"/>
    <p:sldId id="323" r:id="rId54"/>
    <p:sldId id="321" r:id="rId55"/>
    <p:sldId id="324" r:id="rId56"/>
    <p:sldId id="325" r:id="rId57"/>
    <p:sldId id="326" r:id="rId58"/>
    <p:sldId id="327" r:id="rId59"/>
    <p:sldId id="328" r:id="rId60"/>
    <p:sldId id="329" r:id="rId61"/>
    <p:sldId id="330" r:id="rId62"/>
    <p:sldId id="320" r:id="rId63"/>
    <p:sldId id="331" r:id="rId64"/>
    <p:sldId id="332" r:id="rId65"/>
    <p:sldId id="33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933B55-DD28-4121-949A-21D20AF7907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94EAD-965F-428D-876C-F6C454BBF6C3}" type="slidenum">
              <a:rPr lang="en-US" smtClean="0"/>
              <a:t>‹#›</a:t>
            </a:fld>
            <a:endParaRPr lang="en-US"/>
          </a:p>
        </p:txBody>
      </p:sp>
    </p:spTree>
    <p:extLst>
      <p:ext uri="{BB962C8B-B14F-4D97-AF65-F5344CB8AC3E}">
        <p14:creationId xmlns:p14="http://schemas.microsoft.com/office/powerpoint/2010/main" val="184268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33B55-DD28-4121-949A-21D20AF7907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94EAD-965F-428D-876C-F6C454BBF6C3}" type="slidenum">
              <a:rPr lang="en-US" smtClean="0"/>
              <a:t>‹#›</a:t>
            </a:fld>
            <a:endParaRPr lang="en-US"/>
          </a:p>
        </p:txBody>
      </p:sp>
    </p:spTree>
    <p:extLst>
      <p:ext uri="{BB962C8B-B14F-4D97-AF65-F5344CB8AC3E}">
        <p14:creationId xmlns:p14="http://schemas.microsoft.com/office/powerpoint/2010/main" val="259578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33B55-DD28-4121-949A-21D20AF7907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94EAD-965F-428D-876C-F6C454BBF6C3}" type="slidenum">
              <a:rPr lang="en-US" smtClean="0"/>
              <a:t>‹#›</a:t>
            </a:fld>
            <a:endParaRPr lang="en-US"/>
          </a:p>
        </p:txBody>
      </p:sp>
    </p:spTree>
    <p:extLst>
      <p:ext uri="{BB962C8B-B14F-4D97-AF65-F5344CB8AC3E}">
        <p14:creationId xmlns:p14="http://schemas.microsoft.com/office/powerpoint/2010/main" val="1035625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768576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90415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0074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69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433920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37917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Freeform: Shape 3">
            <a:extLst>
              <a:ext uri="{FF2B5EF4-FFF2-40B4-BE49-F238E27FC236}">
                <a16:creationId xmlns:a16="http://schemas.microsoft.com/office/drawing/2014/main" id="{D6008956-0B06-40CE-B063-68DF2ECA9D66}"/>
              </a:ext>
            </a:extLst>
          </p:cNvPr>
          <p:cNvSpPr/>
          <p:nvPr userDrawn="1"/>
        </p:nvSpPr>
        <p:spPr>
          <a:xfrm>
            <a:off x="2597370" y="5117072"/>
            <a:ext cx="972430" cy="153378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 name="Freeform: Shape 4">
            <a:extLst>
              <a:ext uri="{FF2B5EF4-FFF2-40B4-BE49-F238E27FC236}">
                <a16:creationId xmlns:a16="http://schemas.microsoft.com/office/drawing/2014/main" id="{79C46A5D-CDB4-4268-AB6A-AB8617C7B237}"/>
              </a:ext>
            </a:extLst>
          </p:cNvPr>
          <p:cNvSpPr/>
          <p:nvPr userDrawn="1"/>
        </p:nvSpPr>
        <p:spPr>
          <a:xfrm>
            <a:off x="2322359" y="5783324"/>
            <a:ext cx="550021" cy="867530"/>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 name="Freeform: Shape 5">
            <a:extLst>
              <a:ext uri="{FF2B5EF4-FFF2-40B4-BE49-F238E27FC236}">
                <a16:creationId xmlns:a16="http://schemas.microsoft.com/office/drawing/2014/main" id="{2F8044CC-261A-40D2-AAFB-4B4954FFF4CC}"/>
              </a:ext>
            </a:extLst>
          </p:cNvPr>
          <p:cNvSpPr/>
          <p:nvPr userDrawn="1"/>
        </p:nvSpPr>
        <p:spPr>
          <a:xfrm>
            <a:off x="3188101" y="5913452"/>
            <a:ext cx="467519" cy="73740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04370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950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202185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33B55-DD28-4121-949A-21D20AF7907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94EAD-965F-428D-876C-F6C454BBF6C3}" type="slidenum">
              <a:rPr lang="en-US" smtClean="0"/>
              <a:t>‹#›</a:t>
            </a:fld>
            <a:endParaRPr lang="en-US"/>
          </a:p>
        </p:txBody>
      </p:sp>
    </p:spTree>
    <p:extLst>
      <p:ext uri="{BB962C8B-B14F-4D97-AF65-F5344CB8AC3E}">
        <p14:creationId xmlns:p14="http://schemas.microsoft.com/office/powerpoint/2010/main" val="2366280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23576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215240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1262322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336737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983635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1595365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433239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116483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244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57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933B55-DD28-4121-949A-21D20AF7907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94EAD-965F-428D-876C-F6C454BBF6C3}" type="slidenum">
              <a:rPr lang="en-US" smtClean="0"/>
              <a:t>‹#›</a:t>
            </a:fld>
            <a:endParaRPr lang="en-US"/>
          </a:p>
        </p:txBody>
      </p:sp>
    </p:spTree>
    <p:extLst>
      <p:ext uri="{BB962C8B-B14F-4D97-AF65-F5344CB8AC3E}">
        <p14:creationId xmlns:p14="http://schemas.microsoft.com/office/powerpoint/2010/main" val="2556845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7FB242-887E-4FBD-BBF2-BE5F9D1D0288}"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FDD889-5730-4C0B-93DE-013744909241}"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850562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974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04D4C-B8E5-421F-BCD2-B2B9B7A3F004}"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2023/11/2</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8E2029-7E08-4D06-9245-3615554073B3}"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176733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l="49259" b="18374"/>
          <a:stretch/>
        </p:blipFill>
        <p:spPr>
          <a:xfrm rot="5400000">
            <a:off x="557516" y="-582917"/>
            <a:ext cx="1971064" cy="3111499"/>
          </a:xfrm>
          <a:prstGeom prst="rect">
            <a:avLst/>
          </a:prstGeom>
          <a:noFill/>
          <a:ln>
            <a:noFill/>
          </a:ln>
        </p:spPr>
      </p:pic>
      <p:grpSp>
        <p:nvGrpSpPr>
          <p:cNvPr id="72" name="Shape 72"/>
          <p:cNvGrpSpPr/>
          <p:nvPr/>
        </p:nvGrpSpPr>
        <p:grpSpPr>
          <a:xfrm>
            <a:off x="820302" y="775000"/>
            <a:ext cx="10551199" cy="5308000"/>
            <a:chOff x="615225" y="581250"/>
            <a:chExt cx="7913399" cy="3981000"/>
          </a:xfrm>
        </p:grpSpPr>
        <p:sp>
          <p:nvSpPr>
            <p:cNvPr id="73" name="Shape 7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74" name="Shape 7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75" name="Shape 75"/>
          <p:cNvSpPr txBox="1">
            <a:spLocks noGrp="1"/>
          </p:cNvSpPr>
          <p:nvPr>
            <p:ph type="title"/>
          </p:nvPr>
        </p:nvSpPr>
        <p:spPr>
          <a:xfrm>
            <a:off x="1668802" y="1392235"/>
            <a:ext cx="8854399" cy="665199"/>
          </a:xfrm>
          <a:prstGeom prst="rect">
            <a:avLst/>
          </a:prstGeom>
        </p:spPr>
        <p:txBody>
          <a:bodyPr lIns="91425" tIns="91425" rIns="91425" bIns="91425" anchor="b" anchorCtr="0"/>
          <a:lstStyle>
            <a:lvl1pPr lvl="0" algn="ctr">
              <a:spcBef>
                <a:spcPts val="0"/>
              </a:spcBef>
              <a:buSzPct val="100000"/>
              <a:defRPr sz="3000"/>
            </a:lvl1pPr>
            <a:lvl2pPr lvl="1" algn="ctr">
              <a:spcBef>
                <a:spcPts val="0"/>
              </a:spcBef>
              <a:buSzPct val="100000"/>
              <a:defRPr sz="3000"/>
            </a:lvl2pPr>
            <a:lvl3pPr lvl="2" algn="ctr">
              <a:spcBef>
                <a:spcPts val="0"/>
              </a:spcBef>
              <a:buSzPct val="100000"/>
              <a:defRPr sz="3000"/>
            </a:lvl3pPr>
            <a:lvl4pPr lvl="3" algn="ctr">
              <a:spcBef>
                <a:spcPts val="0"/>
              </a:spcBef>
              <a:buSzPct val="100000"/>
              <a:defRPr sz="3000"/>
            </a:lvl4pPr>
            <a:lvl5pPr lvl="4" algn="ctr">
              <a:spcBef>
                <a:spcPts val="0"/>
              </a:spcBef>
              <a:buSzPct val="100000"/>
              <a:defRPr sz="3000"/>
            </a:lvl5pPr>
            <a:lvl6pPr lvl="5" algn="ctr">
              <a:spcBef>
                <a:spcPts val="0"/>
              </a:spcBef>
              <a:buSzPct val="100000"/>
              <a:defRPr sz="3000"/>
            </a:lvl6pPr>
            <a:lvl7pPr lvl="6" algn="ctr">
              <a:spcBef>
                <a:spcPts val="0"/>
              </a:spcBef>
              <a:buSzPct val="100000"/>
              <a:defRPr sz="3000"/>
            </a:lvl7pPr>
            <a:lvl8pPr lvl="7" algn="ctr">
              <a:spcBef>
                <a:spcPts val="0"/>
              </a:spcBef>
              <a:buSzPct val="100000"/>
              <a:defRPr sz="3000"/>
            </a:lvl8pPr>
            <a:lvl9pPr lvl="8" algn="ctr">
              <a:spcBef>
                <a:spcPts val="0"/>
              </a:spcBef>
              <a:buSzPct val="100000"/>
              <a:defRPr sz="3000"/>
            </a:lvl9pPr>
          </a:lstStyle>
          <a:p>
            <a:endParaRPr/>
          </a:p>
        </p:txBody>
      </p:sp>
      <p:pic>
        <p:nvPicPr>
          <p:cNvPr id="76" name="Shape 76"/>
          <p:cNvPicPr preferRelativeResize="0"/>
          <p:nvPr/>
        </p:nvPicPr>
        <p:blipFill rotWithShape="1">
          <a:blip r:embed="rId3">
            <a:alphaModFix/>
          </a:blip>
          <a:srcRect r="17197" b="18533"/>
          <a:stretch/>
        </p:blipFill>
        <p:spPr>
          <a:xfrm>
            <a:off x="9220202" y="3852833"/>
            <a:ext cx="2971799" cy="3005165"/>
          </a:xfrm>
          <a:prstGeom prst="rect">
            <a:avLst/>
          </a:prstGeom>
          <a:noFill/>
          <a:ln>
            <a:noFill/>
          </a:ln>
        </p:spPr>
      </p:pic>
    </p:spTree>
    <p:extLst>
      <p:ext uri="{BB962C8B-B14F-4D97-AF65-F5344CB8AC3E}">
        <p14:creationId xmlns:p14="http://schemas.microsoft.com/office/powerpoint/2010/main" val="2178819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03191"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67791818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33" name="Shape 33"/>
          <p:cNvSpPr/>
          <p:nvPr/>
        </p:nvSpPr>
        <p:spPr>
          <a:xfrm>
            <a:off x="-35698" y="2677971"/>
            <a:ext cx="12280867" cy="4230169"/>
          </a:xfrm>
          <a:custGeom>
            <a:avLst/>
            <a:gdLst/>
            <a:ahLst/>
            <a:cxnLst/>
            <a:rect l="0" t="0" r="0" b="0"/>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4" name="Shape 34"/>
          <p:cNvSpPr/>
          <p:nvPr/>
        </p:nvSpPr>
        <p:spPr>
          <a:xfrm>
            <a:off x="-35698" y="2852935"/>
            <a:ext cx="12280867" cy="4055068"/>
          </a:xfrm>
          <a:custGeom>
            <a:avLst/>
            <a:gdLst/>
            <a:ahLst/>
            <a:cxnLst/>
            <a:rect l="0" t="0" r="0" b="0"/>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5" name="Shape 35"/>
          <p:cNvSpPr/>
          <p:nvPr/>
        </p:nvSpPr>
        <p:spPr>
          <a:xfrm rot="8100000">
            <a:off x="2463978" y="24194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 name="Shape 36"/>
          <p:cNvSpPr/>
          <p:nvPr/>
        </p:nvSpPr>
        <p:spPr>
          <a:xfrm rot="8100000">
            <a:off x="8051976" y="27979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7" name="Shape 37"/>
          <p:cNvSpPr/>
          <p:nvPr/>
        </p:nvSpPr>
        <p:spPr>
          <a:xfrm rot="8100000">
            <a:off x="9575978" y="28423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38" name="Shape 38"/>
          <p:cNvGrpSpPr/>
          <p:nvPr/>
        </p:nvGrpSpPr>
        <p:grpSpPr>
          <a:xfrm>
            <a:off x="-12700" y="2698892"/>
            <a:ext cx="12223767" cy="793735"/>
            <a:chOff x="-9525" y="4462475"/>
            <a:chExt cx="9167825" cy="595300"/>
          </a:xfrm>
        </p:grpSpPr>
        <p:sp>
          <p:nvSpPr>
            <p:cNvPr id="39" name="Shape 3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0" name="Shape 4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 name="Shape 4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2" name="Shape 42"/>
          <p:cNvGrpSpPr/>
          <p:nvPr/>
        </p:nvGrpSpPr>
        <p:grpSpPr>
          <a:xfrm>
            <a:off x="-57116" y="2673646"/>
            <a:ext cx="12306099" cy="857049"/>
            <a:chOff x="-42837" y="4443487"/>
            <a:chExt cx="9229574" cy="642787"/>
          </a:xfrm>
        </p:grpSpPr>
        <p:sp>
          <p:nvSpPr>
            <p:cNvPr id="43" name="Shape 4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 name="Shape 4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5" name="Shape 4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6" name="Shape 4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7" name="Shape 4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8" name="Shape 4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9" name="Shape 4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0" name="Shape 5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1" name="Shape 5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2" name="Shape 5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3" name="Shape 5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4" name="Shape 5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5" name="Shape 5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6" name="Shape 5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7" name="Shape 5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8" name="Shape 5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59" name="Shape 5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0" name="Shape 6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1" name="Shape 6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2" name="Shape 6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3" name="Shape 6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4" name="Shape 6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5" name="Shape 6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6" name="Shape 6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7" name="Shape 6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68" name="Shape 68"/>
          <p:cNvSpPr/>
          <p:nvPr/>
        </p:nvSpPr>
        <p:spPr>
          <a:xfrm>
            <a:off x="3987680" y="28639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69" name="Shape 69"/>
          <p:cNvSpPr/>
          <p:nvPr/>
        </p:nvSpPr>
        <p:spPr>
          <a:xfrm>
            <a:off x="1447624" y="32449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70" name="Shape 70"/>
          <p:cNvSpPr/>
          <p:nvPr/>
        </p:nvSpPr>
        <p:spPr>
          <a:xfrm>
            <a:off x="6527716" y="27703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71" name="Shape 71"/>
          <p:cNvSpPr/>
          <p:nvPr/>
        </p:nvSpPr>
        <p:spPr>
          <a:xfrm rot="8100000">
            <a:off x="11599938" y="25210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72" name="Shape 72"/>
          <p:cNvSpPr txBox="1">
            <a:spLocks noGrp="1"/>
          </p:cNvSpPr>
          <p:nvPr>
            <p:ph type="ctrTitle"/>
          </p:nvPr>
        </p:nvSpPr>
        <p:spPr>
          <a:xfrm>
            <a:off x="3797300" y="4484763"/>
            <a:ext cx="7480400" cy="1546399"/>
          </a:xfrm>
          <a:prstGeom prst="rect">
            <a:avLst/>
          </a:prstGeom>
        </p:spPr>
        <p:txBody>
          <a:bodyPr lIns="121146" tIns="121146" rIns="121146" bIns="121146" anchor="ctr" anchorCtr="0"/>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1904606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Quote">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2026652" y="2882532"/>
            <a:ext cx="8138799" cy="1093199"/>
          </a:xfrm>
          <a:prstGeom prst="rect">
            <a:avLst/>
          </a:prstGeom>
        </p:spPr>
        <p:txBody>
          <a:bodyPr lIns="121146" tIns="121146" rIns="121146" bIns="121146" anchor="ctr" anchorCtr="0"/>
          <a:lstStyle>
            <a:lvl1pPr lvl="0" algn="ctr" rtl="0">
              <a:spcBef>
                <a:spcPts val="0"/>
              </a:spcBef>
              <a:buSzPct val="100000"/>
              <a:defRPr sz="4000" i="1"/>
            </a:lvl1pPr>
            <a:lvl2pPr lvl="1" algn="ctr" rtl="0">
              <a:spcBef>
                <a:spcPts val="0"/>
              </a:spcBef>
              <a:buSzPct val="100000"/>
              <a:defRPr sz="4000" i="1"/>
            </a:lvl2pPr>
            <a:lvl3pPr lvl="2" algn="ctr" rtl="0">
              <a:spcBef>
                <a:spcPts val="0"/>
              </a:spcBef>
              <a:buSzPct val="100000"/>
              <a:defRPr sz="4000" i="1"/>
            </a:lvl3pPr>
            <a:lvl4pPr lvl="3" algn="ctr" rtl="0">
              <a:spcBef>
                <a:spcPts val="0"/>
              </a:spcBef>
              <a:buSzPct val="100000"/>
              <a:defRPr sz="4000" i="1"/>
            </a:lvl4pPr>
            <a:lvl5pPr lvl="4" algn="ctr" rtl="0">
              <a:spcBef>
                <a:spcPts val="0"/>
              </a:spcBef>
              <a:buSzPct val="100000"/>
              <a:defRPr sz="4000" i="1"/>
            </a:lvl5pPr>
            <a:lvl6pPr lvl="5" algn="ctr" rtl="0">
              <a:spcBef>
                <a:spcPts val="0"/>
              </a:spcBef>
              <a:buSzPct val="100000"/>
              <a:defRPr sz="4000" i="1"/>
            </a:lvl6pPr>
            <a:lvl7pPr lvl="6" algn="ctr" rtl="0">
              <a:spcBef>
                <a:spcPts val="0"/>
              </a:spcBef>
              <a:buSzPct val="100000"/>
              <a:defRPr sz="4000" i="1"/>
            </a:lvl7pPr>
            <a:lvl8pPr lvl="7" algn="ctr" rtl="0">
              <a:spcBef>
                <a:spcPts val="0"/>
              </a:spcBef>
              <a:buSzPct val="100000"/>
              <a:defRPr sz="4000" i="1"/>
            </a:lvl8pPr>
            <a:lvl9pPr lvl="8" algn="ctr">
              <a:spcBef>
                <a:spcPts val="0"/>
              </a:spcBef>
              <a:buSzPct val="100000"/>
              <a:defRPr sz="4000" i="1"/>
            </a:lvl9pPr>
          </a:lstStyle>
          <a:p>
            <a:endParaRPr/>
          </a:p>
        </p:txBody>
      </p:sp>
      <p:sp>
        <p:nvSpPr>
          <p:cNvPr id="117" name="Shape 117"/>
          <p:cNvSpPr txBox="1"/>
          <p:nvPr/>
        </p:nvSpPr>
        <p:spPr>
          <a:xfrm>
            <a:off x="4791200" y="737219"/>
            <a:ext cx="2609600" cy="871599"/>
          </a:xfrm>
          <a:prstGeom prst="rect">
            <a:avLst/>
          </a:prstGeom>
          <a:noFill/>
          <a:ln>
            <a:noFill/>
          </a:ln>
        </p:spPr>
        <p:txBody>
          <a:bodyPr lIns="121146" tIns="121146" rIns="121146" bIns="121146" anchor="t" anchorCtr="0">
            <a:noAutofit/>
          </a:bodyPr>
          <a:lstStyle/>
          <a:p>
            <a:pPr marL="0" marR="0" lvl="0" indent="0" algn="ctr" defTabSz="908501" rtl="0" eaLnBrk="1" fontAlgn="auto" latinLnBrk="0" hangingPunct="1">
              <a:lnSpc>
                <a:spcPct val="100000"/>
              </a:lnSpc>
              <a:spcBef>
                <a:spcPts val="0"/>
              </a:spcBef>
              <a:spcAft>
                <a:spcPts val="0"/>
              </a:spcAft>
              <a:buClrTx/>
              <a:buSzTx/>
              <a:buFontTx/>
              <a:buNone/>
              <a:tabLst/>
              <a:defRPr/>
            </a:pPr>
            <a:r>
              <a:rPr kumimoji="0" lang="en" sz="12800" b="0" i="0" u="none" strike="noStrike" kern="0" cap="none" spc="0" normalizeH="0" baseline="0" noProof="0">
                <a:ln>
                  <a:noFill/>
                </a:ln>
                <a:solidFill>
                  <a:srgbClr val="00CEF6"/>
                </a:solidFill>
                <a:effectLst/>
                <a:uLnTx/>
                <a:uFillTx/>
                <a:latin typeface="Arial"/>
                <a:ea typeface="+mn-ea"/>
                <a:cs typeface="Arial"/>
                <a:sym typeface="Arial"/>
                <a:rtl val="0"/>
              </a:rPr>
              <a:t>“</a:t>
            </a:r>
          </a:p>
        </p:txBody>
      </p:sp>
      <p:sp>
        <p:nvSpPr>
          <p:cNvPr id="118" name="Shape 118"/>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19" name="Shape 119"/>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0" name="Shape 120"/>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21" name="Shape 121"/>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22" name="Shape 122"/>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123" name="Shape 123"/>
          <p:cNvGrpSpPr/>
          <p:nvPr/>
        </p:nvGrpSpPr>
        <p:grpSpPr>
          <a:xfrm>
            <a:off x="-12700" y="5950092"/>
            <a:ext cx="12223767" cy="793735"/>
            <a:chOff x="-9525" y="4462475"/>
            <a:chExt cx="9167825" cy="595300"/>
          </a:xfrm>
        </p:grpSpPr>
        <p:sp>
          <p:nvSpPr>
            <p:cNvPr id="124" name="Shape 124"/>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25" name="Shape 125"/>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26" name="Shape 126"/>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27" name="Shape 127"/>
          <p:cNvGrpSpPr/>
          <p:nvPr/>
        </p:nvGrpSpPr>
        <p:grpSpPr>
          <a:xfrm>
            <a:off x="-57116" y="5924846"/>
            <a:ext cx="12306099" cy="857049"/>
            <a:chOff x="-42837" y="4443487"/>
            <a:chExt cx="9229574" cy="642787"/>
          </a:xfrm>
        </p:grpSpPr>
        <p:sp>
          <p:nvSpPr>
            <p:cNvPr id="128" name="Shape 128"/>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29" name="Shape 129"/>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0" name="Shape 130"/>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1" name="Shape 131"/>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2" name="Shape 132"/>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3" name="Shape 133"/>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4" name="Shape 134"/>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5" name="Shape 135"/>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6" name="Shape 136"/>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7" name="Shape 137"/>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8" name="Shape 138"/>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39" name="Shape 139"/>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0" name="Shape 140"/>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1" name="Shape 141"/>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2" name="Shape 142"/>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3" name="Shape 143"/>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4" name="Shape 144"/>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5" name="Shape 145"/>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6" name="Shape 146"/>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7" name="Shape 147"/>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8" name="Shape 148"/>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49" name="Shape 149"/>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0" name="Shape 150"/>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1" name="Shape 151"/>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2" name="Shape 152"/>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153" name="Shape 153"/>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4" name="Shape 154"/>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5" name="Shape 155"/>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56" name="Shape 156"/>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838294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397000" y="845503"/>
            <a:ext cx="9328800" cy="954400"/>
          </a:xfrm>
          <a:prstGeom prst="rect">
            <a:avLst/>
          </a:prstGeom>
        </p:spPr>
        <p:txBody>
          <a:bodyPr lIns="121146" tIns="121146" rIns="121146" bIns="12114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434467" y="2053762"/>
            <a:ext cx="9328800" cy="2562799"/>
          </a:xfrm>
          <a:prstGeom prst="rect">
            <a:avLst/>
          </a:prstGeom>
        </p:spPr>
        <p:txBody>
          <a:bodyPr lIns="121146" tIns="121146" rIns="121146" bIns="121146"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0" name="Shape 160"/>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1" name="Shape 161"/>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2" name="Shape 162"/>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63" name="Shape 163"/>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64" name="Shape 164"/>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165" name="Shape 165"/>
          <p:cNvGrpSpPr/>
          <p:nvPr/>
        </p:nvGrpSpPr>
        <p:grpSpPr>
          <a:xfrm>
            <a:off x="-12700" y="5950092"/>
            <a:ext cx="12223767" cy="793735"/>
            <a:chOff x="-9525" y="4462475"/>
            <a:chExt cx="9167825" cy="595300"/>
          </a:xfrm>
        </p:grpSpPr>
        <p:sp>
          <p:nvSpPr>
            <p:cNvPr id="166" name="Shape 166"/>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67" name="Shape 167"/>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68" name="Shape 168"/>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69" name="Shape 169"/>
          <p:cNvGrpSpPr/>
          <p:nvPr/>
        </p:nvGrpSpPr>
        <p:grpSpPr>
          <a:xfrm>
            <a:off x="-57116" y="5924846"/>
            <a:ext cx="12306099" cy="857049"/>
            <a:chOff x="-42837" y="4443487"/>
            <a:chExt cx="9229574" cy="642787"/>
          </a:xfrm>
        </p:grpSpPr>
        <p:sp>
          <p:nvSpPr>
            <p:cNvPr id="170" name="Shape 170"/>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1" name="Shape 171"/>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2" name="Shape 172"/>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3" name="Shape 173"/>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4" name="Shape 174"/>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5" name="Shape 175"/>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6" name="Shape 176"/>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7" name="Shape 177"/>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8" name="Shape 178"/>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79" name="Shape 179"/>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0" name="Shape 180"/>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1" name="Shape 181"/>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2" name="Shape 182"/>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3" name="Shape 183"/>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4" name="Shape 184"/>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5" name="Shape 185"/>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6" name="Shape 186"/>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7" name="Shape 187"/>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8" name="Shape 188"/>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89" name="Shape 189"/>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0" name="Shape 190"/>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1" name="Shape 191"/>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2" name="Shape 192"/>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3" name="Shape 193"/>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4" name="Shape 194"/>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195" name="Shape 195"/>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6" name="Shape 196"/>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7" name="Shape 197"/>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198" name="Shape 198"/>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3811515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397000" y="845503"/>
            <a:ext cx="9328800" cy="954400"/>
          </a:xfrm>
          <a:prstGeom prst="rect">
            <a:avLst/>
          </a:prstGeom>
        </p:spPr>
        <p:txBody>
          <a:bodyPr lIns="121146" tIns="121146" rIns="121146" bIns="121146"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508712" y="2070620"/>
            <a:ext cx="4453199" cy="3554399"/>
          </a:xfrm>
          <a:prstGeom prst="rect">
            <a:avLst/>
          </a:prstGeom>
        </p:spPr>
        <p:txBody>
          <a:bodyPr lIns="121146" tIns="121146" rIns="121146" bIns="12114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6230282" y="2070620"/>
            <a:ext cx="4453199" cy="3554399"/>
          </a:xfrm>
          <a:prstGeom prst="rect">
            <a:avLst/>
          </a:prstGeom>
        </p:spPr>
        <p:txBody>
          <a:bodyPr lIns="121146" tIns="121146" rIns="121146" bIns="121146" anchor="t" anchorCtr="0"/>
          <a:lstStyle>
            <a:lvl1pPr lvl="0">
              <a:spcBef>
                <a:spcPts val="0"/>
              </a:spcBef>
              <a:buSzPct val="100000"/>
              <a:defRPr sz="23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3" name="Shape 203"/>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4" name="Shape 204"/>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5" name="Shape 205"/>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06" name="Shape 206"/>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07" name="Shape 207"/>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208" name="Shape 208"/>
          <p:cNvGrpSpPr/>
          <p:nvPr/>
        </p:nvGrpSpPr>
        <p:grpSpPr>
          <a:xfrm>
            <a:off x="-12700" y="5950092"/>
            <a:ext cx="12223767" cy="793735"/>
            <a:chOff x="-9525" y="4462475"/>
            <a:chExt cx="9167825" cy="595300"/>
          </a:xfrm>
        </p:grpSpPr>
        <p:sp>
          <p:nvSpPr>
            <p:cNvPr id="209" name="Shape 209"/>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10" name="Shape 210"/>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11" name="Shape 211"/>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12" name="Shape 212"/>
          <p:cNvGrpSpPr/>
          <p:nvPr/>
        </p:nvGrpSpPr>
        <p:grpSpPr>
          <a:xfrm>
            <a:off x="-57116" y="5924846"/>
            <a:ext cx="12306099" cy="857049"/>
            <a:chOff x="-42837" y="4443487"/>
            <a:chExt cx="9229574" cy="642787"/>
          </a:xfrm>
        </p:grpSpPr>
        <p:sp>
          <p:nvSpPr>
            <p:cNvPr id="213" name="Shape 213"/>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4" name="Shape 214"/>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5" name="Shape 215"/>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6" name="Shape 216"/>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7" name="Shape 217"/>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8" name="Shape 218"/>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19" name="Shape 219"/>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0" name="Shape 220"/>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1" name="Shape 221"/>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2" name="Shape 222"/>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3" name="Shape 223"/>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4" name="Shape 224"/>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5" name="Shape 225"/>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6" name="Shape 226"/>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7" name="Shape 227"/>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8" name="Shape 228"/>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29" name="Shape 229"/>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0" name="Shape 230"/>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1" name="Shape 231"/>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2" name="Shape 232"/>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3" name="Shape 233"/>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4" name="Shape 234"/>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5" name="Shape 235"/>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6" name="Shape 236"/>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7" name="Shape 237"/>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238" name="Shape 238"/>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39" name="Shape 239"/>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40" name="Shape 240"/>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41" name="Shape 241"/>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577290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397000" y="845503"/>
            <a:ext cx="9328800" cy="954400"/>
          </a:xfrm>
          <a:prstGeom prst="rect">
            <a:avLst/>
          </a:prstGeom>
        </p:spPr>
        <p:txBody>
          <a:bodyPr lIns="121146" tIns="121146" rIns="121146" bIns="121146"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4" name="Shape 244"/>
          <p:cNvSpPr txBox="1">
            <a:spLocks noGrp="1"/>
          </p:cNvSpPr>
          <p:nvPr>
            <p:ph type="body" idx="1"/>
          </p:nvPr>
        </p:nvSpPr>
        <p:spPr>
          <a:xfrm>
            <a:off x="941399" y="2168991"/>
            <a:ext cx="3295599" cy="4399199"/>
          </a:xfrm>
          <a:prstGeom prst="rect">
            <a:avLst/>
          </a:prstGeom>
        </p:spPr>
        <p:txBody>
          <a:bodyPr lIns="121146" tIns="121146" rIns="121146" bIns="12114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5" name="Shape 245"/>
          <p:cNvSpPr txBox="1">
            <a:spLocks noGrp="1"/>
          </p:cNvSpPr>
          <p:nvPr>
            <p:ph type="body" idx="2"/>
          </p:nvPr>
        </p:nvSpPr>
        <p:spPr>
          <a:xfrm>
            <a:off x="4405699" y="2168991"/>
            <a:ext cx="3295599" cy="4399199"/>
          </a:xfrm>
          <a:prstGeom prst="rect">
            <a:avLst/>
          </a:prstGeom>
        </p:spPr>
        <p:txBody>
          <a:bodyPr lIns="121146" tIns="121146" rIns="121146" bIns="12114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6" name="Shape 246"/>
          <p:cNvSpPr txBox="1">
            <a:spLocks noGrp="1"/>
          </p:cNvSpPr>
          <p:nvPr>
            <p:ph type="body" idx="3"/>
          </p:nvPr>
        </p:nvSpPr>
        <p:spPr>
          <a:xfrm>
            <a:off x="7869999" y="2168991"/>
            <a:ext cx="3295599" cy="4399199"/>
          </a:xfrm>
          <a:prstGeom prst="rect">
            <a:avLst/>
          </a:prstGeom>
        </p:spPr>
        <p:txBody>
          <a:bodyPr lIns="121146" tIns="121146" rIns="121146" bIns="121146" anchor="t" anchorCtr="0"/>
          <a:lstStyle>
            <a:lvl1pPr lvl="0" rtl="0">
              <a:spcBef>
                <a:spcPts val="0"/>
              </a:spcBef>
              <a:buSzPct val="100000"/>
              <a:defRPr sz="2100"/>
            </a:lvl1pPr>
            <a:lvl2pPr lvl="1" rtl="0">
              <a:spcBef>
                <a:spcPts val="0"/>
              </a:spcBef>
              <a:buSzPct val="100000"/>
              <a:defRPr sz="2100"/>
            </a:lvl2pPr>
            <a:lvl3pPr lvl="2" rtl="0">
              <a:spcBef>
                <a:spcPts val="0"/>
              </a:spcBef>
              <a:buSzPct val="100000"/>
              <a:defRPr sz="2100"/>
            </a:lvl3pPr>
            <a:lvl4pPr lvl="3" rtl="0">
              <a:spcBef>
                <a:spcPts val="0"/>
              </a:spcBef>
              <a:buSzPct val="100000"/>
              <a:defRPr sz="2100"/>
            </a:lvl4pPr>
            <a:lvl5pPr lvl="4" rtl="0">
              <a:spcBef>
                <a:spcPts val="0"/>
              </a:spcBef>
              <a:buSzPct val="100000"/>
              <a:defRPr sz="2100"/>
            </a:lvl5pPr>
            <a:lvl6pPr lvl="5" rtl="0">
              <a:spcBef>
                <a:spcPts val="0"/>
              </a:spcBef>
              <a:buSzPct val="100000"/>
              <a:defRPr sz="2100"/>
            </a:lvl6pPr>
            <a:lvl7pPr lvl="6" rtl="0">
              <a:spcBef>
                <a:spcPts val="0"/>
              </a:spcBef>
              <a:buSzPct val="100000"/>
              <a:defRPr sz="2100"/>
            </a:lvl7pPr>
            <a:lvl8pPr lvl="7" rtl="0">
              <a:spcBef>
                <a:spcPts val="0"/>
              </a:spcBef>
              <a:buSzPct val="100000"/>
              <a:defRPr sz="2100"/>
            </a:lvl8pPr>
            <a:lvl9pPr lvl="8" rtl="0">
              <a:spcBef>
                <a:spcPts val="0"/>
              </a:spcBef>
              <a:buSzPct val="100000"/>
              <a:defRPr sz="2100"/>
            </a:lvl9pPr>
          </a:lstStyle>
          <a:p>
            <a:endParaRPr/>
          </a:p>
        </p:txBody>
      </p:sp>
      <p:sp>
        <p:nvSpPr>
          <p:cNvPr id="247" name="Shape 247"/>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48" name="Shape 248"/>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49" name="Shape 249"/>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50" name="Shape 250"/>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51" name="Shape 251"/>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252" name="Shape 252"/>
          <p:cNvGrpSpPr/>
          <p:nvPr/>
        </p:nvGrpSpPr>
        <p:grpSpPr>
          <a:xfrm>
            <a:off x="-12700" y="5950092"/>
            <a:ext cx="12223767" cy="793735"/>
            <a:chOff x="-9525" y="4462475"/>
            <a:chExt cx="9167825" cy="595300"/>
          </a:xfrm>
        </p:grpSpPr>
        <p:sp>
          <p:nvSpPr>
            <p:cNvPr id="253" name="Shape 253"/>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254" name="Shape 254"/>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255" name="Shape 255"/>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256" name="Shape 256"/>
          <p:cNvGrpSpPr/>
          <p:nvPr/>
        </p:nvGrpSpPr>
        <p:grpSpPr>
          <a:xfrm>
            <a:off x="-57116" y="5924846"/>
            <a:ext cx="12306099" cy="857049"/>
            <a:chOff x="-42837" y="4443487"/>
            <a:chExt cx="9229574" cy="642787"/>
          </a:xfrm>
        </p:grpSpPr>
        <p:sp>
          <p:nvSpPr>
            <p:cNvPr id="257" name="Shape 257"/>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58" name="Shape 258"/>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59" name="Shape 259"/>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0" name="Shape 260"/>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1" name="Shape 261"/>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2" name="Shape 262"/>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3" name="Shape 263"/>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4" name="Shape 264"/>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5" name="Shape 265"/>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6" name="Shape 266"/>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7" name="Shape 267"/>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8" name="Shape 268"/>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69" name="Shape 269"/>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0" name="Shape 270"/>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1" name="Shape 271"/>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2" name="Shape 272"/>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3" name="Shape 273"/>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4" name="Shape 274"/>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5" name="Shape 275"/>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6" name="Shape 276"/>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7" name="Shape 277"/>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8" name="Shape 278"/>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79" name="Shape 279"/>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80" name="Shape 280"/>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81" name="Shape 281"/>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282" name="Shape 282"/>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83" name="Shape 283"/>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84" name="Shape 284"/>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285" name="Shape 285"/>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20132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33B55-DD28-4121-949A-21D20AF7907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94EAD-965F-428D-876C-F6C454BBF6C3}" type="slidenum">
              <a:rPr lang="en-US" smtClean="0"/>
              <a:t>‹#›</a:t>
            </a:fld>
            <a:endParaRPr lang="en-US"/>
          </a:p>
        </p:txBody>
      </p:sp>
    </p:spTree>
    <p:extLst>
      <p:ext uri="{BB962C8B-B14F-4D97-AF65-F5344CB8AC3E}">
        <p14:creationId xmlns:p14="http://schemas.microsoft.com/office/powerpoint/2010/main" val="16730352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aption">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09600" y="5137295"/>
            <a:ext cx="10972800" cy="692799"/>
          </a:xfrm>
          <a:prstGeom prst="rect">
            <a:avLst/>
          </a:prstGeom>
        </p:spPr>
        <p:txBody>
          <a:bodyPr lIns="121146" tIns="121146" rIns="121146" bIns="121146" anchor="t" anchorCtr="0"/>
          <a:lstStyle>
            <a:lvl1pPr lvl="0" algn="ctr">
              <a:spcBef>
                <a:spcPts val="480"/>
              </a:spcBef>
              <a:buClr>
                <a:srgbClr val="00CEF6"/>
              </a:buClr>
              <a:buSzPct val="100000"/>
              <a:buNone/>
              <a:defRPr sz="2000">
                <a:solidFill>
                  <a:srgbClr val="00CEF6"/>
                </a:solidFill>
              </a:defRPr>
            </a:lvl1pPr>
          </a:lstStyle>
          <a:p>
            <a:endParaRPr/>
          </a:p>
        </p:txBody>
      </p:sp>
      <p:sp>
        <p:nvSpPr>
          <p:cNvPr id="329" name="Shape 329"/>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30" name="Shape 330"/>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1" name="Shape 331"/>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32" name="Shape 332"/>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33" name="Shape 333"/>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334" name="Shape 334"/>
          <p:cNvGrpSpPr/>
          <p:nvPr/>
        </p:nvGrpSpPr>
        <p:grpSpPr>
          <a:xfrm>
            <a:off x="-12700" y="5950092"/>
            <a:ext cx="12223767" cy="793735"/>
            <a:chOff x="-9525" y="4462475"/>
            <a:chExt cx="9167825" cy="595300"/>
          </a:xfrm>
        </p:grpSpPr>
        <p:sp>
          <p:nvSpPr>
            <p:cNvPr id="335" name="Shape 33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36" name="Shape 33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37" name="Shape 33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38" name="Shape 338"/>
          <p:cNvGrpSpPr/>
          <p:nvPr/>
        </p:nvGrpSpPr>
        <p:grpSpPr>
          <a:xfrm>
            <a:off x="-57116" y="5924846"/>
            <a:ext cx="12306099" cy="857049"/>
            <a:chOff x="-42837" y="4443487"/>
            <a:chExt cx="9229574" cy="642787"/>
          </a:xfrm>
        </p:grpSpPr>
        <p:sp>
          <p:nvSpPr>
            <p:cNvPr id="339" name="Shape 33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0" name="Shape 34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1" name="Shape 34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2" name="Shape 34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3" name="Shape 34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4" name="Shape 34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5" name="Shape 34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6" name="Shape 34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7" name="Shape 34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8" name="Shape 34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49" name="Shape 34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0" name="Shape 35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1" name="Shape 35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2" name="Shape 35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3" name="Shape 35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4" name="Shape 35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5" name="Shape 35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6" name="Shape 35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7" name="Shape 35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8" name="Shape 35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59" name="Shape 35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0" name="Shape 36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1" name="Shape 36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2" name="Shape 36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3" name="Shape 36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364" name="Shape 364"/>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5" name="Shape 365"/>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6" name="Shape 366"/>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67" name="Shape 367"/>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5662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8"/>
        <p:cNvGrpSpPr/>
        <p:nvPr/>
      </p:nvGrpSpPr>
      <p:grpSpPr>
        <a:xfrm>
          <a:off x="0" y="0"/>
          <a:ext cx="0" cy="0"/>
          <a:chOff x="0" y="0"/>
          <a:chExt cx="0" cy="0"/>
        </a:xfrm>
      </p:grpSpPr>
      <p:sp>
        <p:nvSpPr>
          <p:cNvPr id="369" name="Shape 369"/>
          <p:cNvSpPr/>
          <p:nvPr/>
        </p:nvSpPr>
        <p:spPr>
          <a:xfrm>
            <a:off x="-38098" y="5929230"/>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0" name="Shape 370"/>
          <p:cNvSpPr/>
          <p:nvPr/>
        </p:nvSpPr>
        <p:spPr>
          <a:xfrm>
            <a:off x="-38098" y="6104214"/>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1" name="Shape 371"/>
          <p:cNvSpPr/>
          <p:nvPr/>
        </p:nvSpPr>
        <p:spPr>
          <a:xfrm rot="8100000">
            <a:off x="2463978" y="567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72" name="Shape 372"/>
          <p:cNvSpPr/>
          <p:nvPr/>
        </p:nvSpPr>
        <p:spPr>
          <a:xfrm rot="8100000">
            <a:off x="8051976" y="6049102"/>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73" name="Shape 373"/>
          <p:cNvSpPr/>
          <p:nvPr/>
        </p:nvSpPr>
        <p:spPr>
          <a:xfrm rot="8100000">
            <a:off x="9575978" y="6093562"/>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374" name="Shape 374"/>
          <p:cNvGrpSpPr/>
          <p:nvPr/>
        </p:nvGrpSpPr>
        <p:grpSpPr>
          <a:xfrm>
            <a:off x="-12700" y="5950092"/>
            <a:ext cx="12223767" cy="793735"/>
            <a:chOff x="-9525" y="4462475"/>
            <a:chExt cx="9167825" cy="595300"/>
          </a:xfrm>
        </p:grpSpPr>
        <p:sp>
          <p:nvSpPr>
            <p:cNvPr id="375" name="Shape 37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76" name="Shape 37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77" name="Shape 37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78" name="Shape 378"/>
          <p:cNvGrpSpPr/>
          <p:nvPr/>
        </p:nvGrpSpPr>
        <p:grpSpPr>
          <a:xfrm>
            <a:off x="-57116" y="5924846"/>
            <a:ext cx="12306099" cy="857049"/>
            <a:chOff x="-42837" y="4443487"/>
            <a:chExt cx="9229574" cy="642787"/>
          </a:xfrm>
        </p:grpSpPr>
        <p:sp>
          <p:nvSpPr>
            <p:cNvPr id="379" name="Shape 37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80" name="Shape 38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81" name="Shape 38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82" name="Shape 38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83" name="Shape 38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84" name="Shape 38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85" name="Shape 38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86" name="Shape 38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87" name="Shape 38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88" name="Shape 38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89" name="Shape 38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90" name="Shape 39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91" name="Shape 39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92" name="Shape 39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93" name="Shape 39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94" name="Shape 39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95" name="Shape 39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96" name="Shape 39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97" name="Shape 39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98" name="Shape 39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399" name="Shape 39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00" name="Shape 40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01" name="Shape 40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02" name="Shape 40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03" name="Shape 40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404" name="Shape 404"/>
          <p:cNvSpPr/>
          <p:nvPr/>
        </p:nvSpPr>
        <p:spPr>
          <a:xfrm>
            <a:off x="3987680" y="611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05" name="Shape 405"/>
          <p:cNvSpPr/>
          <p:nvPr/>
        </p:nvSpPr>
        <p:spPr>
          <a:xfrm>
            <a:off x="1447624" y="649613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06" name="Shape 406"/>
          <p:cNvSpPr/>
          <p:nvPr/>
        </p:nvSpPr>
        <p:spPr>
          <a:xfrm>
            <a:off x="6527716" y="602157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07" name="Shape 407"/>
          <p:cNvSpPr/>
          <p:nvPr/>
        </p:nvSpPr>
        <p:spPr>
          <a:xfrm rot="8100000">
            <a:off x="11599938" y="577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2369815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All graph">
    <p:spTree>
      <p:nvGrpSpPr>
        <p:cNvPr id="1" name="Shape 408"/>
        <p:cNvGrpSpPr/>
        <p:nvPr/>
      </p:nvGrpSpPr>
      <p:grpSpPr>
        <a:xfrm>
          <a:off x="0" y="0"/>
          <a:ext cx="0" cy="0"/>
          <a:chOff x="0" y="0"/>
          <a:chExt cx="0" cy="0"/>
        </a:xfrm>
      </p:grpSpPr>
      <p:sp>
        <p:nvSpPr>
          <p:cNvPr id="409" name="Shape 409"/>
          <p:cNvSpPr/>
          <p:nvPr/>
        </p:nvSpPr>
        <p:spPr>
          <a:xfrm>
            <a:off x="-26765" y="849035"/>
            <a:ext cx="12271933" cy="6067868"/>
          </a:xfrm>
          <a:custGeom>
            <a:avLst/>
            <a:gdLst/>
            <a:ahLst/>
            <a:cxnLst/>
            <a:rect l="0" t="0" r="0" b="0"/>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0" name="Shape 410"/>
          <p:cNvSpPr/>
          <p:nvPr/>
        </p:nvSpPr>
        <p:spPr>
          <a:xfrm>
            <a:off x="-44634" y="1024145"/>
            <a:ext cx="12280867" cy="5874933"/>
          </a:xfrm>
          <a:custGeom>
            <a:avLst/>
            <a:gdLst/>
            <a:ahLst/>
            <a:cxnLst/>
            <a:rect l="0" t="0" r="0" b="0"/>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11" name="Shape 411"/>
          <p:cNvSpPr/>
          <p:nvPr/>
        </p:nvSpPr>
        <p:spPr>
          <a:xfrm rot="8100000">
            <a:off x="2463978" y="590634"/>
            <a:ext cx="163483" cy="163483"/>
          </a:xfrm>
          <a:prstGeom prst="teardrop">
            <a:avLst>
              <a:gd name="adj" fmla="val 100000"/>
            </a:avLst>
          </a:prstGeom>
          <a:solidFill>
            <a:srgbClr val="AFF000"/>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12" name="Shape 412"/>
          <p:cNvSpPr/>
          <p:nvPr/>
        </p:nvSpPr>
        <p:spPr>
          <a:xfrm rot="8100000">
            <a:off x="8051976" y="969106"/>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13" name="Shape 413"/>
          <p:cNvSpPr/>
          <p:nvPr/>
        </p:nvSpPr>
        <p:spPr>
          <a:xfrm rot="8100000">
            <a:off x="9575978" y="1013566"/>
            <a:ext cx="163483" cy="163483"/>
          </a:xfrm>
          <a:prstGeom prst="teardrop">
            <a:avLst>
              <a:gd name="adj" fmla="val 100000"/>
            </a:avLst>
          </a:prstGeom>
          <a:solidFill>
            <a:srgbClr val="00CEF6"/>
          </a:solidFill>
          <a:ln>
            <a:noFill/>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nvGrpSpPr>
          <p:cNvPr id="414" name="Shape 414"/>
          <p:cNvGrpSpPr/>
          <p:nvPr/>
        </p:nvGrpSpPr>
        <p:grpSpPr>
          <a:xfrm>
            <a:off x="-12700" y="870092"/>
            <a:ext cx="12223767" cy="793735"/>
            <a:chOff x="-9525" y="4462475"/>
            <a:chExt cx="9167825" cy="595300"/>
          </a:xfrm>
        </p:grpSpPr>
        <p:sp>
          <p:nvSpPr>
            <p:cNvPr id="415" name="Shape 41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416" name="Shape 41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417" name="Shape 41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418" name="Shape 418"/>
          <p:cNvGrpSpPr/>
          <p:nvPr/>
        </p:nvGrpSpPr>
        <p:grpSpPr>
          <a:xfrm>
            <a:off x="-57116" y="844846"/>
            <a:ext cx="12306099" cy="857049"/>
            <a:chOff x="-42837" y="4443487"/>
            <a:chExt cx="9229574" cy="642787"/>
          </a:xfrm>
        </p:grpSpPr>
        <p:sp>
          <p:nvSpPr>
            <p:cNvPr id="419" name="Shape 41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0" name="Shape 42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1" name="Shape 42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2" name="Shape 42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3" name="Shape 42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4" name="Shape 42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5" name="Shape 42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6" name="Shape 42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7" name="Shape 42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8" name="Shape 42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29" name="Shape 42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0" name="Shape 43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1" name="Shape 43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2" name="Shape 43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3" name="Shape 43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4" name="Shape 43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5" name="Shape 43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6" name="Shape 43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7" name="Shape 43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8" name="Shape 43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39" name="Shape 43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0" name="Shape 44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1" name="Shape 44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2" name="Shape 44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3" name="Shape 44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grpSp>
      <p:sp>
        <p:nvSpPr>
          <p:cNvPr id="444" name="Shape 444"/>
          <p:cNvSpPr/>
          <p:nvPr/>
        </p:nvSpPr>
        <p:spPr>
          <a:xfrm>
            <a:off x="3987680" y="1035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5" name="Shape 445"/>
          <p:cNvSpPr/>
          <p:nvPr/>
        </p:nvSpPr>
        <p:spPr>
          <a:xfrm>
            <a:off x="1447624" y="1416131"/>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6" name="Shape 446"/>
          <p:cNvSpPr/>
          <p:nvPr/>
        </p:nvSpPr>
        <p:spPr>
          <a:xfrm>
            <a:off x="6527716" y="941460"/>
            <a:ext cx="152799" cy="152799"/>
          </a:xfrm>
          <a:prstGeom prst="ellipse">
            <a:avLst/>
          </a:prstGeom>
          <a:noFill/>
          <a:ln w="9525" cap="flat" cmpd="sng">
            <a:solidFill>
              <a:srgbClr val="3C78D8"/>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
        <p:nvSpPr>
          <p:cNvPr id="447" name="Shape 447"/>
          <p:cNvSpPr/>
          <p:nvPr/>
        </p:nvSpPr>
        <p:spPr>
          <a:xfrm rot="8100000">
            <a:off x="11599938" y="69223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146" tIns="121146" rIns="121146" bIns="121146" anchor="ctr" anchorCtr="0">
            <a:noAutofit/>
          </a:bodyPr>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srgbClr val="000000"/>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2783853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448"/>
        <p:cNvGrpSpPr/>
        <p:nvPr/>
      </p:nvGrpSpPr>
      <p:grpSpPr>
        <a:xfrm>
          <a:off x="0" y="0"/>
          <a:ext cx="0" cy="0"/>
          <a:chOff x="0" y="0"/>
          <a:chExt cx="0" cy="0"/>
        </a:xfrm>
      </p:grpSpPr>
    </p:spTree>
    <p:extLst>
      <p:ext uri="{BB962C8B-B14F-4D97-AF65-F5344CB8AC3E}">
        <p14:creationId xmlns:p14="http://schemas.microsoft.com/office/powerpoint/2010/main" val="1484547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7"/>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42"/>
            <a:ext cx="9144000" cy="1655763"/>
          </a:xfrm>
        </p:spPr>
        <p:txBody>
          <a:bodyPr/>
          <a:lstStyle>
            <a:lvl1pPr marL="0" indent="0" algn="ctr">
              <a:buNone/>
              <a:defRPr sz="2300"/>
            </a:lvl1pPr>
            <a:lvl2pPr marL="454166" indent="0" algn="ctr">
              <a:buNone/>
              <a:defRPr sz="2000"/>
            </a:lvl2pPr>
            <a:lvl3pPr marL="908477" indent="0" algn="ctr">
              <a:buNone/>
              <a:defRPr sz="2000"/>
            </a:lvl3pPr>
            <a:lvl4pPr marL="1362729" indent="0" algn="ctr">
              <a:buNone/>
              <a:defRPr sz="1600"/>
            </a:lvl4pPr>
            <a:lvl5pPr marL="1816984" indent="0" algn="ctr">
              <a:buNone/>
              <a:defRPr sz="1600"/>
            </a:lvl5pPr>
            <a:lvl6pPr marL="2271275" indent="0" algn="ctr">
              <a:buNone/>
              <a:defRPr sz="1600"/>
            </a:lvl6pPr>
            <a:lvl7pPr marL="2725453" indent="0" algn="ctr">
              <a:buNone/>
              <a:defRPr sz="1600"/>
            </a:lvl7pPr>
            <a:lvl8pPr marL="3179637" indent="0" algn="ctr">
              <a:buNone/>
              <a:defRPr sz="1600"/>
            </a:lvl8pPr>
            <a:lvl9pPr marL="3633944"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61"/>
            <a:ext cx="2743200" cy="365125"/>
          </a:xfrm>
        </p:spPr>
        <p:txBody>
          <a:bodyPr lIns="90885" tIns="45533" rIns="90885" bIns="45533"/>
          <a:lstStyle/>
          <a:p>
            <a:pPr marL="0" marR="0" lvl="0" indent="0" algn="l" defTabSz="908501" rtl="0" eaLnBrk="1" fontAlgn="auto" latinLnBrk="0" hangingPunct="1">
              <a:lnSpc>
                <a:spcPct val="100000"/>
              </a:lnSpc>
              <a:spcBef>
                <a:spcPts val="0"/>
              </a:spcBef>
              <a:spcAft>
                <a:spcPts val="0"/>
              </a:spcAft>
              <a:buClrTx/>
              <a:buSzTx/>
              <a:buFontTx/>
              <a:buNone/>
              <a:tabLst/>
              <a:defRPr/>
            </a:pPr>
            <a:fld id="{029CE12F-2F63-4128-B0F8-658474A42701}" type="datetimeFigureOut">
              <a:rPr kumimoji="0" lang="zh-CN" altLang="en-US" sz="2000" b="0" i="0" u="none" strike="noStrike" kern="0" cap="none" spc="0" normalizeH="0" baseline="0" noProof="0" smtClean="0">
                <a:ln>
                  <a:noFill/>
                </a:ln>
                <a:solidFill>
                  <a:srgbClr val="000000"/>
                </a:solidFill>
                <a:effectLst/>
                <a:uLnTx/>
                <a:uFillTx/>
                <a:latin typeface="Arial"/>
                <a:ea typeface="宋体" panose="02010600030101010101" pitchFamily="2" charset="-122"/>
                <a:cs typeface="Arial"/>
                <a:sym typeface="Arial"/>
                <a:rtl val="0"/>
              </a:rPr>
              <a:pPr marL="0" marR="0" lvl="0" indent="0" algn="l" defTabSz="908501" rtl="0" eaLnBrk="1" fontAlgn="auto" latinLnBrk="0" hangingPunct="1">
                <a:lnSpc>
                  <a:spcPct val="100000"/>
                </a:lnSpc>
                <a:spcBef>
                  <a:spcPts val="0"/>
                </a:spcBef>
                <a:spcAft>
                  <a:spcPts val="0"/>
                </a:spcAft>
                <a:buClrTx/>
                <a:buSzTx/>
                <a:buFontTx/>
                <a:buNone/>
                <a:tabLst/>
                <a:defRPr/>
              </a:pPr>
              <a:t>2023/11/2</a:t>
            </a:fld>
            <a:endParaRPr kumimoji="0" lang="zh-CN" altLang="en-US" sz="20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rtl val="0"/>
            </a:endParaRPr>
          </a:p>
        </p:txBody>
      </p:sp>
      <p:sp>
        <p:nvSpPr>
          <p:cNvPr id="5" name="页脚占位符 4"/>
          <p:cNvSpPr>
            <a:spLocks noGrp="1"/>
          </p:cNvSpPr>
          <p:nvPr>
            <p:ph type="ftr" sz="quarter" idx="11"/>
          </p:nvPr>
        </p:nvSpPr>
        <p:spPr>
          <a:xfrm>
            <a:off x="4038600" y="6356361"/>
            <a:ext cx="4114800" cy="365125"/>
          </a:xfrm>
        </p:spPr>
        <p:txBody>
          <a:bodyPr lIns="90885" tIns="45533" rIns="90885" bIns="45533"/>
          <a:lstStyle/>
          <a:p>
            <a:pPr marL="0" marR="0" lvl="0" indent="0" algn="l" defTabSz="908501"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rtl val="0"/>
            </a:endParaRPr>
          </a:p>
        </p:txBody>
      </p:sp>
      <p:sp>
        <p:nvSpPr>
          <p:cNvPr id="6" name="灯片编号占位符 5"/>
          <p:cNvSpPr>
            <a:spLocks noGrp="1"/>
          </p:cNvSpPr>
          <p:nvPr>
            <p:ph type="sldNum" sz="quarter" idx="12"/>
          </p:nvPr>
        </p:nvSpPr>
        <p:spPr>
          <a:xfrm>
            <a:off x="8610600" y="6356361"/>
            <a:ext cx="2743200" cy="365125"/>
          </a:xfrm>
        </p:spPr>
        <p:txBody>
          <a:bodyPr lIns="90885" tIns="45533" rIns="90885" bIns="45533"/>
          <a:lstStyle/>
          <a:p>
            <a:pPr marL="0" marR="0" lvl="0" indent="0" algn="l" defTabSz="908501" rtl="0" eaLnBrk="1" fontAlgn="auto" latinLnBrk="0" hangingPunct="1">
              <a:lnSpc>
                <a:spcPct val="100000"/>
              </a:lnSpc>
              <a:spcBef>
                <a:spcPts val="0"/>
              </a:spcBef>
              <a:spcAft>
                <a:spcPts val="0"/>
              </a:spcAft>
              <a:buClrTx/>
              <a:buSzTx/>
              <a:buFontTx/>
              <a:buNone/>
              <a:tabLst/>
              <a:defRPr/>
            </a:pPr>
            <a:fld id="{FD976FAB-42FF-4022-8B51-4FA71A5A5596}" type="slidenum">
              <a:rPr kumimoji="0" lang="zh-CN" altLang="en-US" sz="2000" b="0" i="0" u="none" strike="noStrike" kern="0" cap="none" spc="0" normalizeH="0" baseline="0" noProof="0" smtClean="0">
                <a:ln>
                  <a:noFill/>
                </a:ln>
                <a:solidFill>
                  <a:srgbClr val="000000"/>
                </a:solidFill>
                <a:effectLst/>
                <a:uLnTx/>
                <a:uFillTx/>
                <a:latin typeface="Arial"/>
                <a:ea typeface="宋体" panose="02010600030101010101" pitchFamily="2" charset="-122"/>
                <a:cs typeface="Arial"/>
                <a:sym typeface="Arial"/>
                <a:rtl val="0"/>
              </a:rPr>
              <a:pPr marL="0" marR="0" lvl="0" indent="0" algn="l" defTabSz="908501" rtl="0" eaLnBrk="1" fontAlgn="auto" latinLnBrk="0" hangingPunct="1">
                <a:lnSpc>
                  <a:spcPct val="100000"/>
                </a:lnSpc>
                <a:spcBef>
                  <a:spcPts val="0"/>
                </a:spcBef>
                <a:spcAft>
                  <a:spcPts val="0"/>
                </a:spcAft>
                <a:buClrTx/>
                <a:buSzTx/>
                <a:buFontTx/>
                <a:buNone/>
                <a:tabLst/>
                <a:defRPr/>
              </a:pPr>
              <a:t>‹#›</a:t>
            </a:fld>
            <a:endParaRPr kumimoji="0" lang="zh-CN" altLang="en-US" sz="2000" b="0" i="0" u="none" strike="noStrike" kern="0" cap="none" spc="0" normalizeH="0" baseline="0" noProof="0">
              <a:ln>
                <a:noFill/>
              </a:ln>
              <a:solidFill>
                <a:srgbClr val="000000"/>
              </a:solidFill>
              <a:effectLst/>
              <a:uLnTx/>
              <a:uFillTx/>
              <a:latin typeface="Arial"/>
              <a:ea typeface="宋体" panose="02010600030101010101" pitchFamily="2" charset="-122"/>
              <a:cs typeface="Arial"/>
              <a:sym typeface="Arial"/>
              <a:rtl val="0"/>
            </a:endParaRPr>
          </a:p>
        </p:txBody>
      </p:sp>
    </p:spTree>
    <p:extLst>
      <p:ext uri="{BB962C8B-B14F-4D97-AF65-F5344CB8AC3E}">
        <p14:creationId xmlns:p14="http://schemas.microsoft.com/office/powerpoint/2010/main" val="2286193856"/>
      </p:ext>
    </p:extLst>
  </p:cSld>
  <p:clrMapOvr>
    <a:masterClrMapping/>
  </p:clrMapOvr>
  <p:transition spd="slow" advClick="0" advTm="4000">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34" y="199130"/>
            <a:ext cx="5980067" cy="8272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32234" y="1158273"/>
            <a:ext cx="5980067" cy="32758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97714661"/>
      </p:ext>
    </p:extLst>
  </p:cSld>
  <p:clrMapOvr>
    <a:masterClrMapping/>
  </p:clrMapOvr>
  <p:transition advClick="0" advTm="3000">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933B55-DD28-4121-949A-21D20AF7907D}" type="datetimeFigureOut">
              <a:rPr lang="en-US" smtClean="0"/>
              <a:t>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94EAD-965F-428D-876C-F6C454BBF6C3}" type="slidenum">
              <a:rPr lang="en-US" smtClean="0"/>
              <a:t>‹#›</a:t>
            </a:fld>
            <a:endParaRPr lang="en-US"/>
          </a:p>
        </p:txBody>
      </p:sp>
    </p:spTree>
    <p:extLst>
      <p:ext uri="{BB962C8B-B14F-4D97-AF65-F5344CB8AC3E}">
        <p14:creationId xmlns:p14="http://schemas.microsoft.com/office/powerpoint/2010/main" val="292134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933B55-DD28-4121-949A-21D20AF7907D}" type="datetimeFigureOut">
              <a:rPr lang="en-US" smtClean="0"/>
              <a:t>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94EAD-965F-428D-876C-F6C454BBF6C3}" type="slidenum">
              <a:rPr lang="en-US" smtClean="0"/>
              <a:t>‹#›</a:t>
            </a:fld>
            <a:endParaRPr lang="en-US"/>
          </a:p>
        </p:txBody>
      </p:sp>
    </p:spTree>
    <p:extLst>
      <p:ext uri="{BB962C8B-B14F-4D97-AF65-F5344CB8AC3E}">
        <p14:creationId xmlns:p14="http://schemas.microsoft.com/office/powerpoint/2010/main" val="86529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33B55-DD28-4121-949A-21D20AF7907D}" type="datetimeFigureOut">
              <a:rPr lang="en-US" smtClean="0"/>
              <a:t>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94EAD-965F-428D-876C-F6C454BBF6C3}" type="slidenum">
              <a:rPr lang="en-US" smtClean="0"/>
              <a:t>‹#›</a:t>
            </a:fld>
            <a:endParaRPr lang="en-US"/>
          </a:p>
        </p:txBody>
      </p:sp>
    </p:spTree>
    <p:extLst>
      <p:ext uri="{BB962C8B-B14F-4D97-AF65-F5344CB8AC3E}">
        <p14:creationId xmlns:p14="http://schemas.microsoft.com/office/powerpoint/2010/main" val="278477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933B55-DD28-4121-949A-21D20AF7907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94EAD-965F-428D-876C-F6C454BBF6C3}" type="slidenum">
              <a:rPr lang="en-US" smtClean="0"/>
              <a:t>‹#›</a:t>
            </a:fld>
            <a:endParaRPr lang="en-US"/>
          </a:p>
        </p:txBody>
      </p:sp>
    </p:spTree>
    <p:extLst>
      <p:ext uri="{BB962C8B-B14F-4D97-AF65-F5344CB8AC3E}">
        <p14:creationId xmlns:p14="http://schemas.microsoft.com/office/powerpoint/2010/main" val="400426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933B55-DD28-4121-949A-21D20AF7907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94EAD-965F-428D-876C-F6C454BBF6C3}" type="slidenum">
              <a:rPr lang="en-US" smtClean="0"/>
              <a:t>‹#›</a:t>
            </a:fld>
            <a:endParaRPr lang="en-US"/>
          </a:p>
        </p:txBody>
      </p:sp>
    </p:spTree>
    <p:extLst>
      <p:ext uri="{BB962C8B-B14F-4D97-AF65-F5344CB8AC3E}">
        <p14:creationId xmlns:p14="http://schemas.microsoft.com/office/powerpoint/2010/main" val="348592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33B55-DD28-4121-949A-21D20AF7907D}" type="datetimeFigureOut">
              <a:rPr lang="en-US" smtClean="0"/>
              <a:t>2/11/2023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94EAD-965F-428D-876C-F6C454BBF6C3}" type="slidenum">
              <a:rPr lang="en-US" smtClean="0"/>
              <a:t>‹#›</a:t>
            </a:fld>
            <a:endParaRPr lang="en-US"/>
          </a:p>
        </p:txBody>
      </p:sp>
    </p:spTree>
    <p:extLst>
      <p:ext uri="{BB962C8B-B14F-4D97-AF65-F5344CB8AC3E}">
        <p14:creationId xmlns:p14="http://schemas.microsoft.com/office/powerpoint/2010/main" val="274895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115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508000" y="62"/>
            <a:ext cx="11176000" cy="6883131"/>
            <a:chOff x="381000" y="-18750"/>
            <a:chExt cx="8382000" cy="5180999"/>
          </a:xfrm>
        </p:grpSpPr>
        <p:cxnSp>
          <p:nvCxnSpPr>
            <p:cNvPr id="7" name="Shape 7"/>
            <p:cNvCxnSpPr/>
            <p:nvPr/>
          </p:nvCxnSpPr>
          <p:spPr>
            <a:xfrm>
              <a:off x="76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8" name="Shape 8"/>
            <p:cNvCxnSpPr/>
            <p:nvPr/>
          </p:nvCxnSpPr>
          <p:spPr>
            <a:xfrm>
              <a:off x="152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9" name="Shape 9"/>
            <p:cNvCxnSpPr/>
            <p:nvPr/>
          </p:nvCxnSpPr>
          <p:spPr>
            <a:xfrm>
              <a:off x="228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0" name="Shape 10"/>
            <p:cNvCxnSpPr/>
            <p:nvPr/>
          </p:nvCxnSpPr>
          <p:spPr>
            <a:xfrm>
              <a:off x="304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1" name="Shape 11"/>
            <p:cNvCxnSpPr/>
            <p:nvPr/>
          </p:nvCxnSpPr>
          <p:spPr>
            <a:xfrm>
              <a:off x="381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2" name="Shape 12"/>
            <p:cNvCxnSpPr/>
            <p:nvPr/>
          </p:nvCxnSpPr>
          <p:spPr>
            <a:xfrm>
              <a:off x="457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3" name="Shape 13"/>
            <p:cNvCxnSpPr/>
            <p:nvPr/>
          </p:nvCxnSpPr>
          <p:spPr>
            <a:xfrm>
              <a:off x="533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4" name="Shape 14"/>
            <p:cNvCxnSpPr/>
            <p:nvPr/>
          </p:nvCxnSpPr>
          <p:spPr>
            <a:xfrm>
              <a:off x="609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5" name="Shape 15"/>
            <p:cNvCxnSpPr/>
            <p:nvPr/>
          </p:nvCxnSpPr>
          <p:spPr>
            <a:xfrm>
              <a:off x="685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6" name="Shape 16"/>
            <p:cNvCxnSpPr/>
            <p:nvPr/>
          </p:nvCxnSpPr>
          <p:spPr>
            <a:xfrm>
              <a:off x="762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7" name="Shape 17"/>
            <p:cNvCxnSpPr/>
            <p:nvPr/>
          </p:nvCxnSpPr>
          <p:spPr>
            <a:xfrm>
              <a:off x="838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8" name="Shape 18"/>
            <p:cNvCxnSpPr/>
            <p:nvPr/>
          </p:nvCxnSpPr>
          <p:spPr>
            <a:xfrm>
              <a:off x="38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19" name="Shape 19"/>
            <p:cNvCxnSpPr/>
            <p:nvPr/>
          </p:nvCxnSpPr>
          <p:spPr>
            <a:xfrm>
              <a:off x="114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0" name="Shape 20"/>
            <p:cNvCxnSpPr/>
            <p:nvPr/>
          </p:nvCxnSpPr>
          <p:spPr>
            <a:xfrm>
              <a:off x="190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1" name="Shape 21"/>
            <p:cNvCxnSpPr/>
            <p:nvPr/>
          </p:nvCxnSpPr>
          <p:spPr>
            <a:xfrm>
              <a:off x="266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2" name="Shape 22"/>
            <p:cNvCxnSpPr/>
            <p:nvPr/>
          </p:nvCxnSpPr>
          <p:spPr>
            <a:xfrm>
              <a:off x="342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3" name="Shape 23"/>
            <p:cNvCxnSpPr/>
            <p:nvPr/>
          </p:nvCxnSpPr>
          <p:spPr>
            <a:xfrm>
              <a:off x="419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4" name="Shape 24"/>
            <p:cNvCxnSpPr/>
            <p:nvPr/>
          </p:nvCxnSpPr>
          <p:spPr>
            <a:xfrm>
              <a:off x="495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5" name="Shape 25"/>
            <p:cNvCxnSpPr/>
            <p:nvPr/>
          </p:nvCxnSpPr>
          <p:spPr>
            <a:xfrm>
              <a:off x="571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6" name="Shape 26"/>
            <p:cNvCxnSpPr/>
            <p:nvPr/>
          </p:nvCxnSpPr>
          <p:spPr>
            <a:xfrm>
              <a:off x="647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7" name="Shape 27"/>
            <p:cNvCxnSpPr/>
            <p:nvPr/>
          </p:nvCxnSpPr>
          <p:spPr>
            <a:xfrm>
              <a:off x="723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8" name="Shape 28"/>
            <p:cNvCxnSpPr/>
            <p:nvPr/>
          </p:nvCxnSpPr>
          <p:spPr>
            <a:xfrm>
              <a:off x="800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9" name="Shape 29"/>
            <p:cNvCxnSpPr/>
            <p:nvPr/>
          </p:nvCxnSpPr>
          <p:spPr>
            <a:xfrm>
              <a:off x="8763000" y="-18750"/>
              <a:ext cx="0" cy="5180999"/>
            </a:xfrm>
            <a:prstGeom prst="straightConnector1">
              <a:avLst/>
            </a:prstGeom>
            <a:noFill/>
            <a:ln w="9525" cap="flat" cmpd="sng">
              <a:solidFill>
                <a:srgbClr val="F3F3F3"/>
              </a:solidFill>
              <a:prstDash val="dash"/>
              <a:round/>
              <a:headEnd type="none" w="lg" len="lg"/>
              <a:tailEnd type="none" w="lg" len="lg"/>
            </a:ln>
          </p:spPr>
        </p:cxnSp>
      </p:grpSp>
      <p:sp>
        <p:nvSpPr>
          <p:cNvPr id="30" name="Shape 30"/>
          <p:cNvSpPr txBox="1">
            <a:spLocks noGrp="1"/>
          </p:cNvSpPr>
          <p:nvPr>
            <p:ph type="title"/>
          </p:nvPr>
        </p:nvSpPr>
        <p:spPr>
          <a:xfrm>
            <a:off x="1397000" y="845503"/>
            <a:ext cx="9328800" cy="954400"/>
          </a:xfrm>
          <a:prstGeom prst="rect">
            <a:avLst/>
          </a:prstGeom>
          <a:noFill/>
          <a:ln>
            <a:noFill/>
          </a:ln>
        </p:spPr>
        <p:txBody>
          <a:bodyPr lIns="121146" tIns="121146" rIns="121146" bIns="121146" anchor="b" anchorCtr="0"/>
          <a:lstStyle>
            <a:lvl1pPr lvl="0" algn="ctr">
              <a:spcBef>
                <a:spcPts val="0"/>
              </a:spcBef>
              <a:buClr>
                <a:srgbClr val="00CEF6"/>
              </a:buClr>
              <a:buSzPct val="100000"/>
              <a:buFont typeface="Oswald"/>
              <a:buNone/>
              <a:defRPr sz="2000" b="1">
                <a:solidFill>
                  <a:srgbClr val="00CEF6"/>
                </a:solidFill>
                <a:latin typeface="Oswald"/>
                <a:ea typeface="Oswald"/>
                <a:cs typeface="Oswald"/>
                <a:sym typeface="Oswald"/>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endParaRPr/>
          </a:p>
        </p:txBody>
      </p:sp>
      <p:sp>
        <p:nvSpPr>
          <p:cNvPr id="31" name="Shape 31"/>
          <p:cNvSpPr txBox="1">
            <a:spLocks noGrp="1"/>
          </p:cNvSpPr>
          <p:nvPr>
            <p:ph type="body" idx="1"/>
          </p:nvPr>
        </p:nvSpPr>
        <p:spPr>
          <a:xfrm>
            <a:off x="1434467" y="2053762"/>
            <a:ext cx="9328800" cy="2562799"/>
          </a:xfrm>
          <a:prstGeom prst="rect">
            <a:avLst/>
          </a:prstGeom>
          <a:noFill/>
          <a:ln>
            <a:noFill/>
          </a:ln>
        </p:spPr>
        <p:txBody>
          <a:bodyPr lIns="121146" tIns="121146" rIns="121146" bIns="121146" anchor="t" anchorCtr="0"/>
          <a:lstStyle>
            <a:lvl1pPr lvl="0">
              <a:spcBef>
                <a:spcPts val="600"/>
              </a:spcBef>
              <a:buClr>
                <a:srgbClr val="28324A"/>
              </a:buClr>
              <a:buSzPct val="100000"/>
              <a:buFont typeface="Source Sans Pro"/>
              <a:buChar char="◉"/>
              <a:defRPr sz="2000">
                <a:solidFill>
                  <a:srgbClr val="28324A"/>
                </a:solidFill>
                <a:latin typeface="Source Sans Pro"/>
                <a:ea typeface="Source Sans Pro"/>
                <a:cs typeface="Source Sans Pro"/>
                <a:sym typeface="Source Sans Pro"/>
              </a:defRPr>
            </a:lvl1pPr>
            <a:lvl2pPr lvl="1">
              <a:spcBef>
                <a:spcPts val="480"/>
              </a:spcBef>
              <a:buClr>
                <a:srgbClr val="28324A"/>
              </a:buClr>
              <a:buSzPct val="100000"/>
              <a:buFont typeface="Source Sans Pro"/>
              <a:buChar char="◉"/>
              <a:defRPr sz="1800">
                <a:solidFill>
                  <a:srgbClr val="28324A"/>
                </a:solidFill>
                <a:latin typeface="Source Sans Pro"/>
                <a:ea typeface="Source Sans Pro"/>
                <a:cs typeface="Source Sans Pro"/>
                <a:sym typeface="Source Sans Pro"/>
              </a:defRPr>
            </a:lvl2pPr>
            <a:lvl3pPr lvl="2">
              <a:spcBef>
                <a:spcPts val="480"/>
              </a:spcBef>
              <a:buClr>
                <a:srgbClr val="28324A"/>
              </a:buClr>
              <a:buSzPct val="100000"/>
              <a:buFont typeface="Source Sans Pro"/>
              <a:defRPr sz="1800">
                <a:solidFill>
                  <a:srgbClr val="28324A"/>
                </a:solidFill>
                <a:latin typeface="Source Sans Pro"/>
                <a:ea typeface="Source Sans Pro"/>
                <a:cs typeface="Source Sans Pro"/>
                <a:sym typeface="Source Sans Pro"/>
              </a:defRPr>
            </a:lvl3pPr>
            <a:lvl4pPr lvl="3">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4pPr>
            <a:lvl5pPr lvl="4">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5pPr>
            <a:lvl6pPr lvl="5">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6pPr>
            <a:lvl7pPr lvl="6">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7pPr>
            <a:lvl8pPr lvl="7">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8pPr>
            <a:lvl9pPr lvl="8">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412593166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6.jpeg"/><Relationship Id="rId7"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4.xml"/><Relationship Id="rId4"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jp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vietjack.com/soan-van-lop-8-cd/ho-xuan-huong-viet-ve-viec-moi-trau-nhung-la-de-noi-chuyen-tinh-cam.jsp" TargetMode="External"/><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5.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toplist.vn/top/vinh-cai-quat-48163.htm"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489283" y="528062"/>
            <a:ext cx="11405937" cy="5963802"/>
          </a:xfrm>
          <a:prstGeom prst="rect">
            <a:avLst/>
          </a:prstGeom>
        </p:spPr>
      </p:pic>
    </p:spTree>
    <p:extLst>
      <p:ext uri="{BB962C8B-B14F-4D97-AF65-F5344CB8AC3E}">
        <p14:creationId xmlns:p14="http://schemas.microsoft.com/office/powerpoint/2010/main" val="40220634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stretch>
            <a:fillRect/>
          </a:stretch>
        </p:blipFill>
        <p:spPr>
          <a:xfrm flipH="1">
            <a:off x="-223434" y="1113183"/>
            <a:ext cx="5163181" cy="5312465"/>
          </a:xfrm>
          <a:prstGeom prst="rect">
            <a:avLst/>
          </a:prstGeom>
        </p:spPr>
      </p:pic>
      <p:sp>
        <p:nvSpPr>
          <p:cNvPr id="3" name="Rounded Rectangle 2"/>
          <p:cNvSpPr/>
          <p:nvPr/>
        </p:nvSpPr>
        <p:spPr>
          <a:xfrm>
            <a:off x="4552123" y="2057400"/>
            <a:ext cx="7196532" cy="3051313"/>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en-US" sz="2800" dirty="0">
                <a:solidFill>
                  <a:srgbClr val="7030A0"/>
                </a:solidFill>
                <a:latin typeface="Times New Roman" panose="02020603050405020304" pitchFamily="18" charset="0"/>
                <a:cs typeface="Times New Roman" panose="02020603050405020304" pitchFamily="18" charset="0"/>
              </a:rPr>
              <a:t>HS </a:t>
            </a:r>
            <a:r>
              <a:rPr lang="en-US" sz="2800" dirty="0" err="1">
                <a:solidFill>
                  <a:srgbClr val="7030A0"/>
                </a:solidFill>
                <a:latin typeface="Times New Roman" panose="02020603050405020304" pitchFamily="18" charset="0"/>
                <a:cs typeface="Times New Roman" panose="02020603050405020304" pitchFamily="18" charset="0"/>
              </a:rPr>
              <a:t>đọc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phần</a:t>
            </a:r>
            <a:r>
              <a:rPr lang="en-US" sz="2800"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Kiến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thức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Ngữ</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văn</a:t>
            </a:r>
            <a:r>
              <a:rPr lang="en-US" sz="2800" i="1" dirty="0">
                <a:solidFill>
                  <a:srgbClr val="7030A0"/>
                </a:solidFill>
                <a:latin typeface="Times New Roman" panose="02020603050405020304" pitchFamily="18" charset="0"/>
                <a:cs typeface="Times New Roman" panose="02020603050405020304" pitchFamily="18" charset="0"/>
              </a:rPr>
              <a:t> </a:t>
            </a:r>
            <a:r>
              <a:rPr lang="en-US" sz="2800" dirty="0">
                <a:solidFill>
                  <a:srgbClr val="7030A0"/>
                </a:solidFill>
                <a:latin typeface="Times New Roman" panose="02020603050405020304" pitchFamily="18" charset="0"/>
                <a:cs typeface="Times New Roman" panose="02020603050405020304" pitchFamily="18" charset="0"/>
              </a:rPr>
              <a:t>(SGK/tr.38)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a:t>
            </a:r>
          </a:p>
          <a:p>
            <a:r>
              <a:rPr lang="vi-VN" sz="2800" i="1" dirty="0">
                <a:solidFill>
                  <a:srgbClr val="7030A0"/>
                </a:solidFill>
                <a:latin typeface="Times New Roman" panose="02020603050405020304" pitchFamily="18" charset="0"/>
                <a:cs typeface="Times New Roman" panose="02020603050405020304" pitchFamily="18" charset="0"/>
              </a:rPr>
              <a:t>1</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Nêu</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tên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các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văn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bản</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được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tìm</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hiểu</a:t>
            </a:r>
            <a:r>
              <a:rPr lang="en-US" sz="2800" i="1" dirty="0">
                <a:solidFill>
                  <a:srgbClr val="7030A0"/>
                </a:solidFill>
                <a:latin typeface="Times New Roman" panose="02020603050405020304" pitchFamily="18" charset="0"/>
                <a:cs typeface="Times New Roman" panose="02020603050405020304" pitchFamily="18" charset="0"/>
              </a:rPr>
              <a:t> ở </a:t>
            </a:r>
            <a:r>
              <a:rPr lang="en-US" sz="2800" i="1" dirty="0" err="1">
                <a:solidFill>
                  <a:srgbClr val="7030A0"/>
                </a:solidFill>
                <a:latin typeface="Times New Roman" panose="02020603050405020304" pitchFamily="18" charset="0"/>
                <a:cs typeface="Times New Roman" panose="02020603050405020304" pitchFamily="18" charset="0"/>
              </a:rPr>
              <a:t>bài</a:t>
            </a:r>
            <a:r>
              <a:rPr lang="en-US" sz="2800" i="1" dirty="0">
                <a:solidFill>
                  <a:srgbClr val="7030A0"/>
                </a:solidFill>
                <a:latin typeface="Times New Roman" panose="02020603050405020304" pitchFamily="18" charset="0"/>
                <a:cs typeface="Times New Roman" panose="02020603050405020304" pitchFamily="18" charset="0"/>
              </a:rPr>
              <a:t> 7?</a:t>
            </a:r>
            <a:endParaRPr lang="en-US" sz="2800" dirty="0">
              <a:solidFill>
                <a:srgbClr val="7030A0"/>
              </a:solidFill>
              <a:latin typeface="Times New Roman" panose="02020603050405020304" pitchFamily="18" charset="0"/>
              <a:cs typeface="Times New Roman" panose="02020603050405020304" pitchFamily="18" charset="0"/>
            </a:endParaRPr>
          </a:p>
          <a:p>
            <a:r>
              <a:rPr lang="en-US" sz="2800" i="1" dirty="0">
                <a:solidFill>
                  <a:srgbClr val="7030A0"/>
                </a:solidFill>
                <a:latin typeface="Times New Roman" panose="02020603050405020304" pitchFamily="18" charset="0"/>
                <a:cs typeface="Times New Roman" panose="02020603050405020304" pitchFamily="18" charset="0"/>
              </a:rPr>
              <a:t>2) </a:t>
            </a:r>
            <a:r>
              <a:rPr lang="en-US" sz="2800" i="1" dirty="0" err="1">
                <a:solidFill>
                  <a:srgbClr val="7030A0"/>
                </a:solidFill>
                <a:latin typeface="Times New Roman" panose="02020603050405020304" pitchFamily="18" charset="0"/>
                <a:cs typeface="Times New Roman" panose="02020603050405020304" pitchFamily="18" charset="0"/>
              </a:rPr>
              <a:t>Các</a:t>
            </a:r>
            <a:r>
              <a:rPr lang="en-US" sz="2800" i="1" dirty="0">
                <a:solidFill>
                  <a:srgbClr val="7030A0"/>
                </a:solidFill>
                <a:latin typeface="Times New Roman" panose="02020603050405020304" pitchFamily="18" charset="0"/>
                <a:cs typeface="Times New Roman" panose="02020603050405020304" pitchFamily="18" charset="0"/>
              </a:rPr>
              <a:t> VB </a:t>
            </a:r>
            <a:r>
              <a:rPr lang="en-US" sz="2800" i="1" dirty="0" err="1">
                <a:solidFill>
                  <a:srgbClr val="7030A0"/>
                </a:solidFill>
                <a:latin typeface="Times New Roman" panose="02020603050405020304" pitchFamily="18" charset="0"/>
                <a:cs typeface="Times New Roman" panose="02020603050405020304" pitchFamily="18" charset="0"/>
              </a:rPr>
              <a:t>đọc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chủ</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yếu</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thuộc</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thể</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loại</a:t>
            </a:r>
            <a:r>
              <a:rPr lang="en-US" sz="2800" i="1" dirty="0">
                <a:solidFill>
                  <a:srgbClr val="7030A0"/>
                </a:solidFill>
                <a:latin typeface="Times New Roman" panose="020206030504050203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cs typeface="Times New Roman" panose="02020603050405020304" pitchFamily="18" charset="0"/>
              </a:rPr>
              <a:t>gì</a:t>
            </a:r>
            <a:r>
              <a:rPr lang="en-US" sz="2800" i="1" dirty="0">
                <a:solidFill>
                  <a:srgbClr val="7030A0"/>
                </a:solidFill>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209419" y="494881"/>
            <a:ext cx="4433201" cy="584775"/>
          </a:xfrm>
          <a:prstGeom prst="rect">
            <a:avLst/>
          </a:prstGeom>
        </p:spPr>
        <p:txBody>
          <a:bodyPr wrap="none">
            <a:spAutoFit/>
          </a:bodyPr>
          <a:lstStyle/>
          <a:p>
            <a:r>
              <a:rPr lang="pt-BR" sz="3200" b="1" dirty="0" smtClean="0">
                <a:solidFill>
                  <a:srgbClr val="FF0000"/>
                </a:solidFill>
                <a:effectLst/>
                <a:latin typeface="Times New Roman" panose="02020603050405020304" pitchFamily="18" charset="0"/>
                <a:ea typeface="Times New Roman" panose="02020603050405020304" pitchFamily="18" charset="0"/>
              </a:rPr>
              <a:t>GIỚI THIỆU BÀI HỌC</a:t>
            </a:r>
            <a:endParaRPr lang="en-US" sz="3200" dirty="0"/>
          </a:p>
        </p:txBody>
      </p:sp>
      <p:sp>
        <p:nvSpPr>
          <p:cNvPr id="5" name="Rounded Rectangle 4"/>
          <p:cNvSpPr/>
          <p:nvPr/>
        </p:nvSpPr>
        <p:spPr>
          <a:xfrm>
            <a:off x="4473211" y="1533235"/>
            <a:ext cx="7275443" cy="443345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pt-BR" sz="2800" b="1" dirty="0">
                <a:solidFill>
                  <a:srgbClr val="0070C0"/>
                </a:solidFill>
                <a:latin typeface="Times New Roman" panose="02020603050405020304" pitchFamily="18" charset="0"/>
                <a:cs typeface="Times New Roman" panose="02020603050405020304" pitchFamily="18" charset="0"/>
              </a:rPr>
              <a:t>- VB đọc chính:</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VB1: </a:t>
            </a:r>
            <a:r>
              <a:rPr lang="en-US" sz="2800" i="1" dirty="0" err="1">
                <a:solidFill>
                  <a:srgbClr val="0070C0"/>
                </a:solidFill>
                <a:latin typeface="Times New Roman" panose="02020603050405020304" pitchFamily="18" charset="0"/>
                <a:cs typeface="Times New Roman" panose="02020603050405020304" pitchFamily="18" charset="0"/>
              </a:rPr>
              <a:t>Mời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trầu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Hương</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VB2: </a:t>
            </a:r>
            <a:r>
              <a:rPr lang="en-US" sz="2800" i="1" dirty="0" err="1">
                <a:solidFill>
                  <a:srgbClr val="0070C0"/>
                </a:solidFill>
                <a:latin typeface="Times New Roman" panose="02020603050405020304" pitchFamily="18" charset="0"/>
                <a:cs typeface="Times New Roman" panose="02020603050405020304" pitchFamily="18" charset="0"/>
              </a:rPr>
              <a:t>Vịnh</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khoa</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thi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Hương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Trần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Xương</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VB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VB1: </a:t>
            </a:r>
            <a:r>
              <a:rPr lang="vi-VN" sz="2800" i="1" dirty="0">
                <a:solidFill>
                  <a:srgbClr val="0070C0"/>
                </a:solidFill>
                <a:latin typeface="Times New Roman" panose="02020603050405020304" pitchFamily="18" charset="0"/>
                <a:cs typeface="Times New Roman" panose="02020603050405020304" pitchFamily="18" charset="0"/>
              </a:rPr>
              <a:t>Xa ngắm thác núi Lư </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Lý Bạch)</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i="1"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VB2:</a:t>
            </a:r>
            <a:r>
              <a:rPr lang="vi-VN" sz="2800" i="1" dirty="0">
                <a:solidFill>
                  <a:srgbClr val="0070C0"/>
                </a:solidFill>
                <a:latin typeface="Times New Roman" panose="02020603050405020304" pitchFamily="18" charset="0"/>
                <a:cs typeface="Times New Roman" panose="02020603050405020304" pitchFamily="18" charset="0"/>
              </a:rPr>
              <a:t> Cảnh khuya</a:t>
            </a:r>
            <a:r>
              <a:rPr lang="vi-VN" sz="2800" dirty="0">
                <a:solidFill>
                  <a:srgbClr val="0070C0"/>
                </a:solidFill>
                <a:latin typeface="Times New Roman" panose="02020603050405020304" pitchFamily="18" charset="0"/>
                <a:cs typeface="Times New Roman" panose="02020603050405020304" pitchFamily="18" charset="0"/>
              </a:rPr>
              <a:t> (Hồ Chí Minh)</a:t>
            </a:r>
            <a:endParaRPr lang="en-US" sz="2800" dirty="0">
              <a:solidFill>
                <a:srgbClr val="0070C0"/>
              </a:solidFill>
              <a:latin typeface="Times New Roman" panose="02020603050405020304" pitchFamily="18" charset="0"/>
              <a:cs typeface="Times New Roman" panose="02020603050405020304" pitchFamily="18" charset="0"/>
            </a:endParaRPr>
          </a:p>
          <a:p>
            <a:r>
              <a:rPr lang="pt-BR" sz="2800" b="1" dirty="0">
                <a:solidFill>
                  <a:srgbClr val="0070C0"/>
                </a:solidFill>
                <a:latin typeface="Times New Roman" panose="02020603050405020304" pitchFamily="18" charset="0"/>
                <a:cs typeface="Times New Roman" panose="02020603050405020304" pitchFamily="18" charset="0"/>
              </a:rPr>
              <a:t>- Thể loại: </a:t>
            </a:r>
            <a:r>
              <a:rPr lang="vi-VN" sz="2800" dirty="0">
                <a:solidFill>
                  <a:srgbClr val="0070C0"/>
                </a:solidFill>
                <a:latin typeface="Times New Roman" panose="02020603050405020304" pitchFamily="18" charset="0"/>
                <a:cs typeface="Times New Roman" panose="02020603050405020304" pitchFamily="18" charset="0"/>
              </a:rPr>
              <a:t>Thơ Đường luật</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983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1546003" y="2774167"/>
            <a:ext cx="9099992" cy="1172950"/>
          </a:xfrm>
          <a:prstGeom prst="rect">
            <a:avLst/>
          </a:prstGeom>
        </p:spPr>
        <p:txBody>
          <a:bodyPr wrap="none">
            <a:spAutoFit/>
          </a:bodyPr>
          <a:lstStyle/>
          <a:p>
            <a:pPr algn="just">
              <a:lnSpc>
                <a:spcPct val="130000"/>
              </a:lnSpc>
              <a:spcAft>
                <a:spcPts val="0"/>
              </a:spcAft>
              <a:tabLst>
                <a:tab pos="1386840" algn="l"/>
              </a:tabLst>
            </a:pPr>
            <a:r>
              <a:rPr lang="de-DE" sz="6000" b="1" dirty="0" smtClean="0">
                <a:solidFill>
                  <a:srgbClr val="FF0000"/>
                </a:solidFill>
                <a:effectLst/>
                <a:latin typeface="Times New Roman" panose="02020603050405020304" pitchFamily="18" charset="0"/>
                <a:ea typeface="Times New Roman" panose="02020603050405020304" pitchFamily="18" charset="0"/>
              </a:rPr>
              <a:t>I. KIẾN THỨC NGỮ VĂN</a:t>
            </a:r>
            <a:endParaRPr lang="en-US" sz="6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8004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837" y="104044"/>
            <a:ext cx="7638473" cy="1212640"/>
          </a:xfrm>
          <a:prstGeom prst="rect">
            <a:avLst/>
          </a:prstGeom>
        </p:spPr>
        <p:txBody>
          <a:bodyPr wrap="square">
            <a:spAutoFit/>
          </a:bodyPr>
          <a:lstStyle/>
          <a:p>
            <a:pPr algn="just">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yếu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bát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cú</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tứ</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tuyệt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Đường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endParaRPr lang="en-US" sz="2800" dirty="0">
              <a:effectLst/>
              <a:latin typeface="Times New Roman" panose="02020603050405020304" pitchFamily="18" charset="0"/>
              <a:ea typeface="Times New Roman" panose="02020603050405020304" pitchFamily="18" charset="0"/>
            </a:endParaRPr>
          </a:p>
        </p:txBody>
      </p:sp>
      <p:sp>
        <p:nvSpPr>
          <p:cNvPr id="3" name="Cloud 2"/>
          <p:cNvSpPr/>
          <p:nvPr/>
        </p:nvSpPr>
        <p:spPr>
          <a:xfrm>
            <a:off x="6345382" y="1985818"/>
            <a:ext cx="4719782" cy="4368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sz="2800" i="1" dirty="0">
                <a:latin typeface="Times New Roman" panose="02020603050405020304" pitchFamily="18" charset="0"/>
                <a:cs typeface="Times New Roman" panose="02020603050405020304" pitchFamily="18" charset="0"/>
              </a:rPr>
              <a:t>Đ</a:t>
            </a:r>
            <a:r>
              <a:rPr lang="pt-BR" sz="2800" i="1" dirty="0" smtClean="0">
                <a:latin typeface="Times New Roman" panose="02020603050405020304" pitchFamily="18" charset="0"/>
                <a:cs typeface="Times New Roman" panose="02020603050405020304" pitchFamily="18" charset="0"/>
              </a:rPr>
              <a:t>ọc </a:t>
            </a:r>
            <a:r>
              <a:rPr lang="pt-BR" sz="2800" i="1" dirty="0">
                <a:latin typeface="Times New Roman" panose="02020603050405020304" pitchFamily="18" charset="0"/>
                <a:cs typeface="Times New Roman" panose="02020603050405020304" pitchFamily="18" charset="0"/>
              </a:rPr>
              <a:t>một bài thơ Đường luật (thơ Lí Bạch, thơ Đỗ Phủ, thơ Bà Huyện Thanh Quan, thơ Hồ Xuân Hương,...) mà em biết.</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71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63017494"/>
              </p:ext>
            </p:extLst>
          </p:nvPr>
        </p:nvGraphicFramePr>
        <p:xfrm>
          <a:off x="517237" y="2120262"/>
          <a:ext cx="11009744" cy="3328416"/>
        </p:xfrm>
        <a:graphic>
          <a:graphicData uri="http://schemas.openxmlformats.org/drawingml/2006/table">
            <a:tbl>
              <a:tblPr firstRow="1" firstCol="1" bandRow="1"/>
              <a:tblGrid>
                <a:gridCol w="2358768">
                  <a:extLst>
                    <a:ext uri="{9D8B030D-6E8A-4147-A177-3AD203B41FA5}">
                      <a16:colId xmlns:a16="http://schemas.microsoft.com/office/drawing/2014/main" val="18162675"/>
                    </a:ext>
                  </a:extLst>
                </a:gridCol>
                <a:gridCol w="4325488">
                  <a:extLst>
                    <a:ext uri="{9D8B030D-6E8A-4147-A177-3AD203B41FA5}">
                      <a16:colId xmlns:a16="http://schemas.microsoft.com/office/drawing/2014/main" val="490299481"/>
                    </a:ext>
                  </a:extLst>
                </a:gridCol>
                <a:gridCol w="4325488">
                  <a:extLst>
                    <a:ext uri="{9D8B030D-6E8A-4147-A177-3AD203B41FA5}">
                      <a16:colId xmlns:a16="http://schemas.microsoft.com/office/drawing/2014/main" val="2060145090"/>
                    </a:ext>
                  </a:extLst>
                </a:gridCol>
              </a:tblGrid>
              <a:tr h="0">
                <a:tc rowSpan="3">
                  <a:txBody>
                    <a:bodyPr/>
                    <a:lstStyle/>
                    <a:p>
                      <a:pPr algn="ctr">
                        <a:lnSpc>
                          <a:spcPct val="13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Thơ Đường luật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Nguồn gốc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603148"/>
                  </a:ext>
                </a:extLst>
              </a:tr>
              <a:tr h="0">
                <a:tc vMerge="1">
                  <a:txBody>
                    <a:bodyPr/>
                    <a:lstStyle/>
                    <a:p>
                      <a:endParaRPr lang="en-US"/>
                    </a:p>
                  </a:txBody>
                  <a:tcPr/>
                </a:tc>
                <a:tc>
                  <a:txBody>
                    <a:bodyPr/>
                    <a:lstStyle/>
                    <a:p>
                      <a:pPr>
                        <a:lnSpc>
                          <a:spcPct val="130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Thơ Đường luật ở Việt Nam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016946"/>
                  </a:ext>
                </a:extLst>
              </a:tr>
              <a:tr h="499745">
                <a:tc vMerge="1">
                  <a:txBody>
                    <a:bodyPr/>
                    <a:lstStyle/>
                    <a:p>
                      <a:endParaRPr lang="en-US"/>
                    </a:p>
                  </a:txBody>
                  <a:tcPr/>
                </a:tc>
                <a:tc>
                  <a:txBody>
                    <a:bodyPr/>
                    <a:lstStyle/>
                    <a:p>
                      <a:pPr>
                        <a:lnSpc>
                          <a:spcPct val="130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Các thể thơ Đường luật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247738"/>
                  </a:ext>
                </a:extLst>
              </a:tr>
            </a:tbl>
          </a:graphicData>
        </a:graphic>
      </p:graphicFrame>
      <p:pic>
        <p:nvPicPr>
          <p:cNvPr id="4" name="Picture 3"/>
          <p:cNvPicPr>
            <a:picLocks noChangeAspect="1"/>
          </p:cNvPicPr>
          <p:nvPr/>
        </p:nvPicPr>
        <p:blipFill>
          <a:blip r:embed="rId2"/>
          <a:stretch>
            <a:fillRect/>
          </a:stretch>
        </p:blipFill>
        <p:spPr>
          <a:xfrm>
            <a:off x="1324408" y="108239"/>
            <a:ext cx="9820275" cy="933450"/>
          </a:xfrm>
          <a:prstGeom prst="rect">
            <a:avLst/>
          </a:prstGeom>
        </p:spPr>
      </p:pic>
      <p:sp>
        <p:nvSpPr>
          <p:cNvPr id="5" name="Rectangle 4"/>
          <p:cNvSpPr/>
          <p:nvPr/>
        </p:nvSpPr>
        <p:spPr>
          <a:xfrm>
            <a:off x="3378898" y="1139970"/>
            <a:ext cx="5147563" cy="584775"/>
          </a:xfrm>
          <a:prstGeom prst="rect">
            <a:avLst/>
          </a:prstGeom>
        </p:spPr>
        <p:txBody>
          <a:bodyPr wrap="none">
            <a:spAutoFit/>
          </a:bodyPr>
          <a:lstStyle/>
          <a:p>
            <a:r>
              <a:rPr lang="pt-BR" sz="3200" b="1" dirty="0" smtClean="0">
                <a:solidFill>
                  <a:srgbClr val="FF0000"/>
                </a:solidFill>
                <a:effectLst/>
                <a:latin typeface="Times New Roman" panose="02020603050405020304" pitchFamily="18" charset="0"/>
                <a:ea typeface="Times New Roman" panose="02020603050405020304" pitchFamily="18" charset="0"/>
              </a:rPr>
              <a:t>Tìm hiểu về thơ Đường luật.</a:t>
            </a:r>
            <a:endParaRPr lang="en-US" sz="3200" b="1" dirty="0">
              <a:solidFill>
                <a:srgbClr val="FF0000"/>
              </a:solidFill>
            </a:endParaRPr>
          </a:p>
        </p:txBody>
      </p:sp>
    </p:spTree>
    <p:extLst>
      <p:ext uri="{BB962C8B-B14F-4D97-AF65-F5344CB8AC3E}">
        <p14:creationId xmlns:p14="http://schemas.microsoft.com/office/powerpoint/2010/main" val="647237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46" y="0"/>
            <a:ext cx="3007490" cy="596574"/>
          </a:xfrm>
          <a:prstGeom prst="rect">
            <a:avLst/>
          </a:prstGeom>
        </p:spPr>
        <p:txBody>
          <a:bodyPr wrap="non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a. Thơ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44156703"/>
              </p:ext>
            </p:extLst>
          </p:nvPr>
        </p:nvGraphicFramePr>
        <p:xfrm>
          <a:off x="387927" y="1025236"/>
          <a:ext cx="11323781" cy="5151120"/>
        </p:xfrm>
        <a:graphic>
          <a:graphicData uri="http://schemas.openxmlformats.org/drawingml/2006/table">
            <a:tbl>
              <a:tblPr firstRow="1" firstCol="1" bandRow="1"/>
              <a:tblGrid>
                <a:gridCol w="1681018">
                  <a:extLst>
                    <a:ext uri="{9D8B030D-6E8A-4147-A177-3AD203B41FA5}">
                      <a16:colId xmlns:a16="http://schemas.microsoft.com/office/drawing/2014/main" val="1671390436"/>
                    </a:ext>
                  </a:extLst>
                </a:gridCol>
                <a:gridCol w="9642763">
                  <a:extLst>
                    <a:ext uri="{9D8B030D-6E8A-4147-A177-3AD203B41FA5}">
                      <a16:colId xmlns:a16="http://schemas.microsoft.com/office/drawing/2014/main" val="2033233782"/>
                    </a:ext>
                  </a:extLst>
                </a:gridCol>
              </a:tblGrid>
              <a:tr h="446478">
                <a:tc gridSpan="2">
                  <a:txBody>
                    <a:bodyPr/>
                    <a:lstStyle/>
                    <a:p>
                      <a:pPr algn="ctr">
                        <a:lnSpc>
                          <a:spcPct val="130000"/>
                        </a:lnSpc>
                        <a:spcAft>
                          <a:spcPts val="0"/>
                        </a:spcAft>
                      </a:pPr>
                      <a:r>
                        <a:rPr lang="vi-VN"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Thơ Đường luật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72874858"/>
                  </a:ext>
                </a:extLst>
              </a:tr>
              <a:tr h="0">
                <a:tc>
                  <a:txBody>
                    <a:bodyPr/>
                    <a:lstStyle/>
                    <a:p>
                      <a:pPr algn="just">
                        <a:lnSpc>
                          <a:spcPct val="130000"/>
                        </a:lnSpc>
                        <a:spcAft>
                          <a:spcPts val="0"/>
                        </a:spcAft>
                      </a:pP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Nguồn gốc</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(618 – 907),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736888"/>
                  </a:ext>
                </a:extLst>
              </a:tr>
              <a:tr h="0">
                <a:tc>
                  <a:txBody>
                    <a:bodyPr/>
                    <a:lstStyle/>
                    <a:p>
                      <a:pPr algn="just">
                        <a:lnSpc>
                          <a:spcPct val="130000"/>
                        </a:lnSpc>
                        <a:spcAft>
                          <a:spcPts val="0"/>
                        </a:spcAft>
                      </a:pP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Thơ Đường luật ở Việt Nam</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Thơ ca trung đại: Thơ Đường luật được sáng tác bằng chữ Hán và chữ Nôm.</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Thơ ca hiện đại: thơ Đường được sáng tác bằng chữ quốc ngữ</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836243"/>
                  </a:ext>
                </a:extLst>
              </a:tr>
              <a:tr h="0">
                <a:tc>
                  <a:txBody>
                    <a:bodyPr/>
                    <a:lstStyle/>
                    <a:p>
                      <a:pPr algn="just">
                        <a:lnSpc>
                          <a:spcPct val="130000"/>
                        </a:lnSpc>
                        <a:spcAft>
                          <a:spcPts val="0"/>
                        </a:spcAft>
                      </a:pPr>
                      <a:r>
                        <a:rPr lang="vi-VN" sz="2600">
                          <a:effectLst/>
                          <a:latin typeface="Times New Roman" panose="02020603050405020304" pitchFamily="18" charset="0"/>
                          <a:ea typeface="Times New Roman" panose="02020603050405020304" pitchFamily="18" charset="0"/>
                          <a:cs typeface="Times New Roman" panose="02020603050405020304" pitchFamily="18" charset="0"/>
                        </a:rPr>
                        <a:t>Các thể thơ Đường luật</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Có hai loại:</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Thơ thất ngôn (mỗi câu có bảy chữ): gồm hai loại thất ngôn bát cú, thất ngôn tứ tuyệt.</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Thơ  ngũ ngôn (mỗi câu có 5 chữ)</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497372"/>
                  </a:ext>
                </a:extLst>
              </a:tr>
            </a:tbl>
          </a:graphicData>
        </a:graphic>
      </p:graphicFrame>
    </p:spTree>
    <p:extLst>
      <p:ext uri="{BB962C8B-B14F-4D97-AF65-F5344CB8AC3E}">
        <p14:creationId xmlns:p14="http://schemas.microsoft.com/office/powerpoint/2010/main" val="2634903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837" y="104044"/>
            <a:ext cx="7638473" cy="1212640"/>
          </a:xfrm>
          <a:prstGeom prst="rect">
            <a:avLst/>
          </a:prstGeom>
        </p:spPr>
        <p:txBody>
          <a:bodyPr wrap="square">
            <a:spAutoFit/>
          </a:bodyPr>
          <a:lstStyle/>
          <a:p>
            <a:pPr algn="just">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yếu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bát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cú</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tứ</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tuyệt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Đường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98413" y="1985818"/>
            <a:ext cx="11527287" cy="596574"/>
          </a:xfrm>
          <a:prstGeom prst="rect">
            <a:avLst/>
          </a:prstGeom>
        </p:spPr>
        <p:txBody>
          <a:bodyPr wrap="squar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b. Thi luật của thơ </a:t>
            </a:r>
            <a:r>
              <a:rPr lang="pt-BR" sz="2800" b="1" dirty="0" smtClean="0">
                <a:solidFill>
                  <a:srgbClr val="FF0000"/>
                </a:solidFill>
                <a:effectLst/>
                <a:latin typeface="Times New Roman" panose="02020603050405020304" pitchFamily="18" charset="0"/>
                <a:ea typeface="Times New Roman" panose="02020603050405020304" pitchFamily="18" charset="0"/>
              </a:rPr>
              <a:t>thất ngôn bát cú </a:t>
            </a:r>
            <a:r>
              <a:rPr lang="vi-VN" sz="2800" b="1" dirty="0" smtClean="0">
                <a:solidFill>
                  <a:srgbClr val="FF0000"/>
                </a:solidFill>
                <a:effectLst/>
                <a:latin typeface="Times New Roman" panose="02020603050405020304" pitchFamily="18" charset="0"/>
                <a:ea typeface="Times New Roman" panose="02020603050405020304" pitchFamily="18" charset="0"/>
              </a:rPr>
              <a:t>và thơ thất ngôn tứ tuyệt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398414" y="1316684"/>
            <a:ext cx="3007490" cy="596574"/>
          </a:xfrm>
          <a:prstGeom prst="rect">
            <a:avLst/>
          </a:prstGeom>
        </p:spPr>
        <p:txBody>
          <a:bodyPr wrap="non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a. Thơ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46648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6177" y="111996"/>
            <a:ext cx="7960093" cy="744656"/>
          </a:xfrm>
          <a:prstGeom prst="rect">
            <a:avLst/>
          </a:prstGeom>
        </p:spPr>
      </p:pic>
      <p:sp>
        <p:nvSpPr>
          <p:cNvPr id="4" name="Rectangle 3"/>
          <p:cNvSpPr/>
          <p:nvPr/>
        </p:nvSpPr>
        <p:spPr>
          <a:xfrm>
            <a:off x="394635" y="635991"/>
            <a:ext cx="11502189" cy="652486"/>
          </a:xfrm>
          <a:prstGeom prst="rect">
            <a:avLst/>
          </a:prstGeom>
        </p:spPr>
        <p:txBody>
          <a:bodyPr wrap="square">
            <a:spAutoFit/>
          </a:bodyPr>
          <a:lstStyle/>
          <a:p>
            <a:pPr algn="just">
              <a:lnSpc>
                <a:spcPct val="13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b. Thi luật của thơ </a:t>
            </a:r>
            <a:r>
              <a:rPr lang="pt-BR" sz="2800" b="1" dirty="0">
                <a:solidFill>
                  <a:srgbClr val="FF0000"/>
                </a:solidFill>
                <a:latin typeface="Times New Roman" panose="02020603050405020304" pitchFamily="18" charset="0"/>
                <a:ea typeface="Times New Roman" panose="02020603050405020304" pitchFamily="18" charset="0"/>
              </a:rPr>
              <a:t>thất ngôn bát cú </a:t>
            </a:r>
            <a:r>
              <a:rPr lang="vi-VN" sz="2800" b="1" dirty="0">
                <a:solidFill>
                  <a:srgbClr val="FF0000"/>
                </a:solidFill>
                <a:latin typeface="Times New Roman" panose="02020603050405020304" pitchFamily="18" charset="0"/>
                <a:ea typeface="Times New Roman" panose="02020603050405020304" pitchFamily="18" charset="0"/>
              </a:rPr>
              <a:t>và thơ thất ngôn tứ tuyệt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57192818"/>
              </p:ext>
            </p:extLst>
          </p:nvPr>
        </p:nvGraphicFramePr>
        <p:xfrm>
          <a:off x="365757" y="1288477"/>
          <a:ext cx="11559943" cy="5532817"/>
        </p:xfrm>
        <a:graphic>
          <a:graphicData uri="http://schemas.openxmlformats.org/drawingml/2006/table">
            <a:tbl>
              <a:tblPr firstRow="1" firstCol="1" bandRow="1"/>
              <a:tblGrid>
                <a:gridCol w="3731352">
                  <a:extLst>
                    <a:ext uri="{9D8B030D-6E8A-4147-A177-3AD203B41FA5}">
                      <a16:colId xmlns:a16="http://schemas.microsoft.com/office/drawing/2014/main" val="1690506975"/>
                    </a:ext>
                  </a:extLst>
                </a:gridCol>
                <a:gridCol w="3731352">
                  <a:extLst>
                    <a:ext uri="{9D8B030D-6E8A-4147-A177-3AD203B41FA5}">
                      <a16:colId xmlns:a16="http://schemas.microsoft.com/office/drawing/2014/main" val="2803357452"/>
                    </a:ext>
                  </a:extLst>
                </a:gridCol>
                <a:gridCol w="4097239">
                  <a:extLst>
                    <a:ext uri="{9D8B030D-6E8A-4147-A177-3AD203B41FA5}">
                      <a16:colId xmlns:a16="http://schemas.microsoft.com/office/drawing/2014/main" val="494725136"/>
                    </a:ext>
                  </a:extLst>
                </a:gridCol>
              </a:tblGrid>
              <a:tr h="518695">
                <a:tc gridSpan="3">
                  <a:txBody>
                    <a:bodyPr/>
                    <a:lstStyle/>
                    <a:p>
                      <a:pPr algn="ctr">
                        <a:lnSpc>
                          <a:spcPct val="130000"/>
                        </a:lnSpc>
                        <a:spcAft>
                          <a:spcPts val="0"/>
                        </a:spcAft>
                      </a:pPr>
                      <a:r>
                        <a:rPr lang="pt-BR"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a:t>
                      </a: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HT số</a:t>
                      </a:r>
                      <a:r>
                        <a:rPr lang="pt-BR"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02</a:t>
                      </a: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một số yếu tố thi luật của</a:t>
                      </a:r>
                      <a:r>
                        <a:rPr lang="pt-BR"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thể thơ thất ngôn bát cú và thể thơ tứ tuyệt Đường luật</a:t>
                      </a:r>
                      <a:r>
                        <a:rPr lang="pt-BR"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4792496"/>
                  </a:ext>
                </a:extLst>
              </a:tr>
              <a:tr h="518695">
                <a:tc>
                  <a:txBody>
                    <a:bodyPr/>
                    <a:lstStyle/>
                    <a:p>
                      <a:pPr algn="ctr">
                        <a:lnSpc>
                          <a:spcPct val="130000"/>
                        </a:lnSpc>
                        <a:spcAft>
                          <a:spcPts val="0"/>
                        </a:spcAft>
                      </a:pPr>
                      <a:r>
                        <a:rPr lang="vi-VN" sz="2400" b="1">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Phương diện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 t</a:t>
                      </a:r>
                      <a:r>
                        <a:rPr lang="pt-BR"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hất ngôn bát cú Đường luật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Thơ </a:t>
                      </a:r>
                      <a:r>
                        <a:rPr lang="vi-VN"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thất ngôn </a:t>
                      </a:r>
                      <a:r>
                        <a:rPr lang="pt-BR"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tứ tuyệt Đường luật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448510"/>
                  </a:ext>
                </a:extLst>
              </a:tr>
              <a:tr h="518695">
                <a:tc>
                  <a:txBody>
                    <a:bodyPr/>
                    <a:lstStyle/>
                    <a:p>
                      <a:pPr>
                        <a:lnSpc>
                          <a:spcPct val="130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1. Số câu, số chữ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123055"/>
                  </a:ext>
                </a:extLst>
              </a:tr>
              <a:tr h="518695">
                <a:tc>
                  <a:txBody>
                    <a:bodyPr/>
                    <a:lstStyle/>
                    <a:p>
                      <a:pPr>
                        <a:lnSpc>
                          <a:spcPct val="130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2. Bố cục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94211"/>
                  </a:ext>
                </a:extLst>
              </a:tr>
              <a:tr h="518695">
                <a:tc>
                  <a:txBody>
                    <a:bodyPr/>
                    <a:lstStyle/>
                    <a:p>
                      <a:pPr>
                        <a:lnSpc>
                          <a:spcPct val="130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3. Niêm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407329"/>
                  </a:ext>
                </a:extLst>
              </a:tr>
              <a:tr h="518695">
                <a:tc>
                  <a:txBody>
                    <a:bodyPr/>
                    <a:lstStyle/>
                    <a:p>
                      <a:pPr>
                        <a:lnSpc>
                          <a:spcPct val="130000"/>
                        </a:lnSpc>
                        <a:spcAft>
                          <a:spcPts val="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4. Luật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141888"/>
                  </a:ext>
                </a:extLst>
              </a:tr>
              <a:tr h="518695">
                <a:tc>
                  <a:txBody>
                    <a:bodyPr/>
                    <a:lstStyle/>
                    <a:p>
                      <a:pPr>
                        <a:lnSpc>
                          <a:spcPct val="130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5. Vần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012950"/>
                  </a:ext>
                </a:extLst>
              </a:tr>
              <a:tr h="518695">
                <a:tc>
                  <a:txBody>
                    <a:bodyPr/>
                    <a:lstStyle/>
                    <a:p>
                      <a:pPr>
                        <a:lnSpc>
                          <a:spcPct val="130000"/>
                        </a:lnSpc>
                        <a:spcAft>
                          <a:spcPts val="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6. Nhịp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119103"/>
                  </a:ext>
                </a:extLst>
              </a:tr>
              <a:tr h="518695">
                <a:tc>
                  <a:txBody>
                    <a:bodyPr/>
                    <a:lstStyle/>
                    <a:p>
                      <a:pPr>
                        <a:lnSpc>
                          <a:spcPct val="130000"/>
                        </a:lnSpc>
                        <a:spcAft>
                          <a:spcPts val="0"/>
                        </a:spcAft>
                      </a:pPr>
                      <a:r>
                        <a:rPr lang="pt-BR" sz="2400" b="1">
                          <a:effectLst/>
                          <a:latin typeface="Times New Roman" panose="02020603050405020304" pitchFamily="18" charset="0"/>
                          <a:ea typeface="Calibri" panose="020F0502020204030204" pitchFamily="34" charset="0"/>
                          <a:cs typeface="Times New Roman" panose="02020603050405020304" pitchFamily="18" charset="0"/>
                        </a:rPr>
                        <a:t>7. Đối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043478"/>
                  </a:ext>
                </a:extLst>
              </a:tr>
            </a:tbl>
          </a:graphicData>
        </a:graphic>
      </p:graphicFrame>
    </p:spTree>
    <p:extLst>
      <p:ext uri="{BB962C8B-B14F-4D97-AF65-F5344CB8AC3E}">
        <p14:creationId xmlns:p14="http://schemas.microsoft.com/office/powerpoint/2010/main" val="3277248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21763287"/>
              </p:ext>
            </p:extLst>
          </p:nvPr>
        </p:nvGraphicFramePr>
        <p:xfrm>
          <a:off x="360218" y="858983"/>
          <a:ext cx="11536218" cy="5914684"/>
        </p:xfrm>
        <a:graphic>
          <a:graphicData uri="http://schemas.openxmlformats.org/drawingml/2006/table">
            <a:tbl>
              <a:tblPr firstRow="1" firstCol="1" bandRow="1"/>
              <a:tblGrid>
                <a:gridCol w="2605314">
                  <a:extLst>
                    <a:ext uri="{9D8B030D-6E8A-4147-A177-3AD203B41FA5}">
                      <a16:colId xmlns:a16="http://schemas.microsoft.com/office/drawing/2014/main" val="3545395408"/>
                    </a:ext>
                  </a:extLst>
                </a:gridCol>
                <a:gridCol w="5051985">
                  <a:extLst>
                    <a:ext uri="{9D8B030D-6E8A-4147-A177-3AD203B41FA5}">
                      <a16:colId xmlns:a16="http://schemas.microsoft.com/office/drawing/2014/main" val="948229727"/>
                    </a:ext>
                  </a:extLst>
                </a:gridCol>
                <a:gridCol w="3878919">
                  <a:extLst>
                    <a:ext uri="{9D8B030D-6E8A-4147-A177-3AD203B41FA5}">
                      <a16:colId xmlns:a16="http://schemas.microsoft.com/office/drawing/2014/main" val="3718566548"/>
                    </a:ext>
                  </a:extLst>
                </a:gridCol>
              </a:tblGrid>
              <a:tr h="514643">
                <a:tc>
                  <a:txBody>
                    <a:bodyPr/>
                    <a:lstStyle/>
                    <a:p>
                      <a:pPr algn="ctr">
                        <a:lnSpc>
                          <a:spcPct val="130000"/>
                        </a:lnSpc>
                        <a:spcAft>
                          <a:spcPts val="0"/>
                        </a:spcAft>
                      </a:pPr>
                      <a:r>
                        <a:rPr lang="pt-BR"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 sánh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 </a:t>
                      </a: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thất ngôn bát cú </a:t>
                      </a:r>
                      <a:r>
                        <a:rPr lang="vi-VN"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 luật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 </a:t>
                      </a: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hất ngôn t</a:t>
                      </a:r>
                      <a:r>
                        <a:rPr lang="pt-BR"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 tuyệt</a:t>
                      </a:r>
                      <a:r>
                        <a:rPr lang="vi-VN"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Đường luật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960784"/>
                  </a:ext>
                </a:extLst>
              </a:tr>
              <a:tr h="514643">
                <a:tc>
                  <a:txBody>
                    <a:bodyPr/>
                    <a:lstStyle/>
                    <a:p>
                      <a:pPr>
                        <a:lnSpc>
                          <a:spcPct val="130000"/>
                        </a:lnSpc>
                        <a:spcAft>
                          <a:spcPts val="0"/>
                        </a:spcAft>
                      </a:pPr>
                      <a:r>
                        <a:rPr lang="pt-BR"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 Số câu, số chữ</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 câu – mỗi câu 7 chữ.</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 câu – mỗi câu có 7 chữ.</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707916"/>
                  </a:ext>
                </a:extLst>
              </a:tr>
              <a:tr h="686191">
                <a:tc>
                  <a:txBody>
                    <a:bodyPr/>
                    <a:lstStyle/>
                    <a:p>
                      <a:pPr>
                        <a:lnSpc>
                          <a:spcPct val="130000"/>
                        </a:lnSpc>
                        <a:spcAft>
                          <a:spcPts val="0"/>
                        </a:spcAft>
                      </a:pPr>
                      <a:r>
                        <a:rPr lang="pt-BR"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2. Bố cục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 cặp câu tương ứng 4 phần: đề - thực – luận – kết.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 câu được triển khai: khởi – thừa – chuyển – hợp.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757376"/>
                  </a:ext>
                </a:extLst>
              </a:tr>
              <a:tr h="857739">
                <a:tc>
                  <a:txBody>
                    <a:bodyPr/>
                    <a:lstStyle/>
                    <a:p>
                      <a:pPr>
                        <a:lnSpc>
                          <a:spcPct val="130000"/>
                        </a:lnSpc>
                        <a:spcAft>
                          <a:spcPts val="0"/>
                        </a:spcAft>
                      </a:pPr>
                      <a:r>
                        <a:rPr lang="pt-BR"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3. Niêm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(dính): chữ thứ 2 của hai cặp câu </a:t>
                      </a:r>
                      <a:r>
                        <a:rPr lang="vi-VN"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1-8, 2-3, 4-5, 6-7 </a:t>
                      </a: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 cùng thanh với nhau.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 câu 1-4, 2-3 </a:t>
                      </a:r>
                      <a:r>
                        <a:rPr lang="pt-BR"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 cùng thanh với nhau.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227985"/>
                  </a:ext>
                </a:extLst>
              </a:tr>
              <a:tr h="857739">
                <a:tc>
                  <a:txBody>
                    <a:bodyPr/>
                    <a:lstStyle/>
                    <a:p>
                      <a:pPr>
                        <a:lnSpc>
                          <a:spcPct val="130000"/>
                        </a:lnSpc>
                        <a:spcAft>
                          <a:spcPts val="0"/>
                        </a:spcAft>
                      </a:pPr>
                      <a:r>
                        <a:rPr lang="vi-VN"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4. Luật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30000"/>
                        </a:lnSpc>
                        <a:spcAft>
                          <a:spcPts val="0"/>
                        </a:spcAft>
                      </a:pPr>
                      <a:r>
                        <a:rPr lang="en-US"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 luật buộc phải tuân thủ luật bằng trắc. Nếu chữ thứ hai của câu thứ nhất mang thanh bằng thì bài thơ thuộc luật bằng, nếu mang thanh trắc thì là luật trắc.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40805858"/>
                  </a:ext>
                </a:extLst>
              </a:tr>
              <a:tr h="514643">
                <a:tc>
                  <a:txBody>
                    <a:bodyPr/>
                    <a:lstStyle/>
                    <a:p>
                      <a:pPr>
                        <a:lnSpc>
                          <a:spcPct val="130000"/>
                        </a:lnSpc>
                        <a:spcAft>
                          <a:spcPts val="0"/>
                        </a:spcAft>
                      </a:pPr>
                      <a:r>
                        <a:rPr lang="vi-VN"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5. Vần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Gieo vần bằng ở cuối các câu 1,2,4,6,8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Gieo vần bằng ở cuối các câu 1,2,4.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206144"/>
                  </a:ext>
                </a:extLst>
              </a:tr>
              <a:tr h="686191">
                <a:tc>
                  <a:txBody>
                    <a:bodyPr/>
                    <a:lstStyle/>
                    <a:p>
                      <a:pPr>
                        <a:lnSpc>
                          <a:spcPct val="130000"/>
                        </a:lnSpc>
                        <a:spcAft>
                          <a:spcPts val="0"/>
                        </a:spcAft>
                      </a:pPr>
                      <a:r>
                        <a:rPr lang="pt-BR"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6. Nhịp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nhịp 4/3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4/3 với thơ thất ngôn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00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(2/3 với thơ ngũ ngôn)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46999"/>
                  </a:ext>
                </a:extLst>
              </a:tr>
              <a:tr h="686191">
                <a:tc>
                  <a:txBody>
                    <a:bodyPr/>
                    <a:lstStyle/>
                    <a:p>
                      <a:pPr>
                        <a:lnSpc>
                          <a:spcPct val="130000"/>
                        </a:lnSpc>
                        <a:spcAft>
                          <a:spcPts val="0"/>
                        </a:spcAft>
                      </a:pPr>
                      <a:r>
                        <a:rPr lang="pt-BR" sz="20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7. Đối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Chủ yếu sử dụng phép đối ở hai câu thực và hai câu luận.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pt-BR" sz="20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Không bắt buộc phải đối.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75" marR="37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043282"/>
                  </a:ext>
                </a:extLst>
              </a:tr>
            </a:tbl>
          </a:graphicData>
        </a:graphic>
      </p:graphicFrame>
      <p:sp>
        <p:nvSpPr>
          <p:cNvPr id="3" name="Rectangle 2"/>
          <p:cNvSpPr/>
          <p:nvPr/>
        </p:nvSpPr>
        <p:spPr>
          <a:xfrm>
            <a:off x="360218" y="72574"/>
            <a:ext cx="11502189" cy="652486"/>
          </a:xfrm>
          <a:prstGeom prst="rect">
            <a:avLst/>
          </a:prstGeom>
        </p:spPr>
        <p:txBody>
          <a:bodyPr wrap="square">
            <a:spAutoFit/>
          </a:bodyPr>
          <a:lstStyle/>
          <a:p>
            <a:pPr algn="just">
              <a:lnSpc>
                <a:spcPct val="130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rPr>
              <a:t>b. Thi luật của thơ </a:t>
            </a:r>
            <a:r>
              <a:rPr lang="pt-BR" sz="2800" b="1" dirty="0">
                <a:solidFill>
                  <a:srgbClr val="FF0000"/>
                </a:solidFill>
                <a:latin typeface="Times New Roman" panose="02020603050405020304" pitchFamily="18" charset="0"/>
                <a:ea typeface="Times New Roman" panose="02020603050405020304" pitchFamily="18" charset="0"/>
              </a:rPr>
              <a:t>thất ngôn bát cú </a:t>
            </a:r>
            <a:r>
              <a:rPr lang="vi-VN" sz="2800" b="1" dirty="0">
                <a:solidFill>
                  <a:srgbClr val="FF0000"/>
                </a:solidFill>
                <a:latin typeface="Times New Roman" panose="02020603050405020304" pitchFamily="18" charset="0"/>
                <a:ea typeface="Times New Roman" panose="02020603050405020304" pitchFamily="18" charset="0"/>
              </a:rPr>
              <a:t>và thơ thất ngôn tứ tuyệt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7763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837" y="104044"/>
            <a:ext cx="7638473" cy="1212640"/>
          </a:xfrm>
          <a:prstGeom prst="rect">
            <a:avLst/>
          </a:prstGeom>
        </p:spPr>
        <p:txBody>
          <a:bodyPr wrap="square">
            <a:spAutoFit/>
          </a:bodyPr>
          <a:lstStyle/>
          <a:p>
            <a:pPr algn="just">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yếu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bát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cú</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thất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ngôn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tứ</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tuyệt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Đường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luật</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98413" y="1985818"/>
            <a:ext cx="11527287" cy="596574"/>
          </a:xfrm>
          <a:prstGeom prst="rect">
            <a:avLst/>
          </a:prstGeom>
        </p:spPr>
        <p:txBody>
          <a:bodyPr wrap="squar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b. Thi luật của thơ </a:t>
            </a:r>
            <a:r>
              <a:rPr lang="pt-BR" sz="2800" b="1" dirty="0" smtClean="0">
                <a:solidFill>
                  <a:srgbClr val="FF0000"/>
                </a:solidFill>
                <a:effectLst/>
                <a:latin typeface="Times New Roman" panose="02020603050405020304" pitchFamily="18" charset="0"/>
                <a:ea typeface="Times New Roman" panose="02020603050405020304" pitchFamily="18" charset="0"/>
              </a:rPr>
              <a:t>thất ngôn bát cú </a:t>
            </a:r>
            <a:r>
              <a:rPr lang="vi-VN" sz="2800" b="1" dirty="0" smtClean="0">
                <a:solidFill>
                  <a:srgbClr val="FF0000"/>
                </a:solidFill>
                <a:effectLst/>
                <a:latin typeface="Times New Roman" panose="02020603050405020304" pitchFamily="18" charset="0"/>
                <a:ea typeface="Times New Roman" panose="02020603050405020304" pitchFamily="18" charset="0"/>
              </a:rPr>
              <a:t>và thơ thất ngôn tứ tuyệt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398414" y="1316684"/>
            <a:ext cx="3007490" cy="596574"/>
          </a:xfrm>
          <a:prstGeom prst="rect">
            <a:avLst/>
          </a:prstGeom>
        </p:spPr>
        <p:txBody>
          <a:bodyPr wrap="none">
            <a:spAutoFit/>
          </a:bodyPr>
          <a:lstStyle/>
          <a:p>
            <a:pPr algn="just">
              <a:lnSpc>
                <a:spcPct val="130000"/>
              </a:lnSpc>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a. Thơ Đường luật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291477" y="2827611"/>
            <a:ext cx="7741158" cy="596574"/>
          </a:xfrm>
          <a:prstGeom prst="rect">
            <a:avLst/>
          </a:prstGeom>
        </p:spPr>
        <p:txBody>
          <a:bodyPr wrap="none">
            <a:spAutoFit/>
          </a:bodyPr>
          <a:lstStyle/>
          <a:p>
            <a:pPr algn="just">
              <a:lnSpc>
                <a:spcPct val="130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trào</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phúng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thủ</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pháp</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nghệ</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6811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6177" y="111995"/>
            <a:ext cx="7960093" cy="95640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34886671"/>
              </p:ext>
            </p:extLst>
          </p:nvPr>
        </p:nvGraphicFramePr>
        <p:xfrm>
          <a:off x="1080656" y="1385454"/>
          <a:ext cx="9864436" cy="3556418"/>
        </p:xfrm>
        <a:graphic>
          <a:graphicData uri="http://schemas.openxmlformats.org/drawingml/2006/table">
            <a:tbl>
              <a:tblPr firstRow="1" firstCol="1" bandRow="1"/>
              <a:tblGrid>
                <a:gridCol w="4803040">
                  <a:extLst>
                    <a:ext uri="{9D8B030D-6E8A-4147-A177-3AD203B41FA5}">
                      <a16:colId xmlns:a16="http://schemas.microsoft.com/office/drawing/2014/main" val="2430741020"/>
                    </a:ext>
                  </a:extLst>
                </a:gridCol>
                <a:gridCol w="5061396">
                  <a:extLst>
                    <a:ext uri="{9D8B030D-6E8A-4147-A177-3AD203B41FA5}">
                      <a16:colId xmlns:a16="http://schemas.microsoft.com/office/drawing/2014/main" val="3646087798"/>
                    </a:ext>
                  </a:extLst>
                </a:gridCol>
              </a:tblGrid>
              <a:tr h="782738">
                <a:tc gridSpan="2">
                  <a:txBody>
                    <a:bodyPr/>
                    <a:lstStyle/>
                    <a:p>
                      <a:pPr algn="ctr">
                        <a:lnSpc>
                          <a:spcPct val="130000"/>
                        </a:lnSpc>
                        <a:spcAft>
                          <a:spcPts val="0"/>
                        </a:spcAft>
                      </a:pPr>
                      <a:r>
                        <a:rPr lang="vi-VN"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HT số 03</a:t>
                      </a:r>
                      <a:r>
                        <a:rPr lang="vi-VN" sz="28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Thơ trào phúng và một số thủ pháp 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95263256"/>
                  </a:ext>
                </a:extLst>
              </a:tr>
              <a:tr h="782738">
                <a:tc>
                  <a:txBody>
                    <a:bodyPr/>
                    <a:lstStyle/>
                    <a:p>
                      <a:pPr>
                        <a:lnSpc>
                          <a:spcPct val="13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Thơ trào phúng là gì?</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174563"/>
                  </a:ext>
                </a:extLst>
              </a:tr>
              <a:tr h="1565476">
                <a:tc>
                  <a:txBody>
                    <a:bodyPr/>
                    <a:lstStyle/>
                    <a:p>
                      <a:pPr>
                        <a:lnSpc>
                          <a:spcPct val="130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Giới thiệu đặc điểm của một số thủ pháp nghệ thuật trong thơ trào phúng?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849278"/>
                  </a:ext>
                </a:extLst>
              </a:tr>
            </a:tbl>
          </a:graphicData>
        </a:graphic>
      </p:graphicFrame>
    </p:spTree>
    <p:extLst>
      <p:ext uri="{BB962C8B-B14F-4D97-AF65-F5344CB8AC3E}">
        <p14:creationId xmlns:p14="http://schemas.microsoft.com/office/powerpoint/2010/main" val="2405541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600"/>
            <a:ext cx="12191999" cy="6959600"/>
          </a:xfrm>
        </p:spPr>
      </p:pic>
      <p:sp>
        <p:nvSpPr>
          <p:cNvPr id="5" name="Rectangle 4"/>
          <p:cNvSpPr/>
          <p:nvPr/>
        </p:nvSpPr>
        <p:spPr>
          <a:xfrm>
            <a:off x="2436927" y="1988188"/>
            <a:ext cx="7501092" cy="923330"/>
          </a:xfrm>
          <a:prstGeom prst="rect">
            <a:avLst/>
          </a:prstGeom>
        </p:spPr>
        <p:txBody>
          <a:bodyPr wrap="none">
            <a:spAutoFit/>
          </a:bodyPr>
          <a:lstStyle/>
          <a:p>
            <a:r>
              <a:rPr lang="en-US" sz="5400" b="1" dirty="0">
                <a:solidFill>
                  <a:srgbClr val="FF0000"/>
                </a:solidFill>
                <a:latin typeface="Times New Roman" panose="02020603050405020304" pitchFamily="18" charset="0"/>
                <a:ea typeface="Times New Roman" panose="02020603050405020304" pitchFamily="18" charset="0"/>
              </a:rPr>
              <a:t>HOẠT ĐỘNG MỞ ĐẦU</a:t>
            </a:r>
            <a:endParaRPr lang="en-US" sz="5400" b="1" dirty="0"/>
          </a:p>
        </p:txBody>
      </p:sp>
    </p:spTree>
    <p:extLst>
      <p:ext uri="{BB962C8B-B14F-4D97-AF65-F5344CB8AC3E}">
        <p14:creationId xmlns:p14="http://schemas.microsoft.com/office/powerpoint/2010/main" val="2037504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0023" y="75175"/>
            <a:ext cx="7741158" cy="596574"/>
          </a:xfrm>
          <a:prstGeom prst="rect">
            <a:avLst/>
          </a:prstGeom>
        </p:spPr>
        <p:txBody>
          <a:bodyPr wrap="none">
            <a:spAutoFit/>
          </a:bodyPr>
          <a:lstStyle/>
          <a:p>
            <a:pPr algn="just">
              <a:lnSpc>
                <a:spcPct val="130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rPr>
              <a:t>2. </a:t>
            </a:r>
            <a:r>
              <a:rPr lang="en-US" sz="2800" b="1" dirty="0" err="1">
                <a:solidFill>
                  <a:srgbClr val="0070C0"/>
                </a:solidFill>
                <a:latin typeface="Times New Roman" panose="02020603050405020304" pitchFamily="18" charset="0"/>
                <a:ea typeface="Times New Roman" panose="02020603050405020304" pitchFamily="18" charset="0"/>
              </a:rPr>
              <a:t>Thơ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trào</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phúng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một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thủ</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pháp</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nghệ</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07315812"/>
              </p:ext>
            </p:extLst>
          </p:nvPr>
        </p:nvGraphicFramePr>
        <p:xfrm>
          <a:off x="397163" y="840511"/>
          <a:ext cx="11471563" cy="6078188"/>
        </p:xfrm>
        <a:graphic>
          <a:graphicData uri="http://schemas.openxmlformats.org/drawingml/2006/table">
            <a:tbl>
              <a:tblPr firstRow="1" firstCol="1" bandRow="1"/>
              <a:tblGrid>
                <a:gridCol w="1560946">
                  <a:extLst>
                    <a:ext uri="{9D8B030D-6E8A-4147-A177-3AD203B41FA5}">
                      <a16:colId xmlns:a16="http://schemas.microsoft.com/office/drawing/2014/main" val="882882154"/>
                    </a:ext>
                  </a:extLst>
                </a:gridCol>
                <a:gridCol w="9910617">
                  <a:extLst>
                    <a:ext uri="{9D8B030D-6E8A-4147-A177-3AD203B41FA5}">
                      <a16:colId xmlns:a16="http://schemas.microsoft.com/office/drawing/2014/main" val="3144354853"/>
                    </a:ext>
                  </a:extLst>
                </a:gridCol>
              </a:tblGrid>
              <a:tr h="1854135">
                <a:tc>
                  <a:txBody>
                    <a:bodyPr/>
                    <a:lstStyle/>
                    <a:p>
                      <a:pPr algn="just">
                        <a:lnSpc>
                          <a:spcPct val="130000"/>
                        </a:lnSpc>
                        <a:spcAft>
                          <a:spcPts val="0"/>
                        </a:spcAft>
                        <a:tabLst>
                          <a:tab pos="1386840" algn="l"/>
                        </a:tabLst>
                      </a:pPr>
                      <a:r>
                        <a:rPr lang="vi-VN"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Thơ trào phúng</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Là một thể loại đặc biệt của sáng tác văn học, gắn liền với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các cung bậc tiếng cười mang ý nghĩa xã hội</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hài hước</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là sự phê phán nhẹ nhàng; </a:t>
                      </a:r>
                    </a:p>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châm biếm</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là dùng lời lẽ sắc sảo, thâm thuý để phê phán, vạch trần đối tượng; </a:t>
                      </a:r>
                    </a:p>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đả kích</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là tiếng cười phủ định, thường dùng để chỉ trích, phản đối gay gắt đối tượng trào phúng.</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418709"/>
                  </a:ext>
                </a:extLst>
              </a:tr>
              <a:tr h="927068">
                <a:tc rowSpan="4">
                  <a:txBody>
                    <a:bodyPr/>
                    <a:lstStyle/>
                    <a:p>
                      <a:pPr algn="just">
                        <a:lnSpc>
                          <a:spcPct val="130000"/>
                        </a:lnSpc>
                        <a:spcAft>
                          <a:spcPts val="0"/>
                        </a:spcAf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tabLst>
                          <a:tab pos="1386840" algn="l"/>
                        </a:tabLst>
                      </a:pP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Chơi chữ</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là vận dụng các hiện tượng đồng âm, trái nghĩa, đa nghĩa, từ láy,... trong câu thơ để tạo nên ý nghĩa bất ngờ làm bật ra tiếng cười.</a:t>
                      </a:r>
                    </a:p>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610936"/>
                  </a:ext>
                </a:extLst>
              </a:tr>
              <a:tr h="741654">
                <a:tc vMerge="1">
                  <a:txBody>
                    <a:bodyPr/>
                    <a:lstStyle/>
                    <a:p>
                      <a:endParaRPr lang="en-US"/>
                    </a:p>
                  </a:txBody>
                  <a:tcPr/>
                </a:tc>
                <a:tc>
                  <a:txBody>
                    <a:bodyPr/>
                    <a:lstStyle/>
                    <a:p>
                      <a:pPr algn="just">
                        <a:lnSpc>
                          <a:spcPct val="130000"/>
                        </a:lnSpc>
                        <a:spcAft>
                          <a:spcPts val="0"/>
                        </a:spcAft>
                        <a:tabLst>
                          <a:tab pos="1386840" algn="l"/>
                        </a:tabLs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543450"/>
                  </a:ext>
                </a:extLst>
              </a:tr>
              <a:tr h="741654">
                <a:tc vMerge="1">
                  <a:txBody>
                    <a:bodyPr/>
                    <a:lstStyle/>
                    <a:p>
                      <a:endParaRPr lang="en-US"/>
                    </a:p>
                  </a:txBody>
                  <a:tcPr/>
                </a:tc>
                <a:tc>
                  <a:txBody>
                    <a:bodyPr/>
                    <a:lstStyle/>
                    <a:p>
                      <a:pPr algn="just">
                        <a:lnSpc>
                          <a:spcPct val="130000"/>
                        </a:lnSpc>
                        <a:spcAft>
                          <a:spcPts val="0"/>
                        </a:spcAft>
                        <a:tabLst>
                          <a:tab pos="1386840" algn="l"/>
                        </a:tabLs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Cường điệu</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là nói quá, phóng đại, nhân lên gấp nhiều lần tính chất, mức độ nhằm làm nổi bật tính hài hước của đối tượng.</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926217"/>
                  </a:ext>
                </a:extLst>
              </a:tr>
              <a:tr h="927068">
                <a:tc vMerge="1">
                  <a:txBody>
                    <a:bodyPr/>
                    <a:lstStyle/>
                    <a:p>
                      <a:endParaRPr lang="en-US"/>
                    </a:p>
                  </a:txBody>
                  <a:tcPr/>
                </a:tc>
                <a:tc>
                  <a:txBody>
                    <a:bodyPr/>
                    <a:lstStyle/>
                    <a:p>
                      <a:pPr algn="just">
                        <a:lnSpc>
                          <a:spcPct val="130000"/>
                        </a:lnSpc>
                        <a:spcAft>
                          <a:spcPts val="0"/>
                        </a:spcAft>
                        <a:tabLst>
                          <a:tab pos="138684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biếm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1380" marR="4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455846"/>
                  </a:ext>
                </a:extLst>
              </a:tr>
            </a:tbl>
          </a:graphicData>
        </a:graphic>
      </p:graphicFrame>
    </p:spTree>
    <p:extLst>
      <p:ext uri="{BB962C8B-B14F-4D97-AF65-F5344CB8AC3E}">
        <p14:creationId xmlns:p14="http://schemas.microsoft.com/office/powerpoint/2010/main" val="4070082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1546003" y="2774167"/>
            <a:ext cx="9078447" cy="923330"/>
          </a:xfrm>
          <a:prstGeom prst="rect">
            <a:avLst/>
          </a:prstGeom>
        </p:spPr>
        <p:txBody>
          <a:bodyPr wrap="none">
            <a:spAutoFit/>
          </a:bodyPr>
          <a:lstStyle/>
          <a:p>
            <a:r>
              <a:rPr lang="en-US" sz="5400" b="1" dirty="0">
                <a:solidFill>
                  <a:srgbClr val="FF0000"/>
                </a:solidFill>
                <a:latin typeface="Times New Roman" panose="02020603050405020304" pitchFamily="18" charset="0"/>
                <a:cs typeface="Times New Roman" panose="02020603050405020304" pitchFamily="18" charset="0"/>
              </a:rPr>
              <a:t>II. ĐỌC- TÌM HIỂU CHUNG</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463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211180" y="47054"/>
            <a:ext cx="3980819" cy="3296510"/>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p:spPr>
      </p:pic>
      <p:sp>
        <p:nvSpPr>
          <p:cNvPr id="3" name="Rectangle 2"/>
          <p:cNvSpPr/>
          <p:nvPr/>
        </p:nvSpPr>
        <p:spPr>
          <a:xfrm>
            <a:off x="818176" y="167853"/>
            <a:ext cx="2630848" cy="668645"/>
          </a:xfrm>
          <a:prstGeom prst="rect">
            <a:avLst/>
          </a:prstGeom>
        </p:spPr>
        <p:txBody>
          <a:bodyPr wrap="none">
            <a:spAutoFit/>
          </a:bodyPr>
          <a:lstStyle/>
          <a:p>
            <a:pPr algn="just">
              <a:lnSpc>
                <a:spcPct val="130000"/>
              </a:lnSpc>
              <a:spcAft>
                <a:spcPts val="0"/>
              </a:spcAft>
            </a:pPr>
            <a:r>
              <a:rPr lang="vi-VN" sz="3200" b="1" dirty="0" smtClean="0">
                <a:solidFill>
                  <a:srgbClr val="FF0000"/>
                </a:solidFill>
                <a:effectLst/>
                <a:latin typeface="Times New Roman" panose="02020603050405020304" pitchFamily="18" charset="0"/>
                <a:ea typeface="Times New Roman" panose="02020603050405020304" pitchFamily="18" charset="0"/>
              </a:rPr>
              <a:t>1. Đọc, từ khó</a:t>
            </a:r>
            <a:endParaRPr lang="en-US" sz="3200" dirty="0">
              <a:effectLst/>
              <a:latin typeface="Times New Roman" panose="02020603050405020304" pitchFamily="18" charset="0"/>
              <a:ea typeface="Times New Roman" panose="02020603050405020304" pitchFamily="18" charset="0"/>
            </a:endParaRPr>
          </a:p>
        </p:txBody>
      </p:sp>
      <p:pic>
        <p:nvPicPr>
          <p:cNvPr id="5" name="Picture 4" descr="22858PICdbgea5Gz679dY_PIC2018.png"/>
          <p:cNvPicPr>
            <a:picLocks noChangeAspect="1"/>
          </p:cNvPicPr>
          <p:nvPr/>
        </p:nvPicPr>
        <p:blipFill>
          <a:blip r:embed="rId3" cstate="print"/>
          <a:stretch>
            <a:fillRect/>
          </a:stretch>
        </p:blipFill>
        <p:spPr>
          <a:xfrm flipH="1">
            <a:off x="-189318" y="2068945"/>
            <a:ext cx="4059354" cy="4365939"/>
          </a:xfrm>
          <a:prstGeom prst="rect">
            <a:avLst/>
          </a:prstGeom>
        </p:spPr>
      </p:pic>
      <p:pic>
        <p:nvPicPr>
          <p:cNvPr id="6" name="Picture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215825" y="2203746"/>
            <a:ext cx="3980819" cy="3296510"/>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p:spPr>
      </p:pic>
      <p:sp>
        <p:nvSpPr>
          <p:cNvPr id="7" name="Cloud 6"/>
          <p:cNvSpPr/>
          <p:nvPr/>
        </p:nvSpPr>
        <p:spPr>
          <a:xfrm>
            <a:off x="3611419" y="668603"/>
            <a:ext cx="5338618" cy="4743906"/>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30000"/>
              </a:lnSpc>
              <a:spcAft>
                <a:spcPts val="0"/>
              </a:spcAft>
              <a:tabLst>
                <a:tab pos="1386840" algn="l"/>
              </a:tabLst>
            </a:pPr>
            <a:r>
              <a:rPr lang="vi-VN" sz="2800" i="1" dirty="0">
                <a:solidFill>
                  <a:srgbClr val="0D0D0D"/>
                </a:solidFill>
                <a:latin typeface="Times New Roman" panose="02020603050405020304" pitchFamily="18" charset="0"/>
                <a:ea typeface="Times New Roman" panose="02020603050405020304" pitchFamily="18" charset="0"/>
              </a:rPr>
              <a:t>+ Quan sát bài thơ, em thử đoán nhịp của mỗi câu thơ ngắt như thế nào?</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solidFill>
                  <a:srgbClr val="0D0D0D"/>
                </a:solidFill>
                <a:latin typeface="Times New Roman" panose="02020603050405020304" pitchFamily="18" charset="0"/>
                <a:ea typeface="Times New Roman" panose="02020603050405020304" pitchFamily="18" charset="0"/>
              </a:rPr>
              <a:t>+ Em sẽ đọc bài thơ với giọng điệu ra sao? </a:t>
            </a:r>
            <a:endParaRPr lang="en-US" sz="2800" dirty="0">
              <a:effectLst/>
              <a:latin typeface="Times New Roman" panose="02020603050405020304" pitchFamily="18" charset="0"/>
              <a:ea typeface="Times New Roman" panose="02020603050405020304" pitchFamily="18" charset="0"/>
            </a:endParaRPr>
          </a:p>
        </p:txBody>
      </p:sp>
      <p:sp>
        <p:nvSpPr>
          <p:cNvPr id="8" name="Rounded Rectangle 7"/>
          <p:cNvSpPr/>
          <p:nvPr/>
        </p:nvSpPr>
        <p:spPr>
          <a:xfrm>
            <a:off x="3251200" y="1810327"/>
            <a:ext cx="5606472" cy="30683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4/3 ở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hầu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xót xa</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880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7"/>
                                        </p:tgtEl>
                                        <p:attrNameLst>
                                          <p:attrName>ppt_x</p:attrName>
                                        </p:attrNameLst>
                                      </p:cBhvr>
                                      <p:tavLst>
                                        <p:tav tm="0">
                                          <p:val>
                                            <p:strVal val="ppt_x"/>
                                          </p:val>
                                        </p:tav>
                                        <p:tav tm="100000">
                                          <p:val>
                                            <p:strVal val="ppt_x"/>
                                          </p:val>
                                        </p:tav>
                                      </p:tavLst>
                                    </p:anim>
                                    <p:anim calcmode="lin" valueType="num">
                                      <p:cBhvr additive="base">
                                        <p:cTn id="20" dur="500"/>
                                        <p:tgtEl>
                                          <p:spTgt spid="7"/>
                                        </p:tgtEl>
                                        <p:attrNameLst>
                                          <p:attrName>ppt_y</p:attrName>
                                        </p:attrNameLst>
                                      </p:cBhvr>
                                      <p:tavLst>
                                        <p:tav tm="0">
                                          <p:val>
                                            <p:strVal val="ppt_y"/>
                                          </p:val>
                                        </p:tav>
                                        <p:tav tm="100000">
                                          <p:val>
                                            <p:strVal val="1+ppt_h/2"/>
                                          </p:val>
                                        </p:tav>
                                      </p:tavLst>
                                    </p:anim>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7" grpId="1"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2741245"/>
              </p:ext>
            </p:extLst>
          </p:nvPr>
        </p:nvGraphicFramePr>
        <p:xfrm>
          <a:off x="609600" y="230910"/>
          <a:ext cx="7878618" cy="5615673"/>
        </p:xfrm>
        <a:graphic>
          <a:graphicData uri="http://schemas.openxmlformats.org/drawingml/2006/table">
            <a:tbl>
              <a:tblPr firstRow="1" firstCol="1" bandRow="1"/>
              <a:tblGrid>
                <a:gridCol w="4951971">
                  <a:extLst>
                    <a:ext uri="{9D8B030D-6E8A-4147-A177-3AD203B41FA5}">
                      <a16:colId xmlns:a16="http://schemas.microsoft.com/office/drawing/2014/main" val="2463438104"/>
                    </a:ext>
                  </a:extLst>
                </a:gridCol>
                <a:gridCol w="1430356">
                  <a:extLst>
                    <a:ext uri="{9D8B030D-6E8A-4147-A177-3AD203B41FA5}">
                      <a16:colId xmlns:a16="http://schemas.microsoft.com/office/drawing/2014/main" val="4280232527"/>
                    </a:ext>
                  </a:extLst>
                </a:gridCol>
                <a:gridCol w="1496291">
                  <a:extLst>
                    <a:ext uri="{9D8B030D-6E8A-4147-A177-3AD203B41FA5}">
                      <a16:colId xmlns:a16="http://schemas.microsoft.com/office/drawing/2014/main" val="4016464554"/>
                    </a:ext>
                  </a:extLst>
                </a:gridCol>
              </a:tblGrid>
              <a:tr h="860793">
                <a:tc gridSpan="3">
                  <a:txBody>
                    <a:bodyPr/>
                    <a:lstStyle/>
                    <a:p>
                      <a:pPr algn="ctr">
                        <a:lnSpc>
                          <a:spcPct val="130000"/>
                        </a:lnSpc>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BẢNG KIỂM KĨ NĂNG ĐỌC DIỄN CẢM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2984650"/>
                  </a:ext>
                </a:extLst>
              </a:tr>
              <a:tr h="860793">
                <a:tc>
                  <a:txBody>
                    <a:bodyPr/>
                    <a:lstStyle/>
                    <a:p>
                      <a:pPr algn="ctr">
                        <a:lnSpc>
                          <a:spcPct val="130000"/>
                        </a:lnSpc>
                        <a:spcAft>
                          <a:spcPts val="0"/>
                        </a:spcAft>
                      </a:pPr>
                      <a:r>
                        <a:rPr lang="vi-VN"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563748"/>
                  </a:ext>
                </a:extLst>
              </a:tr>
              <a:tr h="430396">
                <a:tc>
                  <a:txBody>
                    <a:bodyPr/>
                    <a:lstStyle/>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Đọc trôi chảy, không bỏ từ, thêm từ.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142823"/>
                  </a:ext>
                </a:extLst>
              </a:tr>
              <a:tr h="860793">
                <a:tc>
                  <a:txBody>
                    <a:bodyPr/>
                    <a:lstStyle/>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Đọc to, rõ bảo đảm trong không gian lớp học, cả lớp cùng nghe được.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002978"/>
                  </a:ext>
                </a:extLst>
              </a:tr>
              <a:tr h="430396">
                <a:tc>
                  <a:txBody>
                    <a:bodyPr/>
                    <a:lstStyle/>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Tốc độ đọc phù hợp.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841826"/>
                  </a:ext>
                </a:extLst>
              </a:tr>
              <a:tr h="1291189">
                <a:tc>
                  <a:txBody>
                    <a:bodyPr/>
                    <a:lstStyle/>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Sử dụng giọng điệu khác nhau để thể hiện được cảm xúc của</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chủ thể trữ tình trong bài thơ</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640622"/>
                  </a:ext>
                </a:extLst>
              </a:tr>
            </a:tbl>
          </a:graphicData>
        </a:graphic>
      </p:graphicFrame>
    </p:spTree>
    <p:extLst>
      <p:ext uri="{BB962C8B-B14F-4D97-AF65-F5344CB8AC3E}">
        <p14:creationId xmlns:p14="http://schemas.microsoft.com/office/powerpoint/2010/main" val="292467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875" r="21875"/>
          <a:stretch>
            <a:fillRect/>
          </a:stretch>
        </p:blipFill>
        <p:spPr>
          <a:xfrm>
            <a:off x="7064354" y="767601"/>
            <a:ext cx="4897924" cy="4897924"/>
          </a:xfrm>
        </p:spPr>
      </p:pic>
      <p:pic>
        <p:nvPicPr>
          <p:cNvPr id="7" name="Picture 6"/>
          <p:cNvPicPr>
            <a:picLocks noChangeAspect="1"/>
          </p:cNvPicPr>
          <p:nvPr/>
        </p:nvPicPr>
        <p:blipFill>
          <a:blip r:embed="rId3"/>
          <a:stretch>
            <a:fillRect/>
          </a:stretch>
        </p:blipFill>
        <p:spPr>
          <a:xfrm>
            <a:off x="720436" y="767601"/>
            <a:ext cx="5421745" cy="1067810"/>
          </a:xfrm>
          <a:prstGeom prst="rect">
            <a:avLst/>
          </a:prstGeom>
        </p:spPr>
      </p:pic>
      <p:sp>
        <p:nvSpPr>
          <p:cNvPr id="8" name="TextBox 7"/>
          <p:cNvSpPr txBox="1"/>
          <p:nvPr/>
        </p:nvSpPr>
        <p:spPr>
          <a:xfrm>
            <a:off x="2299855" y="2168740"/>
            <a:ext cx="3768436" cy="646331"/>
          </a:xfrm>
          <a:prstGeom prst="rect">
            <a:avLst/>
          </a:prstGeom>
          <a:noFill/>
        </p:spPr>
        <p:txBody>
          <a:bodyPr wrap="square" rtlCol="0">
            <a:spAutoFit/>
          </a:bodyPr>
          <a:lstStyle/>
          <a:p>
            <a:r>
              <a:rPr lang="en-US" sz="3600" dirty="0" err="1" smtClean="0">
                <a:solidFill>
                  <a:srgbClr val="0070C0"/>
                </a:solidFill>
                <a:latin typeface="Times New Roman" panose="02020603050405020304" pitchFamily="18" charset="0"/>
                <a:cs typeface="Times New Roman" panose="02020603050405020304" pitchFamily="18" charset="0"/>
              </a:rPr>
              <a:t>Hồ</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Xuân</a:t>
            </a:r>
            <a:r>
              <a:rPr lang="en-US" sz="3600" dirty="0" smtClean="0">
                <a:solidFill>
                  <a:srgbClr val="0070C0"/>
                </a:solidFill>
                <a:latin typeface="Times New Roman" panose="02020603050405020304" pitchFamily="18" charset="0"/>
                <a:cs typeface="Times New Roman" panose="02020603050405020304" pitchFamily="18" charset="0"/>
              </a:rPr>
              <a:t> </a:t>
            </a:r>
            <a:r>
              <a:rPr lang="en-US" sz="3600" dirty="0" err="1" smtClean="0">
                <a:solidFill>
                  <a:srgbClr val="0070C0"/>
                </a:solidFill>
                <a:latin typeface="Times New Roman" panose="02020603050405020304" pitchFamily="18" charset="0"/>
                <a:cs typeface="Times New Roman" panose="02020603050405020304" pitchFamily="18" charset="0"/>
              </a:rPr>
              <a:t>hương</a:t>
            </a:r>
            <a:endParaRPr lang="en-US" sz="3600"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58618" y="2863878"/>
            <a:ext cx="6640945" cy="3545464"/>
          </a:xfrm>
          <a:prstGeom prst="rect">
            <a:avLst/>
          </a:prstGeom>
        </p:spPr>
      </p:pic>
      <p:sp>
        <p:nvSpPr>
          <p:cNvPr id="6" name="Rectangle 5"/>
          <p:cNvSpPr/>
          <p:nvPr/>
        </p:nvSpPr>
        <p:spPr>
          <a:xfrm>
            <a:off x="818176" y="167853"/>
            <a:ext cx="2630848" cy="668645"/>
          </a:xfrm>
          <a:prstGeom prst="rect">
            <a:avLst/>
          </a:prstGeom>
        </p:spPr>
        <p:txBody>
          <a:bodyPr wrap="none">
            <a:spAutoFit/>
          </a:bodyPr>
          <a:lstStyle/>
          <a:p>
            <a:pPr algn="just">
              <a:lnSpc>
                <a:spcPct val="130000"/>
              </a:lnSpc>
              <a:spcAft>
                <a:spcPts val="0"/>
              </a:spcAft>
            </a:pPr>
            <a:r>
              <a:rPr lang="vi-VN" sz="3200" b="1" dirty="0" smtClean="0">
                <a:solidFill>
                  <a:srgbClr val="FF0000"/>
                </a:solidFill>
                <a:effectLst/>
                <a:latin typeface="Times New Roman" panose="02020603050405020304" pitchFamily="18" charset="0"/>
                <a:ea typeface="Times New Roman" panose="02020603050405020304" pitchFamily="18" charset="0"/>
              </a:rPr>
              <a:t>1. Đọc, từ khó</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2059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073" r="10073"/>
          <a:stretch>
            <a:fillRect/>
          </a:stretch>
        </p:blipFill>
        <p:spPr/>
      </p:pic>
      <p:sp>
        <p:nvSpPr>
          <p:cNvPr id="3" name="Rectangle 2"/>
          <p:cNvSpPr/>
          <p:nvPr/>
        </p:nvSpPr>
        <p:spPr>
          <a:xfrm>
            <a:off x="434109" y="2593304"/>
            <a:ext cx="4387273" cy="2277034"/>
          </a:xfrm>
          <a:prstGeom prst="rect">
            <a:avLst/>
          </a:prstGeom>
        </p:spPr>
        <p:txBody>
          <a:bodyPr wrap="square">
            <a:spAutoFit/>
          </a:bodyPr>
          <a:lstStyle/>
          <a:p>
            <a:pPr algn="just">
              <a:lnSpc>
                <a:spcPct val="130000"/>
              </a:lnSpc>
              <a:spcAft>
                <a:spcPts val="0"/>
              </a:spcAft>
              <a:tabLst>
                <a:tab pos="1386840" algn="l"/>
              </a:tabLst>
            </a:pPr>
            <a:r>
              <a:rPr lang="vi-VN" sz="2800" b="1" dirty="0">
                <a:solidFill>
                  <a:srgbClr val="0070C0"/>
                </a:solidFill>
                <a:latin typeface="Times New Roman" panose="02020603050405020304" pitchFamily="18" charset="0"/>
                <a:ea typeface="Times New Roman" panose="02020603050405020304" pitchFamily="18" charset="0"/>
              </a:rPr>
              <a:t>- Phần từ khó: </a:t>
            </a:r>
            <a:endParaRPr lang="en-US" sz="2800" dirty="0" smtClean="0">
              <a:solidFill>
                <a:srgbClr val="0070C0"/>
              </a:solidFill>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dirty="0">
                <a:solidFill>
                  <a:srgbClr val="0070C0"/>
                </a:solidFill>
                <a:latin typeface="Times New Roman" panose="02020603050405020304" pitchFamily="18" charset="0"/>
                <a:ea typeface="Times New Roman" panose="02020603050405020304" pitchFamily="18" charset="0"/>
              </a:rPr>
              <a:t>+ Trong bài thơ, có từ ngữ nào em cần tìm hiểu nghĩa? Thử đoán nghĩa của từ đó?</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1264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211180" y="47054"/>
            <a:ext cx="3980819" cy="3296510"/>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p:spPr>
      </p:pic>
      <p:sp>
        <p:nvSpPr>
          <p:cNvPr id="3" name="Rectangle 2"/>
          <p:cNvSpPr/>
          <p:nvPr/>
        </p:nvSpPr>
        <p:spPr>
          <a:xfrm>
            <a:off x="1810327" y="396234"/>
            <a:ext cx="6137590"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2. </a:t>
            </a:r>
            <a:r>
              <a:rPr lang="vi-VN" sz="3600" b="1" dirty="0">
                <a:solidFill>
                  <a:srgbClr val="FF0000"/>
                </a:solidFill>
                <a:latin typeface="Times New Roman" panose="02020603050405020304" pitchFamily="18" charset="0"/>
                <a:cs typeface="Times New Roman" panose="02020603050405020304" pitchFamily="18" charset="0"/>
              </a:rPr>
              <a:t>Tìm hiểu chung về văn bản</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6" name="Picture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215825" y="2203746"/>
            <a:ext cx="3980819" cy="3296510"/>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p:spPr>
      </p:pic>
      <p:sp>
        <p:nvSpPr>
          <p:cNvPr id="9" name="Cloud 8"/>
          <p:cNvSpPr/>
          <p:nvPr/>
        </p:nvSpPr>
        <p:spPr>
          <a:xfrm>
            <a:off x="3676073" y="1947502"/>
            <a:ext cx="4036291" cy="3677443"/>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i="1" dirty="0" err="1">
                <a:solidFill>
                  <a:schemeClr val="tx1"/>
                </a:solidFill>
                <a:latin typeface="Times New Roman" panose="02020603050405020304" pitchFamily="18" charset="0"/>
                <a:cs typeface="Times New Roman" panose="02020603050405020304" pitchFamily="18" charset="0"/>
              </a:rPr>
              <a:t>Hiểu</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biết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em</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về</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giả</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và</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phẩm</a:t>
            </a:r>
            <a:r>
              <a:rPr lang="en-US" sz="2800" i="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14785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5AB0D5-3386-4BA2-A404-88A20047F28E}"/>
              </a:ext>
            </a:extLst>
          </p:cNvPr>
          <p:cNvPicPr>
            <a:picLocks noChangeAspect="1"/>
          </p:cNvPicPr>
          <p:nvPr/>
        </p:nvPicPr>
        <p:blipFill rotWithShape="1">
          <a:blip r:embed="rId2"/>
          <a:srcRect l="52750"/>
          <a:stretch/>
        </p:blipFill>
        <p:spPr>
          <a:xfrm>
            <a:off x="203358" y="2318235"/>
            <a:ext cx="2641442" cy="3816115"/>
          </a:xfrm>
          <a:prstGeom prst="rect">
            <a:avLst/>
          </a:prstGeom>
        </p:spPr>
      </p:pic>
      <p:pic>
        <p:nvPicPr>
          <p:cNvPr id="8" name="Picture 7">
            <a:extLst>
              <a:ext uri="{FF2B5EF4-FFF2-40B4-BE49-F238E27FC236}">
                <a16:creationId xmlns:a16="http://schemas.microsoft.com/office/drawing/2014/main" id="{3E8FDD60-F3E7-4E30-9B3B-182B0664760B}"/>
              </a:ext>
            </a:extLst>
          </p:cNvPr>
          <p:cNvPicPr>
            <a:picLocks noChangeAspect="1"/>
          </p:cNvPicPr>
          <p:nvPr/>
        </p:nvPicPr>
        <p:blipFill>
          <a:blip r:embed="rId3"/>
          <a:stretch>
            <a:fillRect/>
          </a:stretch>
        </p:blipFill>
        <p:spPr>
          <a:xfrm>
            <a:off x="-156861" y="0"/>
            <a:ext cx="4938188" cy="1603388"/>
          </a:xfrm>
          <a:prstGeom prst="rect">
            <a:avLst/>
          </a:prstGeom>
        </p:spPr>
      </p:pic>
      <p:pic>
        <p:nvPicPr>
          <p:cNvPr id="10" name="Picture 9">
            <a:extLst>
              <a:ext uri="{FF2B5EF4-FFF2-40B4-BE49-F238E27FC236}">
                <a16:creationId xmlns:a16="http://schemas.microsoft.com/office/drawing/2014/main" id="{F9E19925-0E25-47FE-97FD-3696138AC187}"/>
              </a:ext>
            </a:extLst>
          </p:cNvPr>
          <p:cNvPicPr>
            <a:picLocks noChangeAspect="1"/>
          </p:cNvPicPr>
          <p:nvPr/>
        </p:nvPicPr>
        <p:blipFill>
          <a:blip r:embed="rId4"/>
          <a:stretch>
            <a:fillRect/>
          </a:stretch>
        </p:blipFill>
        <p:spPr>
          <a:xfrm>
            <a:off x="5949136" y="236534"/>
            <a:ext cx="3918544" cy="1457071"/>
          </a:xfrm>
          <a:prstGeom prst="rect">
            <a:avLst/>
          </a:prstGeom>
        </p:spPr>
      </p:pic>
      <p:sp>
        <p:nvSpPr>
          <p:cNvPr id="5" name="Rectangle 4"/>
          <p:cNvSpPr/>
          <p:nvPr/>
        </p:nvSpPr>
        <p:spPr>
          <a:xfrm>
            <a:off x="2854036" y="979056"/>
            <a:ext cx="8811491" cy="5151336"/>
          </a:xfrm>
          <a:prstGeom prst="rect">
            <a:avLst/>
          </a:prstGeom>
        </p:spPr>
        <p:txBody>
          <a:bodyPr wrap="square">
            <a:spAutoFit/>
          </a:bodyPr>
          <a:lstStyle/>
          <a:p>
            <a:pPr algn="just">
              <a:lnSpc>
                <a:spcPct val="130000"/>
              </a:lnSpc>
              <a:spcAft>
                <a:spcPts val="0"/>
              </a:spcAft>
            </a:pPr>
            <a:r>
              <a:rPr lang="vi-VN" sz="1300" b="1" dirty="0" smtClean="0">
                <a:solidFill>
                  <a:srgbClr val="FF0000"/>
                </a:solidFill>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pPr algn="just">
              <a:spcAft>
                <a:spcPts val="0"/>
              </a:spcAft>
            </a:pPr>
            <a:r>
              <a:rPr lang="vi-VN" sz="2800" b="1" dirty="0" smtClean="0">
                <a:solidFill>
                  <a:srgbClr val="FF0000"/>
                </a:solidFill>
                <a:effectLst/>
                <a:latin typeface="Times New Roman" panose="02020603050405020304" pitchFamily="18" charset="0"/>
                <a:ea typeface="Times New Roman" panose="02020603050405020304" pitchFamily="18" charset="0"/>
              </a:rPr>
              <a:t>a. </a:t>
            </a:r>
            <a:r>
              <a:rPr lang="en-US" sz="2800" b="1" dirty="0" err="1" smtClean="0">
                <a:solidFill>
                  <a:srgbClr val="FF0000"/>
                </a:solidFill>
                <a:effectLst/>
                <a:latin typeface="Times New Roman" panose="02020603050405020304" pitchFamily="18" charset="0"/>
                <a:ea typeface="Times New Roman" panose="02020603050405020304" pitchFamily="18" charset="0"/>
              </a:rPr>
              <a:t>Tác</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giả</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Hồ</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Xuân</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Hương</a:t>
            </a:r>
            <a:endParaRPr lang="en-US" sz="2800" dirty="0" smtClean="0">
              <a:effectLst/>
              <a:latin typeface="Times New Roman" panose="02020603050405020304" pitchFamily="18" charset="0"/>
              <a:ea typeface="Times New Roman" panose="02020603050405020304" pitchFamily="18" charset="0"/>
            </a:endParaRPr>
          </a:p>
          <a:p>
            <a:pPr algn="just">
              <a:spcAft>
                <a:spcPts val="0"/>
              </a:spcAft>
            </a:pPr>
            <a:r>
              <a:rPr lang="vi-VN" sz="2800" b="1" i="1" dirty="0" smtClean="0">
                <a:solidFill>
                  <a:srgbClr val="1D1B11"/>
                </a:solidFill>
                <a:effectLst/>
                <a:latin typeface="Times New Roman" panose="02020603050405020304" pitchFamily="18" charset="0"/>
                <a:ea typeface="Times New Roman" panose="02020603050405020304" pitchFamily="18" charset="0"/>
              </a:rPr>
              <a:t>*</a:t>
            </a:r>
            <a:r>
              <a:rPr lang="en-US" sz="2800" b="1" i="1" dirty="0" smtClean="0">
                <a:solidFill>
                  <a:srgbClr val="1D1B11"/>
                </a:solidFill>
                <a:effectLst/>
                <a:latin typeface="Times New Roman" panose="02020603050405020304" pitchFamily="18" charset="0"/>
                <a:ea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rPr>
              <a:t>Cuộc</a:t>
            </a:r>
            <a:r>
              <a:rPr lang="en-US" sz="2800" b="1" i="1" dirty="0" smtClean="0">
                <a:solidFill>
                  <a:srgbClr val="1D1B11"/>
                </a:solidFill>
                <a:effectLst/>
                <a:latin typeface="Times New Roman" panose="02020603050405020304" pitchFamily="18" charset="0"/>
                <a:ea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rPr>
              <a:t>đời</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Sống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vào</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khoảng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nửa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cuối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thế</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kỷ</a:t>
            </a:r>
            <a:r>
              <a:rPr lang="en-US" sz="2800" dirty="0" smtClean="0">
                <a:solidFill>
                  <a:srgbClr val="000000"/>
                </a:solidFill>
                <a:effectLst/>
                <a:latin typeface="Times New Roman" panose="02020603050405020304" pitchFamily="18" charset="0"/>
                <a:ea typeface="Times New Roman" panose="02020603050405020304" pitchFamily="18" charset="0"/>
              </a:rPr>
              <a:t> XVIII – </a:t>
            </a:r>
            <a:r>
              <a:rPr lang="en-US" sz="2800" dirty="0" err="1" smtClean="0">
                <a:solidFill>
                  <a:srgbClr val="000000"/>
                </a:solidFill>
                <a:effectLst/>
                <a:latin typeface="Times New Roman" panose="02020603050405020304" pitchFamily="18" charset="0"/>
                <a:ea typeface="Times New Roman" panose="02020603050405020304" pitchFamily="18" charset="0"/>
              </a:rPr>
              <a:t>nửa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đầu</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thế</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kỷ</a:t>
            </a:r>
            <a:r>
              <a:rPr lang="en-US" sz="2800" dirty="0" smtClean="0">
                <a:solidFill>
                  <a:srgbClr val="000000"/>
                </a:solidFill>
                <a:effectLst/>
                <a:latin typeface="Times New Roman" panose="02020603050405020304" pitchFamily="18" charset="0"/>
                <a:ea typeface="Times New Roman" panose="02020603050405020304" pitchFamily="18" charset="0"/>
              </a:rPr>
              <a:t> XIX.</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Quê</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quán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vi-VN" sz="2800" dirty="0" smtClean="0">
                <a:solidFill>
                  <a:srgbClr val="000000"/>
                </a:solidFill>
                <a:effectLst/>
                <a:latin typeface="Times New Roman" panose="02020603050405020304" pitchFamily="18" charset="0"/>
                <a:ea typeface="Times New Roman" panose="02020603050405020304" pitchFamily="18" charset="0"/>
              </a:rPr>
              <a:t>quê ở</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Nghệ</a:t>
            </a:r>
            <a:r>
              <a:rPr lang="en-US" sz="2800" dirty="0" smtClean="0">
                <a:solidFill>
                  <a:srgbClr val="000000"/>
                </a:solidFill>
                <a:effectLst/>
                <a:latin typeface="Times New Roman" panose="02020603050405020304" pitchFamily="18" charset="0"/>
                <a:ea typeface="Times New Roman" panose="02020603050405020304" pitchFamily="18" charset="0"/>
              </a:rPr>
              <a:t> An </a:t>
            </a:r>
            <a:r>
              <a:rPr lang="en-US" sz="2800" dirty="0" err="1" smtClean="0">
                <a:solidFill>
                  <a:srgbClr val="000000"/>
                </a:solidFill>
                <a:effectLst/>
                <a:latin typeface="Times New Roman" panose="02020603050405020304" pitchFamily="18" charset="0"/>
                <a:ea typeface="Times New Roman" panose="02020603050405020304" pitchFamily="18" charset="0"/>
              </a:rPr>
              <a:t>nhưng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sống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chủ</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yếu</a:t>
            </a:r>
            <a:r>
              <a:rPr lang="en-US" sz="2800" dirty="0" smtClean="0">
                <a:solidFill>
                  <a:srgbClr val="000000"/>
                </a:solidFill>
                <a:effectLst/>
                <a:latin typeface="Times New Roman" panose="02020603050405020304" pitchFamily="18" charset="0"/>
                <a:ea typeface="Times New Roman" panose="02020603050405020304" pitchFamily="18" charset="0"/>
              </a:rPr>
              <a:t> ở </a:t>
            </a:r>
            <a:r>
              <a:rPr lang="en-US" sz="2800" dirty="0" err="1" smtClean="0">
                <a:solidFill>
                  <a:srgbClr val="000000"/>
                </a:solidFill>
                <a:effectLst/>
                <a:latin typeface="Times New Roman" panose="02020603050405020304" pitchFamily="18" charset="0"/>
                <a:ea typeface="Times New Roman" panose="02020603050405020304" pitchFamily="18" charset="0"/>
              </a:rPr>
              <a:t>kinh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thành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Thăng</a:t>
            </a:r>
            <a:r>
              <a:rPr lang="en-US" sz="2800" dirty="0" smtClean="0">
                <a:solidFill>
                  <a:srgbClr val="000000"/>
                </a:solidFill>
                <a:effectLst/>
                <a:latin typeface="Times New Roman" panose="02020603050405020304" pitchFamily="18" charset="0"/>
                <a:ea typeface="Times New Roman" panose="02020603050405020304" pitchFamily="18" charset="0"/>
              </a:rPr>
              <a:t> Long.</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Xuất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thân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trong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một</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gia</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đình</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nhà</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nho</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nghèo</a:t>
            </a:r>
            <a:r>
              <a:rPr lang="en-US" sz="2800" dirty="0" smtClean="0">
                <a:solidFill>
                  <a:srgbClr val="000000"/>
                </a:solidFill>
                <a:effectLst/>
                <a:latin typeface="Times New Roman" panose="02020603050405020304" pitchFamily="18" charset="0"/>
                <a:ea typeface="Times New Roman" panose="02020603050405020304" pitchFamily="18" charset="0"/>
              </a:rPr>
              <a:t>, cha </a:t>
            </a:r>
            <a:r>
              <a:rPr lang="en-US" sz="2800" dirty="0" err="1" smtClean="0">
                <a:solidFill>
                  <a:srgbClr val="000000"/>
                </a:solidFill>
                <a:effectLst/>
                <a:latin typeface="Times New Roman" panose="02020603050405020304" pitchFamily="18" charset="0"/>
                <a:ea typeface="Times New Roman" panose="02020603050405020304" pitchFamily="18" charset="0"/>
              </a:rPr>
              <a:t>làm</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nghề</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dạy</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học</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marL="457200" indent="-457200" algn="just">
              <a:spcAft>
                <a:spcPts val="0"/>
              </a:spcAft>
              <a:buFontTx/>
              <a:buChar char="-"/>
            </a:pPr>
            <a:r>
              <a:rPr lang="en-US" sz="2800" dirty="0" err="1" smtClean="0">
                <a:solidFill>
                  <a:srgbClr val="1D1B11"/>
                </a:solidFill>
                <a:effectLst/>
                <a:latin typeface="Times New Roman" panose="02020603050405020304" pitchFamily="18" charset="0"/>
                <a:ea typeface="Times New Roman" panose="02020603050405020304" pitchFamily="18" charset="0"/>
              </a:rPr>
              <a:t>Cuộc</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đời</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Hồ</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Xuân</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Hương</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lận</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đận</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nhiều</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nỗi</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éo</a:t>
            </a:r>
            <a:r>
              <a:rPr lang="en-US" sz="2800" dirty="0" smtClean="0">
                <a:solidFill>
                  <a:srgbClr val="1D1B11"/>
                </a:solidFill>
                <a:effectLst/>
                <a:latin typeface="Times New Roman" panose="02020603050405020304" pitchFamily="18" charset="0"/>
                <a:ea typeface="Times New Roman" panose="02020603050405020304" pitchFamily="18" charset="0"/>
              </a:rPr>
              <a:t> le </a:t>
            </a:r>
          </a:p>
          <a:p>
            <a:pPr algn="just">
              <a:spcAft>
                <a:spcPts val="0"/>
              </a:spcAft>
            </a:pP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vi-VN" sz="2800" dirty="0" smtClean="0">
                <a:solidFill>
                  <a:srgbClr val="1D1B11"/>
                </a:solidFill>
                <a:effectLst/>
                <a:latin typeface="Times New Roman" panose="02020603050405020304" pitchFamily="18" charset="0"/>
                <a:ea typeface="Times New Roman" panose="02020603050405020304" pitchFamily="18" charset="0"/>
              </a:rPr>
              <a:t>Con người: </a:t>
            </a:r>
            <a:r>
              <a:rPr lang="en-US" sz="2800" dirty="0" err="1" smtClean="0">
                <a:solidFill>
                  <a:srgbClr val="1D1B11"/>
                </a:solidFill>
                <a:effectLst/>
                <a:latin typeface="Times New Roman" panose="02020603050405020304" pitchFamily="18" charset="0"/>
                <a:ea typeface="Times New Roman" panose="02020603050405020304" pitchFamily="18" charset="0"/>
              </a:rPr>
              <a:t>xinh</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đẹp</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thông</a:t>
            </a:r>
            <a:r>
              <a:rPr lang="en-US" sz="2800" dirty="0" smtClean="0">
                <a:solidFill>
                  <a:srgbClr val="1D1B11"/>
                </a:solidFill>
                <a:effectLst/>
                <a:latin typeface="Times New Roman" panose="02020603050405020304" pitchFamily="18" charset="0"/>
                <a:ea typeface="Times New Roman" panose="02020603050405020304" pitchFamily="18" charset="0"/>
              </a:rPr>
              <a:t> minh, </a:t>
            </a:r>
            <a:r>
              <a:rPr lang="en-US" sz="2800" dirty="0" err="1" smtClean="0">
                <a:solidFill>
                  <a:srgbClr val="1D1B11"/>
                </a:solidFill>
                <a:effectLst/>
                <a:latin typeface="Times New Roman" panose="02020603050405020304" pitchFamily="18" charset="0"/>
                <a:ea typeface="Times New Roman" panose="02020603050405020304" pitchFamily="18" charset="0"/>
              </a:rPr>
              <a:t>phóng</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túng</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tài</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hoa</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có</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cá</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tính</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mạnh</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mẽ</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sắc</a:t>
            </a:r>
            <a:r>
              <a:rPr lang="en-US" sz="2800" dirty="0" smtClean="0">
                <a:solidFill>
                  <a:srgbClr val="1D1B11"/>
                </a:solidFill>
                <a:effectLst/>
                <a:latin typeface="Times New Roman" panose="02020603050405020304" pitchFamily="18" charset="0"/>
                <a:ea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rPr>
              <a:t>sảo</a:t>
            </a:r>
            <a:r>
              <a:rPr lang="en-US" sz="2800" dirty="0" smtClean="0">
                <a:solidFill>
                  <a:srgbClr val="1D1B11"/>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9642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8FDD60-F3E7-4E30-9B3B-182B0664760B}"/>
              </a:ext>
            </a:extLst>
          </p:cNvPr>
          <p:cNvPicPr>
            <a:picLocks noChangeAspect="1"/>
          </p:cNvPicPr>
          <p:nvPr/>
        </p:nvPicPr>
        <p:blipFill>
          <a:blip r:embed="rId2"/>
          <a:stretch>
            <a:fillRect/>
          </a:stretch>
        </p:blipFill>
        <p:spPr>
          <a:xfrm>
            <a:off x="-156861" y="0"/>
            <a:ext cx="4938188" cy="1603388"/>
          </a:xfrm>
          <a:prstGeom prst="rect">
            <a:avLst/>
          </a:prstGeom>
        </p:spPr>
      </p:pic>
      <p:pic>
        <p:nvPicPr>
          <p:cNvPr id="10" name="Picture 9">
            <a:extLst>
              <a:ext uri="{FF2B5EF4-FFF2-40B4-BE49-F238E27FC236}">
                <a16:creationId xmlns:a16="http://schemas.microsoft.com/office/drawing/2014/main" id="{F9E19925-0E25-47FE-97FD-3696138AC187}"/>
              </a:ext>
            </a:extLst>
          </p:cNvPr>
          <p:cNvPicPr>
            <a:picLocks noChangeAspect="1"/>
          </p:cNvPicPr>
          <p:nvPr/>
        </p:nvPicPr>
        <p:blipFill>
          <a:blip r:embed="rId3"/>
          <a:stretch>
            <a:fillRect/>
          </a:stretch>
        </p:blipFill>
        <p:spPr>
          <a:xfrm>
            <a:off x="5949136" y="236534"/>
            <a:ext cx="3918544" cy="1457071"/>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687436" y="1603388"/>
            <a:ext cx="4360487" cy="3441813"/>
          </a:xfrm>
          <a:prstGeom prst="rect">
            <a:avLst/>
          </a:prstGeom>
          <a:noFill/>
        </p:spPr>
      </p:pic>
      <p:sp>
        <p:nvSpPr>
          <p:cNvPr id="2" name="Rectangle 1"/>
          <p:cNvSpPr/>
          <p:nvPr/>
        </p:nvSpPr>
        <p:spPr>
          <a:xfrm>
            <a:off x="877454" y="1608757"/>
            <a:ext cx="6954981" cy="4167295"/>
          </a:xfrm>
          <a:prstGeom prst="rect">
            <a:avLst/>
          </a:prstGeom>
        </p:spPr>
        <p:txBody>
          <a:bodyPr wrap="square">
            <a:spAutoFit/>
          </a:bodyPr>
          <a:lstStyle/>
          <a:p>
            <a:pPr algn="just">
              <a:lnSpc>
                <a:spcPct val="130000"/>
              </a:lnSpc>
              <a:spcAft>
                <a:spcPts val="0"/>
              </a:spcAft>
            </a:pPr>
            <a:r>
              <a:rPr lang="vi-VN" sz="2800" b="1"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1"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tác</a:t>
            </a: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vi-VN"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ổi tiếng với thơ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Nôm</a:t>
            </a:r>
            <a:r>
              <a:rPr lang="vi-VN"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(50 bài)</a:t>
            </a: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800"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Nôm</a:t>
            </a:r>
            <a:r>
              <a:rPr lang="en-US" sz="2800" i="1"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vi-VN" sz="2800" b="1" dirty="0">
                <a:latin typeface="Times New Roman" panose="02020603050405020304" pitchFamily="18" charset="0"/>
                <a:cs typeface="Times New Roman" panose="02020603050405020304" pitchFamily="18" charset="0"/>
              </a:rPr>
              <a:t>b. Tác phẩm:</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tứ tuyệt</a:t>
            </a:r>
            <a:r>
              <a:rPr lang="en-US" sz="2800" dirty="0">
                <a:latin typeface="Times New Roman" panose="02020603050405020304" pitchFamily="18" charset="0"/>
                <a:cs typeface="Times New Roman" panose="02020603050405020304" pitchFamily="18" charset="0"/>
              </a:rPr>
              <a:t>.</a:t>
            </a: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Có thể chia bài thơ thành hai phần: hai câu đầu và hai câu cuối.</a:t>
            </a:r>
            <a:endParaRPr lang="en-US" sz="2800" dirty="0">
              <a:latin typeface="Times New Roman" panose="02020603050405020304" pitchFamily="18" charset="0"/>
              <a:cs typeface="Times New Roman" panose="02020603050405020304" pitchFamily="18" charset="0"/>
            </a:endParaRPr>
          </a:p>
          <a:p>
            <a:pPr algn="just">
              <a:lnSpc>
                <a:spcPct val="130000"/>
              </a:lnSpc>
              <a:spcAft>
                <a:spcPts val="0"/>
              </a:spcAft>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3154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anim calcmode="lin" valueType="num">
                                      <p:cBhvr>
                                        <p:cTn id="1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anim calcmode="lin" valueType="num">
                                      <p:cBhvr>
                                        <p:cTn id="2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1546003" y="2774167"/>
            <a:ext cx="8347478" cy="923330"/>
          </a:xfrm>
          <a:prstGeom prst="rect">
            <a:avLst/>
          </a:prstGeom>
        </p:spPr>
        <p:txBody>
          <a:bodyPr wrap="none">
            <a:sp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III</a:t>
            </a:r>
            <a:r>
              <a:rPr lang="en-US" sz="5400" b="1" dirty="0">
                <a:solidFill>
                  <a:srgbClr val="FF0000"/>
                </a:solidFill>
                <a:latin typeface="Times New Roman" panose="02020603050405020304" pitchFamily="18" charset="0"/>
                <a:cs typeface="Times New Roman" panose="02020603050405020304" pitchFamily="18" charset="0"/>
              </a:rPr>
              <a:t>. ĐỌC- </a:t>
            </a:r>
            <a:r>
              <a:rPr lang="en-US" sz="5400" b="1" dirty="0" smtClean="0">
                <a:solidFill>
                  <a:srgbClr val="FF0000"/>
                </a:solidFill>
                <a:latin typeface="Times New Roman" panose="02020603050405020304" pitchFamily="18" charset="0"/>
                <a:cs typeface="Times New Roman" panose="02020603050405020304" pitchFamily="18" charset="0"/>
              </a:rPr>
              <a:t>HIỂU VĂN BẢN</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071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7018"/>
            <a:ext cx="12099636" cy="6908800"/>
          </a:xfrm>
        </p:spPr>
      </p:pic>
      <p:pic>
        <p:nvPicPr>
          <p:cNvPr id="5" name="Picture 4" descr="C:\Users\Admin\Desktop\hx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910" y="794326"/>
            <a:ext cx="8118764" cy="4858329"/>
          </a:xfrm>
          <a:prstGeom prst="rect">
            <a:avLst/>
          </a:prstGeom>
          <a:noFill/>
          <a:ln>
            <a:noFill/>
          </a:ln>
        </p:spPr>
      </p:pic>
      <p:sp>
        <p:nvSpPr>
          <p:cNvPr id="6" name="5-Point Star 5">
            <a:hlinkClick r:id="rId4" action="ppaction://hlinksldjump"/>
          </p:cNvPr>
          <p:cNvSpPr/>
          <p:nvPr/>
        </p:nvSpPr>
        <p:spPr>
          <a:xfrm>
            <a:off x="10491989" y="5529329"/>
            <a:ext cx="1297675" cy="110807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lIns="121917" tIns="60958" rIns="121917" bIns="60958" rtlCol="0" anchor="ctr"/>
          <a:lstStyle/>
          <a:p>
            <a:pPr algn="ctr" defTabSz="914400"/>
            <a:endParaRPr lang="en-US" dirty="0">
              <a:solidFill>
                <a:prstClr val="white"/>
              </a:solidFill>
            </a:endParaRPr>
          </a:p>
        </p:txBody>
      </p:sp>
      <p:sp>
        <p:nvSpPr>
          <p:cNvPr id="7" name="Rectangle 6">
            <a:extLst>
              <a:ext uri="{FF2B5EF4-FFF2-40B4-BE49-F238E27FC236}">
                <a16:creationId xmlns:a16="http://schemas.microsoft.com/office/drawing/2014/main" id="{00BC61C9-63B9-46F5-A2F4-5E31E03409E5}"/>
              </a:ext>
            </a:extLst>
          </p:cNvPr>
          <p:cNvSpPr/>
          <p:nvPr/>
        </p:nvSpPr>
        <p:spPr>
          <a:xfrm>
            <a:off x="2939615" y="40284"/>
            <a:ext cx="5874622" cy="76944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defTabSz="914400">
              <a:defRPr/>
            </a:pPr>
            <a:r>
              <a:rPr lang="en-US" sz="4400" b="1" dirty="0" smtClean="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MẢNH GHÉP BÍ </a:t>
            </a:r>
            <a:r>
              <a:rPr lang="en-US" sz="44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MẬT</a:t>
            </a:r>
          </a:p>
        </p:txBody>
      </p:sp>
      <p:sp>
        <p:nvSpPr>
          <p:cNvPr id="8" name="Snip Diagonal Corner Rectangle 7">
            <a:extLst>
              <a:ext uri="{FF2B5EF4-FFF2-40B4-BE49-F238E27FC236}">
                <a16:creationId xmlns:a16="http://schemas.microsoft.com/office/drawing/2014/main" id="{957FB638-78C1-4093-BA47-F38C555256D0}"/>
              </a:ext>
            </a:extLst>
          </p:cNvPr>
          <p:cNvSpPr/>
          <p:nvPr/>
        </p:nvSpPr>
        <p:spPr>
          <a:xfrm>
            <a:off x="1445417" y="5985163"/>
            <a:ext cx="8863013" cy="650915"/>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0000"/>
                </a:solidFill>
                <a:latin typeface="Times New Roman" panose="02020603050405020304" pitchFamily="18" charset="0"/>
                <a:cs typeface="Times New Roman" panose="02020603050405020304" pitchFamily="18" charset="0"/>
              </a:rPr>
              <a:t>KEY: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hôm</a:t>
            </a:r>
            <a:r>
              <a:rPr lang="en-US" sz="2800" dirty="0">
                <a:solidFill>
                  <a:srgbClr val="FF0000"/>
                </a:solidFill>
                <a:latin typeface="Times New Roman" panose="02020603050405020304" pitchFamily="18" charset="0"/>
                <a:cs typeface="Times New Roman" panose="02020603050405020304" pitchFamily="18" charset="0"/>
              </a:rPr>
              <a:t> nay?</a:t>
            </a:r>
          </a:p>
        </p:txBody>
      </p:sp>
      <p:sp>
        <p:nvSpPr>
          <p:cNvPr id="9" name="Rectangle 8"/>
          <p:cNvSpPr/>
          <p:nvPr/>
        </p:nvSpPr>
        <p:spPr>
          <a:xfrm>
            <a:off x="914399" y="750584"/>
            <a:ext cx="5203371" cy="2548128"/>
          </a:xfrm>
          <a:prstGeom prst="rect">
            <a:avLst/>
          </a:prstGeom>
        </p:spPr>
        <p:style>
          <a:lnRef idx="1">
            <a:schemeClr val="accent2"/>
          </a:lnRef>
          <a:fillRef idx="2">
            <a:schemeClr val="accent2"/>
          </a:fillRef>
          <a:effectRef idx="1">
            <a:schemeClr val="accent2"/>
          </a:effectRef>
          <a:fontRef idx="minor">
            <a:schemeClr val="dk1"/>
          </a:fontRef>
        </p:style>
        <p:txBody>
          <a:bodyPr lIns="121917" tIns="60958" rIns="121917" bIns="60958" rtlCol="0" anchor="ctr"/>
          <a:lstStyle/>
          <a:p>
            <a:pPr algn="ctr" defTabSz="914400"/>
            <a:endParaRPr lang="en-US">
              <a:solidFill>
                <a:prstClr val="black"/>
              </a:solidFill>
            </a:endParaRPr>
          </a:p>
        </p:txBody>
      </p:sp>
      <p:sp>
        <p:nvSpPr>
          <p:cNvPr id="10" name="Rectangle 9"/>
          <p:cNvSpPr/>
          <p:nvPr/>
        </p:nvSpPr>
        <p:spPr>
          <a:xfrm>
            <a:off x="914399" y="3000129"/>
            <a:ext cx="5203371" cy="2817958"/>
          </a:xfrm>
          <a:prstGeom prst="rect">
            <a:avLst/>
          </a:prstGeom>
        </p:spPr>
        <p:style>
          <a:lnRef idx="3">
            <a:schemeClr val="lt1"/>
          </a:lnRef>
          <a:fillRef idx="1">
            <a:schemeClr val="accent4"/>
          </a:fillRef>
          <a:effectRef idx="1">
            <a:schemeClr val="accent4"/>
          </a:effectRef>
          <a:fontRef idx="minor">
            <a:schemeClr val="lt1"/>
          </a:fontRef>
        </p:style>
        <p:txBody>
          <a:bodyPr lIns="121917" tIns="60958" rIns="121917" bIns="60958" rtlCol="0" anchor="ctr"/>
          <a:lstStyle/>
          <a:p>
            <a:pPr algn="ctr" defTabSz="914400"/>
            <a:endParaRPr lang="en-US">
              <a:solidFill>
                <a:prstClr val="white"/>
              </a:solidFill>
            </a:endParaRPr>
          </a:p>
        </p:txBody>
      </p:sp>
      <p:sp>
        <p:nvSpPr>
          <p:cNvPr id="11" name="Rectangle 10"/>
          <p:cNvSpPr/>
          <p:nvPr/>
        </p:nvSpPr>
        <p:spPr>
          <a:xfrm>
            <a:off x="6122086" y="2952933"/>
            <a:ext cx="5232400" cy="2817958"/>
          </a:xfrm>
          <a:prstGeom prst="rect">
            <a:avLst/>
          </a:prstGeom>
        </p:spPr>
        <p:style>
          <a:lnRef idx="1">
            <a:schemeClr val="accent1"/>
          </a:lnRef>
          <a:fillRef idx="2">
            <a:schemeClr val="accent1"/>
          </a:fillRef>
          <a:effectRef idx="1">
            <a:schemeClr val="accent1"/>
          </a:effectRef>
          <a:fontRef idx="minor">
            <a:schemeClr val="dk1"/>
          </a:fontRef>
        </p:style>
        <p:txBody>
          <a:bodyPr lIns="121917" tIns="60958" rIns="121917" bIns="60958" rtlCol="0" anchor="ctr"/>
          <a:lstStyle/>
          <a:p>
            <a:pPr algn="ctr" defTabSz="914400"/>
            <a:endParaRPr lang="en-US">
              <a:solidFill>
                <a:prstClr val="black"/>
              </a:solidFill>
            </a:endParaRPr>
          </a:p>
        </p:txBody>
      </p:sp>
      <p:sp>
        <p:nvSpPr>
          <p:cNvPr id="12" name="Rectangle 11"/>
          <p:cNvSpPr/>
          <p:nvPr/>
        </p:nvSpPr>
        <p:spPr>
          <a:xfrm>
            <a:off x="6117771" y="757746"/>
            <a:ext cx="5232400" cy="2242383"/>
          </a:xfrm>
          <a:prstGeom prst="rect">
            <a:avLst/>
          </a:prstGeom>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defTabSz="914400"/>
            <a:endParaRPr lang="en-US">
              <a:solidFill>
                <a:prstClr val="black"/>
              </a:solidFill>
            </a:endParaRPr>
          </a:p>
        </p:txBody>
      </p:sp>
      <p:sp>
        <p:nvSpPr>
          <p:cNvPr id="13" name="TextBox 12">
            <a:hlinkClick r:id="rId5" action="ppaction://hlinksldjump"/>
          </p:cNvPr>
          <p:cNvSpPr txBox="1"/>
          <p:nvPr/>
        </p:nvSpPr>
        <p:spPr>
          <a:xfrm>
            <a:off x="1016000" y="957943"/>
            <a:ext cx="8128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b="1" dirty="0" smtClean="0"/>
              <a:t>1</a:t>
            </a:r>
            <a:endParaRPr lang="en-US" sz="4400" b="1" dirty="0"/>
          </a:p>
        </p:txBody>
      </p:sp>
      <p:sp>
        <p:nvSpPr>
          <p:cNvPr id="14" name="TextBox 13">
            <a:hlinkClick r:id="rId6" action="ppaction://hlinksldjump"/>
          </p:cNvPr>
          <p:cNvSpPr txBox="1"/>
          <p:nvPr/>
        </p:nvSpPr>
        <p:spPr>
          <a:xfrm>
            <a:off x="6149664" y="3036506"/>
            <a:ext cx="812800" cy="769441"/>
          </a:xfrm>
          <a:prstGeom prst="rect">
            <a:avLst/>
          </a:prstGeom>
          <a:solidFill>
            <a:schemeClr val="accent1">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400" b="1" dirty="0"/>
              <a:t>4</a:t>
            </a:r>
          </a:p>
        </p:txBody>
      </p:sp>
      <p:sp>
        <p:nvSpPr>
          <p:cNvPr id="15" name="TextBox 14">
            <a:hlinkClick r:id="rId7" action="ppaction://hlinksldjump"/>
          </p:cNvPr>
          <p:cNvSpPr txBox="1"/>
          <p:nvPr/>
        </p:nvSpPr>
        <p:spPr>
          <a:xfrm>
            <a:off x="1087121" y="3036506"/>
            <a:ext cx="812800" cy="769441"/>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400" b="1" dirty="0"/>
              <a:t>3</a:t>
            </a:r>
          </a:p>
        </p:txBody>
      </p:sp>
      <p:sp>
        <p:nvSpPr>
          <p:cNvPr id="16" name="TextBox 15">
            <a:hlinkClick r:id="rId8" action="ppaction://hlinksldjump"/>
          </p:cNvPr>
          <p:cNvSpPr txBox="1"/>
          <p:nvPr/>
        </p:nvSpPr>
        <p:spPr>
          <a:xfrm>
            <a:off x="6291943" y="973613"/>
            <a:ext cx="81280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400" b="1" dirty="0"/>
              <a:t>2</a:t>
            </a:r>
          </a:p>
        </p:txBody>
      </p:sp>
    </p:spTree>
    <p:extLst>
      <p:ext uri="{BB962C8B-B14F-4D97-AF65-F5344CB8AC3E}">
        <p14:creationId xmlns:p14="http://schemas.microsoft.com/office/powerpoint/2010/main" val="133117930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15"/>
                                        </p:tgtEl>
                                        <p:attrNameLst>
                                          <p:attrName>ppt_x</p:attrName>
                                        </p:attrNameLst>
                                      </p:cBhvr>
                                      <p:tavLst>
                                        <p:tav tm="0">
                                          <p:val>
                                            <p:strVal val="ppt_x"/>
                                          </p:val>
                                        </p:tav>
                                        <p:tav tm="100000">
                                          <p:val>
                                            <p:strVal val="ppt_x"/>
                                          </p:val>
                                        </p:tav>
                                      </p:tavLst>
                                    </p:anim>
                                    <p:anim calcmode="lin" valueType="num">
                                      <p:cBhvr additive="base">
                                        <p:cTn id="18" dur="500"/>
                                        <p:tgtEl>
                                          <p:spTgt spid="15"/>
                                        </p:tgtEl>
                                        <p:attrNameLst>
                                          <p:attrName>ppt_y</p:attrName>
                                        </p:attrNameLst>
                                      </p:cBhvr>
                                      <p:tavLst>
                                        <p:tav tm="0">
                                          <p:val>
                                            <p:strVal val="ppt_y"/>
                                          </p:val>
                                        </p:tav>
                                        <p:tav tm="100000">
                                          <p:val>
                                            <p:strVal val="1+ppt_h/2"/>
                                          </p:val>
                                        </p:tav>
                                      </p:tavLst>
                                    </p:anim>
                                    <p:set>
                                      <p:cBhvr>
                                        <p:cTn id="19" dur="1" fill="hold">
                                          <p:stCondLst>
                                            <p:cond delay="499"/>
                                          </p:stCondLst>
                                        </p:cTn>
                                        <p:tgtEl>
                                          <p:spTgt spid="15"/>
                                        </p:tgtEl>
                                        <p:attrNameLst>
                                          <p:attrName>style.visibility</p:attrName>
                                        </p:attrNameLst>
                                      </p:cBhvr>
                                      <p:to>
                                        <p:strVal val="hidden"/>
                                      </p:to>
                                    </p:set>
                                  </p:childTnLst>
                                </p:cTn>
                              </p:par>
                              <p:par>
                                <p:cTn id="20" presetID="2" presetClass="exit" presetSubtype="4" fill="hold" grpId="0" nodeType="withEffect">
                                  <p:stCondLst>
                                    <p:cond delay="0"/>
                                  </p:stCondLst>
                                  <p:childTnLst>
                                    <p:anim calcmode="lin" valueType="num">
                                      <p:cBhvr additive="base">
                                        <p:cTn id="21" dur="500"/>
                                        <p:tgtEl>
                                          <p:spTgt spid="10"/>
                                        </p:tgtEl>
                                        <p:attrNameLst>
                                          <p:attrName>ppt_x</p:attrName>
                                        </p:attrNameLst>
                                      </p:cBhvr>
                                      <p:tavLst>
                                        <p:tav tm="0">
                                          <p:val>
                                            <p:strVal val="ppt_x"/>
                                          </p:val>
                                        </p:tav>
                                        <p:tav tm="100000">
                                          <p:val>
                                            <p:strVal val="ppt_x"/>
                                          </p:val>
                                        </p:tav>
                                      </p:tavLst>
                                    </p:anim>
                                    <p:anim calcmode="lin" valueType="num">
                                      <p:cBhvr additive="base">
                                        <p:cTn id="22" dur="500"/>
                                        <p:tgtEl>
                                          <p:spTgt spid="10"/>
                                        </p:tgtEl>
                                        <p:attrNameLst>
                                          <p:attrName>ppt_y</p:attrName>
                                        </p:attrNameLst>
                                      </p:cBhvr>
                                      <p:tavLst>
                                        <p:tav tm="0">
                                          <p:val>
                                            <p:strVal val="ppt_y"/>
                                          </p:val>
                                        </p:tav>
                                        <p:tav tm="100000">
                                          <p:val>
                                            <p:strVal val="1+ppt_h/2"/>
                                          </p:val>
                                        </p:tav>
                                      </p:tavLst>
                                    </p:anim>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4"/>
                                        </p:tgtEl>
                                        <p:attrNameLst>
                                          <p:attrName>ppt_x</p:attrName>
                                        </p:attrNameLst>
                                      </p:cBhvr>
                                      <p:tavLst>
                                        <p:tav tm="0">
                                          <p:val>
                                            <p:strVal val="ppt_x"/>
                                          </p:val>
                                        </p:tav>
                                        <p:tav tm="100000">
                                          <p:val>
                                            <p:strVal val="ppt_x"/>
                                          </p:val>
                                        </p:tav>
                                      </p:tavLst>
                                    </p:anim>
                                    <p:anim calcmode="lin" valueType="num">
                                      <p:cBhvr additive="base">
                                        <p:cTn id="29" dur="500"/>
                                        <p:tgtEl>
                                          <p:spTgt spid="14"/>
                                        </p:tgtEl>
                                        <p:attrNameLst>
                                          <p:attrName>ppt_y</p:attrName>
                                        </p:attrNameLst>
                                      </p:cBhvr>
                                      <p:tavLst>
                                        <p:tav tm="0">
                                          <p:val>
                                            <p:strVal val="ppt_y"/>
                                          </p:val>
                                        </p:tav>
                                        <p:tav tm="100000">
                                          <p:val>
                                            <p:strVal val="1+ppt_h/2"/>
                                          </p:val>
                                        </p:tav>
                                      </p:tavLst>
                                    </p:anim>
                                    <p:set>
                                      <p:cBhvr>
                                        <p:cTn id="30" dur="1" fill="hold">
                                          <p:stCondLst>
                                            <p:cond delay="499"/>
                                          </p:stCondLst>
                                        </p:cTn>
                                        <p:tgtEl>
                                          <p:spTgt spid="14"/>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16"/>
                                        </p:tgtEl>
                                        <p:attrNameLst>
                                          <p:attrName>ppt_x</p:attrName>
                                        </p:attrNameLst>
                                      </p:cBhvr>
                                      <p:tavLst>
                                        <p:tav tm="0">
                                          <p:val>
                                            <p:strVal val="ppt_x"/>
                                          </p:val>
                                        </p:tav>
                                        <p:tav tm="100000">
                                          <p:val>
                                            <p:strVal val="ppt_x"/>
                                          </p:val>
                                        </p:tav>
                                      </p:tavLst>
                                    </p:anim>
                                    <p:anim calcmode="lin" valueType="num">
                                      <p:cBhvr additive="base">
                                        <p:cTn id="40" dur="500"/>
                                        <p:tgtEl>
                                          <p:spTgt spid="16"/>
                                        </p:tgtEl>
                                        <p:attrNameLst>
                                          <p:attrName>ppt_y</p:attrName>
                                        </p:attrNameLst>
                                      </p:cBhvr>
                                      <p:tavLst>
                                        <p:tav tm="0">
                                          <p:val>
                                            <p:strVal val="ppt_y"/>
                                          </p:val>
                                        </p:tav>
                                        <p:tav tm="100000">
                                          <p:val>
                                            <p:strVal val="1+ppt_h/2"/>
                                          </p:val>
                                        </p:tav>
                                      </p:tavLst>
                                    </p:anim>
                                    <p:set>
                                      <p:cBhvr>
                                        <p:cTn id="41" dur="1" fill="hold">
                                          <p:stCondLst>
                                            <p:cond delay="499"/>
                                          </p:stCondLst>
                                        </p:cTn>
                                        <p:tgtEl>
                                          <p:spTgt spid="16"/>
                                        </p:tgtEl>
                                        <p:attrNameLst>
                                          <p:attrName>style.visibility</p:attrName>
                                        </p:attrNameLst>
                                      </p:cBhvr>
                                      <p:to>
                                        <p:strVal val="hidden"/>
                                      </p:to>
                                    </p:set>
                                  </p:childTnLst>
                                </p:cTn>
                              </p:par>
                              <p:par>
                                <p:cTn id="42" presetID="2" presetClass="exit" presetSubtype="4" fill="hold" grpId="0" nodeType="withEffect">
                                  <p:stCondLst>
                                    <p:cond delay="0"/>
                                  </p:stCondLst>
                                  <p:childTnLst>
                                    <p:anim calcmode="lin" valueType="num">
                                      <p:cBhvr additive="base">
                                        <p:cTn id="43" dur="500"/>
                                        <p:tgtEl>
                                          <p:spTgt spid="12"/>
                                        </p:tgtEl>
                                        <p:attrNameLst>
                                          <p:attrName>ppt_x</p:attrName>
                                        </p:attrNameLst>
                                      </p:cBhvr>
                                      <p:tavLst>
                                        <p:tav tm="0">
                                          <p:val>
                                            <p:strVal val="ppt_x"/>
                                          </p:val>
                                        </p:tav>
                                        <p:tav tm="100000">
                                          <p:val>
                                            <p:strVal val="ppt_x"/>
                                          </p:val>
                                        </p:tav>
                                      </p:tavLst>
                                    </p:anim>
                                    <p:anim calcmode="lin" valueType="num">
                                      <p:cBhvr additive="base">
                                        <p:cTn id="44" dur="500"/>
                                        <p:tgtEl>
                                          <p:spTgt spid="12"/>
                                        </p:tgtEl>
                                        <p:attrNameLst>
                                          <p:attrName>ppt_y</p:attrName>
                                        </p:attrNameLst>
                                      </p:cBhvr>
                                      <p:tavLst>
                                        <p:tav tm="0">
                                          <p:val>
                                            <p:strVal val="ppt_y"/>
                                          </p:val>
                                        </p:tav>
                                        <p:tav tm="100000">
                                          <p:val>
                                            <p:strVal val="1+ppt_h/2"/>
                                          </p:val>
                                        </p:tav>
                                      </p:tavLst>
                                    </p:anim>
                                    <p:set>
                                      <p:cBhvr>
                                        <p:cTn id="4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2253673" y="1713434"/>
            <a:ext cx="7093527" cy="1212640"/>
          </a:xfrm>
          <a:prstGeom prst="rect">
            <a:avLst/>
          </a:prstGeom>
        </p:spPr>
        <p:txBody>
          <a:bodyPr wrap="square">
            <a:spAutoFit/>
          </a:bodyPr>
          <a:lstStyle/>
          <a:p>
            <a:pPr algn="just">
              <a:lnSpc>
                <a:spcPct val="130000"/>
              </a:lnSpc>
              <a:spcAft>
                <a:spcPts val="0"/>
              </a:spcAft>
              <a:tabLst>
                <a:tab pos="57150" algn="l"/>
                <a:tab pos="152400" algn="l"/>
              </a:tabLst>
            </a:pPr>
            <a:r>
              <a:rPr lang="vi-VN" sz="2800" b="1" dirty="0">
                <a:solidFill>
                  <a:srgbClr val="7030A0"/>
                </a:solidFill>
                <a:latin typeface="Times New Roman" panose="02020603050405020304" pitchFamily="18" charset="0"/>
                <a:ea typeface="Times New Roman" panose="02020603050405020304" pitchFamily="18" charset="0"/>
              </a:rPr>
              <a:t>1</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Đặc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điểm</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thơ</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thất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ngôn</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tứ tuyệt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Đường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luật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thể</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hiện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trong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bài</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Mời trầu”</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pic>
        <p:nvPicPr>
          <p:cNvPr id="4" name="Picture Placeholder 2"/>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a:off x="8543636" y="2231964"/>
            <a:ext cx="3491346" cy="3620654"/>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p:spPr>
      </p:pic>
    </p:spTree>
    <p:extLst>
      <p:ext uri="{BB962C8B-B14F-4D97-AF65-F5344CB8AC3E}">
        <p14:creationId xmlns:p14="http://schemas.microsoft.com/office/powerpoint/2010/main" val="782112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77090" y="1068404"/>
          <a:ext cx="11563927" cy="5253720"/>
        </p:xfrm>
        <a:graphic>
          <a:graphicData uri="http://schemas.openxmlformats.org/drawingml/2006/table">
            <a:tbl>
              <a:tblPr firstRow="1" firstCol="1" bandRow="1"/>
              <a:tblGrid>
                <a:gridCol w="5521937">
                  <a:extLst>
                    <a:ext uri="{9D8B030D-6E8A-4147-A177-3AD203B41FA5}">
                      <a16:colId xmlns:a16="http://schemas.microsoft.com/office/drawing/2014/main" val="1326129363"/>
                    </a:ext>
                  </a:extLst>
                </a:gridCol>
                <a:gridCol w="6041990">
                  <a:extLst>
                    <a:ext uri="{9D8B030D-6E8A-4147-A177-3AD203B41FA5}">
                      <a16:colId xmlns:a16="http://schemas.microsoft.com/office/drawing/2014/main" val="948871325"/>
                    </a:ext>
                  </a:extLst>
                </a:gridCol>
              </a:tblGrid>
              <a:tr h="724908">
                <a:tc gridSpan="2">
                  <a:txBody>
                    <a:bodyPr/>
                    <a:lstStyle/>
                    <a:p>
                      <a:pPr algn="ctr">
                        <a:lnSpc>
                          <a:spcPct val="130000"/>
                        </a:lnSpc>
                        <a:spcAft>
                          <a:spcPts val="0"/>
                        </a:spcAft>
                        <a:tabLst>
                          <a:tab pos="57150" algn="l"/>
                          <a:tab pos="152400" algn="l"/>
                        </a:tabLst>
                      </a:pPr>
                      <a:r>
                        <a:rPr lang="vi-VN"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số 04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đ</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ặc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tứ tuyệt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Mời trầu</a:t>
                      </a:r>
                      <a:r>
                        <a:rPr lang="vi-VN" sz="24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73515238"/>
                  </a:ext>
                </a:extLst>
              </a:tr>
              <a:tr h="1812270">
                <a:tc>
                  <a:txBody>
                    <a:bodyPr/>
                    <a:lstStyle/>
                    <a:p>
                      <a:pPr algn="just">
                        <a:lnSpc>
                          <a:spcPct val="130000"/>
                        </a:lnSpc>
                        <a:spcAft>
                          <a:spcPts val="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tứ tuyệt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(về niêm, luật, vần và nhịp, đối trong bài 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Niêm:....................................................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Luật:.....................................................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Vần:.....................................................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Nhịp:....................................................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 Đối:......................................................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549883"/>
                  </a:ext>
                </a:extLst>
              </a:tr>
              <a:tr h="1449816">
                <a:tc>
                  <a:txBody>
                    <a:bodyPr/>
                    <a:lstStyle/>
                    <a:p>
                      <a:pPr algn="just">
                        <a:lnSpc>
                          <a:spcPct val="130000"/>
                        </a:lnSpc>
                        <a:spcAft>
                          <a:spcPts val="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Chủ thể trữ tình:...............................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 Mạch cảm xúc:.................................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346277"/>
                  </a:ext>
                </a:extLst>
              </a:tr>
              <a:tr h="362454">
                <a:tc>
                  <a:txBody>
                    <a:bodyPr/>
                    <a:lstStyle/>
                    <a:p>
                      <a:pPr algn="just">
                        <a:lnSpc>
                          <a:spcPct val="130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Bài thơ viết về vấn đề gì?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Chủ 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585030"/>
                  </a:ext>
                </a:extLst>
              </a:tr>
            </a:tbl>
          </a:graphicData>
        </a:graphic>
      </p:graphicFrame>
      <p:pic>
        <p:nvPicPr>
          <p:cNvPr id="4" name="Picture 3"/>
          <p:cNvPicPr>
            <a:picLocks noChangeAspect="1"/>
          </p:cNvPicPr>
          <p:nvPr/>
        </p:nvPicPr>
        <p:blipFill>
          <a:blip r:embed="rId2"/>
          <a:stretch>
            <a:fillRect/>
          </a:stretch>
        </p:blipFill>
        <p:spPr>
          <a:xfrm>
            <a:off x="1140691" y="0"/>
            <a:ext cx="10058400" cy="914400"/>
          </a:xfrm>
          <a:prstGeom prst="rect">
            <a:avLst/>
          </a:prstGeom>
        </p:spPr>
      </p:pic>
    </p:spTree>
    <p:extLst>
      <p:ext uri="{BB962C8B-B14F-4D97-AF65-F5344CB8AC3E}">
        <p14:creationId xmlns:p14="http://schemas.microsoft.com/office/powerpoint/2010/main" val="686651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2549235" y="-48506"/>
            <a:ext cx="7093527" cy="1212640"/>
          </a:xfrm>
          <a:prstGeom prst="rect">
            <a:avLst/>
          </a:prstGeom>
        </p:spPr>
        <p:txBody>
          <a:bodyPr wrap="square">
            <a:spAutoFit/>
          </a:bodyPr>
          <a:lstStyle/>
          <a:p>
            <a:pPr algn="just">
              <a:lnSpc>
                <a:spcPct val="130000"/>
              </a:lnSpc>
              <a:spcAft>
                <a:spcPts val="0"/>
              </a:spcAft>
              <a:tabLst>
                <a:tab pos="57150" algn="l"/>
                <a:tab pos="152400" algn="l"/>
              </a:tabLst>
            </a:pPr>
            <a:r>
              <a:rPr lang="vi-VN" sz="2800" b="1" dirty="0">
                <a:solidFill>
                  <a:srgbClr val="7030A0"/>
                </a:solidFill>
                <a:latin typeface="Times New Roman" panose="02020603050405020304" pitchFamily="18" charset="0"/>
                <a:ea typeface="Times New Roman" panose="02020603050405020304" pitchFamily="18" charset="0"/>
              </a:rPr>
              <a:t>1</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Đặc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điểm</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thơ</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thất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ngôn</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tứ tuyệt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Đường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luật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thể</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hiện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trong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bài</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Mời trầu”</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pic>
        <p:nvPicPr>
          <p:cNvPr id="4" name="Picture Placeholder 2"/>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a:off x="9827492" y="721863"/>
            <a:ext cx="2068945" cy="2145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p:cNvSpPr/>
          <p:nvPr/>
        </p:nvSpPr>
        <p:spPr>
          <a:xfrm>
            <a:off x="2249073" y="1164134"/>
            <a:ext cx="7486054" cy="5693866"/>
          </a:xfrm>
          <a:prstGeom prst="rect">
            <a:avLst/>
          </a:prstGeom>
        </p:spPr>
        <p:txBody>
          <a:bodyPr wrap="square">
            <a:spAutoFit/>
          </a:bodyPr>
          <a:lstStyle/>
          <a:p>
            <a:pPr algn="just">
              <a:lnSpc>
                <a:spcPct val="130000"/>
              </a:lnSpc>
              <a:spcAft>
                <a:spcPts val="0"/>
              </a:spcAft>
              <a:tabLst>
                <a:tab pos="57150" algn="l"/>
                <a:tab pos="152400" algn="l"/>
              </a:tabLst>
            </a:pPr>
            <a:r>
              <a:rPr lang="vi-VN" b="1" dirty="0">
                <a:solidFill>
                  <a:srgbClr val="0070C0"/>
                </a:solidFill>
                <a:latin typeface="Times New Roman" panose="02020603050405020304" pitchFamily="18" charset="0"/>
                <a:ea typeface="Times New Roman" panose="02020603050405020304" pitchFamily="18" charset="0"/>
              </a:rPr>
              <a:t> </a:t>
            </a:r>
            <a:r>
              <a:rPr lang="vi-VN" sz="2800" b="1" dirty="0" smtClean="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Về</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luật</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bằng</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trắc</a:t>
            </a:r>
            <a:r>
              <a:rPr lang="en-US" sz="2800" b="1"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Bài</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thơ</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luật</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bằng</a:t>
            </a:r>
            <a:r>
              <a:rPr lang="en-US" sz="2800" dirty="0">
                <a:solidFill>
                  <a:srgbClr val="1D1B11"/>
                </a:solidFill>
                <a:latin typeface="Times New Roman" panose="02020603050405020304" pitchFamily="18" charset="0"/>
                <a:ea typeface="Times New Roman" panose="02020603050405020304" pitchFamily="18" charset="0"/>
              </a:rPr>
              <a:t>. (Do </a:t>
            </a:r>
            <a:r>
              <a:rPr lang="en-US" sz="2800" dirty="0" err="1">
                <a:solidFill>
                  <a:srgbClr val="1D1B11"/>
                </a:solidFill>
                <a:latin typeface="Times New Roman" panose="02020603050405020304" pitchFamily="18" charset="0"/>
                <a:ea typeface="Times New Roman" panose="02020603050405020304" pitchFamily="18" charset="0"/>
              </a:rPr>
              <a:t>chữ</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thứ</a:t>
            </a:r>
            <a:r>
              <a:rPr lang="en-US" sz="2800" dirty="0">
                <a:solidFill>
                  <a:srgbClr val="1D1B11"/>
                </a:solidFill>
                <a:latin typeface="Times New Roman" panose="02020603050405020304" pitchFamily="18" charset="0"/>
                <a:ea typeface="Times New Roman" panose="02020603050405020304" pitchFamily="18" charset="0"/>
              </a:rPr>
              <a:t> 2 </a:t>
            </a:r>
            <a:r>
              <a:rPr lang="en-US" sz="2800" dirty="0" err="1">
                <a:solidFill>
                  <a:srgbClr val="1D1B11"/>
                </a:solidFill>
                <a:latin typeface="Times New Roman" panose="02020603050405020304" pitchFamily="18" charset="0"/>
                <a:ea typeface="Times New Roman" panose="02020603050405020304" pitchFamily="18" charset="0"/>
              </a:rPr>
              <a:t>của</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câu</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thứ</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nhất</a:t>
            </a:r>
            <a:r>
              <a:rPr lang="en-US" sz="2800" dirty="0">
                <a:solidFill>
                  <a:srgbClr val="1D1B11"/>
                </a:solidFill>
                <a:latin typeface="Times New Roman" panose="02020603050405020304" pitchFamily="18" charset="0"/>
                <a:ea typeface="Times New Roman" panose="02020603050405020304" pitchFamily="18" charset="0"/>
              </a:rPr>
              <a:t> “</a:t>
            </a:r>
            <a:r>
              <a:rPr lang="vi-VN" sz="2800" i="1" dirty="0">
                <a:solidFill>
                  <a:srgbClr val="1D1B11"/>
                </a:solidFill>
                <a:latin typeface="Times New Roman" panose="02020603050405020304" pitchFamily="18" charset="0"/>
                <a:ea typeface="Times New Roman" panose="02020603050405020304" pitchFamily="18" charset="0"/>
              </a:rPr>
              <a:t>cau</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thanh</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bằng</a:t>
            </a:r>
            <a:r>
              <a:rPr lang="en-US" sz="2800" dirty="0">
                <a:solidFill>
                  <a:srgbClr val="1D1B11"/>
                </a:solidFill>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57150" algn="l"/>
                <a:tab pos="152400" algn="l"/>
              </a:tabLst>
            </a:pPr>
            <a:r>
              <a:rPr lang="vi-VN"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Về</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niêm</a:t>
            </a:r>
            <a:r>
              <a:rPr lang="en-US" sz="2800" b="1"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Chữ</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thứ</a:t>
            </a:r>
            <a:r>
              <a:rPr lang="en-US" sz="2800" dirty="0">
                <a:solidFill>
                  <a:srgbClr val="1D1B11"/>
                </a:solidFill>
                <a:latin typeface="Times New Roman" panose="02020603050405020304" pitchFamily="18" charset="0"/>
                <a:ea typeface="Times New Roman" panose="02020603050405020304" pitchFamily="18" charset="0"/>
              </a:rPr>
              <a:t> 2 </a:t>
            </a:r>
            <a:r>
              <a:rPr lang="en-US" sz="2800" dirty="0" err="1">
                <a:solidFill>
                  <a:srgbClr val="1D1B11"/>
                </a:solidFill>
                <a:latin typeface="Times New Roman" panose="02020603050405020304" pitchFamily="18" charset="0"/>
                <a:ea typeface="Times New Roman" panose="02020603050405020304" pitchFamily="18" charset="0"/>
              </a:rPr>
              <a:t>câu</a:t>
            </a:r>
            <a:r>
              <a:rPr lang="en-US" sz="2800" dirty="0">
                <a:solidFill>
                  <a:srgbClr val="1D1B11"/>
                </a:solidFill>
                <a:latin typeface="Times New Roman" panose="02020603050405020304" pitchFamily="18" charset="0"/>
                <a:ea typeface="Times New Roman" panose="02020603050405020304" pitchFamily="18" charset="0"/>
              </a:rPr>
              <a:t> 2 </a:t>
            </a:r>
            <a:r>
              <a:rPr lang="en-US" sz="2800" dirty="0" err="1">
                <a:solidFill>
                  <a:srgbClr val="1D1B11"/>
                </a:solidFill>
                <a:latin typeface="Times New Roman" panose="02020603050405020304" pitchFamily="18" charset="0"/>
                <a:ea typeface="Times New Roman" panose="02020603050405020304" pitchFamily="18" charset="0"/>
              </a:rPr>
              <a:t>và</a:t>
            </a:r>
            <a:r>
              <a:rPr lang="en-US" sz="2800" dirty="0">
                <a:solidFill>
                  <a:srgbClr val="1D1B11"/>
                </a:solidFill>
                <a:latin typeface="Times New Roman" panose="02020603050405020304" pitchFamily="18" charset="0"/>
                <a:ea typeface="Times New Roman" panose="02020603050405020304" pitchFamily="18" charset="0"/>
              </a:rPr>
              <a:t> 3</a:t>
            </a:r>
            <a:r>
              <a:rPr lang="vi-VN" sz="2800" dirty="0">
                <a:solidFill>
                  <a:srgbClr val="1D1B11"/>
                </a:solidFill>
                <a:latin typeface="Times New Roman" panose="02020603050405020304" pitchFamily="18" charset="0"/>
                <a:ea typeface="Times New Roman" panose="02020603050405020304" pitchFamily="18" charset="0"/>
              </a:rPr>
              <a:t> (</a:t>
            </a:r>
            <a:r>
              <a:rPr lang="vi-VN" sz="2800" i="1" dirty="0">
                <a:solidFill>
                  <a:srgbClr val="1D1B11"/>
                </a:solidFill>
                <a:latin typeface="Times New Roman" panose="02020603050405020304" pitchFamily="18" charset="0"/>
                <a:ea typeface="Times New Roman" panose="02020603050405020304" pitchFamily="18" charset="0"/>
              </a:rPr>
              <a:t>của- phải)</a:t>
            </a:r>
            <a:r>
              <a:rPr lang="en-US" sz="2800" i="1" dirty="0">
                <a:solidFill>
                  <a:srgbClr val="1D1B11"/>
                </a:solidFill>
                <a:latin typeface="Times New Roman" panose="02020603050405020304" pitchFamily="18" charset="0"/>
                <a:ea typeface="Times New Roman" panose="02020603050405020304" pitchFamily="18" charset="0"/>
              </a:rPr>
              <a:t>;</a:t>
            </a:r>
            <a:r>
              <a:rPr lang="en-US" sz="2800" dirty="0">
                <a:solidFill>
                  <a:srgbClr val="1D1B11"/>
                </a:solidFill>
                <a:latin typeface="Times New Roman" panose="02020603050405020304" pitchFamily="18" charset="0"/>
                <a:ea typeface="Times New Roman" panose="02020603050405020304" pitchFamily="18" charset="0"/>
              </a:rPr>
              <a:t> 1 </a:t>
            </a:r>
            <a:r>
              <a:rPr lang="en-US" sz="2800" dirty="0" err="1">
                <a:solidFill>
                  <a:srgbClr val="1D1B11"/>
                </a:solidFill>
                <a:latin typeface="Times New Roman" panose="02020603050405020304" pitchFamily="18" charset="0"/>
                <a:ea typeface="Times New Roman" panose="02020603050405020304" pitchFamily="18" charset="0"/>
              </a:rPr>
              <a:t>và</a:t>
            </a:r>
            <a:r>
              <a:rPr lang="en-US" sz="2800" dirty="0">
                <a:solidFill>
                  <a:srgbClr val="1D1B11"/>
                </a:solidFill>
                <a:latin typeface="Times New Roman" panose="02020603050405020304" pitchFamily="18" charset="0"/>
                <a:ea typeface="Times New Roman" panose="02020603050405020304" pitchFamily="18" charset="0"/>
              </a:rPr>
              <a:t> 4</a:t>
            </a:r>
            <a:r>
              <a:rPr lang="vi-VN" sz="2800" dirty="0">
                <a:solidFill>
                  <a:srgbClr val="1D1B11"/>
                </a:solidFill>
                <a:latin typeface="Times New Roman" panose="02020603050405020304" pitchFamily="18" charset="0"/>
                <a:ea typeface="Times New Roman" panose="02020603050405020304" pitchFamily="18" charset="0"/>
              </a:rPr>
              <a:t> (</a:t>
            </a:r>
            <a:r>
              <a:rPr lang="vi-VN" sz="2800" i="1" dirty="0">
                <a:solidFill>
                  <a:srgbClr val="1D1B11"/>
                </a:solidFill>
                <a:latin typeface="Times New Roman" panose="02020603050405020304" pitchFamily="18" charset="0"/>
                <a:ea typeface="Times New Roman" panose="02020603050405020304" pitchFamily="18" charset="0"/>
              </a:rPr>
              <a:t>cau- xanh</a:t>
            </a:r>
            <a:r>
              <a:rPr lang="vi-VN" sz="2800" dirty="0">
                <a:solidFill>
                  <a:srgbClr val="1D1B11"/>
                </a:solidFill>
                <a:latin typeface="Times New Roman" panose="02020603050405020304" pitchFamily="18" charset="0"/>
                <a:ea typeface="Times New Roman" panose="02020603050405020304" pitchFamily="18" charset="0"/>
              </a:rPr>
              <a:t>)</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cùng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thanh</a:t>
            </a:r>
            <a:r>
              <a:rPr lang="en-US" sz="2800" dirty="0">
                <a:solidFill>
                  <a:srgbClr val="1D1B11"/>
                </a:solidFill>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57150" algn="l"/>
                <a:tab pos="152400" algn="l"/>
              </a:tabLst>
            </a:pPr>
            <a:r>
              <a:rPr lang="vi-VN"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Vần</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và</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nhịp</a:t>
            </a:r>
            <a:r>
              <a:rPr lang="en-US" sz="2800" b="1"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Bài</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thơ</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gieo</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vần</a:t>
            </a:r>
            <a:r>
              <a:rPr lang="en-US" sz="2800" dirty="0">
                <a:solidFill>
                  <a:srgbClr val="1D1B11"/>
                </a:solidFill>
                <a:latin typeface="Times New Roman" panose="02020603050405020304" pitchFamily="18" charset="0"/>
                <a:ea typeface="Times New Roman" panose="02020603050405020304" pitchFamily="18" charset="0"/>
              </a:rPr>
              <a:t> “</a:t>
            </a:r>
            <a:r>
              <a:rPr lang="en-US" sz="2800" i="1" dirty="0" err="1">
                <a:solidFill>
                  <a:srgbClr val="1D1B11"/>
                </a:solidFill>
                <a:latin typeface="Times New Roman" panose="02020603050405020304" pitchFamily="18" charset="0"/>
                <a:ea typeface="Times New Roman" panose="02020603050405020304" pitchFamily="18" charset="0"/>
              </a:rPr>
              <a:t>ôi</a:t>
            </a:r>
            <a:r>
              <a:rPr lang="en-US" sz="2800" dirty="0">
                <a:solidFill>
                  <a:srgbClr val="1D1B11"/>
                </a:solidFill>
                <a:latin typeface="Times New Roman" panose="02020603050405020304" pitchFamily="18" charset="0"/>
                <a:ea typeface="Times New Roman" panose="02020603050405020304" pitchFamily="18" charset="0"/>
              </a:rPr>
              <a:t>” ở </a:t>
            </a:r>
            <a:r>
              <a:rPr lang="en-US" sz="2800" dirty="0" err="1">
                <a:solidFill>
                  <a:srgbClr val="1D1B11"/>
                </a:solidFill>
                <a:latin typeface="Times New Roman" panose="02020603050405020304" pitchFamily="18" charset="0"/>
                <a:ea typeface="Times New Roman" panose="02020603050405020304" pitchFamily="18" charset="0"/>
              </a:rPr>
              <a:t>các</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chữ</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cuối</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của</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các</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câu</a:t>
            </a:r>
            <a:r>
              <a:rPr lang="en-US" sz="2800" dirty="0">
                <a:solidFill>
                  <a:srgbClr val="1D1B11"/>
                </a:solidFill>
                <a:latin typeface="Times New Roman" panose="02020603050405020304" pitchFamily="18" charset="0"/>
                <a:ea typeface="Times New Roman" panose="02020603050405020304" pitchFamily="18" charset="0"/>
              </a:rPr>
              <a:t> 1,2,4 (</a:t>
            </a:r>
            <a:r>
              <a:rPr lang="vi-VN" sz="2800" i="1" dirty="0">
                <a:solidFill>
                  <a:srgbClr val="1D1B11"/>
                </a:solidFill>
                <a:latin typeface="Times New Roman" panose="02020603050405020304" pitchFamily="18" charset="0"/>
                <a:ea typeface="Times New Roman" panose="02020603050405020304" pitchFamily="18" charset="0"/>
              </a:rPr>
              <a:t>hôi- rồi- vôi</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Chủ</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yếu</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ngắt</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nhịp</a:t>
            </a:r>
            <a:r>
              <a:rPr lang="en-US" sz="2800" dirty="0">
                <a:solidFill>
                  <a:srgbClr val="1D1B11"/>
                </a:solidFill>
                <a:latin typeface="Times New Roman" panose="02020603050405020304" pitchFamily="18" charset="0"/>
                <a:ea typeface="Times New Roman" panose="02020603050405020304" pitchFamily="18" charset="0"/>
              </a:rPr>
              <a:t> 4/3,… </a:t>
            </a:r>
            <a:endParaRPr lang="en-US" sz="2800" dirty="0" smtClean="0">
              <a:effectLst/>
              <a:latin typeface="Times New Roman" panose="02020603050405020304" pitchFamily="18" charset="0"/>
              <a:ea typeface="Times New Roman" panose="02020603050405020304" pitchFamily="18" charset="0"/>
            </a:endParaRPr>
          </a:p>
          <a:p>
            <a:pPr algn="just">
              <a:lnSpc>
                <a:spcPct val="130000"/>
              </a:lnSpc>
              <a:spcAft>
                <a:spcPts val="0"/>
              </a:spcAft>
              <a:tabLst>
                <a:tab pos="57150" algn="l"/>
                <a:tab pos="152400" algn="l"/>
              </a:tabLst>
            </a:pPr>
            <a:r>
              <a:rPr lang="vi-VN"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Về</a:t>
            </a:r>
            <a:r>
              <a:rPr lang="en-US" sz="2800" b="1" dirty="0">
                <a:solidFill>
                  <a:srgbClr val="1D1B11"/>
                </a:solidFill>
                <a:latin typeface="Times New Roman" panose="02020603050405020304" pitchFamily="18" charset="0"/>
                <a:ea typeface="Times New Roman" panose="02020603050405020304" pitchFamily="18" charset="0"/>
              </a:rPr>
              <a:t> </a:t>
            </a:r>
            <a:r>
              <a:rPr lang="en-US" sz="2800" b="1" dirty="0" err="1">
                <a:solidFill>
                  <a:srgbClr val="1D1B11"/>
                </a:solidFill>
                <a:latin typeface="Times New Roman" panose="02020603050405020304" pitchFamily="18" charset="0"/>
                <a:ea typeface="Times New Roman" panose="02020603050405020304" pitchFamily="18" charset="0"/>
              </a:rPr>
              <a:t>đối</a:t>
            </a:r>
            <a:r>
              <a:rPr lang="en-US" sz="2800" b="1" dirty="0">
                <a:solidFill>
                  <a:srgbClr val="1D1B11"/>
                </a:solidFill>
                <a:latin typeface="Times New Roman" panose="02020603050405020304" pitchFamily="18" charset="0"/>
                <a:ea typeface="Times New Roman" panose="02020603050405020304" pitchFamily="18" charset="0"/>
              </a:rPr>
              <a:t>: </a:t>
            </a:r>
            <a:r>
              <a:rPr lang="vi-VN" sz="2800" dirty="0">
                <a:solidFill>
                  <a:srgbClr val="1D1B11"/>
                </a:solidFill>
                <a:latin typeface="Times New Roman" panose="02020603050405020304" pitchFamily="18" charset="0"/>
                <a:ea typeface="Times New Roman" panose="02020603050405020304" pitchFamily="18" charset="0"/>
              </a:rPr>
              <a:t>Tiểu đ</a:t>
            </a:r>
            <a:r>
              <a:rPr lang="en-US" sz="2800" dirty="0" err="1">
                <a:solidFill>
                  <a:srgbClr val="1D1B11"/>
                </a:solidFill>
                <a:latin typeface="Times New Roman" panose="02020603050405020304" pitchFamily="18" charset="0"/>
                <a:ea typeface="Times New Roman" panose="02020603050405020304" pitchFamily="18" charset="0"/>
              </a:rPr>
              <a:t>ối</a:t>
            </a:r>
            <a:r>
              <a:rPr lang="en-US" sz="2800" dirty="0">
                <a:solidFill>
                  <a:srgbClr val="1D1B11"/>
                </a:solidFill>
                <a:latin typeface="Times New Roman" panose="02020603050405020304" pitchFamily="18" charset="0"/>
                <a:ea typeface="Times New Roman" panose="02020603050405020304" pitchFamily="18" charset="0"/>
              </a:rPr>
              <a:t> ở 2 </a:t>
            </a:r>
            <a:r>
              <a:rPr lang="en-US" sz="2800" dirty="0" err="1">
                <a:solidFill>
                  <a:srgbClr val="1D1B11"/>
                </a:solidFill>
                <a:latin typeface="Times New Roman" panose="02020603050405020304" pitchFamily="18" charset="0"/>
                <a:ea typeface="Times New Roman" panose="02020603050405020304" pitchFamily="18" charset="0"/>
              </a:rPr>
              <a:t>câu</a:t>
            </a:r>
            <a:r>
              <a:rPr lang="en-US" sz="2800" dirty="0">
                <a:solidFill>
                  <a:srgbClr val="1D1B11"/>
                </a:solidFill>
                <a:latin typeface="Times New Roman" panose="02020603050405020304" pitchFamily="18" charset="0"/>
                <a:ea typeface="Times New Roman" panose="02020603050405020304" pitchFamily="18" charset="0"/>
              </a:rPr>
              <a:t> (</a:t>
            </a:r>
            <a:r>
              <a:rPr lang="vi-VN" sz="2800" dirty="0">
                <a:solidFill>
                  <a:srgbClr val="1D1B11"/>
                </a:solidFill>
                <a:latin typeface="Times New Roman" panose="02020603050405020304" pitchFamily="18" charset="0"/>
                <a:ea typeface="Times New Roman" panose="02020603050405020304" pitchFamily="18" charset="0"/>
              </a:rPr>
              <a:t>ở câu 1: </a:t>
            </a:r>
            <a:r>
              <a:rPr lang="vi-VN" sz="2800" i="1" dirty="0">
                <a:solidFill>
                  <a:srgbClr val="1D1B11"/>
                </a:solidFill>
                <a:latin typeface="Times New Roman" panose="02020603050405020304" pitchFamily="18" charset="0"/>
                <a:ea typeface="Times New Roman" panose="02020603050405020304" pitchFamily="18" charset="0"/>
              </a:rPr>
              <a:t>Quả cau nho nhỏ&gt;&lt; miếng trầu hôi; </a:t>
            </a:r>
            <a:r>
              <a:rPr lang="vi-VN" sz="2800" dirty="0">
                <a:solidFill>
                  <a:srgbClr val="1D1B11"/>
                </a:solidFill>
                <a:latin typeface="Times New Roman" panose="02020603050405020304" pitchFamily="18" charset="0"/>
                <a:ea typeface="Times New Roman" panose="02020603050405020304" pitchFamily="18" charset="0"/>
              </a:rPr>
              <a:t>ở câu 4:</a:t>
            </a:r>
            <a:r>
              <a:rPr lang="vi-VN" sz="2800" i="1" dirty="0">
                <a:solidFill>
                  <a:srgbClr val="1D1B11"/>
                </a:solidFill>
                <a:latin typeface="Times New Roman" panose="02020603050405020304" pitchFamily="18" charset="0"/>
                <a:ea typeface="Times New Roman" panose="02020603050405020304" pitchFamily="18" charset="0"/>
              </a:rPr>
              <a:t> xanh như lá&gt;&lt;bạc như vôi</a:t>
            </a:r>
            <a:r>
              <a:rPr lang="en-US" sz="2800" dirty="0">
                <a:solidFill>
                  <a:srgbClr val="1D1B11"/>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6" name="Picture Placeholder 2"/>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rot="533040">
            <a:off x="9760968" y="3177309"/>
            <a:ext cx="2181652" cy="22624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2197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angle 2"/>
          <p:cNvSpPr/>
          <p:nvPr/>
        </p:nvSpPr>
        <p:spPr>
          <a:xfrm>
            <a:off x="2549235" y="-48506"/>
            <a:ext cx="7093527" cy="1212640"/>
          </a:xfrm>
          <a:prstGeom prst="rect">
            <a:avLst/>
          </a:prstGeom>
        </p:spPr>
        <p:txBody>
          <a:bodyPr wrap="square">
            <a:spAutoFit/>
          </a:bodyPr>
          <a:lstStyle/>
          <a:p>
            <a:pPr algn="just">
              <a:lnSpc>
                <a:spcPct val="130000"/>
              </a:lnSpc>
              <a:spcAft>
                <a:spcPts val="0"/>
              </a:spcAft>
              <a:tabLst>
                <a:tab pos="57150" algn="l"/>
                <a:tab pos="152400" algn="l"/>
              </a:tabLst>
            </a:pPr>
            <a:r>
              <a:rPr lang="vi-VN" sz="2800" b="1" dirty="0">
                <a:solidFill>
                  <a:srgbClr val="7030A0"/>
                </a:solidFill>
                <a:latin typeface="Times New Roman" panose="02020603050405020304" pitchFamily="18" charset="0"/>
                <a:ea typeface="Times New Roman" panose="02020603050405020304" pitchFamily="18" charset="0"/>
              </a:rPr>
              <a:t>1</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Đặc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điểm</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thơ</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thất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ngôn</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tứ tuyệt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Đường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luật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thể</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hiện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trong</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bài</a:t>
            </a: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Mời trầu”</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pic>
        <p:nvPicPr>
          <p:cNvPr id="4" name="Picture Placeholder 2"/>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a:off x="9827492" y="721863"/>
            <a:ext cx="2068945" cy="2145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p:cNvSpPr/>
          <p:nvPr/>
        </p:nvSpPr>
        <p:spPr>
          <a:xfrm>
            <a:off x="2156708" y="1829289"/>
            <a:ext cx="7147083" cy="4401205"/>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chính là tác giả Hồ Xuân Hương</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Mạch cảm xúc:</a:t>
            </a:r>
            <a:r>
              <a:rPr lang="vi-VN" sz="2800" dirty="0">
                <a:latin typeface="Times New Roman" panose="02020603050405020304" pitchFamily="18" charset="0"/>
                <a:cs typeface="Times New Roman" panose="02020603050405020304" pitchFamily="18" charset="0"/>
              </a:rPr>
              <a:t> Bài thơ thể hiện tình cảm, cảm xúc của nhà thơ khi </a:t>
            </a:r>
            <a:r>
              <a:rPr lang="en-US" sz="2800"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Mời trầu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đồng thời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chiêm nghiệm về hoàn cảnh, số phận và khao khát hạnh phúc của thi sĩ. </a:t>
            </a:r>
            <a:endParaRPr lang="en-US" sz="2800" dirty="0">
              <a:latin typeface="Times New Roman" panose="02020603050405020304" pitchFamily="18" charset="0"/>
              <a:cs typeface="Times New Roman" panose="02020603050405020304" pitchFamily="18" charset="0"/>
            </a:endParaRPr>
          </a:p>
          <a:p>
            <a:pPr algn="just"/>
            <a:r>
              <a:rPr lang="vi-VN" sz="2800" b="1" dirty="0">
                <a:latin typeface="Times New Roman" panose="02020603050405020304" pitchFamily="18" charset="0"/>
                <a:cs typeface="Times New Roman" panose="02020603050405020304" pitchFamily="18" charset="0"/>
              </a:rPr>
              <a:t>- Chủ đề:</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bẽo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p>
        </p:txBody>
      </p:sp>
      <p:pic>
        <p:nvPicPr>
          <p:cNvPr id="6" name="Picture Placeholder 2"/>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rot="533040">
            <a:off x="9760968" y="3177309"/>
            <a:ext cx="2181652" cy="22624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4105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604" b="4604"/>
          <a:stretch>
            <a:fillRect/>
          </a:stretch>
        </p:blipFill>
        <p:spPr/>
      </p:pic>
      <p:sp>
        <p:nvSpPr>
          <p:cNvPr id="4" name="Rectangle 3"/>
          <p:cNvSpPr/>
          <p:nvPr/>
        </p:nvSpPr>
        <p:spPr>
          <a:xfrm>
            <a:off x="218237" y="2446315"/>
            <a:ext cx="5231217" cy="2492990"/>
          </a:xfrm>
          <a:prstGeom prst="rect">
            <a:avLst/>
          </a:prstGeom>
        </p:spPr>
        <p:txBody>
          <a:bodyPr wrap="square">
            <a:spAutoFit/>
          </a:bodyPr>
          <a:lstStyle/>
          <a:p>
            <a:pPr algn="ctr">
              <a:lnSpc>
                <a:spcPct val="130000"/>
              </a:lnSpc>
              <a:spcAft>
                <a:spcPts val="0"/>
              </a:spcAft>
            </a:pPr>
            <a:r>
              <a:rPr lang="en-US" sz="4000" b="1" dirty="0" smtClean="0">
                <a:solidFill>
                  <a:srgbClr val="0070C0"/>
                </a:solidFill>
                <a:effectLst/>
                <a:latin typeface="Times New Roman" panose="02020603050405020304" pitchFamily="18" charset="0"/>
                <a:ea typeface="Calibri" panose="020F0502020204030204" pitchFamily="34" charset="0"/>
              </a:rPr>
              <a:t>2. </a:t>
            </a:r>
            <a:r>
              <a:rPr lang="vi-VN" sz="4000" b="1" dirty="0" smtClean="0">
                <a:solidFill>
                  <a:srgbClr val="0070C0"/>
                </a:solidFill>
                <a:effectLst/>
                <a:latin typeface="Times New Roman" panose="02020603050405020304" pitchFamily="18" charset="0"/>
                <a:ea typeface="Calibri" panose="020F0502020204030204" pitchFamily="34" charset="0"/>
              </a:rPr>
              <a:t>“</a:t>
            </a:r>
            <a:r>
              <a:rPr lang="vi-VN" sz="4000" b="1" i="1" dirty="0" smtClean="0">
                <a:solidFill>
                  <a:srgbClr val="0070C0"/>
                </a:solidFill>
                <a:effectLst/>
                <a:latin typeface="Times New Roman" panose="02020603050405020304" pitchFamily="18" charset="0"/>
                <a:ea typeface="Calibri" panose="020F0502020204030204" pitchFamily="34" charset="0"/>
              </a:rPr>
              <a:t>Mời trầu</a:t>
            </a:r>
            <a:r>
              <a:rPr lang="vi-VN" sz="4000" b="1" dirty="0" smtClean="0">
                <a:solidFill>
                  <a:srgbClr val="0070C0"/>
                </a:solidFill>
                <a:effectLst/>
                <a:latin typeface="Times New Roman" panose="02020603050405020304" pitchFamily="18" charset="0"/>
                <a:ea typeface="Calibri" panose="020F0502020204030204" pitchFamily="34" charset="0"/>
              </a:rPr>
              <a:t>”- bài thơ mang nét đẹp văn hóa của người Việt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7486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552" r="27552"/>
          <a:stretch>
            <a:fillRect/>
          </a:stretch>
        </p:blipFill>
        <p:spPr>
          <a:xfrm>
            <a:off x="6719124" y="1"/>
            <a:ext cx="5472876" cy="6857999"/>
          </a:xfrm>
        </p:spPr>
      </p:pic>
      <p:sp>
        <p:nvSpPr>
          <p:cNvPr id="4" name="Rectangle 3"/>
          <p:cNvSpPr/>
          <p:nvPr/>
        </p:nvSpPr>
        <p:spPr>
          <a:xfrm>
            <a:off x="2983346" y="2637834"/>
            <a:ext cx="3833092" cy="2246769"/>
          </a:xfrm>
          <a:prstGeom prst="rect">
            <a:avLst/>
          </a:prstGeom>
        </p:spPr>
        <p:txBody>
          <a:bodyPr wrap="square">
            <a:spAutoFit/>
          </a:bodyPr>
          <a:lstStyle/>
          <a:p>
            <a:pPr algn="just"/>
            <a:r>
              <a:rPr lang="en-US" sz="2800" i="1" dirty="0" err="1" smtClean="0">
                <a:solidFill>
                  <a:srgbClr val="0D0D0D"/>
                </a:solidFill>
                <a:effectLst/>
                <a:latin typeface="Times New Roman" panose="02020603050405020304" pitchFamily="18" charset="0"/>
                <a:ea typeface="Times New Roman" panose="02020603050405020304" pitchFamily="18" charset="0"/>
              </a:rPr>
              <a:t>Bài</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thơ</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gắn</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với</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phong</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tục</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gi</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của</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người</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Việt</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Nội</a:t>
            </a:r>
            <a:r>
              <a:rPr lang="en-US" sz="2800" i="1" dirty="0" smtClean="0">
                <a:solidFill>
                  <a:srgbClr val="0D0D0D"/>
                </a:solidFill>
                <a:effectLst/>
                <a:latin typeface="Times New Roman" panose="02020603050405020304" pitchFamily="18" charset="0"/>
                <a:ea typeface="Times New Roman" panose="02020603050405020304" pitchFamily="18" charset="0"/>
              </a:rPr>
              <a:t> dung </a:t>
            </a:r>
            <a:r>
              <a:rPr lang="en-US" sz="2800" i="1" dirty="0" err="1" smtClean="0">
                <a:solidFill>
                  <a:srgbClr val="0D0D0D"/>
                </a:solidFill>
                <a:effectLst/>
                <a:latin typeface="Times New Roman" panose="02020603050405020304" pitchFamily="18" charset="0"/>
                <a:ea typeface="Times New Roman" panose="02020603050405020304" pitchFamily="18" charset="0"/>
              </a:rPr>
              <a:t>phong</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tục</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ấy</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được</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thê</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hiện</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như</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thê</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nào</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trong</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tác</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phẩm</a:t>
            </a:r>
            <a:r>
              <a:rPr lang="en-US" sz="2800" i="1" dirty="0" smtClean="0">
                <a:solidFill>
                  <a:srgbClr val="0D0D0D"/>
                </a:solidFill>
                <a:effectLst/>
                <a:latin typeface="Times New Roman" panose="02020603050405020304" pitchFamily="18" charset="0"/>
                <a:ea typeface="Times New Roman" panose="02020603050405020304" pitchFamily="18" charset="0"/>
              </a:rPr>
              <a:t> </a:t>
            </a:r>
            <a:r>
              <a:rPr lang="en-US" sz="2800" i="1" dirty="0" err="1" smtClean="0">
                <a:solidFill>
                  <a:srgbClr val="0D0D0D"/>
                </a:solidFill>
                <a:effectLst/>
                <a:latin typeface="Times New Roman" panose="02020603050405020304" pitchFamily="18" charset="0"/>
                <a:ea typeface="Times New Roman" panose="02020603050405020304" pitchFamily="18" charset="0"/>
              </a:rPr>
              <a:t>này</a:t>
            </a:r>
            <a:r>
              <a:rPr lang="en-US" sz="2800" i="1" dirty="0" smtClean="0">
                <a:solidFill>
                  <a:srgbClr val="0D0D0D"/>
                </a:solidFill>
                <a:effectLst/>
                <a:latin typeface="Times New Roman" panose="02020603050405020304" pitchFamily="18" charset="0"/>
                <a:ea typeface="Times New Roman" panose="02020603050405020304" pitchFamily="18" charset="0"/>
              </a:rPr>
              <a:t>?</a:t>
            </a:r>
            <a:endParaRPr lang="en-US" sz="2800" dirty="0"/>
          </a:p>
        </p:txBody>
      </p:sp>
      <p:pic>
        <p:nvPicPr>
          <p:cNvPr id="5" name="Picture 4" descr="22858PICdbgea5Gz679dY_PIC2018.png"/>
          <p:cNvPicPr>
            <a:picLocks noChangeAspect="1"/>
          </p:cNvPicPr>
          <p:nvPr/>
        </p:nvPicPr>
        <p:blipFill>
          <a:blip r:embed="rId3" cstate="print"/>
          <a:stretch>
            <a:fillRect/>
          </a:stretch>
        </p:blipFill>
        <p:spPr>
          <a:xfrm flipH="1">
            <a:off x="-189318" y="2068945"/>
            <a:ext cx="4059354" cy="4365939"/>
          </a:xfrm>
          <a:prstGeom prst="rect">
            <a:avLst/>
          </a:prstGeom>
        </p:spPr>
      </p:pic>
    </p:spTree>
    <p:extLst>
      <p:ext uri="{BB962C8B-B14F-4D97-AF65-F5344CB8AC3E}">
        <p14:creationId xmlns:p14="http://schemas.microsoft.com/office/powerpoint/2010/main" val="2574154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23273" y="517237"/>
          <a:ext cx="11647054" cy="5705856"/>
        </p:xfrm>
        <a:graphic>
          <a:graphicData uri="http://schemas.openxmlformats.org/drawingml/2006/table">
            <a:tbl>
              <a:tblPr firstRow="1" firstCol="1" bandRow="1"/>
              <a:tblGrid>
                <a:gridCol w="2237019">
                  <a:extLst>
                    <a:ext uri="{9D8B030D-6E8A-4147-A177-3AD203B41FA5}">
                      <a16:colId xmlns:a16="http://schemas.microsoft.com/office/drawing/2014/main" val="3568008658"/>
                    </a:ext>
                  </a:extLst>
                </a:gridCol>
                <a:gridCol w="9410035">
                  <a:extLst>
                    <a:ext uri="{9D8B030D-6E8A-4147-A177-3AD203B41FA5}">
                      <a16:colId xmlns:a16="http://schemas.microsoft.com/office/drawing/2014/main" val="1666646212"/>
                    </a:ext>
                  </a:extLst>
                </a:gridCol>
              </a:tblGrid>
              <a:tr h="838232">
                <a:tc gridSpan="2">
                  <a:txBody>
                    <a:bodyPr/>
                    <a:lstStyle/>
                    <a:p>
                      <a:pPr algn="ctr">
                        <a:lnSpc>
                          <a:spcPct val="130000"/>
                        </a:lnSpc>
                        <a:spcAft>
                          <a:spcPts val="0"/>
                        </a:spcAft>
                      </a:pPr>
                      <a:r>
                        <a:rPr lang="vi-VN"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số 05:</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pt-BR"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về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một phong tục của người Việt trong bài thơ “</a:t>
                      </a:r>
                      <a:r>
                        <a:rPr lang="vi-VN"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Mời trầu</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25988139"/>
                  </a:ext>
                </a:extLst>
              </a:tr>
              <a:tr h="838232">
                <a:tc>
                  <a:txBody>
                    <a:bodyPr/>
                    <a:lstStyle/>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Tên phong tục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pt-BR" sz="24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228745"/>
                  </a:ext>
                </a:extLst>
              </a:tr>
              <a:tr h="838232">
                <a:tc>
                  <a:txBody>
                    <a:bodyPr/>
                    <a:lstStyle/>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Hình ảnh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120690"/>
                  </a:ext>
                </a:extLst>
              </a:tr>
              <a:tr h="1676465">
                <a:tc>
                  <a:txBody>
                    <a:bodyPr/>
                    <a:lstStyle/>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Các thao tác gắn với việc thực hành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583645"/>
                  </a:ext>
                </a:extLst>
              </a:tr>
              <a:tr h="838232">
                <a:tc>
                  <a:txBody>
                    <a:bodyPr/>
                    <a:lstStyle/>
                    <a:p>
                      <a:pPr>
                        <a:lnSpc>
                          <a:spcPct val="130000"/>
                        </a:lnSpc>
                        <a:spcAft>
                          <a:spcPts val="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Ý nghĩa của phong tục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456524"/>
                  </a:ext>
                </a:extLst>
              </a:tr>
            </a:tbl>
          </a:graphicData>
        </a:graphic>
      </p:graphicFrame>
    </p:spTree>
    <p:extLst>
      <p:ext uri="{BB962C8B-B14F-4D97-AF65-F5344CB8AC3E}">
        <p14:creationId xmlns:p14="http://schemas.microsoft.com/office/powerpoint/2010/main" val="379101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947" r="12947"/>
          <a:stretch>
            <a:fillRect/>
          </a:stretch>
        </p:blipFill>
        <p:spPr>
          <a:xfrm>
            <a:off x="-212063" y="1524857"/>
            <a:ext cx="4072864" cy="5448093"/>
          </a:xfrm>
        </p:spPr>
      </p:pic>
      <p:sp>
        <p:nvSpPr>
          <p:cNvPr id="5" name="Rectangle 4"/>
          <p:cNvSpPr/>
          <p:nvPr/>
        </p:nvSpPr>
        <p:spPr>
          <a:xfrm>
            <a:off x="4082473" y="432593"/>
            <a:ext cx="7850909" cy="6053965"/>
          </a:xfrm>
          <a:prstGeom prst="rect">
            <a:avLst/>
          </a:prstGeom>
        </p:spPr>
        <p:txBody>
          <a:bodyPr wrap="square">
            <a:spAutoFit/>
          </a:bodyPr>
          <a:lstStyle/>
          <a:p>
            <a:pPr>
              <a:lnSpc>
                <a:spcPct val="130000"/>
              </a:lnSpc>
              <a:spcAft>
                <a:spcPts val="0"/>
              </a:spcAft>
            </a:pPr>
            <a:r>
              <a:rPr lang="en-US" b="1" dirty="0" smtClean="0">
                <a:solidFill>
                  <a:srgbClr val="0070C0"/>
                </a:solidFill>
                <a:latin typeface="Times New Roman" panose="02020603050405020304" pitchFamily="18" charset="0"/>
                <a:ea typeface="Calibri" panose="020F0502020204030204" pitchFamily="34" charset="0"/>
              </a:rPr>
              <a:t> </a:t>
            </a:r>
            <a:endParaRPr lang="en-US" sz="1600" dirty="0" smtClean="0">
              <a:effectLst/>
              <a:latin typeface="Times New Roman" panose="02020603050405020304" pitchFamily="18" charset="0"/>
              <a:ea typeface="Times New Roman" panose="02020603050405020304" pitchFamily="18" charset="0"/>
            </a:endParaRPr>
          </a:p>
          <a:p>
            <a:pPr>
              <a:spcAft>
                <a:spcPts val="0"/>
              </a:spcAft>
            </a:pPr>
            <a:r>
              <a:rPr lang="vi-VN" sz="2800" b="1" dirty="0">
                <a:latin typeface="Times New Roman" panose="02020603050405020304" pitchFamily="18" charset="0"/>
                <a:ea typeface="Calibri" panose="020F0502020204030204" pitchFamily="34" charset="0"/>
              </a:rPr>
              <a:t>- Tên phong tục: </a:t>
            </a:r>
            <a:r>
              <a:rPr lang="vi-VN" sz="2800" dirty="0">
                <a:latin typeface="Times New Roman" panose="02020603050405020304" pitchFamily="18" charset="0"/>
                <a:ea typeface="Calibri" panose="020F0502020204030204" pitchFamily="34" charset="0"/>
              </a:rPr>
              <a:t>ăn trầu</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vi-VN" sz="2800" b="1" dirty="0">
                <a:solidFill>
                  <a:srgbClr val="0D0D0D"/>
                </a:solidFill>
                <a:latin typeface="Times New Roman" panose="02020603050405020304" pitchFamily="18" charset="0"/>
                <a:ea typeface="Calibri" panose="020F0502020204030204" pitchFamily="34" charset="0"/>
              </a:rPr>
              <a:t>- Hình ảnh được nhắc đến trong bài thơ gắn với phong tục ăn trầu: </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vi-VN" sz="2800" dirty="0">
                <a:solidFill>
                  <a:srgbClr val="0D0D0D"/>
                </a:solidFill>
                <a:latin typeface="Times New Roman" panose="02020603050405020304" pitchFamily="18" charset="0"/>
                <a:ea typeface="Calibri" panose="020F0502020204030204" pitchFamily="34" charset="0"/>
              </a:rPr>
              <a:t>+ “</a:t>
            </a:r>
            <a:r>
              <a:rPr lang="vi-VN" sz="2800" i="1" dirty="0">
                <a:solidFill>
                  <a:srgbClr val="0D0D0D"/>
                </a:solidFill>
                <a:latin typeface="Times New Roman" panose="02020603050405020304" pitchFamily="18" charset="0"/>
                <a:ea typeface="Calibri" panose="020F0502020204030204" pitchFamily="34" charset="0"/>
              </a:rPr>
              <a:t>quả cau</a:t>
            </a:r>
            <a:r>
              <a:rPr lang="vi-VN" sz="2800" dirty="0">
                <a:solidFill>
                  <a:srgbClr val="0D0D0D"/>
                </a:solidFill>
                <a:latin typeface="Times New Roman" panose="02020603050405020304" pitchFamily="18" charset="0"/>
                <a:ea typeface="Calibri" panose="020F0502020204030204" pitchFamily="34" charset="0"/>
              </a:rPr>
              <a:t>”: cau hái về, bổ dọc làm 4 miếng, phơi héo hoặc để tươi ,</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vi-VN" sz="2800" dirty="0">
                <a:solidFill>
                  <a:srgbClr val="0D0D0D"/>
                </a:solidFill>
                <a:latin typeface="Times New Roman" panose="02020603050405020304" pitchFamily="18" charset="0"/>
                <a:ea typeface="Calibri" panose="020F0502020204030204" pitchFamily="34" charset="0"/>
              </a:rPr>
              <a:t>+ “</a:t>
            </a:r>
            <a:r>
              <a:rPr lang="vi-VN" sz="2800" i="1" dirty="0">
                <a:solidFill>
                  <a:srgbClr val="0D0D0D"/>
                </a:solidFill>
                <a:latin typeface="Times New Roman" panose="02020603050405020304" pitchFamily="18" charset="0"/>
                <a:ea typeface="Calibri" panose="020F0502020204030204" pitchFamily="34" charset="0"/>
              </a:rPr>
              <a:t>lá trầu</a:t>
            </a:r>
            <a:r>
              <a:rPr lang="vi-VN" sz="2800" dirty="0">
                <a:solidFill>
                  <a:srgbClr val="0D0D0D"/>
                </a:solidFill>
                <a:latin typeface="Times New Roman" panose="02020603050405020304" pitchFamily="18" charset="0"/>
                <a:ea typeface="Calibri" panose="020F0502020204030204" pitchFamily="34" charset="0"/>
              </a:rPr>
              <a:t>”: trầu không hái về rửa sạch, cắt dọc, </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vi-VN" sz="2800" dirty="0">
                <a:solidFill>
                  <a:srgbClr val="0D0D0D"/>
                </a:solidFill>
                <a:latin typeface="Times New Roman" panose="02020603050405020304" pitchFamily="18" charset="0"/>
                <a:ea typeface="Calibri" panose="020F0502020204030204" pitchFamily="34" charset="0"/>
              </a:rPr>
              <a:t>+ </a:t>
            </a:r>
            <a:r>
              <a:rPr lang="vi-VN" sz="2800" i="1" dirty="0">
                <a:solidFill>
                  <a:srgbClr val="0D0D0D"/>
                </a:solidFill>
                <a:latin typeface="Times New Roman" panose="02020603050405020304" pitchFamily="18" charset="0"/>
                <a:ea typeface="Calibri" panose="020F0502020204030204" pitchFamily="34" charset="0"/>
              </a:rPr>
              <a:t>“vôi</a:t>
            </a:r>
            <a:r>
              <a:rPr lang="vi-VN" sz="2800" dirty="0">
                <a:solidFill>
                  <a:srgbClr val="0D0D0D"/>
                </a:solidFill>
                <a:latin typeface="Times New Roman" panose="02020603050405020304" pitchFamily="18" charset="0"/>
                <a:ea typeface="Calibri" panose="020F0502020204030204" pitchFamily="34" charset="0"/>
              </a:rPr>
              <a:t>”: thường được tôi để sẵn trong bình</a:t>
            </a:r>
            <a:r>
              <a:rPr lang="en-US" sz="2800" dirty="0">
                <a:solidFill>
                  <a:srgbClr val="0D0D0D"/>
                </a:solidFill>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Times New Roman" panose="02020603050405020304" pitchFamily="18" charset="0"/>
            </a:endParaRPr>
          </a:p>
          <a:p>
            <a:pPr>
              <a:spcAft>
                <a:spcPts val="0"/>
              </a:spcAft>
            </a:pPr>
            <a:r>
              <a:rPr lang="vi-VN" sz="2800" b="1" dirty="0">
                <a:solidFill>
                  <a:srgbClr val="0D0D0D"/>
                </a:solidFill>
                <a:latin typeface="Times New Roman" panose="02020603050405020304" pitchFamily="18" charset="0"/>
                <a:ea typeface="Calibri" panose="020F0502020204030204" pitchFamily="34" charset="0"/>
              </a:rPr>
              <a:t>- Thao tác gắn liền với việc thực hành phong tục đó: </a:t>
            </a:r>
            <a:endParaRPr lang="en-US" sz="2800" dirty="0" smtClean="0">
              <a:effectLst/>
              <a:latin typeface="Times New Roman" panose="02020603050405020304" pitchFamily="18" charset="0"/>
              <a:ea typeface="Times New Roman" panose="02020603050405020304" pitchFamily="18" charset="0"/>
            </a:endParaRPr>
          </a:p>
          <a:p>
            <a:pPr algn="just">
              <a:spcAft>
                <a:spcPts val="0"/>
              </a:spcAft>
            </a:pPr>
            <a:r>
              <a:rPr lang="vi-VN" sz="2800" dirty="0">
                <a:solidFill>
                  <a:srgbClr val="0D0D0D"/>
                </a:solidFill>
                <a:latin typeface="Times New Roman" panose="02020603050405020304" pitchFamily="18" charset="0"/>
                <a:ea typeface="Calibri" panose="020F0502020204030204" pitchFamily="34" charset="0"/>
              </a:rPr>
              <a:t>+ Têm trầu: </a:t>
            </a:r>
            <a:r>
              <a:rPr lang="vi-VN" sz="2800" dirty="0" smtClean="0">
                <a:solidFill>
                  <a:srgbClr val="0D0D0D"/>
                </a:solidFill>
                <a:latin typeface="Times New Roman" panose="02020603050405020304" pitchFamily="18" charset="0"/>
                <a:ea typeface="Calibri" panose="020F0502020204030204" pitchFamily="34" charset="0"/>
              </a:rPr>
              <a:t>Lá </a:t>
            </a:r>
            <a:r>
              <a:rPr lang="vi-VN" sz="2800" dirty="0">
                <a:solidFill>
                  <a:srgbClr val="0D0D0D"/>
                </a:solidFill>
                <a:latin typeface="Times New Roman" panose="02020603050405020304" pitchFamily="18" charset="0"/>
                <a:ea typeface="Calibri" panose="020F0502020204030204" pitchFamily="34" charset="0"/>
              </a:rPr>
              <a:t>trầu cắt miếng dài, sau đó </a:t>
            </a:r>
            <a:r>
              <a:rPr lang="vi-VN" sz="2800" b="1" dirty="0">
                <a:solidFill>
                  <a:srgbClr val="0D0D0D"/>
                </a:solidFill>
                <a:latin typeface="Times New Roman" panose="02020603050405020304" pitchFamily="18" charset="0"/>
                <a:ea typeface="Calibri" panose="020F0502020204030204" pitchFamily="34" charset="0"/>
              </a:rPr>
              <a:t>quệt</a:t>
            </a:r>
            <a:r>
              <a:rPr lang="vi-VN" sz="2800" dirty="0">
                <a:solidFill>
                  <a:srgbClr val="0D0D0D"/>
                </a:solidFill>
                <a:latin typeface="Times New Roman" panose="02020603050405020304" pitchFamily="18" charset="0"/>
                <a:ea typeface="Calibri" panose="020F0502020204030204" pitchFamily="34" charset="0"/>
              </a:rPr>
              <a:t> vôi, cuộn lại hình “sâu kèn” hoặc hình “cánh phượng”. Sau đó nhai với cau. Quá trình nhai trầu, các thành phần quyện vào nhau tạo thành màu đỏ</a:t>
            </a:r>
            <a:r>
              <a:rPr lang="vi-VN" sz="2800" b="1" dirty="0">
                <a:solidFill>
                  <a:srgbClr val="0D0D0D"/>
                </a:solidFill>
                <a:latin typeface="Times New Roman" panose="02020603050405020304" pitchFamily="18" charset="0"/>
                <a:ea typeface="Calibri" panose="020F0502020204030204" pitchFamily="34" charset="0"/>
              </a:rPr>
              <a:t> thắm</a:t>
            </a:r>
            <a:r>
              <a:rPr lang="vi-VN" sz="2800" dirty="0">
                <a:solidFill>
                  <a:srgbClr val="0D0D0D"/>
                </a:solidFill>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17274" y="136311"/>
            <a:ext cx="9305176" cy="596574"/>
          </a:xfrm>
          <a:prstGeom prst="rect">
            <a:avLst/>
          </a:prstGeom>
        </p:spPr>
        <p:txBody>
          <a:bodyPr wrap="none">
            <a:spAutoFit/>
          </a:bodyPr>
          <a:lstStyle/>
          <a:p>
            <a:pPr lvl="0">
              <a:lnSpc>
                <a:spcPct val="130000"/>
              </a:lnSpc>
            </a:pPr>
            <a:r>
              <a:rPr lang="en-US" sz="2800" b="1" dirty="0">
                <a:solidFill>
                  <a:srgbClr val="0070C0"/>
                </a:solidFill>
                <a:latin typeface="Times New Roman" panose="02020603050405020304" pitchFamily="18" charset="0"/>
                <a:ea typeface="Calibri" panose="020F0502020204030204" pitchFamily="34" charset="0"/>
              </a:rPr>
              <a:t>2. </a:t>
            </a:r>
            <a:r>
              <a:rPr lang="vi-VN" sz="2800" b="1" dirty="0">
                <a:solidFill>
                  <a:srgbClr val="0070C0"/>
                </a:solidFill>
                <a:latin typeface="Times New Roman" panose="02020603050405020304" pitchFamily="18" charset="0"/>
                <a:ea typeface="Calibri" panose="020F0502020204030204" pitchFamily="34" charset="0"/>
              </a:rPr>
              <a:t>“</a:t>
            </a:r>
            <a:r>
              <a:rPr lang="vi-VN" sz="2800" b="1" i="1" dirty="0">
                <a:solidFill>
                  <a:srgbClr val="0070C0"/>
                </a:solidFill>
                <a:latin typeface="Times New Roman" panose="02020603050405020304" pitchFamily="18" charset="0"/>
                <a:ea typeface="Calibri" panose="020F0502020204030204" pitchFamily="34" charset="0"/>
              </a:rPr>
              <a:t>Mời trầu</a:t>
            </a:r>
            <a:r>
              <a:rPr lang="vi-VN" sz="2800" b="1" dirty="0">
                <a:solidFill>
                  <a:srgbClr val="0070C0"/>
                </a:solidFill>
                <a:latin typeface="Times New Roman" panose="02020603050405020304" pitchFamily="18" charset="0"/>
                <a:ea typeface="Calibri" panose="020F0502020204030204" pitchFamily="34" charset="0"/>
              </a:rPr>
              <a:t>”- bài thơ mang nét đẹp văn hóa của người Việt</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3808665"/>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barn(inVertical)">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barn(inVertical)">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barn(inVertical)">
                                      <p:cBhvr>
                                        <p:cTn id="3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947" r="12947"/>
          <a:stretch>
            <a:fillRect/>
          </a:stretch>
        </p:blipFill>
        <p:spPr>
          <a:xfrm>
            <a:off x="-507627" y="1672640"/>
            <a:ext cx="4377664" cy="5448093"/>
          </a:xfrm>
        </p:spPr>
      </p:pic>
      <p:sp>
        <p:nvSpPr>
          <p:cNvPr id="5" name="Rectangle 4"/>
          <p:cNvSpPr/>
          <p:nvPr/>
        </p:nvSpPr>
        <p:spPr>
          <a:xfrm>
            <a:off x="3722255" y="732885"/>
            <a:ext cx="8017163" cy="5823133"/>
          </a:xfrm>
          <a:prstGeom prst="rect">
            <a:avLst/>
          </a:prstGeom>
        </p:spPr>
        <p:txBody>
          <a:bodyPr wrap="square">
            <a:spAutoFit/>
          </a:bodyPr>
          <a:lstStyle/>
          <a:p>
            <a:pPr>
              <a:lnSpc>
                <a:spcPct val="130000"/>
              </a:lnSpc>
              <a:spcAft>
                <a:spcPts val="0"/>
              </a:spcAft>
            </a:pPr>
            <a:r>
              <a:rPr lang="en-US" b="1" dirty="0" smtClean="0">
                <a:solidFill>
                  <a:srgbClr val="0070C0"/>
                </a:solidFill>
                <a:latin typeface="Times New Roman" panose="02020603050405020304" pitchFamily="18" charset="0"/>
                <a:ea typeface="Calibri" panose="020F0502020204030204" pitchFamily="34" charset="0"/>
              </a:rPr>
              <a:t> </a:t>
            </a:r>
            <a:r>
              <a:rPr lang="vi-VN" sz="2800" b="1" dirty="0" smtClean="0">
                <a:solidFill>
                  <a:srgbClr val="7030A0"/>
                </a:solidFill>
                <a:latin typeface="Times New Roman" panose="02020603050405020304" pitchFamily="18" charset="0"/>
                <a:cs typeface="Times New Roman" panose="02020603050405020304" pitchFamily="18" charset="0"/>
              </a:rPr>
              <a:t>- </a:t>
            </a:r>
            <a:r>
              <a:rPr lang="vi-VN" sz="2800" b="1" dirty="0">
                <a:solidFill>
                  <a:srgbClr val="7030A0"/>
                </a:solidFill>
                <a:latin typeface="Times New Roman" panose="02020603050405020304" pitchFamily="18" charset="0"/>
                <a:cs typeface="Times New Roman" panose="02020603050405020304" pitchFamily="18" charset="0"/>
              </a:rPr>
              <a:t>Ý nghĩa của phong tục: </a:t>
            </a:r>
            <a:endParaRPr lang="en-US" sz="2800" dirty="0">
              <a:solidFill>
                <a:srgbClr val="7030A0"/>
              </a:solidFill>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Khi có khách đến chơi, người ta thường </a:t>
            </a:r>
            <a:r>
              <a:rPr lang="vi-VN" sz="2800" dirty="0" smtClean="0">
                <a:latin typeface="Times New Roman" panose="02020603050405020304" pitchFamily="18" charset="0"/>
                <a:cs typeface="Times New Roman" panose="02020603050405020304" pitchFamily="18" charset="0"/>
              </a:rPr>
              <a:t>mời </a:t>
            </a:r>
            <a:r>
              <a:rPr lang="vi-VN" sz="2800" dirty="0">
                <a:latin typeface="Times New Roman" panose="02020603050405020304" pitchFamily="18" charset="0"/>
                <a:cs typeface="Times New Roman" panose="02020603050405020304" pitchFamily="18" charset="0"/>
              </a:rPr>
              <a:t>ăn trầu. Việc mời trầu thể hiện nghĩa tình và sự hiếu khách.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 Trong đám cưới hỏi,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17274" y="136311"/>
            <a:ext cx="9305176" cy="596574"/>
          </a:xfrm>
          <a:prstGeom prst="rect">
            <a:avLst/>
          </a:prstGeom>
        </p:spPr>
        <p:txBody>
          <a:bodyPr wrap="none">
            <a:spAutoFit/>
          </a:bodyPr>
          <a:lstStyle/>
          <a:p>
            <a:pPr lvl="0">
              <a:lnSpc>
                <a:spcPct val="130000"/>
              </a:lnSpc>
            </a:pPr>
            <a:r>
              <a:rPr lang="en-US" sz="2800" b="1" dirty="0">
                <a:solidFill>
                  <a:srgbClr val="0070C0"/>
                </a:solidFill>
                <a:latin typeface="Times New Roman" panose="02020603050405020304" pitchFamily="18" charset="0"/>
                <a:ea typeface="Calibri" panose="020F0502020204030204" pitchFamily="34" charset="0"/>
              </a:rPr>
              <a:t>2. </a:t>
            </a:r>
            <a:r>
              <a:rPr lang="vi-VN" sz="2800" b="1" dirty="0">
                <a:solidFill>
                  <a:srgbClr val="0070C0"/>
                </a:solidFill>
                <a:latin typeface="Times New Roman" panose="02020603050405020304" pitchFamily="18" charset="0"/>
                <a:ea typeface="Calibri" panose="020F0502020204030204" pitchFamily="34" charset="0"/>
              </a:rPr>
              <a:t>“</a:t>
            </a:r>
            <a:r>
              <a:rPr lang="vi-VN" sz="2800" b="1" i="1" dirty="0">
                <a:solidFill>
                  <a:srgbClr val="0070C0"/>
                </a:solidFill>
                <a:latin typeface="Times New Roman" panose="02020603050405020304" pitchFamily="18" charset="0"/>
                <a:ea typeface="Calibri" panose="020F0502020204030204" pitchFamily="34" charset="0"/>
              </a:rPr>
              <a:t>Mời trầu</a:t>
            </a:r>
            <a:r>
              <a:rPr lang="vi-VN" sz="2800" b="1" dirty="0">
                <a:solidFill>
                  <a:srgbClr val="0070C0"/>
                </a:solidFill>
                <a:latin typeface="Times New Roman" panose="02020603050405020304" pitchFamily="18" charset="0"/>
                <a:ea typeface="Calibri" panose="020F0502020204030204" pitchFamily="34" charset="0"/>
              </a:rPr>
              <a:t>”- bài thơ mang nét đẹp văn hóa của người Việt</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361897"/>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604" b="4604"/>
          <a:stretch>
            <a:fillRect/>
          </a:stretch>
        </p:blipFill>
        <p:spPr/>
      </p:pic>
      <p:sp>
        <p:nvSpPr>
          <p:cNvPr id="4" name="Rectangle 3"/>
          <p:cNvSpPr/>
          <p:nvPr/>
        </p:nvSpPr>
        <p:spPr>
          <a:xfrm>
            <a:off x="172055" y="2863511"/>
            <a:ext cx="5609908" cy="830997"/>
          </a:xfrm>
          <a:prstGeom prst="rect">
            <a:avLst/>
          </a:prstGeom>
        </p:spPr>
        <p:txBody>
          <a:bodyPr wrap="square">
            <a:spAutoFit/>
          </a:bodyPr>
          <a:lstStyle/>
          <a:p>
            <a:r>
              <a:rPr lang="en-US" sz="4800" b="1" dirty="0">
                <a:solidFill>
                  <a:srgbClr val="0070C0"/>
                </a:solidFill>
                <a:latin typeface="Times New Roman" panose="02020603050405020304" pitchFamily="18" charset="0"/>
                <a:cs typeface="Times New Roman" panose="02020603050405020304" pitchFamily="18" charset="0"/>
              </a:rPr>
              <a:t>3. </a:t>
            </a:r>
            <a:r>
              <a:rPr lang="vi-VN" sz="4800" b="1" dirty="0">
                <a:solidFill>
                  <a:srgbClr val="0070C0"/>
                </a:solidFill>
                <a:latin typeface="Times New Roman" panose="02020603050405020304" pitchFamily="18" charset="0"/>
                <a:cs typeface="Times New Roman" panose="02020603050405020304" pitchFamily="18" charset="0"/>
              </a:rPr>
              <a:t>Cảm xúc trữ tình </a:t>
            </a:r>
            <a:endParaRPr lang="en-US" sz="4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293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EA7E95EE-7465-4ABE-A15B-B0CCB7EA21E5}"/>
              </a:ext>
            </a:extLst>
          </p:cNvPr>
          <p:cNvSpPr>
            <a:spLocks noChangeArrowheads="1"/>
          </p:cNvSpPr>
          <p:nvPr/>
        </p:nvSpPr>
        <p:spPr bwMode="auto">
          <a:xfrm>
            <a:off x="979819" y="176925"/>
            <a:ext cx="7395831" cy="1485620"/>
          </a:xfrm>
          <a:custGeom>
            <a:avLst/>
            <a:gdLst>
              <a:gd name="T0" fmla="*/ 8619744 w 8619744"/>
              <a:gd name="T1" fmla="*/ 975360 h 1950720"/>
              <a:gd name="T2" fmla="*/ 4309872 w 8619744"/>
              <a:gd name="T3" fmla="*/ 1950720 h 1950720"/>
              <a:gd name="T4" fmla="*/ 0 w 8619744"/>
              <a:gd name="T5" fmla="*/ 975360 h 1950720"/>
              <a:gd name="T6" fmla="*/ 4309872 w 8619744"/>
              <a:gd name="T7" fmla="*/ 0 h 1950720"/>
              <a:gd name="T8" fmla="*/ 0 60000 65536"/>
              <a:gd name="T9" fmla="*/ 5898240 60000 65536"/>
              <a:gd name="T10" fmla="*/ 11796480 60000 65536"/>
              <a:gd name="T11" fmla="*/ 17694720 60000 65536"/>
              <a:gd name="T12" fmla="*/ 162563 w 8619744"/>
              <a:gd name="T13" fmla="*/ 162563 h 1950720"/>
              <a:gd name="T14" fmla="*/ 8457181 w 8619744"/>
              <a:gd name="T15" fmla="*/ 1788157 h 1950720"/>
            </a:gdLst>
            <a:ahLst/>
            <a:cxnLst>
              <a:cxn ang="T8">
                <a:pos x="T0" y="T1"/>
              </a:cxn>
              <a:cxn ang="T9">
                <a:pos x="T2" y="T3"/>
              </a:cxn>
              <a:cxn ang="T10">
                <a:pos x="T4" y="T5"/>
              </a:cxn>
              <a:cxn ang="T11">
                <a:pos x="T6" y="T7"/>
              </a:cxn>
            </a:cxnLst>
            <a:rect l="T12" t="T13" r="T14" b="T15"/>
            <a:pathLst>
              <a:path w="8619744" h="1950720">
                <a:moveTo>
                  <a:pt x="0" y="0"/>
                </a:moveTo>
                <a:lnTo>
                  <a:pt x="8294617" y="0"/>
                </a:lnTo>
                <a:lnTo>
                  <a:pt x="8619744" y="325127"/>
                </a:lnTo>
                <a:lnTo>
                  <a:pt x="8619744" y="1950720"/>
                </a:lnTo>
                <a:lnTo>
                  <a:pt x="325127" y="1950720"/>
                </a:lnTo>
                <a:lnTo>
                  <a:pt x="0" y="1625593"/>
                </a:lnTo>
                <a:lnTo>
                  <a:pt x="0" y="0"/>
                </a:lnTo>
                <a:close/>
              </a:path>
            </a:pathLst>
          </a:custGeom>
          <a:solidFill>
            <a:schemeClr val="accent3">
              <a:lumMod val="20000"/>
              <a:lumOff val="80000"/>
              <a:alpha val="74901"/>
            </a:schemeClr>
          </a:solidFill>
          <a:ln>
            <a:noFill/>
          </a:ln>
        </p:spPr>
        <p:txBody>
          <a:bodyPr anchor="ctr"/>
          <a:lstStyle/>
          <a:p>
            <a:pPr marL="0" marR="0" lvl="0" indent="0" algn="l" defTabSz="9084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phong tục của người Việt gắn với quả cau</a:t>
            </a:r>
            <a:r>
              <a:rPr lang="en-US" sz="3200" dirty="0">
                <a:latin typeface="Times New Roman" panose="02020603050405020304" pitchFamily="18" charset="0"/>
                <a:cs typeface="Times New Roman" panose="02020603050405020304" pitchFamily="18" charset="0"/>
              </a:rPr>
              <a:t>?</a:t>
            </a:r>
          </a:p>
          <a:p>
            <a:pPr marL="0" marR="0" lvl="0" indent="0" algn="l" defTabSz="908477"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endParaRPr>
          </a:p>
          <a:p>
            <a:pPr marL="0" marR="0" lvl="0" indent="0" algn="ctr" defTabSz="908477"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
            <a:extLst>
              <a:ext uri="{FF2B5EF4-FFF2-40B4-BE49-F238E27FC236}">
                <a16:creationId xmlns:a16="http://schemas.microsoft.com/office/drawing/2014/main" id="{408D45CB-19B7-41C4-B9EB-0EB648D42C32}"/>
              </a:ext>
            </a:extLst>
          </p:cNvPr>
          <p:cNvSpPr>
            <a:spLocks noChangeArrowheads="1"/>
          </p:cNvSpPr>
          <p:nvPr/>
        </p:nvSpPr>
        <p:spPr bwMode="auto">
          <a:xfrm>
            <a:off x="1781176" y="2604655"/>
            <a:ext cx="6873297" cy="1701148"/>
          </a:xfrm>
          <a:custGeom>
            <a:avLst/>
            <a:gdLst>
              <a:gd name="T0" fmla="*/ 8290560 w 8290560"/>
              <a:gd name="T1" fmla="*/ 752856 h 1505712"/>
              <a:gd name="T2" fmla="*/ 4145280 w 8290560"/>
              <a:gd name="T3" fmla="*/ 1505712 h 1505712"/>
              <a:gd name="T4" fmla="*/ 0 w 8290560"/>
              <a:gd name="T5" fmla="*/ 752856 h 1505712"/>
              <a:gd name="T6" fmla="*/ 4145280 w 8290560"/>
              <a:gd name="T7" fmla="*/ 0 h 1505712"/>
              <a:gd name="T8" fmla="*/ 0 60000 65536"/>
              <a:gd name="T9" fmla="*/ 5898240 60000 65536"/>
              <a:gd name="T10" fmla="*/ 11796480 60000 65536"/>
              <a:gd name="T11" fmla="*/ 17694720 60000 65536"/>
              <a:gd name="T12" fmla="*/ 125479 w 8290560"/>
              <a:gd name="T13" fmla="*/ 125479 h 1505712"/>
              <a:gd name="T14" fmla="*/ 8165081 w 8290560"/>
              <a:gd name="T15" fmla="*/ 1380233 h 1505712"/>
            </a:gdLst>
            <a:ahLst/>
            <a:cxnLst>
              <a:cxn ang="T8">
                <a:pos x="T0" y="T1"/>
              </a:cxn>
              <a:cxn ang="T9">
                <a:pos x="T2" y="T3"/>
              </a:cxn>
              <a:cxn ang="T10">
                <a:pos x="T4" y="T5"/>
              </a:cxn>
              <a:cxn ang="T11">
                <a:pos x="T6" y="T7"/>
              </a:cxn>
            </a:cxnLst>
            <a:rect l="T12" t="T13" r="T14" b="T15"/>
            <a:pathLst>
              <a:path w="8290560" h="1505712">
                <a:moveTo>
                  <a:pt x="0" y="0"/>
                </a:moveTo>
                <a:lnTo>
                  <a:pt x="8039603" y="0"/>
                </a:lnTo>
                <a:lnTo>
                  <a:pt x="8290560" y="250957"/>
                </a:lnTo>
                <a:lnTo>
                  <a:pt x="8290560" y="1505712"/>
                </a:lnTo>
                <a:lnTo>
                  <a:pt x="250957" y="1505712"/>
                </a:lnTo>
                <a:lnTo>
                  <a:pt x="0" y="1254755"/>
                </a:lnTo>
                <a:lnTo>
                  <a:pt x="0" y="0"/>
                </a:lnTo>
                <a:close/>
              </a:path>
            </a:pathLst>
          </a:custGeom>
          <a:solidFill>
            <a:schemeClr val="accent3">
              <a:lumMod val="20000"/>
              <a:lumOff val="80000"/>
              <a:alpha val="74901"/>
            </a:scheme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defTabSz="908477"/>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án</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Phong tục ăn trầu của người Việt</a:t>
            </a:r>
            <a:r>
              <a:rPr lang="en-US" sz="3200" b="1" dirty="0">
                <a:solidFill>
                  <a:srgbClr val="FF000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6" name="Pentagon 5">
            <a:hlinkClick r:id="" action="ppaction://noaction"/>
            <a:extLst>
              <a:ext uri="{FF2B5EF4-FFF2-40B4-BE49-F238E27FC236}">
                <a16:creationId xmlns:a16="http://schemas.microsoft.com/office/drawing/2014/main" id="{E482D71E-6BDF-4EA5-87A2-BB048CF4C15B}"/>
              </a:ext>
            </a:extLst>
          </p:cNvPr>
          <p:cNvSpPr/>
          <p:nvPr/>
        </p:nvSpPr>
        <p:spPr>
          <a:xfrm flipH="1">
            <a:off x="8375650" y="5962650"/>
            <a:ext cx="2000250" cy="7556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84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8277D4E1-E7B8-485A-B2B0-D7091A888943}"/>
              </a:ext>
            </a:extLst>
          </p:cNvPr>
          <p:cNvPicPr>
            <a:picLocks noChangeAspect="1"/>
          </p:cNvPicPr>
          <p:nvPr/>
        </p:nvPicPr>
        <p:blipFill rotWithShape="1">
          <a:blip r:embed="rId2"/>
          <a:srcRect t="24933" b="6800"/>
          <a:stretch/>
        </p:blipFill>
        <p:spPr>
          <a:xfrm>
            <a:off x="0" y="3553328"/>
            <a:ext cx="11896090" cy="3304672"/>
          </a:xfrm>
          <a:prstGeom prst="rect">
            <a:avLst/>
          </a:prstGeom>
          <a:ln>
            <a:noFill/>
          </a:ln>
          <a:effectLst>
            <a:softEdge rad="635000"/>
          </a:effectLst>
        </p:spPr>
      </p:pic>
      <p:sp>
        <p:nvSpPr>
          <p:cNvPr id="2" name="Arrow: Up 1">
            <a:hlinkClick r:id="rId3" action="ppaction://hlinksldjump"/>
            <a:extLst>
              <a:ext uri="{FF2B5EF4-FFF2-40B4-BE49-F238E27FC236}">
                <a16:creationId xmlns:a16="http://schemas.microsoft.com/office/drawing/2014/main" id="{2ABE9425-4A94-489E-A40B-8A8850A65D01}"/>
              </a:ext>
            </a:extLst>
          </p:cNvPr>
          <p:cNvSpPr/>
          <p:nvPr/>
        </p:nvSpPr>
        <p:spPr>
          <a:xfrm rot="5400000">
            <a:off x="10951400" y="5840413"/>
            <a:ext cx="889254" cy="10001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4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11040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59505442"/>
              </p:ext>
            </p:extLst>
          </p:nvPr>
        </p:nvGraphicFramePr>
        <p:xfrm>
          <a:off x="378689" y="1099805"/>
          <a:ext cx="11443855" cy="5230368"/>
        </p:xfrm>
        <a:graphic>
          <a:graphicData uri="http://schemas.openxmlformats.org/drawingml/2006/table">
            <a:tbl>
              <a:tblPr firstRow="1" firstCol="1" bandRow="1"/>
              <a:tblGrid>
                <a:gridCol w="6557820">
                  <a:extLst>
                    <a:ext uri="{9D8B030D-6E8A-4147-A177-3AD203B41FA5}">
                      <a16:colId xmlns:a16="http://schemas.microsoft.com/office/drawing/2014/main" val="843929099"/>
                    </a:ext>
                  </a:extLst>
                </a:gridCol>
                <a:gridCol w="4886035">
                  <a:extLst>
                    <a:ext uri="{9D8B030D-6E8A-4147-A177-3AD203B41FA5}">
                      <a16:colId xmlns:a16="http://schemas.microsoft.com/office/drawing/2014/main" val="2796632101"/>
                    </a:ext>
                  </a:extLst>
                </a:gridCol>
              </a:tblGrid>
              <a:tr h="0">
                <a:tc gridSpan="2">
                  <a:txBody>
                    <a:bodyPr/>
                    <a:lstStyle/>
                    <a:p>
                      <a:pPr algn="ctr">
                        <a:lnSpc>
                          <a:spcPct val="130000"/>
                        </a:lnSpc>
                        <a:spcAft>
                          <a:spcPts val="0"/>
                        </a:spcAft>
                      </a:pPr>
                      <a:r>
                        <a:rPr lang="vi-VN"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số 06:</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cảm xúc trữ tình ở hai câu đầu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cau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miếng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hôi</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quệt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7142037"/>
                  </a:ext>
                </a:extLst>
              </a:tr>
              <a:tr h="0">
                <a:tc>
                  <a:txBody>
                    <a:bodyPr/>
                    <a:lstStyle/>
                    <a:p>
                      <a:pPr algn="just">
                        <a:lnSpc>
                          <a:spcPct val="130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Từ ngữ ở hai câu thơ </a:t>
                      </a:r>
                      <a:r>
                        <a:rPr lang="en-US" sz="2400" i="1">
                          <a:effectLst/>
                          <a:latin typeface="Times New Roman" panose="02020603050405020304" pitchFamily="18" charset="0"/>
                          <a:ea typeface="Times New Roman" panose="02020603050405020304" pitchFamily="18" charset="0"/>
                          <a:cs typeface="Times New Roman" panose="02020603050405020304" pitchFamily="18" charset="0"/>
                        </a:rPr>
                        <a:t>gợi nhớ</a:t>
                      </a: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 đến câu cao dao, tục ngữ nào? Nhận xét cách vận dụng của nhà thơ và hiệu quả diễn đạt?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876382"/>
                  </a:ext>
                </a:extLst>
              </a:tr>
              <a:tr h="0">
                <a:tc>
                  <a:txBody>
                    <a:bodyPr/>
                    <a:lstStyle/>
                    <a:p>
                      <a:pPr algn="just">
                        <a:lnSpc>
                          <a:spcPct val="130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Chỉ ra những từ ngữ được sử dụng mang dấu ấn cá nhân của Hồ Xuân Hương trong hai câu thơ?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304231"/>
                  </a:ext>
                </a:extLst>
              </a:tr>
              <a:tr h="260985">
                <a:tc>
                  <a:txBody>
                    <a:bodyPr/>
                    <a:lstStyle/>
                    <a:p>
                      <a:pPr algn="just">
                        <a:lnSpc>
                          <a:spcPct val="130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Những từ đó đã thể hiện thái độ và tình cảm gì của tác giả?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347027"/>
                  </a:ext>
                </a:extLst>
              </a:tr>
            </a:tbl>
          </a:graphicData>
        </a:graphic>
      </p:graphicFrame>
      <p:pic>
        <p:nvPicPr>
          <p:cNvPr id="4" name="Picture 3"/>
          <p:cNvPicPr>
            <a:picLocks noChangeAspect="1"/>
          </p:cNvPicPr>
          <p:nvPr/>
        </p:nvPicPr>
        <p:blipFill>
          <a:blip r:embed="rId2"/>
          <a:stretch>
            <a:fillRect/>
          </a:stretch>
        </p:blipFill>
        <p:spPr>
          <a:xfrm>
            <a:off x="1140691" y="0"/>
            <a:ext cx="10058400" cy="914400"/>
          </a:xfrm>
          <a:prstGeom prst="rect">
            <a:avLst/>
          </a:prstGeom>
        </p:spPr>
      </p:pic>
    </p:spTree>
    <p:extLst>
      <p:ext uri="{BB962C8B-B14F-4D97-AF65-F5344CB8AC3E}">
        <p14:creationId xmlns:p14="http://schemas.microsoft.com/office/powerpoint/2010/main" val="2337425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294076" y="980038"/>
            <a:ext cx="4897924" cy="4897924"/>
          </a:xfrm>
        </p:spPr>
      </p:pic>
      <p:sp>
        <p:nvSpPr>
          <p:cNvPr id="4" name="Rectangle 3"/>
          <p:cNvSpPr/>
          <p:nvPr/>
        </p:nvSpPr>
        <p:spPr>
          <a:xfrm>
            <a:off x="802238" y="905309"/>
            <a:ext cx="6096000" cy="1772793"/>
          </a:xfrm>
          <a:prstGeom prst="rect">
            <a:avLst/>
          </a:prstGeom>
        </p:spPr>
        <p:txBody>
          <a:bodyPr>
            <a:spAutoFit/>
          </a:bodyPr>
          <a:lstStyle/>
          <a:p>
            <a:pPr algn="just">
              <a:lnSpc>
                <a:spcPct val="130000"/>
              </a:lnSpc>
              <a:spcAft>
                <a:spcPts val="0"/>
              </a:spcAft>
              <a:tabLst>
                <a:tab pos="1386840" algn="l"/>
              </a:tabLst>
            </a:pPr>
            <a:r>
              <a:rPr lang="vi-VN" sz="2800" b="1" dirty="0">
                <a:latin typeface="Times New Roman" panose="02020603050405020304" pitchFamily="18" charset="0"/>
                <a:ea typeface="Times New Roman" panose="02020603050405020304" pitchFamily="18" charset="0"/>
              </a:rPr>
              <a:t>a. Hai câu đầu: hình ảnh miếng trầu</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Quả cau nho nhỏ miếng trầu hôi,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Này của Xuân Hương </a:t>
            </a:r>
            <a:r>
              <a:rPr lang="en-US" sz="2800" i="1" dirty="0" err="1" smtClean="0">
                <a:latin typeface="Times New Roman" panose="02020603050405020304" pitchFamily="18" charset="0"/>
                <a:ea typeface="Times New Roman" panose="02020603050405020304" pitchFamily="18" charset="0"/>
              </a:rPr>
              <a:t>mới</a:t>
            </a:r>
            <a:r>
              <a:rPr lang="vi-VN" sz="2800" i="1" dirty="0" smtClean="0">
                <a:latin typeface="Times New Roman" panose="02020603050405020304" pitchFamily="18" charset="0"/>
                <a:ea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rPr>
              <a:t>quệt rồi.</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892492" y="149041"/>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193965" y="3057236"/>
            <a:ext cx="7100112"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vi-VN" sz="2800" b="1" dirty="0">
                <a:latin typeface="Times New Roman" panose="02020603050405020304" pitchFamily="18" charset="0"/>
                <a:ea typeface="Times New Roman" panose="02020603050405020304" pitchFamily="18" charset="0"/>
              </a:rPr>
              <a:t>- Từ ngữ </a:t>
            </a:r>
            <a:r>
              <a:rPr lang="vi-VN" sz="2800" dirty="0">
                <a:latin typeface="Times New Roman" panose="02020603050405020304" pitchFamily="18" charset="0"/>
                <a:ea typeface="Times New Roman" panose="02020603050405020304" pitchFamily="18" charset="0"/>
              </a:rPr>
              <a:t>“</a:t>
            </a:r>
            <a:r>
              <a:rPr lang="vi-VN" sz="2800" i="1" dirty="0">
                <a:latin typeface="Times New Roman" panose="02020603050405020304" pitchFamily="18" charset="0"/>
                <a:ea typeface="Times New Roman" panose="02020603050405020304" pitchFamily="18" charset="0"/>
              </a:rPr>
              <a:t>quả cau”, “miếng trầu</a:t>
            </a:r>
            <a:r>
              <a:rPr lang="vi-VN" sz="2800" dirty="0">
                <a:latin typeface="Times New Roman" panose="02020603050405020304" pitchFamily="18" charset="0"/>
                <a:ea typeface="Times New Roman" panose="02020603050405020304" pitchFamily="18" charset="0"/>
              </a:rPr>
              <a:t>” gợi đến những câu ca dao, tục ngữ về đề tài hôn nhân, tình yêu </a:t>
            </a:r>
            <a:endParaRPr lang="en-US" sz="2800" dirty="0"/>
          </a:p>
        </p:txBody>
      </p:sp>
    </p:spTree>
    <p:extLst>
      <p:ext uri="{BB962C8B-B14F-4D97-AF65-F5344CB8AC3E}">
        <p14:creationId xmlns:p14="http://schemas.microsoft.com/office/powerpoint/2010/main" val="2538045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angle 2"/>
          <p:cNvSpPr/>
          <p:nvPr/>
        </p:nvSpPr>
        <p:spPr>
          <a:xfrm>
            <a:off x="3491346" y="401460"/>
            <a:ext cx="8543636" cy="5693866"/>
          </a:xfrm>
          <a:prstGeom prst="rect">
            <a:avLst/>
          </a:prstGeom>
        </p:spPr>
        <p:txBody>
          <a:bodyPr wrap="square">
            <a:spAutoFit/>
          </a:bodyPr>
          <a:lstStyle/>
          <a:p>
            <a:pPr algn="just">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 Ca dao:</a:t>
            </a:r>
            <a:endParaRPr lang="en-US" sz="2800" b="1"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i="1" dirty="0">
                <a:solidFill>
                  <a:srgbClr val="0070C0"/>
                </a:solidFill>
                <a:latin typeface="Times New Roman" panose="02020603050405020304" pitchFamily="18" charset="0"/>
                <a:ea typeface="Times New Roman" panose="02020603050405020304" pitchFamily="18" charset="0"/>
              </a:rPr>
              <a:t> </a:t>
            </a:r>
            <a:r>
              <a:rPr lang="en-US" sz="2800" i="1" dirty="0">
                <a:solidFill>
                  <a:srgbClr val="0070C0"/>
                </a:solidFill>
                <a:latin typeface="Times New Roman" panose="02020603050405020304" pitchFamily="18" charset="0"/>
                <a:ea typeface="Times New Roman" panose="02020603050405020304" pitchFamily="18" charset="0"/>
              </a:rPr>
              <a:t>+</a:t>
            </a:r>
            <a:r>
              <a:rPr lang="vi-VN" sz="2800" i="1" dirty="0">
                <a:solidFill>
                  <a:srgbClr val="0070C0"/>
                </a:solidFill>
                <a:latin typeface="Times New Roman" panose="02020603050405020304" pitchFamily="18" charset="0"/>
                <a:ea typeface="Times New Roman" panose="02020603050405020304" pitchFamily="18" charset="0"/>
              </a:rPr>
              <a:t>+</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Quả</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cau</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nho</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nhỏ</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  </a:t>
            </a:r>
            <a:r>
              <a:rPr lang="vi-VN" sz="2800" i="1" dirty="0">
                <a:solidFill>
                  <a:srgbClr val="0070C0"/>
                </a:solidFill>
                <a:latin typeface="Times New Roman" panose="02020603050405020304" pitchFamily="18" charset="0"/>
                <a:ea typeface="Times New Roman" panose="02020603050405020304" pitchFamily="18" charset="0"/>
              </a:rPr>
              <a:t>   </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Cái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vỏ</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vân</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vân</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   </a:t>
            </a:r>
            <a:r>
              <a:rPr lang="vi-VN" sz="2800" i="1" dirty="0">
                <a:solidFill>
                  <a:srgbClr val="0070C0"/>
                </a:solidFill>
                <a:latin typeface="Times New Roman" panose="02020603050405020304" pitchFamily="18" charset="0"/>
                <a:ea typeface="Times New Roman" panose="02020603050405020304" pitchFamily="18" charset="0"/>
              </a:rPr>
              <a:t>    </a:t>
            </a:r>
            <a:r>
              <a:rPr lang="en-US" sz="2800" i="1" dirty="0">
                <a:solidFill>
                  <a:srgbClr val="0070C0"/>
                </a:solidFill>
                <a:latin typeface="Times New Roman" panose="02020603050405020304" pitchFamily="18" charset="0"/>
                <a:ea typeface="Times New Roman" panose="02020603050405020304" pitchFamily="18" charset="0"/>
              </a:rPr>
              <a:t>Nay </a:t>
            </a:r>
            <a:r>
              <a:rPr lang="en-US" sz="2800" i="1" dirty="0" err="1">
                <a:solidFill>
                  <a:srgbClr val="0070C0"/>
                </a:solidFill>
                <a:latin typeface="Times New Roman" panose="02020603050405020304" pitchFamily="18" charset="0"/>
                <a:ea typeface="Times New Roman" panose="02020603050405020304" pitchFamily="18" charset="0"/>
              </a:rPr>
              <a:t>anh</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học</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gần</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   </a:t>
            </a:r>
            <a:r>
              <a:rPr lang="vi-VN" sz="2800" i="1" dirty="0">
                <a:solidFill>
                  <a:srgbClr val="0070C0"/>
                </a:solidFill>
                <a:latin typeface="Times New Roman" panose="02020603050405020304" pitchFamily="18" charset="0"/>
                <a:ea typeface="Times New Roman" panose="02020603050405020304" pitchFamily="18" charset="0"/>
              </a:rPr>
              <a:t>    </a:t>
            </a:r>
            <a:r>
              <a:rPr lang="en-US" sz="2800" i="1" dirty="0">
                <a:solidFill>
                  <a:srgbClr val="0070C0"/>
                </a:solidFill>
                <a:latin typeface="Times New Roman" panose="02020603050405020304" pitchFamily="18" charset="0"/>
                <a:ea typeface="Times New Roman" panose="02020603050405020304" pitchFamily="18" charset="0"/>
              </a:rPr>
              <a:t>Mai </a:t>
            </a:r>
            <a:r>
              <a:rPr lang="en-US" sz="2800" i="1" dirty="0" err="1">
                <a:solidFill>
                  <a:srgbClr val="0070C0"/>
                </a:solidFill>
                <a:latin typeface="Times New Roman" panose="02020603050405020304" pitchFamily="18" charset="0"/>
                <a:ea typeface="Times New Roman" panose="02020603050405020304" pitchFamily="18" charset="0"/>
              </a:rPr>
              <a:t>anh</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học</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xa</a:t>
            </a:r>
            <a:r>
              <a:rPr lang="en-US" sz="2800" i="1" dirty="0">
                <a:solidFill>
                  <a:srgbClr val="0070C0"/>
                </a:solidFill>
                <a:latin typeface="Times New Roman" panose="02020603050405020304" pitchFamily="18" charset="0"/>
                <a:ea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 +</a:t>
            </a:r>
            <a:r>
              <a:rPr lang="vi-VN" sz="2800" i="1" dirty="0">
                <a:solidFill>
                  <a:srgbClr val="0070C0"/>
                </a:solidFill>
                <a:latin typeface="Times New Roman" panose="02020603050405020304" pitchFamily="18" charset="0"/>
                <a:ea typeface="Times New Roman" panose="02020603050405020304" pitchFamily="18" charset="0"/>
              </a:rPr>
              <a:t>+</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Thưa</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rằng</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tôi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đi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hải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dâu</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Hai </a:t>
            </a:r>
            <a:r>
              <a:rPr lang="en-US" sz="2800" i="1" dirty="0" err="1">
                <a:solidFill>
                  <a:srgbClr val="0070C0"/>
                </a:solidFill>
                <a:latin typeface="Times New Roman" panose="02020603050405020304" pitchFamily="18" charset="0"/>
                <a:ea typeface="Times New Roman" panose="02020603050405020304" pitchFamily="18" charset="0"/>
              </a:rPr>
              <a:t>anh</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mở</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túi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đưa</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trầu</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cho</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ăn</a:t>
            </a:r>
            <a:r>
              <a:rPr lang="en-US" sz="2800" i="1" dirty="0">
                <a:solidFill>
                  <a:srgbClr val="0070C0"/>
                </a:solidFill>
                <a:latin typeface="Times New Roman" panose="02020603050405020304" pitchFamily="18" charset="0"/>
                <a:ea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solidFill>
                  <a:srgbClr val="0070C0"/>
                </a:solidFill>
                <a:latin typeface="Times New Roman" panose="02020603050405020304" pitchFamily="18" charset="0"/>
                <a:ea typeface="Times New Roman" panose="02020603050405020304" pitchFamily="18" charset="0"/>
              </a:rPr>
              <a:t> +</a:t>
            </a:r>
            <a:r>
              <a:rPr lang="vi-VN"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Từ</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ngày</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ăn</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phải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miếng</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trầu</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err="1">
                <a:solidFill>
                  <a:srgbClr val="0070C0"/>
                </a:solidFill>
                <a:latin typeface="Times New Roman" panose="02020603050405020304" pitchFamily="18" charset="0"/>
                <a:ea typeface="Times New Roman" panose="02020603050405020304" pitchFamily="18" charset="0"/>
              </a:rPr>
              <a:t>Miệng</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ăn</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môi</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đỏ</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dạ</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sầu</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đăm</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chiêu</a:t>
            </a:r>
            <a:r>
              <a:rPr lang="en-US" sz="2800" i="1" dirty="0">
                <a:solidFill>
                  <a:srgbClr val="0070C0"/>
                </a:solidFill>
                <a:latin typeface="Times New Roman" panose="02020603050405020304" pitchFamily="18" charset="0"/>
                <a:ea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b="1" dirty="0">
                <a:solidFill>
                  <a:srgbClr val="0070C0"/>
                </a:solidFill>
                <a:latin typeface="Times New Roman" panose="02020603050405020304" pitchFamily="18" charset="0"/>
                <a:ea typeface="Times New Roman" panose="02020603050405020304" pitchFamily="18" charset="0"/>
              </a:rPr>
              <a:t>+ Tục ngữ: </a:t>
            </a:r>
            <a:r>
              <a:rPr lang="vi-VN" sz="2800" dirty="0">
                <a:solidFill>
                  <a:srgbClr val="0070C0"/>
                </a:solidFill>
                <a:latin typeface="Times New Roman" panose="02020603050405020304" pitchFamily="18" charset="0"/>
                <a:ea typeface="Times New Roman" panose="02020603050405020304" pitchFamily="18" charset="0"/>
              </a:rPr>
              <a:t>“</a:t>
            </a:r>
            <a:r>
              <a:rPr lang="vi-VN" sz="2800" i="1" dirty="0">
                <a:solidFill>
                  <a:srgbClr val="0070C0"/>
                </a:solidFill>
                <a:latin typeface="Times New Roman" panose="02020603050405020304" pitchFamily="18" charset="0"/>
                <a:ea typeface="Times New Roman" panose="02020603050405020304" pitchFamily="18" charset="0"/>
              </a:rPr>
              <a:t>miếng trầu là đầu câu chuyện</a:t>
            </a:r>
            <a:r>
              <a:rPr lang="vi-VN" sz="2800" dirty="0">
                <a:solidFill>
                  <a:srgbClr val="0070C0"/>
                </a:solidFill>
                <a:latin typeface="Times New Roman" panose="02020603050405020304" pitchFamily="18" charset="0"/>
                <a:ea typeface="Times New Roman" panose="02020603050405020304" pitchFamily="18" charset="0"/>
              </a:rPr>
              <a:t>”</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230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294076" y="980038"/>
            <a:ext cx="4897924" cy="4897924"/>
          </a:xfrm>
        </p:spPr>
      </p:pic>
      <p:sp>
        <p:nvSpPr>
          <p:cNvPr id="4" name="Rectangle 3"/>
          <p:cNvSpPr/>
          <p:nvPr/>
        </p:nvSpPr>
        <p:spPr>
          <a:xfrm>
            <a:off x="802238" y="905309"/>
            <a:ext cx="6096000" cy="1716880"/>
          </a:xfrm>
          <a:prstGeom prst="rect">
            <a:avLst/>
          </a:prstGeom>
        </p:spPr>
        <p:txBody>
          <a:bodyPr>
            <a:spAutoFit/>
          </a:bodyPr>
          <a:lstStyle/>
          <a:p>
            <a:pPr algn="just">
              <a:lnSpc>
                <a:spcPct val="130000"/>
              </a:lnSpc>
              <a:spcAft>
                <a:spcPts val="0"/>
              </a:spcAft>
              <a:tabLst>
                <a:tab pos="1386840" algn="l"/>
              </a:tabLst>
            </a:pPr>
            <a:r>
              <a:rPr lang="vi-VN" sz="2800" b="1" dirty="0">
                <a:latin typeface="Times New Roman" panose="02020603050405020304" pitchFamily="18" charset="0"/>
                <a:ea typeface="Times New Roman" panose="02020603050405020304" pitchFamily="18" charset="0"/>
              </a:rPr>
              <a:t>a. Hai câu đầu: hình ảnh miếng trầu</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Quả cau nho nhỏ miếng trầu hôi,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Này của Xuân Hương đã quệt rồi.</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892492" y="149041"/>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193965" y="2732126"/>
            <a:ext cx="7100112"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vi-VN" sz="2800" b="1" dirty="0">
                <a:latin typeface="Times New Roman" panose="02020603050405020304" pitchFamily="18" charset="0"/>
                <a:ea typeface="Times New Roman" panose="02020603050405020304" pitchFamily="18" charset="0"/>
              </a:rPr>
              <a:t>- Từ ngữ </a:t>
            </a:r>
            <a:r>
              <a:rPr lang="vi-VN" sz="2800" dirty="0">
                <a:latin typeface="Times New Roman" panose="02020603050405020304" pitchFamily="18" charset="0"/>
                <a:ea typeface="Times New Roman" panose="02020603050405020304" pitchFamily="18" charset="0"/>
              </a:rPr>
              <a:t>“</a:t>
            </a:r>
            <a:r>
              <a:rPr lang="vi-VN" sz="2800" i="1" dirty="0">
                <a:latin typeface="Times New Roman" panose="02020603050405020304" pitchFamily="18" charset="0"/>
                <a:ea typeface="Times New Roman" panose="02020603050405020304" pitchFamily="18" charset="0"/>
              </a:rPr>
              <a:t>quả cau”, “miếng trầu</a:t>
            </a:r>
            <a:r>
              <a:rPr lang="vi-VN" sz="2800" dirty="0">
                <a:latin typeface="Times New Roman" panose="02020603050405020304" pitchFamily="18" charset="0"/>
                <a:ea typeface="Times New Roman" panose="02020603050405020304" pitchFamily="18" charset="0"/>
              </a:rPr>
              <a:t>” gợi đến những câu ca dao, tục ngữ về đề tài hôn nhân, tình yêu </a:t>
            </a:r>
            <a:endParaRPr lang="en-US" sz="2800" dirty="0"/>
          </a:p>
        </p:txBody>
      </p:sp>
      <p:sp>
        <p:nvSpPr>
          <p:cNvPr id="6" name="Pentagon 5"/>
          <p:cNvSpPr/>
          <p:nvPr/>
        </p:nvSpPr>
        <p:spPr>
          <a:xfrm>
            <a:off x="147389" y="4393228"/>
            <a:ext cx="8248465" cy="193368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Cách vận dụng của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vẹn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31646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294076" y="980038"/>
            <a:ext cx="4897924" cy="4897924"/>
          </a:xfrm>
        </p:spPr>
      </p:pic>
      <p:sp>
        <p:nvSpPr>
          <p:cNvPr id="4" name="Rectangle 3"/>
          <p:cNvSpPr/>
          <p:nvPr/>
        </p:nvSpPr>
        <p:spPr>
          <a:xfrm>
            <a:off x="802238" y="905309"/>
            <a:ext cx="6096000" cy="1716880"/>
          </a:xfrm>
          <a:prstGeom prst="rect">
            <a:avLst/>
          </a:prstGeom>
        </p:spPr>
        <p:txBody>
          <a:bodyPr>
            <a:spAutoFit/>
          </a:bodyPr>
          <a:lstStyle/>
          <a:p>
            <a:pPr algn="just">
              <a:lnSpc>
                <a:spcPct val="130000"/>
              </a:lnSpc>
              <a:spcAft>
                <a:spcPts val="0"/>
              </a:spcAft>
              <a:tabLst>
                <a:tab pos="1386840" algn="l"/>
              </a:tabLst>
            </a:pPr>
            <a:r>
              <a:rPr lang="vi-VN" sz="2800" b="1" dirty="0">
                <a:latin typeface="Times New Roman" panose="02020603050405020304" pitchFamily="18" charset="0"/>
                <a:ea typeface="Times New Roman" panose="02020603050405020304" pitchFamily="18" charset="0"/>
              </a:rPr>
              <a:t>a. Hai câu đầu: hình ảnh miếng trầu</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Quả cau nho nhỏ miếng trầu hôi,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Này của Xuân Hương đã quệt rồi.</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892492" y="149041"/>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314036" y="3140364"/>
            <a:ext cx="8220364" cy="3417454"/>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vi-VN" sz="2800" b="1" dirty="0" smtClean="0">
                <a:latin typeface="Times New Roman" panose="02020603050405020304" pitchFamily="18" charset="0"/>
                <a:cs typeface="Times New Roman" panose="02020603050405020304" pitchFamily="18" charset="0"/>
              </a:rPr>
              <a:t>Từ </a:t>
            </a:r>
            <a:r>
              <a:rPr lang="vi-VN" sz="2800" b="1" dirty="0">
                <a:latin typeface="Times New Roman" panose="02020603050405020304" pitchFamily="18" charset="0"/>
                <a:cs typeface="Times New Roman" panose="02020603050405020304" pitchFamily="18" charset="0"/>
              </a:rPr>
              <a:t>ngữ sử dụng mang dấu ấn cá nhân của Hồ Xuân Hương như:</a:t>
            </a:r>
            <a:r>
              <a:rPr lang="vi-VN" sz="2800" i="1" dirty="0">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cs typeface="Times New Roman" panose="02020603050405020304" pitchFamily="18" charset="0"/>
            </a:endParaRPr>
          </a:p>
          <a:p>
            <a:r>
              <a:rPr lang="vi-VN" sz="2800" i="1" dirty="0" smtClean="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trầu hôi”</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Nhà thơ xưng tên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bài </a:t>
            </a:r>
            <a:r>
              <a:rPr lang="vi-VN" sz="2800" dirty="0">
                <a:latin typeface="Times New Roman" panose="02020603050405020304" pitchFamily="18" charset="0"/>
                <a:cs typeface="Times New Roman" panose="02020603050405020304" pitchFamily="18" charset="0"/>
              </a:rPr>
              <a:t>thơ </a:t>
            </a:r>
            <a:endParaRPr lang="en-US" sz="2800" dirty="0" smtClean="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Từ ngữ “</a:t>
            </a:r>
            <a:r>
              <a:rPr lang="vi-VN" sz="2800" i="1" dirty="0">
                <a:latin typeface="Times New Roman" panose="02020603050405020304" pitchFamily="18" charset="0"/>
                <a:cs typeface="Times New Roman" panose="02020603050405020304" pitchFamily="18" charset="0"/>
              </a:rPr>
              <a:t>mới quệt”</a:t>
            </a:r>
            <a:r>
              <a:rPr lang="vi-VN" sz="2800" dirty="0">
                <a:latin typeface="Times New Roman" panose="02020603050405020304" pitchFamily="18" charset="0"/>
                <a:cs typeface="Times New Roman" panose="02020603050405020304" pitchFamily="18" charset="0"/>
              </a:rPr>
              <a:t> khẳng định cái “tôi”: đầy mạnh </a:t>
            </a:r>
            <a:r>
              <a:rPr lang="vi-VN" sz="2800" dirty="0" smtClean="0">
                <a:latin typeface="Times New Roman" panose="02020603050405020304" pitchFamily="18" charset="0"/>
                <a:cs typeface="Times New Roman" panose="02020603050405020304" pitchFamily="18" charset="0"/>
              </a:rPr>
              <a:t>mẽ</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một </a:t>
            </a:r>
            <a:r>
              <a:rPr lang="vi-VN" sz="2800" dirty="0">
                <a:latin typeface="Times New Roman" panose="02020603050405020304" pitchFamily="18" charset="0"/>
                <a:cs typeface="Times New Roman" panose="02020603050405020304" pitchFamily="18" charset="0"/>
              </a:rPr>
              <a:t>miếng trầu vừa têm, vôi mới quệt nên nó còn nóng hổi, còn tinh khôi và chưa thuộc về ai.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060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arn(inVertical)">
                                      <p:cBhvr>
                                        <p:cTn id="2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7515457" y="585402"/>
            <a:ext cx="4897924" cy="4897924"/>
          </a:xfrm>
        </p:spPr>
      </p:pic>
      <p:sp>
        <p:nvSpPr>
          <p:cNvPr id="4" name="Rectangle 3"/>
          <p:cNvSpPr/>
          <p:nvPr/>
        </p:nvSpPr>
        <p:spPr>
          <a:xfrm>
            <a:off x="802238" y="905309"/>
            <a:ext cx="6096000" cy="1716880"/>
          </a:xfrm>
          <a:prstGeom prst="rect">
            <a:avLst/>
          </a:prstGeom>
        </p:spPr>
        <p:txBody>
          <a:bodyPr>
            <a:spAutoFit/>
          </a:bodyPr>
          <a:lstStyle/>
          <a:p>
            <a:pPr algn="just">
              <a:lnSpc>
                <a:spcPct val="130000"/>
              </a:lnSpc>
              <a:spcAft>
                <a:spcPts val="0"/>
              </a:spcAft>
              <a:tabLst>
                <a:tab pos="1386840" algn="l"/>
              </a:tabLst>
            </a:pPr>
            <a:r>
              <a:rPr lang="vi-VN" sz="2800" b="1" dirty="0">
                <a:latin typeface="Times New Roman" panose="02020603050405020304" pitchFamily="18" charset="0"/>
                <a:ea typeface="Times New Roman" panose="02020603050405020304" pitchFamily="18" charset="0"/>
              </a:rPr>
              <a:t>a. Hai câu đầu: hình ảnh miếng trầu</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Quả cau nho nhỏ miếng trầu hôi,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1386840" algn="l"/>
              </a:tabLst>
            </a:pPr>
            <a:r>
              <a:rPr lang="vi-VN" sz="2800" i="1" dirty="0">
                <a:latin typeface="Times New Roman" panose="02020603050405020304" pitchFamily="18" charset="0"/>
                <a:ea typeface="Times New Roman" panose="02020603050405020304" pitchFamily="18" charset="0"/>
              </a:rPr>
              <a:t>Này của Xuân Hương đã quệt rồi.</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892492" y="149041"/>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193964" y="2732127"/>
            <a:ext cx="6149083" cy="790720"/>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Thái độ và tình cảm của tác giả:</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570" y="4020177"/>
            <a:ext cx="7671335" cy="2677656"/>
          </a:xfrm>
          <a:prstGeom prst="rect">
            <a:avLst/>
          </a:prstGeom>
        </p:spPr>
        <p:txBody>
          <a:bodyPr wrap="square">
            <a:spAutoFit/>
          </a:bodyPr>
          <a:lstStyle/>
          <a:p>
            <a:pPr marL="457200" indent="-457200" algn="just">
              <a:buFontTx/>
              <a:buChar char="-"/>
            </a:pPr>
            <a:r>
              <a:rPr lang="en-US" sz="2800" dirty="0" smtClean="0">
                <a:latin typeface="Times New Roman" panose="02020603050405020304" pitchFamily="18" charset="0"/>
                <a:ea typeface="Times New Roman" panose="02020603050405020304" pitchFamily="18" charset="0"/>
              </a:rPr>
              <a:t>N</a:t>
            </a:r>
            <a:r>
              <a:rPr lang="vi-VN" sz="2800" dirty="0" smtClean="0">
                <a:latin typeface="Times New Roman" panose="02020603050405020304" pitchFamily="18" charset="0"/>
                <a:ea typeface="Times New Roman" panose="02020603050405020304" pitchFamily="18" charset="0"/>
              </a:rPr>
              <a:t>gười </a:t>
            </a:r>
            <a:r>
              <a:rPr lang="vi-VN" sz="2800" dirty="0">
                <a:latin typeface="Times New Roman" panose="02020603050405020304" pitchFamily="18" charset="0"/>
                <a:ea typeface="Times New Roman" panose="02020603050405020304" pitchFamily="18" charset="0"/>
              </a:rPr>
              <a:t>con gái mượn hình ảnh nhỏ bé, tầm thường để nói về mình để thể hiện cảm xúc khiêm nhường, chân thật với chàng </a:t>
            </a:r>
            <a:r>
              <a:rPr lang="vi-VN" sz="2800" dirty="0" smtClean="0">
                <a:latin typeface="Times New Roman" panose="02020603050405020304" pitchFamily="18" charset="0"/>
                <a:ea typeface="Times New Roman" panose="02020603050405020304" pitchFamily="18" charset="0"/>
              </a:rPr>
              <a:t>trai</a:t>
            </a:r>
            <a:endParaRPr lang="en-US" sz="2800" dirty="0" smtClean="0">
              <a:latin typeface="Times New Roman" panose="02020603050405020304" pitchFamily="18" charset="0"/>
              <a:ea typeface="Times New Roman" panose="02020603050405020304" pitchFamily="18" charset="0"/>
            </a:endParaRPr>
          </a:p>
          <a:p>
            <a:pPr marL="457200" indent="-457200" algn="just">
              <a:buFontTx/>
              <a:buChar char="-"/>
            </a:pPr>
            <a:r>
              <a:rPr lang="vi-VN" sz="2800" dirty="0">
                <a:latin typeface="Times New Roman" panose="02020603050405020304" pitchFamily="18" charset="0"/>
                <a:cs typeface="Times New Roman" panose="02020603050405020304" pitchFamily="18" charset="0"/>
              </a:rPr>
              <a:t>Người con gái đã gửi tình cảm chân thành, khát vọng về tình yêu, về hôn nhân và hi vọng chàng trai đón nhận nó. </a:t>
            </a:r>
            <a:endParaRPr lang="en-US" sz="2800" dirty="0">
              <a:latin typeface="Times New Roman" panose="02020603050405020304" pitchFamily="18" charset="0"/>
              <a:cs typeface="Times New Roman" panose="02020603050405020304" pitchFamily="18" charset="0"/>
            </a:endParaRPr>
          </a:p>
        </p:txBody>
      </p:sp>
      <p:sp>
        <p:nvSpPr>
          <p:cNvPr id="8" name="Down Arrow 7"/>
          <p:cNvSpPr/>
          <p:nvPr/>
        </p:nvSpPr>
        <p:spPr>
          <a:xfrm>
            <a:off x="7296921" y="585402"/>
            <a:ext cx="5315416" cy="5890093"/>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8647699" y="905309"/>
            <a:ext cx="2613860" cy="3785652"/>
          </a:xfrm>
          <a:prstGeom prst="rect">
            <a:avLst/>
          </a:prstGeom>
        </p:spPr>
        <p:txBody>
          <a:bodyPr wrap="square">
            <a:spAutoFit/>
          </a:bodyPr>
          <a:lstStyle/>
          <a:p>
            <a:pPr algn="just"/>
            <a:r>
              <a:rPr lang="vi-VN" sz="2400" dirty="0">
                <a:solidFill>
                  <a:srgbClr val="7030A0"/>
                </a:solidFill>
                <a:latin typeface="Times New Roman" panose="02020603050405020304" pitchFamily="18" charset="0"/>
                <a:ea typeface="Times New Roman" panose="02020603050405020304" pitchFamily="18" charset="0"/>
              </a:rPr>
              <a:t>Chuyện mời trầu đã gửi gắm tình cảm sâu kín, quan niệm về tình yêu và hôn nhân. Đó là tình cảm chân thành, tự nhiên, được bày tỏ rất độc đáo, cá tính, không lẫn vào người khác</a:t>
            </a:r>
            <a:r>
              <a:rPr lang="en-US" sz="2400" dirty="0">
                <a:solidFill>
                  <a:srgbClr val="7030A0"/>
                </a:solidFill>
                <a:latin typeface="Times New Roman" panose="02020603050405020304" pitchFamily="18" charset="0"/>
                <a:ea typeface="Times New Roman" panose="02020603050405020304" pitchFamily="18" charset="0"/>
              </a:rPr>
              <a:t>.</a:t>
            </a:r>
            <a:endParaRPr lang="en-US" sz="2400" dirty="0">
              <a:solidFill>
                <a:srgbClr val="7030A0"/>
              </a:solidFill>
            </a:endParaRPr>
          </a:p>
        </p:txBody>
      </p:sp>
      <p:pic>
        <p:nvPicPr>
          <p:cNvPr id="10" name="Picture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023526" y="4522988"/>
            <a:ext cx="1881786" cy="1952507"/>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pic>
    </p:spTree>
    <p:extLst>
      <p:ext uri="{BB962C8B-B14F-4D97-AF65-F5344CB8AC3E}">
        <p14:creationId xmlns:p14="http://schemas.microsoft.com/office/powerpoint/2010/main" val="3602951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barn(inVertic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barn(inVertical)">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3"/>
                                        </p:tgtEl>
                                        <p:attrNameLst>
                                          <p:attrName>ppt_x</p:attrName>
                                        </p:attrNameLst>
                                      </p:cBhvr>
                                      <p:tavLst>
                                        <p:tav tm="0">
                                          <p:val>
                                            <p:strVal val="ppt_x"/>
                                          </p:val>
                                        </p:tav>
                                        <p:tav tm="100000">
                                          <p:val>
                                            <p:strVal val="ppt_x"/>
                                          </p:val>
                                        </p:tav>
                                      </p:tavLst>
                                    </p:anim>
                                    <p:anim calcmode="lin" valueType="num">
                                      <p:cBhvr additive="base">
                                        <p:cTn id="35" dur="500"/>
                                        <p:tgtEl>
                                          <p:spTgt spid="3"/>
                                        </p:tgtEl>
                                        <p:attrNameLst>
                                          <p:attrName>ppt_y</p:attrName>
                                        </p:attrNameLst>
                                      </p:cBhvr>
                                      <p:tavLst>
                                        <p:tav tm="0">
                                          <p:val>
                                            <p:strVal val="ppt_y"/>
                                          </p:val>
                                        </p:tav>
                                        <p:tav tm="100000">
                                          <p:val>
                                            <p:strVal val="1+ppt_h/2"/>
                                          </p:val>
                                        </p:tav>
                                      </p:tavLst>
                                    </p:anim>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238" y="905309"/>
            <a:ext cx="6096000" cy="1384995"/>
          </a:xfrm>
          <a:prstGeom prst="rect">
            <a:avLst/>
          </a:prstGeom>
        </p:spPr>
        <p:txBody>
          <a:bodyPr>
            <a:spAutoFit/>
          </a:bodyPr>
          <a:lstStyle/>
          <a:p>
            <a:r>
              <a:rPr lang="vi-VN" sz="2800" b="1" dirty="0">
                <a:latin typeface="Times New Roman" panose="02020603050405020304" pitchFamily="18" charset="0"/>
                <a:cs typeface="Times New Roman" panose="02020603050405020304" pitchFamily="18" charset="0"/>
              </a:rPr>
              <a:t>b. Hai câu sau:</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thắm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Đừng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892492" y="149041"/>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875" r="21875"/>
          <a:stretch>
            <a:fillRect/>
          </a:stretch>
        </p:blipFill>
        <p:spPr>
          <a:xfrm>
            <a:off x="8097778" y="304800"/>
            <a:ext cx="4177349" cy="3725889"/>
          </a:xfrm>
        </p:spPr>
      </p:pic>
      <p:pic>
        <p:nvPicPr>
          <p:cNvPr id="9" name="Picture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410489" y="2938147"/>
            <a:ext cx="3781511" cy="3919853"/>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pic>
      <p:sp>
        <p:nvSpPr>
          <p:cNvPr id="10" name="Flowchart: Sequential Access Storage 9"/>
          <p:cNvSpPr/>
          <p:nvPr/>
        </p:nvSpPr>
        <p:spPr>
          <a:xfrm>
            <a:off x="1366982" y="3038764"/>
            <a:ext cx="4839854" cy="3223491"/>
          </a:xfrm>
          <a:prstGeom prst="flowChartMagneticTape">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smtClean="0">
                <a:solidFill>
                  <a:srgbClr val="FF0000"/>
                </a:solidFill>
                <a:latin typeface="Times New Roman" panose="02020603050405020304" pitchFamily="18" charset="0"/>
                <a:cs typeface="Times New Roman" panose="02020603050405020304" pitchFamily="18" charset="0"/>
              </a:rPr>
              <a:t>KĨ THUẬT HỎI CHUYÊN GIA.</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105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60217" y="1154545"/>
          <a:ext cx="11471564" cy="5046158"/>
        </p:xfrm>
        <a:graphic>
          <a:graphicData uri="http://schemas.openxmlformats.org/drawingml/2006/table">
            <a:tbl>
              <a:tblPr firstRow="1" firstCol="1" bandRow="1"/>
              <a:tblGrid>
                <a:gridCol w="6751782">
                  <a:extLst>
                    <a:ext uri="{9D8B030D-6E8A-4147-A177-3AD203B41FA5}">
                      <a16:colId xmlns:a16="http://schemas.microsoft.com/office/drawing/2014/main" val="4257455498"/>
                    </a:ext>
                  </a:extLst>
                </a:gridCol>
                <a:gridCol w="4719782">
                  <a:extLst>
                    <a:ext uri="{9D8B030D-6E8A-4147-A177-3AD203B41FA5}">
                      <a16:colId xmlns:a16="http://schemas.microsoft.com/office/drawing/2014/main" val="3112895354"/>
                    </a:ext>
                  </a:extLst>
                </a:gridCol>
              </a:tblGrid>
              <a:tr h="2242737">
                <a:tc gridSpan="2">
                  <a:txBody>
                    <a:bodyPr/>
                    <a:lstStyle/>
                    <a:p>
                      <a:pPr algn="ctr">
                        <a:lnSpc>
                          <a:spcPct val="130000"/>
                        </a:lnSpc>
                        <a:spcAft>
                          <a:spcPts val="0"/>
                        </a:spcAft>
                      </a:pPr>
                      <a:r>
                        <a:rPr lang="vi-VN"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HT số 07:</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cảm xúc trữ tình ở hai câu cuối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duyên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14418939"/>
                  </a:ext>
                </a:extLst>
              </a:tr>
              <a:tr h="1682053">
                <a:tc>
                  <a:txBody>
                    <a:bodyPr/>
                    <a:lstStyle/>
                    <a:p>
                      <a:pPr algn="just">
                        <a:lnSpc>
                          <a:spcPct val="130000"/>
                        </a:lnSpc>
                        <a:spcAft>
                          <a:spcPts val="0"/>
                        </a:spcAft>
                      </a:pP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Câu thành ngữ nào được nhà thơ vận dụng trong hai câu cuối? Cách vận dụng của nhà thơ đặc biệt như thế nào?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503701"/>
                  </a:ext>
                </a:extLst>
              </a:tr>
              <a:tr h="1121368">
                <a:tc>
                  <a:txBody>
                    <a:bodyPr/>
                    <a:lstStyle/>
                    <a:p>
                      <a:pPr algn="just">
                        <a:lnSpc>
                          <a:spcPct val="130000"/>
                        </a:lnSpc>
                        <a:spcAft>
                          <a:spcPts val="0"/>
                        </a:spcAft>
                      </a:pP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Phân tích tác dụng của việc sử dụng ngôn từ đó trong việc thể hiện tình cảm, cảm xúc trữ tình của nhà thơ?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12926"/>
                  </a:ext>
                </a:extLst>
              </a:tr>
            </a:tbl>
          </a:graphicData>
        </a:graphic>
      </p:graphicFrame>
      <p:pic>
        <p:nvPicPr>
          <p:cNvPr id="3" name="Picture 2"/>
          <p:cNvPicPr>
            <a:picLocks noChangeAspect="1"/>
          </p:cNvPicPr>
          <p:nvPr/>
        </p:nvPicPr>
        <p:blipFill>
          <a:blip r:embed="rId2"/>
          <a:stretch>
            <a:fillRect/>
          </a:stretch>
        </p:blipFill>
        <p:spPr>
          <a:xfrm>
            <a:off x="1896177" y="111995"/>
            <a:ext cx="7960093" cy="956409"/>
          </a:xfrm>
          <a:prstGeom prst="rect">
            <a:avLst/>
          </a:prstGeom>
        </p:spPr>
      </p:pic>
    </p:spTree>
    <p:extLst>
      <p:ext uri="{BB962C8B-B14F-4D97-AF65-F5344CB8AC3E}">
        <p14:creationId xmlns:p14="http://schemas.microsoft.com/office/powerpoint/2010/main" val="951286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4489" y="509055"/>
            <a:ext cx="6096000" cy="1384995"/>
          </a:xfrm>
          <a:prstGeom prst="rect">
            <a:avLst/>
          </a:prstGeom>
        </p:spPr>
        <p:txBody>
          <a:bodyPr>
            <a:spAutoFit/>
          </a:bodyPr>
          <a:lstStyle/>
          <a:p>
            <a:r>
              <a:rPr lang="vi-VN" sz="2800" b="1" dirty="0">
                <a:latin typeface="Times New Roman" panose="02020603050405020304" pitchFamily="18" charset="0"/>
                <a:cs typeface="Times New Roman" panose="02020603050405020304" pitchFamily="18" charset="0"/>
              </a:rPr>
              <a:t>b. Hai câu sau:</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thắm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Đừng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420681" y="-66645"/>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264017" y="2098305"/>
            <a:ext cx="8063345"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vi-VN" sz="2400" b="1" dirty="0">
                <a:latin typeface="Times New Roman" panose="02020603050405020304" pitchFamily="18" charset="0"/>
                <a:cs typeface="Times New Roman" panose="02020603050405020304" pitchFamily="18" charset="0"/>
              </a:rPr>
              <a:t>- Vận dụng thành ngữ dân gian:</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xanh như lá, bạc như vôi”, “xanh vỏ, đỏ lòng</a:t>
            </a:r>
            <a:r>
              <a:rPr lang="vi-VN" sz="2400" dirty="0">
                <a:latin typeface="Times New Roman" panose="02020603050405020304" pitchFamily="18" charset="0"/>
                <a:cs typeface="Times New Roman" panose="02020603050405020304" pitchFamily="18" charset="0"/>
              </a:rPr>
              <a:t>”, ...một cách linh hoạt, gợi đến chuyện tình cảm sâu kín trong tâm hồn.</a:t>
            </a:r>
            <a:endParaRPr lang="en-US" sz="2400" dirty="0">
              <a:latin typeface="Times New Roman" panose="02020603050405020304" pitchFamily="18" charset="0"/>
              <a:cs typeface="Times New Roman" panose="02020603050405020304" pitchFamily="18" charset="0"/>
            </a:endParaRPr>
          </a:p>
        </p:txBody>
      </p:sp>
      <p:sp>
        <p:nvSpPr>
          <p:cNvPr id="6" name="Pentagon 5"/>
          <p:cNvSpPr/>
          <p:nvPr/>
        </p:nvSpPr>
        <p:spPr>
          <a:xfrm>
            <a:off x="147389" y="3738291"/>
            <a:ext cx="8645629" cy="2921127"/>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vi-VN" sz="2400" b="1" dirty="0">
                <a:latin typeface="Times New Roman" panose="02020603050405020304" pitchFamily="18" charset="0"/>
                <a:cs typeface="Times New Roman" panose="02020603050405020304" pitchFamily="18" charset="0"/>
              </a:rPr>
              <a:t>- Cách sử dụng từ ngữ tinh tế:</a:t>
            </a:r>
            <a:r>
              <a:rPr lang="vi-VN" sz="2400" dirty="0">
                <a:latin typeface="Times New Roman" panose="02020603050405020304" pitchFamily="18" charset="0"/>
                <a:cs typeface="Times New Roman" panose="02020603050405020304" pitchFamily="18" charset="0"/>
              </a:rPr>
              <a:t> từ chuyện ăn trầu </a:t>
            </a:r>
            <a:r>
              <a:rPr lang="vi-VN" sz="2400" dirty="0" smtClean="0">
                <a:latin typeface="Times New Roman" panose="02020603050405020304" pitchFamily="18" charset="0"/>
                <a:cs typeface="Times New Roman" panose="02020603050405020304" pitchFamily="18" charset="0"/>
              </a:rPr>
              <a:t>nói </a:t>
            </a:r>
            <a:r>
              <a:rPr lang="vi-VN" sz="2400" dirty="0">
                <a:latin typeface="Times New Roman" panose="02020603050405020304" pitchFamily="18" charset="0"/>
                <a:cs typeface="Times New Roman" panose="02020603050405020304" pitchFamily="18" charset="0"/>
              </a:rPr>
              <a:t>đến chuyện tình yêu nam nữ, chuyện hôn nhân</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a:t>
            </a:r>
            <a:r>
              <a:rPr lang="vi-VN" sz="2400" b="1" i="1" dirty="0">
                <a:solidFill>
                  <a:srgbClr val="FF0000"/>
                </a:solidFill>
                <a:latin typeface="Times New Roman" panose="02020603050405020304" pitchFamily="18" charset="0"/>
                <a:cs typeface="Times New Roman" panose="02020603050405020304" pitchFamily="18" charset="0"/>
              </a:rPr>
              <a:t>có phải duyên nhau</a:t>
            </a:r>
            <a:r>
              <a:rPr lang="vi-VN" sz="2400" dirty="0">
                <a:latin typeface="Times New Roman" panose="02020603050405020304" pitchFamily="18" charset="0"/>
                <a:cs typeface="Times New Roman" panose="02020603050405020304" pitchFamily="18" charset="0"/>
              </a:rPr>
              <a:t>” tức là có tình cảm, tình ý với nhau, trai gái có hi vọng sẽ nên duyên</a:t>
            </a:r>
            <a:r>
              <a:rPr lang="en-US" sz="2400" dirty="0">
                <a:latin typeface="Times New Roman" panose="02020603050405020304" pitchFamily="18" charset="0"/>
                <a:cs typeface="Times New Roman" panose="02020603050405020304" pitchFamily="18" charset="0"/>
              </a:rPr>
              <a:t>.</a:t>
            </a:r>
          </a:p>
          <a:p>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a:t>
            </a:r>
            <a:r>
              <a:rPr lang="vi-VN" sz="2400" b="1" i="1" dirty="0">
                <a:solidFill>
                  <a:srgbClr val="FF0000"/>
                </a:solidFill>
                <a:latin typeface="Times New Roman" panose="02020603050405020304" pitchFamily="18" charset="0"/>
                <a:cs typeface="Times New Roman" panose="02020603050405020304" pitchFamily="18" charset="0"/>
              </a:rPr>
              <a:t>thắm </a:t>
            </a:r>
            <a:r>
              <a:rPr lang="vi-VN" sz="2400" b="1" i="1" dirty="0" smtClean="0">
                <a:solidFill>
                  <a:srgbClr val="FF0000"/>
                </a:solidFill>
                <a:latin typeface="Times New Roman" panose="02020603050405020304" pitchFamily="18" charset="0"/>
                <a:cs typeface="Times New Roman" panose="02020603050405020304" pitchFamily="18" charset="0"/>
              </a:rPr>
              <a:t>lại”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Là </a:t>
            </a:r>
            <a:r>
              <a:rPr lang="vi-VN" sz="2400" dirty="0">
                <a:latin typeface="Times New Roman" panose="02020603050405020304" pitchFamily="18" charset="0"/>
                <a:cs typeface="Times New Roman" panose="02020603050405020304" pitchFamily="18" charset="0"/>
              </a:rPr>
              <a:t>màu đỏ thắm của trầu khi ăn </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Tượng </a:t>
            </a:r>
            <a:r>
              <a:rPr lang="vi-VN" sz="2400" dirty="0">
                <a:latin typeface="Times New Roman" panose="02020603050405020304" pitchFamily="18" charset="0"/>
                <a:cs typeface="Times New Roman" panose="02020603050405020304" pitchFamily="18" charset="0"/>
              </a:rPr>
              <a:t>trưng cho tình yêu nam </a:t>
            </a:r>
            <a:r>
              <a:rPr lang="vi-VN" sz="2400" dirty="0" smtClean="0">
                <a:latin typeface="Times New Roman" panose="02020603050405020304" pitchFamily="18" charset="0"/>
                <a:cs typeface="Times New Roman" panose="02020603050405020304" pitchFamily="18" charset="0"/>
              </a:rPr>
              <a:t>nữ</a:t>
            </a:r>
            <a:r>
              <a:rPr lang="en-US" sz="24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hãy trân trọng, hãy tin tưởng nhau. </a:t>
            </a:r>
            <a:endParaRPr lang="en-US" sz="2800" dirty="0">
              <a:latin typeface="Times New Roman" panose="02020603050405020304" pitchFamily="18" charset="0"/>
              <a:cs typeface="Times New Roman" panose="02020603050405020304" pitchFamily="18" charset="0"/>
            </a:endParaRPr>
          </a:p>
          <a:p>
            <a:endParaRPr lang="en-US" dirty="0"/>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875" r="21875"/>
          <a:stretch>
            <a:fillRect/>
          </a:stretch>
        </p:blipFill>
        <p:spPr>
          <a:xfrm>
            <a:off x="8097778" y="304800"/>
            <a:ext cx="4177349" cy="3725889"/>
          </a:xfrm>
        </p:spPr>
      </p:pic>
      <p:pic>
        <p:nvPicPr>
          <p:cNvPr id="9" name="Picture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410489" y="2938147"/>
            <a:ext cx="3781511" cy="3919853"/>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pic>
    </p:spTree>
    <p:extLst>
      <p:ext uri="{BB962C8B-B14F-4D97-AF65-F5344CB8AC3E}">
        <p14:creationId xmlns:p14="http://schemas.microsoft.com/office/powerpoint/2010/main" val="2655785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barn(inVertical)">
                                      <p:cBhvr>
                                        <p:cTn id="29" dur="500"/>
                                        <p:tgtEl>
                                          <p:spTgt spid="6">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2671" y="1066419"/>
            <a:ext cx="6096000" cy="1384995"/>
          </a:xfrm>
          <a:prstGeom prst="rect">
            <a:avLst/>
          </a:prstGeom>
        </p:spPr>
        <p:txBody>
          <a:bodyPr>
            <a:spAutoFit/>
          </a:bodyPr>
          <a:lstStyle/>
          <a:p>
            <a:r>
              <a:rPr lang="vi-VN" sz="2800" b="1" dirty="0">
                <a:latin typeface="Times New Roman" panose="02020603050405020304" pitchFamily="18" charset="0"/>
                <a:cs typeface="Times New Roman" panose="02020603050405020304" pitchFamily="18" charset="0"/>
              </a:rPr>
              <a:t>b. Hai câu sau:</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thắm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Đừng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vôi</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420681" y="-66645"/>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264017" y="2938147"/>
            <a:ext cx="8063345"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a:t>
            </a:r>
            <a:r>
              <a:rPr lang="vi-VN" sz="2800" b="1" i="1" dirty="0">
                <a:solidFill>
                  <a:srgbClr val="FF0000"/>
                </a:solidFill>
                <a:latin typeface="Times New Roman" panose="02020603050405020304" pitchFamily="18" charset="0"/>
                <a:cs typeface="Times New Roman" panose="02020603050405020304" pitchFamily="18" charset="0"/>
              </a:rPr>
              <a:t>Đừng xanh như lá, bạc như vôi”</a:t>
            </a:r>
            <a:r>
              <a:rPr lang="vi-VN" sz="2800" b="1"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Phép tiểu đối nhấn mạnh cá tính, khát vọng tình yêu, phê phán kẻ bạc tình</a:t>
            </a:r>
            <a:r>
              <a:rPr lang="vi-VN" dirty="0"/>
              <a:t>.</a:t>
            </a:r>
            <a:endParaRPr lang="en-US" sz="2400" dirty="0">
              <a:latin typeface="Times New Roman" panose="02020603050405020304" pitchFamily="18" charset="0"/>
              <a:cs typeface="Times New Roman" panose="02020603050405020304" pitchFamily="18" charset="0"/>
            </a:endParaRP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875" r="21875"/>
          <a:stretch>
            <a:fillRect/>
          </a:stretch>
        </p:blipFill>
        <p:spPr>
          <a:xfrm>
            <a:off x="8097778" y="304800"/>
            <a:ext cx="4177349" cy="3725889"/>
          </a:xfrm>
        </p:spPr>
      </p:pic>
      <p:pic>
        <p:nvPicPr>
          <p:cNvPr id="9" name="Picture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410489" y="2938147"/>
            <a:ext cx="3781511" cy="3919853"/>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pic>
    </p:spTree>
    <p:extLst>
      <p:ext uri="{BB962C8B-B14F-4D97-AF65-F5344CB8AC3E}">
        <p14:creationId xmlns:p14="http://schemas.microsoft.com/office/powerpoint/2010/main" val="747229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EA7E95EE-7465-4ABE-A15B-B0CCB7EA21E5}"/>
              </a:ext>
            </a:extLst>
          </p:cNvPr>
          <p:cNvSpPr>
            <a:spLocks noChangeArrowheads="1"/>
          </p:cNvSpPr>
          <p:nvPr/>
        </p:nvSpPr>
        <p:spPr bwMode="auto">
          <a:xfrm>
            <a:off x="979818" y="150420"/>
            <a:ext cx="10416209" cy="2560709"/>
          </a:xfrm>
          <a:custGeom>
            <a:avLst/>
            <a:gdLst>
              <a:gd name="T0" fmla="*/ 8619744 w 8619744"/>
              <a:gd name="T1" fmla="*/ 975360 h 1950720"/>
              <a:gd name="T2" fmla="*/ 4309872 w 8619744"/>
              <a:gd name="T3" fmla="*/ 1950720 h 1950720"/>
              <a:gd name="T4" fmla="*/ 0 w 8619744"/>
              <a:gd name="T5" fmla="*/ 975360 h 1950720"/>
              <a:gd name="T6" fmla="*/ 4309872 w 8619744"/>
              <a:gd name="T7" fmla="*/ 0 h 1950720"/>
              <a:gd name="T8" fmla="*/ 0 60000 65536"/>
              <a:gd name="T9" fmla="*/ 5898240 60000 65536"/>
              <a:gd name="T10" fmla="*/ 11796480 60000 65536"/>
              <a:gd name="T11" fmla="*/ 17694720 60000 65536"/>
              <a:gd name="T12" fmla="*/ 162563 w 8619744"/>
              <a:gd name="T13" fmla="*/ 162563 h 1950720"/>
              <a:gd name="T14" fmla="*/ 8457181 w 8619744"/>
              <a:gd name="T15" fmla="*/ 1788157 h 1950720"/>
            </a:gdLst>
            <a:ahLst/>
            <a:cxnLst>
              <a:cxn ang="T8">
                <a:pos x="T0" y="T1"/>
              </a:cxn>
              <a:cxn ang="T9">
                <a:pos x="T2" y="T3"/>
              </a:cxn>
              <a:cxn ang="T10">
                <a:pos x="T4" y="T5"/>
              </a:cxn>
              <a:cxn ang="T11">
                <a:pos x="T6" y="T7"/>
              </a:cxn>
            </a:cxnLst>
            <a:rect l="T12" t="T13" r="T14" b="T15"/>
            <a:pathLst>
              <a:path w="8619744" h="1950720">
                <a:moveTo>
                  <a:pt x="0" y="0"/>
                </a:moveTo>
                <a:lnTo>
                  <a:pt x="8294617" y="0"/>
                </a:lnTo>
                <a:lnTo>
                  <a:pt x="8619744" y="325127"/>
                </a:lnTo>
                <a:lnTo>
                  <a:pt x="8619744" y="1950720"/>
                </a:lnTo>
                <a:lnTo>
                  <a:pt x="325127" y="1950720"/>
                </a:lnTo>
                <a:lnTo>
                  <a:pt x="0" y="1625593"/>
                </a:lnTo>
                <a:lnTo>
                  <a:pt x="0" y="0"/>
                </a:lnTo>
                <a:close/>
              </a:path>
            </a:pathLst>
          </a:custGeom>
          <a:solidFill>
            <a:schemeClr val="accent3">
              <a:lumMod val="20000"/>
              <a:lumOff val="80000"/>
              <a:alpha val="74901"/>
            </a:schemeClr>
          </a:solidFill>
          <a:ln>
            <a:noFill/>
          </a:ln>
        </p:spPr>
        <p:txBody>
          <a:bodyPr anchor="ct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 Quả cau nho nhỏ</a:t>
            </a:r>
            <a:endParaRPr lang="en-US"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   Cái vỏ vân vân</a:t>
            </a:r>
            <a:endParaRPr lang="en-US"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   Nay anh học gần</a:t>
            </a:r>
            <a:endParaRPr lang="en-US"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   Nay anh học xa...</a:t>
            </a:r>
            <a:endParaRPr lang="en-US" sz="2400" dirty="0">
              <a:latin typeface="Times New Roman" panose="02020603050405020304" pitchFamily="18" charset="0"/>
              <a:cs typeface="Times New Roman" panose="02020603050405020304" pitchFamily="18" charset="0"/>
            </a:endParaRPr>
          </a:p>
          <a:p>
            <a:r>
              <a:rPr lang="en-US" i="1" dirty="0" smtClean="0"/>
              <a:t> </a:t>
            </a:r>
            <a:endParaRPr lang="en-US" dirty="0"/>
          </a:p>
        </p:txBody>
      </p:sp>
      <p:sp>
        <p:nvSpPr>
          <p:cNvPr id="5" name="Snip Diagonal Corner Rectangle 4">
            <a:extLst>
              <a:ext uri="{FF2B5EF4-FFF2-40B4-BE49-F238E27FC236}">
                <a16:creationId xmlns:a16="http://schemas.microsoft.com/office/drawing/2014/main" id="{408D45CB-19B7-41C4-B9EB-0EB648D42C32}"/>
              </a:ext>
            </a:extLst>
          </p:cNvPr>
          <p:cNvSpPr>
            <a:spLocks noChangeArrowheads="1"/>
          </p:cNvSpPr>
          <p:nvPr/>
        </p:nvSpPr>
        <p:spPr bwMode="auto">
          <a:xfrm>
            <a:off x="2603212" y="3491345"/>
            <a:ext cx="8873572" cy="1266644"/>
          </a:xfrm>
          <a:custGeom>
            <a:avLst/>
            <a:gdLst>
              <a:gd name="T0" fmla="*/ 8290560 w 8290560"/>
              <a:gd name="T1" fmla="*/ 752856 h 1505712"/>
              <a:gd name="T2" fmla="*/ 4145280 w 8290560"/>
              <a:gd name="T3" fmla="*/ 1505712 h 1505712"/>
              <a:gd name="T4" fmla="*/ 0 w 8290560"/>
              <a:gd name="T5" fmla="*/ 752856 h 1505712"/>
              <a:gd name="T6" fmla="*/ 4145280 w 8290560"/>
              <a:gd name="T7" fmla="*/ 0 h 1505712"/>
              <a:gd name="T8" fmla="*/ 0 60000 65536"/>
              <a:gd name="T9" fmla="*/ 5898240 60000 65536"/>
              <a:gd name="T10" fmla="*/ 11796480 60000 65536"/>
              <a:gd name="T11" fmla="*/ 17694720 60000 65536"/>
              <a:gd name="T12" fmla="*/ 125479 w 8290560"/>
              <a:gd name="T13" fmla="*/ 125479 h 1505712"/>
              <a:gd name="T14" fmla="*/ 8165081 w 8290560"/>
              <a:gd name="T15" fmla="*/ 1380233 h 1505712"/>
            </a:gdLst>
            <a:ahLst/>
            <a:cxnLst>
              <a:cxn ang="T8">
                <a:pos x="T0" y="T1"/>
              </a:cxn>
              <a:cxn ang="T9">
                <a:pos x="T2" y="T3"/>
              </a:cxn>
              <a:cxn ang="T10">
                <a:pos x="T4" y="T5"/>
              </a:cxn>
              <a:cxn ang="T11">
                <a:pos x="T6" y="T7"/>
              </a:cxn>
            </a:cxnLst>
            <a:rect l="T12" t="T13" r="T14" b="T15"/>
            <a:pathLst>
              <a:path w="8290560" h="1505712">
                <a:moveTo>
                  <a:pt x="0" y="0"/>
                </a:moveTo>
                <a:lnTo>
                  <a:pt x="8039603" y="0"/>
                </a:lnTo>
                <a:lnTo>
                  <a:pt x="8290560" y="250957"/>
                </a:lnTo>
                <a:lnTo>
                  <a:pt x="8290560" y="1505712"/>
                </a:lnTo>
                <a:lnTo>
                  <a:pt x="250957" y="1505712"/>
                </a:lnTo>
                <a:lnTo>
                  <a:pt x="0" y="1254755"/>
                </a:lnTo>
                <a:lnTo>
                  <a:pt x="0" y="0"/>
                </a:lnTo>
                <a:close/>
              </a:path>
            </a:pathLst>
          </a:custGeom>
          <a:solidFill>
            <a:schemeClr val="accent3">
              <a:lumMod val="20000"/>
              <a:lumOff val="80000"/>
              <a:alpha val="74901"/>
            </a:scheme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08477" rtl="0" eaLnBrk="1" fontAlgn="auto" latinLnBrk="0" hangingPunct="1">
              <a:lnSpc>
                <a:spcPct val="100000"/>
              </a:lnSpc>
              <a:spcBef>
                <a:spcPts val="0"/>
              </a:spcBef>
              <a:spcAft>
                <a:spcPts val="0"/>
              </a:spcAft>
              <a:buClrTx/>
              <a:buSzTx/>
              <a:buFontTx/>
              <a:buNone/>
              <a:tabLst/>
              <a:defRPr/>
            </a:pPr>
            <a:endParaRPr kumimoji="0" lang="en-US" altLang="en-US" sz="32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lvl="0" defTabSz="908477"/>
            <a:r>
              <a:rPr kumimoji="0" lang="en-US" altLang="en-US" sz="2800" b="1"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altLang="en-US" sz="2800" b="1"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án</a:t>
            </a:r>
            <a:r>
              <a:rPr kumimoji="0" lang="en-US" altLang="en-US" sz="2800" b="1"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 Ca dao về đề tài tình yêu, hôn nhân</a:t>
            </a:r>
            <a:r>
              <a:rPr lang="en-US" sz="2800" b="1" dirty="0">
                <a:solidFill>
                  <a:srgbClr val="FF0000"/>
                </a:solidFill>
                <a:latin typeface="Times New Roman" panose="02020603050405020304" pitchFamily="18" charset="0"/>
                <a:cs typeface="Times New Roman" panose="02020603050405020304" pitchFamily="18" charset="0"/>
              </a:rPr>
              <a:t>.</a:t>
            </a:r>
            <a:r>
              <a:rPr kumimoji="0" lang="en-US" altLang="en-US" sz="2800" b="1"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l" defTabSz="908477"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endParaRPr kumimoji="0" lang="en-US" altLang="en-US" sz="28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Pentagon 5">
            <a:hlinkClick r:id="" action="ppaction://noaction"/>
            <a:extLst>
              <a:ext uri="{FF2B5EF4-FFF2-40B4-BE49-F238E27FC236}">
                <a16:creationId xmlns:a16="http://schemas.microsoft.com/office/drawing/2014/main" id="{E482D71E-6BDF-4EA5-87A2-BB048CF4C15B}"/>
              </a:ext>
            </a:extLst>
          </p:cNvPr>
          <p:cNvSpPr/>
          <p:nvPr/>
        </p:nvSpPr>
        <p:spPr>
          <a:xfrm flipH="1">
            <a:off x="8375650" y="5962650"/>
            <a:ext cx="2000250" cy="7556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84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8277D4E1-E7B8-485A-B2B0-D7091A888943}"/>
              </a:ext>
            </a:extLst>
          </p:cNvPr>
          <p:cNvPicPr>
            <a:picLocks noChangeAspect="1"/>
          </p:cNvPicPr>
          <p:nvPr/>
        </p:nvPicPr>
        <p:blipFill rotWithShape="1">
          <a:blip r:embed="rId2"/>
          <a:srcRect t="24933" b="6800"/>
          <a:stretch/>
        </p:blipFill>
        <p:spPr>
          <a:xfrm>
            <a:off x="0" y="4627418"/>
            <a:ext cx="11896090" cy="2230582"/>
          </a:xfrm>
          <a:prstGeom prst="rect">
            <a:avLst/>
          </a:prstGeom>
          <a:ln>
            <a:noFill/>
          </a:ln>
          <a:effectLst>
            <a:softEdge rad="635000"/>
          </a:effectLst>
        </p:spPr>
      </p:pic>
      <p:sp>
        <p:nvSpPr>
          <p:cNvPr id="3" name="TextBox 2"/>
          <p:cNvSpPr txBox="1"/>
          <p:nvPr/>
        </p:nvSpPr>
        <p:spPr>
          <a:xfrm>
            <a:off x="7038109" y="323273"/>
            <a:ext cx="3666836" cy="2272145"/>
          </a:xfrm>
          <a:prstGeom prst="rect">
            <a:avLst/>
          </a:prstGeom>
          <a:noFill/>
        </p:spPr>
        <p:txBody>
          <a:bodyPr wrap="square" rtlCol="0">
            <a:spAutoFit/>
          </a:bodyPr>
          <a:lstStyle/>
          <a:p>
            <a:endParaRPr lang="en-US" dirty="0"/>
          </a:p>
        </p:txBody>
      </p:sp>
      <p:sp>
        <p:nvSpPr>
          <p:cNvPr id="7" name="TextBox 6"/>
          <p:cNvSpPr txBox="1"/>
          <p:nvPr/>
        </p:nvSpPr>
        <p:spPr>
          <a:xfrm>
            <a:off x="4327727" y="809858"/>
            <a:ext cx="6048173" cy="1569660"/>
          </a:xfrm>
          <a:prstGeom prst="rect">
            <a:avLst/>
          </a:prstGeom>
          <a:noFill/>
        </p:spPr>
        <p:txBody>
          <a:bodyPr wrap="square" rtlCol="0">
            <a:spAutoFit/>
          </a:bodyPr>
          <a:lstStyle/>
          <a:p>
            <a:r>
              <a:rPr lang="vi-VN" sz="2400" i="1" dirty="0" smtClean="0">
                <a:latin typeface="Times New Roman" panose="02020603050405020304" pitchFamily="18" charset="0"/>
                <a:cs typeface="Times New Roman" panose="02020603050405020304" pitchFamily="18" charset="0"/>
              </a:rPr>
              <a:t>+         Thưa rằng tôi đi hái dâu</a:t>
            </a:r>
            <a:endParaRPr lang="en-US" sz="2400" dirty="0" smtClean="0">
              <a:latin typeface="Times New Roman" panose="02020603050405020304" pitchFamily="18" charset="0"/>
              <a:cs typeface="Times New Roman" panose="02020603050405020304" pitchFamily="18" charset="0"/>
            </a:endParaRPr>
          </a:p>
          <a:p>
            <a:r>
              <a:rPr lang="vi-VN" sz="2400" i="1" dirty="0" smtClean="0">
                <a:latin typeface="Times New Roman" panose="02020603050405020304" pitchFamily="18" charset="0"/>
                <a:cs typeface="Times New Roman" panose="02020603050405020304" pitchFamily="18" charset="0"/>
              </a:rPr>
              <a:t>       Hai anh mở túi đưa trầu cho ăn.</a:t>
            </a:r>
            <a:endParaRPr lang="en-US" sz="2400" dirty="0" smtClean="0">
              <a:latin typeface="Times New Roman" panose="02020603050405020304" pitchFamily="18" charset="0"/>
              <a:cs typeface="Times New Roman" panose="02020603050405020304" pitchFamily="18" charset="0"/>
            </a:endParaRPr>
          </a:p>
          <a:p>
            <a:r>
              <a:rPr lang="vi-VN" sz="2400" i="1" dirty="0" smtClean="0">
                <a:latin typeface="Times New Roman" panose="02020603050405020304" pitchFamily="18" charset="0"/>
                <a:cs typeface="Times New Roman" panose="02020603050405020304" pitchFamily="18" charset="0"/>
              </a:rPr>
              <a:t>+       Từ ngày ăn phải miếng trầu</a:t>
            </a:r>
            <a:endParaRPr lang="en-US" sz="2400" dirty="0" smtClean="0">
              <a:latin typeface="Times New Roman" panose="02020603050405020304" pitchFamily="18" charset="0"/>
              <a:cs typeface="Times New Roman" panose="02020603050405020304" pitchFamily="18" charset="0"/>
            </a:endParaRPr>
          </a:p>
          <a:p>
            <a:r>
              <a:rPr lang="vi-VN" sz="2400" i="1" dirty="0" smtClean="0">
                <a:latin typeface="Times New Roman" panose="02020603050405020304" pitchFamily="18" charset="0"/>
                <a:cs typeface="Times New Roman" panose="02020603050405020304" pitchFamily="18" charset="0"/>
              </a:rPr>
              <a:t>      Miệng ăn, môi đỏ, dạ sầu đăm chiêu</a:t>
            </a:r>
            <a:endParaRPr lang="en-US" sz="2400" dirty="0">
              <a:latin typeface="Times New Roman" panose="02020603050405020304" pitchFamily="18" charset="0"/>
              <a:cs typeface="Times New Roman" panose="02020603050405020304" pitchFamily="18" charset="0"/>
            </a:endParaRPr>
          </a:p>
        </p:txBody>
      </p:sp>
      <p:sp>
        <p:nvSpPr>
          <p:cNvPr id="9" name="Arrow: Up 1">
            <a:hlinkClick r:id="rId3" action="ppaction://hlinksldjump"/>
            <a:extLst>
              <a:ext uri="{FF2B5EF4-FFF2-40B4-BE49-F238E27FC236}">
                <a16:creationId xmlns:a16="http://schemas.microsoft.com/office/drawing/2014/main" id="{2ABE9425-4A94-489E-A40B-8A8850A65D01}"/>
              </a:ext>
            </a:extLst>
          </p:cNvPr>
          <p:cNvSpPr/>
          <p:nvPr/>
        </p:nvSpPr>
        <p:spPr>
          <a:xfrm rot="5400000">
            <a:off x="10951400" y="5840413"/>
            <a:ext cx="889254" cy="10001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4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95870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0681" y="-66645"/>
            <a:ext cx="5609908"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3. </a:t>
            </a:r>
            <a:r>
              <a:rPr lang="vi-VN" sz="3600" b="1" dirty="0">
                <a:solidFill>
                  <a:srgbClr val="0070C0"/>
                </a:solidFill>
                <a:latin typeface="Times New Roman" panose="02020603050405020304" pitchFamily="18" charset="0"/>
                <a:cs typeface="Times New Roman" panose="02020603050405020304" pitchFamily="18" charset="0"/>
              </a:rPr>
              <a:t>Cảm xúc trữ tình </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264017" y="2365556"/>
            <a:ext cx="8063345"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dirty="0">
                <a:solidFill>
                  <a:srgbClr val="7030A0"/>
                </a:solidFill>
                <a:latin typeface="Times New Roman" panose="02020603050405020304" pitchFamily="18" charset="0"/>
                <a:cs typeface="Times New Roman" panose="02020603050405020304" pitchFamily="18" charset="0"/>
              </a:rPr>
              <a:t>Nhà thơ muốn bày tỏ mong muốn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có</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với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nhau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thì</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hãy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trân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trọng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hãy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thắm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chứ</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đừng bội bạc</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2114091" y="814398"/>
            <a:ext cx="6221575" cy="668645"/>
          </a:xfrm>
          <a:prstGeom prst="rect">
            <a:avLst/>
          </a:prstGeom>
        </p:spPr>
        <p:txBody>
          <a:bodyPr wrap="none">
            <a:spAutoFit/>
          </a:bodyPr>
          <a:lstStyle/>
          <a:p>
            <a:pPr>
              <a:lnSpc>
                <a:spcPct val="130000"/>
              </a:lnSpc>
              <a:spcAft>
                <a:spcPts val="0"/>
              </a:spcAft>
              <a:tabLst>
                <a:tab pos="1386840" algn="l"/>
              </a:tabLst>
            </a:pPr>
            <a:r>
              <a:rPr lang="vi-VN" sz="3200" b="1" dirty="0">
                <a:latin typeface="Times New Roman" panose="02020603050405020304" pitchFamily="18" charset="0"/>
                <a:ea typeface="Times New Roman" panose="02020603050405020304" pitchFamily="18" charset="0"/>
              </a:rPr>
              <a:t>- Cảm xúc, tâm trạng của nhà thơ</a:t>
            </a:r>
            <a:r>
              <a:rPr lang="vi-VN"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0" name="Pentagon 9"/>
          <p:cNvSpPr/>
          <p:nvPr/>
        </p:nvSpPr>
        <p:spPr>
          <a:xfrm>
            <a:off x="264016" y="4606626"/>
            <a:ext cx="8063345" cy="1435731"/>
          </a:xfrm>
          <a:prstGeom prst="homePlat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dirty="0">
                <a:solidFill>
                  <a:srgbClr val="7030A0"/>
                </a:solidFill>
                <a:latin typeface="Times New Roman" panose="02020603050405020304" pitchFamily="18" charset="0"/>
                <a:cs typeface="Times New Roman" panose="02020603050405020304" pitchFamily="18" charset="0"/>
              </a:rPr>
              <a:t>Tâm trạng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buồn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sâu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xen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lẫn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trách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móc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ngờ</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vực</a:t>
            </a:r>
            <a:r>
              <a:rPr lang="vi-VN" sz="2800" dirty="0">
                <a:solidFill>
                  <a:srgbClr val="7030A0"/>
                </a:solidFill>
                <a:latin typeface="Times New Roman" panose="02020603050405020304" pitchFamily="18" charset="0"/>
                <a:cs typeface="Times New Roman" panose="02020603050405020304" pitchFamily="18" charset="0"/>
              </a:rPr>
              <a:t>, xót xa cho thân phận của người phụ nữ trong xã hội cũ.</a:t>
            </a:r>
            <a:endParaRPr lang="en-US" sz="2800" dirty="0">
              <a:solidFill>
                <a:srgbClr val="7030A0"/>
              </a:solidFill>
              <a:latin typeface="Times New Roman" panose="02020603050405020304" pitchFamily="18" charset="0"/>
              <a:cs typeface="Times New Roman" panose="02020603050405020304" pitchFamily="18" charset="0"/>
            </a:endParaRPr>
          </a:p>
        </p:txBody>
      </p:sp>
      <p:pic>
        <p:nvPicPr>
          <p:cNvPr id="6" name="Picture Placeholder 5"/>
          <p:cNvPicPr>
            <a:picLocks noGrp="1" noChangeAspect="1"/>
          </p:cNvPicPr>
          <p:nvPr>
            <p:ph type="pic" sz="quarter" idx="10"/>
          </p:nvPr>
        </p:nvPicPr>
        <p:blipFill>
          <a:blip r:embed="rId2"/>
          <a:srcRect t="18499" b="18499"/>
          <a:stretch>
            <a:fillRect/>
          </a:stretch>
        </p:blipFill>
        <p:spPr>
          <a:xfrm>
            <a:off x="8665879" y="1348509"/>
            <a:ext cx="3388762" cy="4147159"/>
          </a:xfrm>
          <a:prstGeom prst="rect">
            <a:avLst/>
          </a:prstGeom>
        </p:spPr>
      </p:pic>
    </p:spTree>
    <p:extLst>
      <p:ext uri="{BB962C8B-B14F-4D97-AF65-F5344CB8AC3E}">
        <p14:creationId xmlns:p14="http://schemas.microsoft.com/office/powerpoint/2010/main" val="135051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2418232" y="215376"/>
            <a:ext cx="3310009" cy="812530"/>
          </a:xfrm>
          <a:prstGeom prst="rect">
            <a:avLst/>
          </a:prstGeom>
        </p:spPr>
        <p:txBody>
          <a:bodyPr wrap="non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IV. TỔNG KẾT</a:t>
            </a:r>
            <a:endPar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4599710" y="2339036"/>
            <a:ext cx="7333672" cy="3453253"/>
          </a:xfrm>
          <a:prstGeom prst="rect">
            <a:avLst/>
          </a:prstGeom>
        </p:spPr>
        <p:txBody>
          <a:bodyPr wrap="square">
            <a:spAutoFit/>
          </a:bodyPr>
          <a:lstStyle/>
          <a:p>
            <a:pPr marL="0" marR="0" lvl="0" indent="42545" algn="just" defTabSz="914400" rtl="0" eaLnBrk="1" fontAlgn="auto" latinLnBrk="0" hangingPunct="1">
              <a:lnSpc>
                <a:spcPct val="13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Rút</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nét</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đặc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sắc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dung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nghệ</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thuật</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Theo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dùng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Xuân</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Hương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gì</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độc đáo</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Em hãy rút ra một số kinh nghiệm khi đọc hiểu thơ Đường luật?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7" name="Picture 6" descr="22858PICdbgea5Gz679dY_PIC2018.png"/>
          <p:cNvPicPr>
            <a:picLocks noChangeAspect="1"/>
          </p:cNvPicPr>
          <p:nvPr/>
        </p:nvPicPr>
        <p:blipFill>
          <a:blip r:embed="rId3" cstate="print"/>
          <a:stretch>
            <a:fillRect/>
          </a:stretch>
        </p:blipFill>
        <p:spPr>
          <a:xfrm flipH="1">
            <a:off x="1522238" y="2198256"/>
            <a:ext cx="3613180" cy="4659744"/>
          </a:xfrm>
          <a:prstGeom prst="rect">
            <a:avLst/>
          </a:prstGeom>
        </p:spPr>
      </p:pic>
    </p:spTree>
    <p:extLst>
      <p:ext uri="{BB962C8B-B14F-4D97-AF65-F5344CB8AC3E}">
        <p14:creationId xmlns:p14="http://schemas.microsoft.com/office/powerpoint/2010/main" val="1835326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600"/>
            <a:ext cx="12192000" cy="6959600"/>
          </a:xfrm>
        </p:spPr>
      </p:pic>
      <p:sp>
        <p:nvSpPr>
          <p:cNvPr id="5" name="Rectangle 4"/>
          <p:cNvSpPr/>
          <p:nvPr/>
        </p:nvSpPr>
        <p:spPr>
          <a:xfrm>
            <a:off x="766618" y="811343"/>
            <a:ext cx="11055927" cy="5133713"/>
          </a:xfrm>
          <a:prstGeom prst="rect">
            <a:avLst/>
          </a:prstGeom>
        </p:spPr>
        <p:txBody>
          <a:bodyPr wrap="square">
            <a:spAutoFit/>
          </a:bodyPr>
          <a:lstStyle/>
          <a:p>
            <a:pPr algn="just">
              <a:lnSpc>
                <a:spcPct val="130000"/>
              </a:lnSpc>
              <a:spcAft>
                <a:spcPts val="0"/>
              </a:spcAft>
            </a:pPr>
            <a:r>
              <a:rPr lang="vi-VN" sz="2800" b="1" dirty="0">
                <a:solidFill>
                  <a:srgbClr val="0070C0"/>
                </a:solidFill>
                <a:latin typeface="Times New Roman" panose="02020603050405020304" pitchFamily="18" charset="0"/>
                <a:ea typeface="Calibri" panose="020F0502020204030204" pitchFamily="34" charset="0"/>
              </a:rPr>
              <a:t>1. </a:t>
            </a:r>
            <a:r>
              <a:rPr lang="en-US" sz="2800" b="1" dirty="0" err="1">
                <a:solidFill>
                  <a:srgbClr val="0070C0"/>
                </a:solidFill>
                <a:latin typeface="Times New Roman" panose="02020603050405020304" pitchFamily="18" charset="0"/>
                <a:ea typeface="Calibri" panose="020F0502020204030204" pitchFamily="34" charset="0"/>
              </a:rPr>
              <a:t>Nghệ</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thuật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dirty="0">
                <a:latin typeface="Times New Roman" panose="02020603050405020304" pitchFamily="18" charset="0"/>
                <a:ea typeface="Calibri" panose="020F0502020204030204" pitchFamily="34" charset="0"/>
              </a:rPr>
              <a:t>- Thể thơ thất ngôn tứ tuyệt hàm súc, cách gieo vần, tiểu đối ở câu 1, 4 tạo sự hài hòa, chặt chẽ.</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dirty="0">
                <a:latin typeface="Times New Roman" panose="02020603050405020304" pitchFamily="18" charset="0"/>
                <a:ea typeface="Calibri" panose="020F0502020204030204" pitchFamily="34" charset="0"/>
              </a:rPr>
              <a:t>- Nghệ thuật ẩn dụ, mượn việc tả cảnh vật, vịnh vật để nói chuyện xã hội và diễn tả nội tâm con người.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Từ</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ngữ</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hình</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ảnh</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giản</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dị</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nhưng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giàu</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sức</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biểu</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cảm</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táo</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bạo</a:t>
            </a:r>
            <a:r>
              <a:rPr lang="en-US" sz="2800" dirty="0">
                <a:solidFill>
                  <a:srgbClr val="1D1B11"/>
                </a:solidFill>
                <a:latin typeface="Times New Roman" panose="02020603050405020304" pitchFamily="18" charset="0"/>
                <a:ea typeface="Times New Roman" panose="02020603050405020304" pitchFamily="18" charset="0"/>
              </a:rPr>
              <a:t>, in </a:t>
            </a:r>
            <a:r>
              <a:rPr lang="en-US" sz="2800" dirty="0" err="1">
                <a:solidFill>
                  <a:srgbClr val="1D1B11"/>
                </a:solidFill>
                <a:latin typeface="Times New Roman" panose="02020603050405020304" pitchFamily="18" charset="0"/>
                <a:ea typeface="Times New Roman" panose="02020603050405020304" pitchFamily="18" charset="0"/>
              </a:rPr>
              <a:t>đậm</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cá</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tính</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sáng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tạo</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của</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nữ</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sĩ</a:t>
            </a:r>
            <a:r>
              <a:rPr lang="en-US" sz="2800" dirty="0">
                <a:solidFill>
                  <a:srgbClr val="1D1B11"/>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Việt</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hóa</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thơ</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Đường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mang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nét</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dân</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gian</a:t>
            </a:r>
            <a:r>
              <a:rPr lang="en-US" sz="2800" dirty="0">
                <a:solidFill>
                  <a:srgbClr val="1D1B11"/>
                </a:solidFill>
                <a:latin typeface="Times New Roman" panose="02020603050405020304" pitchFamily="18" charset="0"/>
                <a:ea typeface="Times New Roman" panose="02020603050405020304" pitchFamily="18" charset="0"/>
              </a:rPr>
              <a:t> – </a:t>
            </a:r>
            <a:r>
              <a:rPr lang="en-US" sz="2800" dirty="0" err="1">
                <a:solidFill>
                  <a:srgbClr val="1D1B11"/>
                </a:solidFill>
                <a:latin typeface="Times New Roman" panose="02020603050405020304" pitchFamily="18" charset="0"/>
                <a:ea typeface="Times New Roman" panose="02020603050405020304" pitchFamily="18" charset="0"/>
              </a:rPr>
              <a:t>dân</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tộc</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theo</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phong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cách</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riêng</a:t>
            </a:r>
            <a:r>
              <a:rPr lang="en-US" sz="2800" dirty="0">
                <a:solidFill>
                  <a:srgbClr val="1D1B11"/>
                </a:solidFill>
                <a:latin typeface="Times New Roman" panose="02020603050405020304" pitchFamily="18" charset="0"/>
                <a:ea typeface="Times New Roman" panose="02020603050405020304" pitchFamily="18" charset="0"/>
              </a:rPr>
              <a:t> </a:t>
            </a:r>
            <a:r>
              <a:rPr lang="en-US" sz="2800" dirty="0" err="1">
                <a:solidFill>
                  <a:srgbClr val="1D1B11"/>
                </a:solidFill>
                <a:latin typeface="Times New Roman" panose="02020603050405020304" pitchFamily="18" charset="0"/>
                <a:ea typeface="Times New Roman" panose="02020603050405020304" pitchFamily="18" charset="0"/>
              </a:rPr>
              <a:t>của</a:t>
            </a:r>
            <a:r>
              <a:rPr lang="en-US" sz="2800" dirty="0">
                <a:solidFill>
                  <a:srgbClr val="1D1B11"/>
                </a:solidFill>
                <a:latin typeface="Times New Roman" panose="02020603050405020304" pitchFamily="18" charset="0"/>
                <a:ea typeface="Times New Roman" panose="02020603050405020304" pitchFamily="18" charset="0"/>
              </a:rPr>
              <a:t> </a:t>
            </a:r>
            <a:r>
              <a:rPr lang="vi-VN" sz="2800" dirty="0">
                <a:solidFill>
                  <a:srgbClr val="1D1B11"/>
                </a:solidFill>
                <a:latin typeface="Times New Roman" panose="02020603050405020304" pitchFamily="18" charset="0"/>
                <a:ea typeface="Times New Roman" panose="02020603050405020304" pitchFamily="18" charset="0"/>
              </a:rPr>
              <a:t>Hồ Xuân Hương</a:t>
            </a:r>
            <a:r>
              <a:rPr lang="en-US" sz="2800" dirty="0">
                <a:solidFill>
                  <a:srgbClr val="1D1B11"/>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58564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600"/>
            <a:ext cx="12192000" cy="6959600"/>
          </a:xfrm>
        </p:spPr>
      </p:pic>
      <p:sp>
        <p:nvSpPr>
          <p:cNvPr id="5" name="Rectangle 4"/>
          <p:cNvSpPr/>
          <p:nvPr/>
        </p:nvSpPr>
        <p:spPr>
          <a:xfrm>
            <a:off x="568036" y="365125"/>
            <a:ext cx="11055927" cy="5693866"/>
          </a:xfrm>
          <a:prstGeom prst="rect">
            <a:avLst/>
          </a:prstGeom>
        </p:spPr>
        <p:txBody>
          <a:bodyPr wrap="square">
            <a:spAutoFit/>
          </a:bodyPr>
          <a:lstStyle/>
          <a:p>
            <a:pPr algn="just"/>
            <a:endParaRPr lang="en-US" sz="2800" b="1" dirty="0" smtClean="0">
              <a:solidFill>
                <a:srgbClr val="0070C0"/>
              </a:solidFill>
              <a:latin typeface="Times New Roman" panose="02020603050405020304" pitchFamily="18" charset="0"/>
              <a:cs typeface="Times New Roman" panose="02020603050405020304" pitchFamily="18" charset="0"/>
            </a:endParaRPr>
          </a:p>
          <a:p>
            <a:pPr algn="just"/>
            <a:r>
              <a:rPr lang="en-US" sz="2800" b="1" dirty="0" smtClean="0">
                <a:solidFill>
                  <a:srgbClr val="0070C0"/>
                </a:solidFill>
                <a:latin typeface="Times New Roman" panose="02020603050405020304" pitchFamily="18" charset="0"/>
                <a:cs typeface="Times New Roman" panose="02020603050405020304" pitchFamily="18" charset="0"/>
              </a:rPr>
              <a:t>2</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Nội</a:t>
            </a:r>
            <a:r>
              <a:rPr lang="en-US" sz="2800" b="1" dirty="0">
                <a:solidFill>
                  <a:srgbClr val="0070C0"/>
                </a:solidFill>
                <a:latin typeface="Times New Roman" panose="02020603050405020304" pitchFamily="18" charset="0"/>
                <a:cs typeface="Times New Roman" panose="02020603050405020304" pitchFamily="18" charset="0"/>
              </a:rPr>
              <a:t> dung</a:t>
            </a:r>
            <a:endParaRPr lang="en-US" sz="2800" dirty="0">
              <a:solidFill>
                <a:srgbClr val="0070C0"/>
              </a:solidFill>
              <a:latin typeface="Times New Roman" panose="02020603050405020304" pitchFamily="18" charset="0"/>
              <a:cs typeface="Times New Roman" panose="02020603050405020304" pitchFamily="18" charset="0"/>
            </a:endParaRPr>
          </a:p>
          <a:p>
            <a:pPr marL="457200" indent="-457200" algn="just">
              <a:buFontTx/>
              <a:buChar char="-"/>
            </a:pPr>
            <a:r>
              <a:rPr lang="vi-VN" sz="2800" dirty="0" smtClean="0">
                <a:latin typeface="Times New Roman" panose="02020603050405020304" pitchFamily="18" charset="0"/>
                <a:cs typeface="Times New Roman" panose="02020603050405020304" pitchFamily="18" charset="0"/>
              </a:rPr>
              <a:t>Mượn </a:t>
            </a:r>
            <a:r>
              <a:rPr lang="vi-VN" sz="2800" dirty="0">
                <a:latin typeface="Times New Roman" panose="02020603050405020304" pitchFamily="18" charset="0"/>
                <a:cs typeface="Times New Roman" panose="02020603050405020304" pitchFamily="18" charset="0"/>
              </a:rPr>
              <a:t>việc miêu tả các sự vật quả cau, lá trầu, quá trình ăn trầu, 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khát vọng mãnh liệt về tình cảm đôi lứa, phê phán sự bạc bẽo của tình đời</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vi-VN" sz="2800" b="1" dirty="0">
                <a:solidFill>
                  <a:srgbClr val="0070C0"/>
                </a:solidFill>
                <a:latin typeface="Times New Roman" panose="02020603050405020304" pitchFamily="18" charset="0"/>
                <a:cs typeface="Times New Roman" panose="02020603050405020304" pitchFamily="18" charset="0"/>
              </a:rPr>
              <a:t>3. Cách đọc – hiểu thơ Đường luật</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Cần xác định và phân tích được kết cấu, cách sử dụng ngôn từ, cách gieo vần, và cách vận dụng các phép đối để thế hiện nội dung phản ánh.</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Chú ý khai thác các biện pháp nghệ thuật như ẩn dụ, mượn việc tả cảnh, vịnh vật để nói chí, nói chuyện tình cảm hoặc phản ánh các vấn đề của đời sống xã hội.</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Nhận thức được tình cảm, cảm xúc của tác giả gửi gắm trong bài thơ. Từ đó rút ra những thông điệp có ý nghĩa cho bản thân.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966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arn(inVertic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angle 2"/>
          <p:cNvSpPr/>
          <p:nvPr/>
        </p:nvSpPr>
        <p:spPr>
          <a:xfrm>
            <a:off x="3698075" y="2654094"/>
            <a:ext cx="5180457" cy="923330"/>
          </a:xfrm>
          <a:prstGeom prst="rect">
            <a:avLst/>
          </a:prstGeom>
        </p:spPr>
        <p:txBody>
          <a:bodyPr wrap="none">
            <a:sp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IV. LUYỆN TẬP</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602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7056582"/>
          </a:xfrm>
          <a:prstGeom prst="rect">
            <a:avLst/>
          </a:prstGeom>
        </p:spPr>
      </p:pic>
      <p:sp>
        <p:nvSpPr>
          <p:cNvPr id="3" name="Rectangle 2"/>
          <p:cNvSpPr/>
          <p:nvPr/>
        </p:nvSpPr>
        <p:spPr>
          <a:xfrm>
            <a:off x="738908" y="180513"/>
            <a:ext cx="10584873" cy="6198107"/>
          </a:xfrm>
          <a:prstGeom prst="rect">
            <a:avLst/>
          </a:prstGeom>
        </p:spPr>
        <p:txBody>
          <a:bodyPr wrap="square">
            <a:spAutoFit/>
          </a:bodyPr>
          <a:lstStyle/>
          <a:p>
            <a:pPr algn="just">
              <a:lnSpc>
                <a:spcPct val="130000"/>
              </a:lnSpc>
              <a:spcAft>
                <a:spcPts val="0"/>
              </a:spcAft>
            </a:pPr>
            <a:r>
              <a:rPr lang="en-US" sz="2800" b="1" u="sng" dirty="0" err="1">
                <a:latin typeface="Times New Roman" panose="02020603050405020304" pitchFamily="18" charset="0"/>
                <a:ea typeface="Calibri" panose="020F0502020204030204" pitchFamily="34" charset="0"/>
              </a:rPr>
              <a:t>Bài</a:t>
            </a:r>
            <a:r>
              <a:rPr lang="en-US" sz="2800" b="1" u="sng" dirty="0">
                <a:latin typeface="Times New Roman" panose="02020603050405020304" pitchFamily="18" charset="0"/>
                <a:ea typeface="Calibri" panose="020F0502020204030204" pitchFamily="34" charset="0"/>
              </a:rPr>
              <a:t> </a:t>
            </a:r>
            <a:r>
              <a:rPr lang="en-US" sz="2800" b="1" u="sng" dirty="0" err="1">
                <a:latin typeface="Times New Roman" panose="02020603050405020304" pitchFamily="18" charset="0"/>
                <a:ea typeface="Calibri" panose="020F0502020204030204" pitchFamily="34" charset="0"/>
              </a:rPr>
              <a:t>tập</a:t>
            </a:r>
            <a:r>
              <a:rPr lang="en-US" sz="2800" b="1" u="sng" dirty="0">
                <a:latin typeface="Times New Roman" panose="02020603050405020304" pitchFamily="18" charset="0"/>
                <a:ea typeface="Calibri" panose="020F0502020204030204" pitchFamily="34" charset="0"/>
              </a:rPr>
              <a:t> </a:t>
            </a:r>
            <a:r>
              <a:rPr lang="en-US" sz="2800" b="1" u="sng" dirty="0" smtClean="0">
                <a:latin typeface="Times New Roman" panose="02020603050405020304" pitchFamily="18" charset="0"/>
                <a:ea typeface="Calibri" panose="020F0502020204030204" pitchFamily="34" charset="0"/>
              </a:rPr>
              <a:t>1 </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dirty="0" err="1">
                <a:solidFill>
                  <a:srgbClr val="0000FF"/>
                </a:solidFill>
                <a:latin typeface="Times New Roman" panose="02020603050405020304" pitchFamily="18" charset="0"/>
                <a:ea typeface="Calibri" panose="020F0502020204030204" pitchFamily="34" charset="0"/>
                <a:hlinkClick r:id="rId3"/>
              </a:rPr>
              <a:t>Hô</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Xuân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Hương</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viết</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vê</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việc</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mời</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trầu</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nhưng</a:t>
            </a:r>
            <a:r>
              <a:rPr lang="en-US" sz="2800" dirty="0">
                <a:solidFill>
                  <a:srgbClr val="0000FF"/>
                </a:solidFill>
                <a:latin typeface="Times New Roman" panose="02020603050405020304" pitchFamily="18" charset="0"/>
                <a:ea typeface="Calibri" panose="020F0502020204030204" pitchFamily="34" charset="0"/>
                <a:hlinkClick r:id="rId3"/>
              </a:rPr>
              <a:t> là </a:t>
            </a:r>
            <a:r>
              <a:rPr lang="en-US" sz="2800" dirty="0" err="1">
                <a:solidFill>
                  <a:srgbClr val="0000FF"/>
                </a:solidFill>
                <a:latin typeface="Times New Roman" panose="02020603050405020304" pitchFamily="18" charset="0"/>
                <a:ea typeface="Calibri" panose="020F0502020204030204" pitchFamily="34" charset="0"/>
                <a:hlinkClick r:id="rId3"/>
              </a:rPr>
              <a:t>đê</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nói</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chuyện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tình</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cảm</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Nêu</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lên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điều</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tác</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gia</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muốn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nói</a:t>
            </a:r>
            <a:r>
              <a:rPr lang="en-US" sz="2800" dirty="0">
                <a:solidFill>
                  <a:srgbClr val="0000FF"/>
                </a:solidFill>
                <a:latin typeface="Times New Roman" panose="02020603050405020304" pitchFamily="18" charset="0"/>
                <a:ea typeface="Calibri" panose="020F0502020204030204" pitchFamily="34" charset="0"/>
                <a:hlinkClick r:id="rId3"/>
              </a:rPr>
              <a:t> qua </a:t>
            </a:r>
            <a:r>
              <a:rPr lang="en-US" sz="2800" dirty="0" err="1">
                <a:solidFill>
                  <a:srgbClr val="0000FF"/>
                </a:solidFill>
                <a:latin typeface="Times New Roman" panose="02020603050405020304" pitchFamily="18" charset="0"/>
                <a:ea typeface="Calibri" panose="020F0502020204030204" pitchFamily="34" charset="0"/>
                <a:hlinkClick r:id="rId3"/>
              </a:rPr>
              <a:t>bài</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thơ</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này</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bằng</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một</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đoạn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văn</a:t>
            </a:r>
            <a:r>
              <a:rPr lang="en-US" sz="2800" dirty="0">
                <a:solidFill>
                  <a:srgbClr val="0000FF"/>
                </a:solidFill>
                <a:latin typeface="Times New Roman" panose="02020603050405020304" pitchFamily="18" charset="0"/>
                <a:ea typeface="Calibri" panose="020F0502020204030204" pitchFamily="34" charset="0"/>
                <a:hlinkClick r:id="rId3"/>
              </a:rPr>
              <a:t> (</a:t>
            </a:r>
            <a:r>
              <a:rPr lang="en-US" sz="2800" dirty="0" err="1">
                <a:solidFill>
                  <a:srgbClr val="0000FF"/>
                </a:solidFill>
                <a:latin typeface="Times New Roman" panose="02020603050405020304" pitchFamily="18" charset="0"/>
                <a:ea typeface="Calibri" panose="020F0502020204030204" pitchFamily="34" charset="0"/>
                <a:hlinkClick r:id="rId3"/>
              </a:rPr>
              <a:t>khoảng</a:t>
            </a:r>
            <a:r>
              <a:rPr lang="en-US" sz="2800" dirty="0">
                <a:solidFill>
                  <a:srgbClr val="0000FF"/>
                </a:solidFill>
                <a:latin typeface="Times New Roman" panose="02020603050405020304" pitchFamily="18" charset="0"/>
                <a:ea typeface="Calibri" panose="020F0502020204030204" pitchFamily="34" charset="0"/>
                <a:hlinkClick r:id="rId3"/>
              </a:rPr>
              <a:t> 6 – 8 </a:t>
            </a:r>
            <a:r>
              <a:rPr lang="en-US" sz="2800" dirty="0" err="1">
                <a:solidFill>
                  <a:srgbClr val="0000FF"/>
                </a:solidFill>
                <a:latin typeface="Times New Roman" panose="02020603050405020304" pitchFamily="18" charset="0"/>
                <a:ea typeface="Calibri" panose="020F0502020204030204" pitchFamily="34" charset="0"/>
                <a:hlinkClick r:id="rId3"/>
              </a:rPr>
              <a:t>dòng</a:t>
            </a:r>
            <a:r>
              <a:rPr lang="en-US" sz="2800" dirty="0">
                <a:solidFill>
                  <a:srgbClr val="0000FF"/>
                </a:solidFill>
                <a:latin typeface="Times New Roman" panose="02020603050405020304" pitchFamily="18" charset="0"/>
                <a:ea typeface="Calibri" panose="020F0502020204030204" pitchFamily="34" charset="0"/>
                <a:hlinkClick r:id="rId3"/>
              </a:rPr>
              <a:t>)</a:t>
            </a:r>
            <a:r>
              <a:rPr lang="en-US" sz="2800" dirty="0">
                <a:solidFill>
                  <a:srgbClr val="0000FF"/>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b="1" u="sng" dirty="0">
                <a:latin typeface="Times New Roman" panose="02020603050405020304" pitchFamily="18" charset="0"/>
                <a:ea typeface="Calibri" panose="020F0502020204030204" pitchFamily="34" charset="0"/>
              </a:rPr>
              <a:t>Bài tập 2:</a:t>
            </a:r>
            <a:r>
              <a:rPr lang="vi-VN" sz="28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Chỉ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sư</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khác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vê</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thê</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đê</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đô</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của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tác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thê</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Mời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trầu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của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Hô</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Xuân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bài</a:t>
            </a:r>
            <a:r>
              <a:rPr lang="en-US" sz="2800" dirty="0">
                <a:latin typeface="Times New Roman" panose="02020603050405020304" pitchFamily="18" charset="0"/>
                <a:ea typeface="Calibri" panose="020F0502020204030204" pitchFamily="34" charset="0"/>
              </a:rPr>
              <a:t> ca </a:t>
            </a:r>
            <a:r>
              <a:rPr lang="en-US" sz="2800" dirty="0" err="1">
                <a:latin typeface="Times New Roman" panose="02020603050405020304" pitchFamily="18" charset="0"/>
                <a:ea typeface="Calibri" panose="020F0502020204030204" pitchFamily="34" charset="0"/>
              </a:rPr>
              <a:t>dao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sau</a:t>
            </a:r>
            <a:r>
              <a:rPr lang="en-US" sz="2800"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Miếng</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trầu</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ăn</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kết</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làm</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đôi</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a:latin typeface="Times New Roman" panose="02020603050405020304" pitchFamily="18" charset="0"/>
                <a:ea typeface="Calibri" panose="020F0502020204030204" pitchFamily="34" charset="0"/>
              </a:rPr>
              <a:t>Lá </a:t>
            </a:r>
            <a:r>
              <a:rPr lang="en-US" sz="2800" i="1" dirty="0" err="1">
                <a:latin typeface="Times New Roman" panose="02020603050405020304" pitchFamily="18" charset="0"/>
                <a:ea typeface="Calibri" panose="020F0502020204030204" pitchFamily="34" charset="0"/>
              </a:rPr>
              <a:t>trầu</a:t>
            </a:r>
            <a:r>
              <a:rPr lang="en-US" sz="2800" i="1" dirty="0">
                <a:latin typeface="Times New Roman" panose="02020603050405020304" pitchFamily="18" charset="0"/>
                <a:ea typeface="Calibri" panose="020F0502020204030204" pitchFamily="34" charset="0"/>
              </a:rPr>
              <a:t> là </a:t>
            </a:r>
            <a:r>
              <a:rPr lang="en-US" sz="2800" i="1" dirty="0" err="1">
                <a:latin typeface="Times New Roman" panose="02020603050405020304" pitchFamily="18" charset="0"/>
                <a:ea typeface="Calibri" panose="020F0502020204030204" pitchFamily="34" charset="0"/>
              </a:rPr>
              <a:t>vơ</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cau</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tươi</a:t>
            </a:r>
            <a:r>
              <a:rPr lang="en-US" sz="2800" i="1" dirty="0">
                <a:latin typeface="Times New Roman" panose="02020603050405020304" pitchFamily="18" charset="0"/>
                <a:ea typeface="Calibri" panose="020F0502020204030204" pitchFamily="34" charset="0"/>
              </a:rPr>
              <a:t> là </a:t>
            </a:r>
            <a:r>
              <a:rPr lang="en-US" sz="2800" i="1" dirty="0" err="1">
                <a:latin typeface="Times New Roman" panose="02020603050405020304" pitchFamily="18" charset="0"/>
                <a:ea typeface="Calibri" panose="020F0502020204030204" pitchFamily="34" charset="0"/>
              </a:rPr>
              <a:t>chồng</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vi-VN"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Trầu</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xanh</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cau</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trắng</a:t>
            </a:r>
            <a:r>
              <a:rPr lang="en-US" sz="2800" i="1" dirty="0">
                <a:latin typeface="Times New Roman" panose="02020603050405020304" pitchFamily="18" charset="0"/>
                <a:ea typeface="Calibri" panose="020F0502020204030204" pitchFamily="34" charset="0"/>
              </a:rPr>
              <a:t> cay </a:t>
            </a:r>
            <a:r>
              <a:rPr lang="en-US" sz="2800" i="1" dirty="0" err="1">
                <a:latin typeface="Times New Roman" panose="02020603050405020304" pitchFamily="18" charset="0"/>
                <a:ea typeface="Calibri" panose="020F0502020204030204" pitchFamily="34" charset="0"/>
              </a:rPr>
              <a:t>nồng</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i="1" dirty="0" err="1">
                <a:latin typeface="Times New Roman" panose="02020603050405020304" pitchFamily="18" charset="0"/>
                <a:ea typeface="Calibri" panose="020F0502020204030204" pitchFamily="34" charset="0"/>
              </a:rPr>
              <a:t>Vôi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pha</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với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nghĩa</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thuốc</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nồng</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với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duyên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5772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7056582"/>
          </a:xfrm>
          <a:prstGeom prst="rect">
            <a:avLst/>
          </a:prstGeom>
        </p:spPr>
      </p:pic>
      <p:sp>
        <p:nvSpPr>
          <p:cNvPr id="3" name="Rectangle 2"/>
          <p:cNvSpPr/>
          <p:nvPr/>
        </p:nvSpPr>
        <p:spPr>
          <a:xfrm>
            <a:off x="1607127" y="790113"/>
            <a:ext cx="9171709" cy="3668697"/>
          </a:xfrm>
          <a:prstGeom prst="rect">
            <a:avLst/>
          </a:prstGeom>
        </p:spPr>
        <p:txBody>
          <a:bodyPr wrap="square">
            <a:spAutoFit/>
          </a:bodyPr>
          <a:lstStyle/>
          <a:p>
            <a:pPr algn="just">
              <a:lnSpc>
                <a:spcPct val="130000"/>
              </a:lnSpc>
              <a:spcAft>
                <a:spcPts val="0"/>
              </a:spcAft>
            </a:pPr>
            <a:r>
              <a:rPr lang="en-US" sz="2800" b="1" u="sng" dirty="0" smtClean="0">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Times New Roman" panose="02020603050405020304" pitchFamily="18" charset="0"/>
            </a:endParaRPr>
          </a:p>
          <a:p>
            <a:r>
              <a:rPr lang="en-US" sz="2800" b="1" u="sng" dirty="0" err="1">
                <a:solidFill>
                  <a:srgbClr val="0070C0"/>
                </a:solidFill>
                <a:latin typeface="Times New Roman" panose="02020603050405020304" pitchFamily="18" charset="0"/>
                <a:cs typeface="Times New Roman" panose="02020603050405020304" pitchFamily="18" charset="0"/>
              </a:rPr>
              <a:t>Bài</a:t>
            </a:r>
            <a:r>
              <a:rPr lang="en-US" sz="2800" b="1" u="sng" dirty="0">
                <a:solidFill>
                  <a:srgbClr val="0070C0"/>
                </a:solidFill>
                <a:latin typeface="Times New Roman" panose="020206030504050203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cs typeface="Times New Roman" panose="02020603050405020304" pitchFamily="18" charset="0"/>
              </a:rPr>
              <a:t>tập</a:t>
            </a:r>
            <a:r>
              <a:rPr lang="en-US" sz="2800" b="1" u="sng" dirty="0">
                <a:solidFill>
                  <a:srgbClr val="0070C0"/>
                </a:solidFill>
                <a:latin typeface="Times New Roman" panose="02020603050405020304" pitchFamily="18" charset="0"/>
                <a:cs typeface="Times New Roman" panose="02020603050405020304" pitchFamily="18" charset="0"/>
              </a:rPr>
              <a:t> 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 Yêu cầu về hình thức:</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 D</a:t>
            </a:r>
            <a:r>
              <a:rPr lang="en-US" sz="2800" dirty="0" err="1">
                <a:latin typeface="Times New Roman" panose="02020603050405020304" pitchFamily="18" charset="0"/>
                <a:cs typeface="Times New Roman" panose="02020603050405020304" pitchFamily="18" charset="0"/>
              </a:rPr>
              <a: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6- 8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a:t>
            </a:r>
          </a:p>
          <a:p>
            <a:r>
              <a:rPr lang="vi-VN" sz="2800" b="1" dirty="0">
                <a:latin typeface="Times New Roman" panose="02020603050405020304" pitchFamily="18" charset="0"/>
                <a:cs typeface="Times New Roman" panose="02020603050405020304" pitchFamily="18" charset="0"/>
              </a:rPr>
              <a:t>- Yêu cầu về nội dung: </a:t>
            </a:r>
            <a:r>
              <a:rPr lang="vi-VN" sz="2800" dirty="0">
                <a:latin typeface="Times New Roman" panose="02020603050405020304" pitchFamily="18" charset="0"/>
                <a:cs typeface="Times New Roman" panose="02020603050405020304" pitchFamily="18" charset="0"/>
              </a:rPr>
              <a:t>Trình bày được cảm xúc, ấn tượng cá nhân về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vi-VN" sz="2800" dirty="0">
                <a:latin typeface="Times New Roman" panose="02020603050405020304" pitchFamily="18" charset="0"/>
                <a:cs typeface="Times New Roman" panose="02020603050405020304" pitchFamily="18" charset="0"/>
              </a:rPr>
              <a:t> mà nhà thơ Hồ Xuân Hương </a:t>
            </a:r>
            <a:r>
              <a:rPr lang="en-US" sz="2800" dirty="0" err="1">
                <a:latin typeface="Times New Roman" panose="02020603050405020304" pitchFamily="18" charset="0"/>
                <a:cs typeface="Times New Roman" panose="02020603050405020304" pitchFamily="18" charset="0"/>
              </a:rPr>
              <a:t>muốn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bày tỏ 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“Mời trầu”.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34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7056582"/>
          </a:xfrm>
          <a:prstGeom prst="rect">
            <a:avLst/>
          </a:prstGeom>
        </p:spPr>
      </p:pic>
      <p:sp>
        <p:nvSpPr>
          <p:cNvPr id="3" name="Rectangle 2"/>
          <p:cNvSpPr/>
          <p:nvPr/>
        </p:nvSpPr>
        <p:spPr>
          <a:xfrm>
            <a:off x="738908" y="180513"/>
            <a:ext cx="10584873" cy="1514261"/>
          </a:xfrm>
          <a:prstGeom prst="rect">
            <a:avLst/>
          </a:prstGeom>
        </p:spPr>
        <p:txBody>
          <a:bodyPr wrap="square">
            <a:spAutoFit/>
          </a:bodyPr>
          <a:lstStyle/>
          <a:p>
            <a:pPr algn="just">
              <a:lnSpc>
                <a:spcPct val="130000"/>
              </a:lnSpc>
              <a:spcAft>
                <a:spcPts val="0"/>
              </a:spcAft>
            </a:pPr>
            <a:r>
              <a:rPr lang="en-US" sz="2800" b="1" u="sng" dirty="0" smtClean="0">
                <a:latin typeface="Times New Roman" panose="02020603050405020304" pitchFamily="18" charset="0"/>
                <a:ea typeface="Calibri" panose="020F0502020204030204" pitchFamily="34" charset="0"/>
              </a:rPr>
              <a:t> </a:t>
            </a:r>
            <a:r>
              <a:rPr lang="en-US" sz="2800" b="1" u="sng" dirty="0" err="1" smtClean="0">
                <a:solidFill>
                  <a:srgbClr val="0070C0"/>
                </a:solidFill>
                <a:latin typeface="Times New Roman" panose="02020603050405020304" pitchFamily="18" charset="0"/>
                <a:cs typeface="Times New Roman" panose="02020603050405020304" pitchFamily="18" charset="0"/>
              </a:rPr>
              <a:t>Bài</a:t>
            </a:r>
            <a:r>
              <a:rPr lang="en-US" sz="2800" b="1" u="sng" dirty="0" smtClean="0">
                <a:solidFill>
                  <a:srgbClr val="0070C0"/>
                </a:solidFill>
                <a:latin typeface="Times New Roman" panose="020206030504050203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cs typeface="Times New Roman" panose="02020603050405020304" pitchFamily="18" charset="0"/>
              </a:rPr>
              <a:t>tập</a:t>
            </a:r>
            <a:r>
              <a:rPr lang="en-US" sz="2800" b="1" u="sng" dirty="0">
                <a:solidFill>
                  <a:srgbClr val="0070C0"/>
                </a:solidFill>
                <a:latin typeface="Times New Roman" panose="02020603050405020304" pitchFamily="18" charset="0"/>
                <a:cs typeface="Times New Roman" panose="02020603050405020304" pitchFamily="18" charset="0"/>
              </a:rPr>
              <a:t> 1</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kiểm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kĩ</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năng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viết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đoạn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văn</a:t>
            </a:r>
            <a:r>
              <a:rPr lang="en-US" sz="2800" b="1"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70068756"/>
              </p:ext>
            </p:extLst>
          </p:nvPr>
        </p:nvGraphicFramePr>
        <p:xfrm>
          <a:off x="637309" y="1106386"/>
          <a:ext cx="10270835" cy="5270500"/>
        </p:xfrm>
        <a:graphic>
          <a:graphicData uri="http://schemas.openxmlformats.org/drawingml/2006/table">
            <a:tbl>
              <a:tblPr firstRow="1" firstCol="1" bandRow="1"/>
              <a:tblGrid>
                <a:gridCol w="1043709">
                  <a:extLst>
                    <a:ext uri="{9D8B030D-6E8A-4147-A177-3AD203B41FA5}">
                      <a16:colId xmlns:a16="http://schemas.microsoft.com/office/drawing/2014/main" val="3224312075"/>
                    </a:ext>
                  </a:extLst>
                </a:gridCol>
                <a:gridCol w="6465455">
                  <a:extLst>
                    <a:ext uri="{9D8B030D-6E8A-4147-A177-3AD203B41FA5}">
                      <a16:colId xmlns:a16="http://schemas.microsoft.com/office/drawing/2014/main" val="823786284"/>
                    </a:ext>
                  </a:extLst>
                </a:gridCol>
                <a:gridCol w="1376218">
                  <a:extLst>
                    <a:ext uri="{9D8B030D-6E8A-4147-A177-3AD203B41FA5}">
                      <a16:colId xmlns:a16="http://schemas.microsoft.com/office/drawing/2014/main" val="3482709965"/>
                    </a:ext>
                  </a:extLst>
                </a:gridCol>
                <a:gridCol w="1385453">
                  <a:extLst>
                    <a:ext uri="{9D8B030D-6E8A-4147-A177-3AD203B41FA5}">
                      <a16:colId xmlns:a16="http://schemas.microsoft.com/office/drawing/2014/main" val="1781512597"/>
                    </a:ext>
                  </a:extLst>
                </a:gridCol>
              </a:tblGrid>
              <a:tr h="0">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2800" b="1"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8465654"/>
                  </a:ext>
                </a:extLst>
              </a:tr>
              <a:tr h="0">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6- 8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045533"/>
                  </a:ext>
                </a:extLst>
              </a:tr>
              <a:tr h="0">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mà nhà thơ Hồ Xuân Hương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 tỏ 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“Mời trầu”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727691"/>
                  </a:ext>
                </a:extLst>
              </a:tr>
              <a:tr h="0">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tính liên kết giữa các câu trong đoạn 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650857"/>
                  </a:ext>
                </a:extLst>
              </a:tr>
              <a:tr h="0">
                <a:tc>
                  <a:txBody>
                    <a:bodyPr/>
                    <a:lstStyle/>
                    <a:p>
                      <a:pPr algn="ctr">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821162"/>
                  </a:ext>
                </a:extLst>
              </a:tr>
            </a:tbl>
          </a:graphicData>
        </a:graphic>
      </p:graphicFrame>
    </p:spTree>
    <p:extLst>
      <p:ext uri="{BB962C8B-B14F-4D97-AF65-F5344CB8AC3E}">
        <p14:creationId xmlns:p14="http://schemas.microsoft.com/office/powerpoint/2010/main" val="824331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7056582"/>
          </a:xfrm>
          <a:prstGeom prst="rect">
            <a:avLst/>
          </a:prstGeom>
        </p:spPr>
      </p:pic>
      <p:sp>
        <p:nvSpPr>
          <p:cNvPr id="3" name="Rectangle 2"/>
          <p:cNvSpPr/>
          <p:nvPr/>
        </p:nvSpPr>
        <p:spPr>
          <a:xfrm>
            <a:off x="637309" y="191959"/>
            <a:ext cx="10658763" cy="6469463"/>
          </a:xfrm>
          <a:prstGeom prst="rect">
            <a:avLst/>
          </a:prstGeom>
        </p:spPr>
        <p:txBody>
          <a:bodyPr wrap="square">
            <a:spAutoFit/>
          </a:bodyPr>
          <a:lstStyle/>
          <a:p>
            <a:pPr algn="just">
              <a:lnSpc>
                <a:spcPct val="130000"/>
              </a:lnSpc>
              <a:spcAft>
                <a:spcPts val="0"/>
              </a:spcAft>
            </a:pPr>
            <a:r>
              <a:rPr lang="en-US" sz="2800" b="1" u="sng" dirty="0" smtClean="0">
                <a:latin typeface="Times New Roman" panose="02020603050405020304" pitchFamily="18" charset="0"/>
                <a:ea typeface="Calibri" panose="020F0502020204030204" pitchFamily="34" charset="0"/>
              </a:rPr>
              <a:t> </a:t>
            </a:r>
            <a:r>
              <a:rPr lang="en-US" sz="2800" b="1" u="sng" dirty="0" err="1" smtClean="0">
                <a:solidFill>
                  <a:srgbClr val="0070C0"/>
                </a:solidFill>
                <a:latin typeface="Times New Roman" panose="02020603050405020304" pitchFamily="18" charset="0"/>
                <a:cs typeface="Times New Roman" panose="02020603050405020304" pitchFamily="18" charset="0"/>
              </a:rPr>
              <a:t>Bài</a:t>
            </a:r>
            <a:r>
              <a:rPr lang="en-US" sz="2800" b="1" u="sng" dirty="0" smtClean="0">
                <a:solidFill>
                  <a:srgbClr val="0070C0"/>
                </a:solidFill>
                <a:latin typeface="Times New Roman" panose="020206030504050203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cs typeface="Times New Roman" panose="02020603050405020304" pitchFamily="18" charset="0"/>
              </a:rPr>
              <a:t>tập</a:t>
            </a:r>
            <a:r>
              <a:rPr lang="en-US" sz="2800" b="1" u="sng" dirty="0">
                <a:solidFill>
                  <a:srgbClr val="0070C0"/>
                </a:solidFill>
                <a:latin typeface="Times New Roman" panose="02020603050405020304" pitchFamily="18" charset="0"/>
                <a:cs typeface="Times New Roman" panose="02020603050405020304" pitchFamily="18" charset="0"/>
              </a:rPr>
              <a:t> 1</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vi-VN" sz="2800" b="1" u="sng" dirty="0">
                <a:latin typeface="Times New Roman" panose="02020603050405020304" pitchFamily="18" charset="0"/>
                <a:cs typeface="Times New Roman" panose="02020603050405020304" pitchFamily="18" charset="0"/>
              </a:rPr>
              <a:t>Đoạn văn tham khảo:</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trầu</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viết về chuyện mời trầu nhưng thực chất là nói chuyện tình người, chuyện nam nữ, tình yêu, hôn nhân. “</a:t>
            </a:r>
            <a:r>
              <a:rPr lang="vi-VN" sz="2800" i="1" dirty="0">
                <a:latin typeface="Times New Roman" panose="02020603050405020304" pitchFamily="18" charset="0"/>
                <a:cs typeface="Times New Roman" panose="02020603050405020304" pitchFamily="18" charset="0"/>
              </a:rPr>
              <a:t>Có phải duyên nhau thì thắm lại”</a:t>
            </a:r>
            <a:r>
              <a:rPr lang="vi-VN" sz="2800" dirty="0">
                <a:latin typeface="Times New Roman" panose="02020603050405020304" pitchFamily="18" charset="0"/>
                <a:cs typeface="Times New Roman" panose="02020603050405020304" pitchFamily="18" charset="0"/>
              </a:rPr>
              <a:t> vừa chứa đựng hi vọng của cô gái với chàng chai về tình duyên, vừa phảng phất nỗi buồn xen lẫn sự trách móc. </a:t>
            </a:r>
            <a:r>
              <a:rPr lang="vi-VN" sz="2800" i="1" dirty="0">
                <a:latin typeface="Times New Roman" panose="02020603050405020304" pitchFamily="18" charset="0"/>
                <a:cs typeface="Times New Roman" panose="02020603050405020304" pitchFamily="18" charset="0"/>
              </a:rPr>
              <a:t>“Đừng xanh như lá, bạc như vôi”</a:t>
            </a:r>
            <a:r>
              <a:rPr lang="vi-VN" sz="2800" dirty="0">
                <a:latin typeface="Times New Roman" panose="02020603050405020304" pitchFamily="18" charset="0"/>
                <a:cs typeface="Times New Roman" panose="02020603050405020304" pitchFamily="18" charset="0"/>
              </a:rPr>
              <a:t> thể hiện sự trách móc, ngờ vực về tình yêu mà chàng trai dàng cho mình. Bài thơ thể hiện khao khát tình yêu, hạnh phúc gia đình mà Hồ Xuân Hương muốn có được.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882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3578647"/>
              </p:ext>
            </p:extLst>
          </p:nvPr>
        </p:nvGraphicFramePr>
        <p:xfrm>
          <a:off x="397162" y="770876"/>
          <a:ext cx="11397674" cy="5867252"/>
        </p:xfrm>
        <a:graphic>
          <a:graphicData uri="http://schemas.openxmlformats.org/drawingml/2006/table">
            <a:tbl>
              <a:tblPr firstRow="1" firstCol="1" bandRow="1"/>
              <a:tblGrid>
                <a:gridCol w="1237674">
                  <a:extLst>
                    <a:ext uri="{9D8B030D-6E8A-4147-A177-3AD203B41FA5}">
                      <a16:colId xmlns:a16="http://schemas.microsoft.com/office/drawing/2014/main" val="1209366942"/>
                    </a:ext>
                  </a:extLst>
                </a:gridCol>
                <a:gridCol w="1708727">
                  <a:extLst>
                    <a:ext uri="{9D8B030D-6E8A-4147-A177-3AD203B41FA5}">
                      <a16:colId xmlns:a16="http://schemas.microsoft.com/office/drawing/2014/main" val="1430141534"/>
                    </a:ext>
                  </a:extLst>
                </a:gridCol>
                <a:gridCol w="3195782">
                  <a:extLst>
                    <a:ext uri="{9D8B030D-6E8A-4147-A177-3AD203B41FA5}">
                      <a16:colId xmlns:a16="http://schemas.microsoft.com/office/drawing/2014/main" val="3270125211"/>
                    </a:ext>
                  </a:extLst>
                </a:gridCol>
                <a:gridCol w="5255491">
                  <a:extLst>
                    <a:ext uri="{9D8B030D-6E8A-4147-A177-3AD203B41FA5}">
                      <a16:colId xmlns:a16="http://schemas.microsoft.com/office/drawing/2014/main" val="6140129"/>
                    </a:ext>
                  </a:extLst>
                </a:gridCol>
              </a:tblGrid>
              <a:tr h="458036">
                <a:tc gridSpan="2">
                  <a:txBody>
                    <a:bodyPr/>
                    <a:lstStyle/>
                    <a:p>
                      <a:pPr algn="just">
                        <a:lnSpc>
                          <a:spcPct val="130000"/>
                        </a:lnSpc>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R="129540" algn="just">
                        <a:lnSpc>
                          <a:spcPct val="130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Đều qua tục ăn trầu với những thao tác như têm trầu, ăn trầu để nói về chuyện tình cảm.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73411535"/>
                  </a:ext>
                </a:extLst>
              </a:tr>
              <a:tr h="229018">
                <a:tc rowSpan="4">
                  <a:txBody>
                    <a:bodyPr/>
                    <a:lstStyle/>
                    <a:p>
                      <a:pPr algn="just">
                        <a:lnSpc>
                          <a:spcPct val="130000"/>
                        </a:lnSpc>
                        <a:spcAft>
                          <a:spcPts val="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Khác nhau</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 diện</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0"/>
                        </a:spcAft>
                      </a:pPr>
                      <a:r>
                        <a:rPr lang="vi-VN" sz="24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Bài ca dao</a:t>
                      </a:r>
                      <a:endParaRPr lang="en-US" sz="24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Mời trầu</a:t>
                      </a:r>
                      <a:endParaRPr lang="en-US"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287741"/>
                  </a:ext>
                </a:extLst>
              </a:tr>
              <a:tr h="572544">
                <a:tc vMerge="1">
                  <a:txBody>
                    <a:bodyPr/>
                    <a:lstStyle/>
                    <a:p>
                      <a:endParaRPr lang="en-US"/>
                    </a:p>
                  </a:txBody>
                  <a:tcPr/>
                </a:tc>
                <a:tc>
                  <a:txBody>
                    <a:bodyPr/>
                    <a:lstStyle/>
                    <a:p>
                      <a:pPr algn="just">
                        <a:lnSpc>
                          <a:spcPct val="130000"/>
                        </a:lnSpc>
                        <a:spcAft>
                          <a:spcPts val="0"/>
                        </a:spcAft>
                      </a:pPr>
                      <a:r>
                        <a:rPr lang="vi-VN"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Thơ lục bát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9540" algn="just">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Thơ thất ngôn tứ tuyệt Đương luật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412169"/>
                  </a:ext>
                </a:extLst>
              </a:tr>
              <a:tr h="2061160">
                <a:tc vMerge="1">
                  <a:txBody>
                    <a:bodyPr/>
                    <a:lstStyle/>
                    <a:p>
                      <a:endParaRPr lang="en-US"/>
                    </a:p>
                  </a:txBody>
                  <a:tcPr/>
                </a:tc>
                <a:tc>
                  <a:txBody>
                    <a:bodyPr/>
                    <a:lstStyle/>
                    <a:p>
                      <a:pPr algn="just">
                        <a:lnSpc>
                          <a:spcPct val="130000"/>
                        </a:lnSpc>
                        <a:spcAft>
                          <a:spcPts val="0"/>
                        </a:spcAft>
                      </a:pPr>
                      <a:r>
                        <a:rPr lang="vi-VN"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 tài</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chồng</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nói về cái duyên vợ chồng gắn bó keo sơn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9540" algn="just">
                        <a:lnSpc>
                          <a:spcPct val="130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Nói về cái duyên giữa chàng trai và cô gái có thể nên duyên hoặc vô duyên nếu đối phương trong tình yêu là kẻ bạc bẽo.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772323"/>
                  </a:ext>
                </a:extLst>
              </a:tr>
              <a:tr h="1030580">
                <a:tc vMerge="1">
                  <a:txBody>
                    <a:bodyPr/>
                    <a:lstStyle/>
                    <a:p>
                      <a:endParaRPr lang="en-US"/>
                    </a:p>
                  </a:txBody>
                  <a:tcPr/>
                </a:tc>
                <a:tc>
                  <a:txBody>
                    <a:bodyPr/>
                    <a:lstStyle/>
                    <a:p>
                      <a:pPr algn="just">
                        <a:lnSpc>
                          <a:spcPct val="130000"/>
                        </a:lnSpc>
                        <a:spcAft>
                          <a:spcPts val="0"/>
                        </a:spcAft>
                      </a:pPr>
                      <a:r>
                        <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Thái độ của tác giả</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thể hiện tình cảm chung của mọi người, mang vẻ đẹp nồng hậu của tình vợ chồng kết thúc có hậu.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9540" algn="just">
                        <a:lnSpc>
                          <a:spcPct val="130000"/>
                        </a:lnSpc>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Ít nhiều có ý vị trào phúng, thể hiện cá tính, hoàn cảnh, số phận của thi sĩ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91" marR="3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403050"/>
                  </a:ext>
                </a:extLst>
              </a:tr>
            </a:tbl>
          </a:graphicData>
        </a:graphic>
      </p:graphicFrame>
      <p:sp>
        <p:nvSpPr>
          <p:cNvPr id="3" name="Rectangle 2"/>
          <p:cNvSpPr/>
          <p:nvPr/>
        </p:nvSpPr>
        <p:spPr>
          <a:xfrm>
            <a:off x="2626594" y="108603"/>
            <a:ext cx="1951175" cy="652486"/>
          </a:xfrm>
          <a:prstGeom prst="rect">
            <a:avLst/>
          </a:prstGeom>
        </p:spPr>
        <p:txBody>
          <a:bodyPr wrap="none">
            <a:spAutoFit/>
          </a:bodyPr>
          <a:lstStyle/>
          <a:p>
            <a:pPr algn="just">
              <a:lnSpc>
                <a:spcPct val="130000"/>
              </a:lnSpc>
              <a:spcAft>
                <a:spcPts val="0"/>
              </a:spcAft>
            </a:pPr>
            <a:r>
              <a:rPr lang="en-US" sz="2800" b="1" u="sng" dirty="0">
                <a:latin typeface="Times New Roman" panose="02020603050405020304" pitchFamily="18" charset="0"/>
                <a:ea typeface="Calibri" panose="020F0502020204030204" pitchFamily="34" charset="0"/>
              </a:rPr>
              <a:t> </a:t>
            </a:r>
            <a:r>
              <a:rPr lang="en-US" sz="2800" b="1" u="sng" dirty="0" err="1">
                <a:solidFill>
                  <a:srgbClr val="0070C0"/>
                </a:solidFill>
                <a:latin typeface="Times New Roman" panose="02020603050405020304" pitchFamily="18" charset="0"/>
                <a:cs typeface="Times New Roman" panose="02020603050405020304" pitchFamily="18" charset="0"/>
              </a:rPr>
              <a:t>Bài</a:t>
            </a:r>
            <a:r>
              <a:rPr lang="en-US" sz="2800" b="1" u="sng" dirty="0">
                <a:solidFill>
                  <a:srgbClr val="0070C0"/>
                </a:solidFill>
                <a:latin typeface="Times New Roman" panose="020206030504050203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cs typeface="Times New Roman" panose="02020603050405020304" pitchFamily="18" charset="0"/>
              </a:rPr>
              <a:t>tập</a:t>
            </a:r>
            <a:r>
              <a:rPr lang="en-US" sz="2800" b="1" u="sng" dirty="0">
                <a:solidFill>
                  <a:srgbClr val="0070C0"/>
                </a:solidFill>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2</a:t>
            </a:r>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804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EA7E95EE-7465-4ABE-A15B-B0CCB7EA21E5}"/>
              </a:ext>
            </a:extLst>
          </p:cNvPr>
          <p:cNvSpPr>
            <a:spLocks noChangeArrowheads="1"/>
          </p:cNvSpPr>
          <p:nvPr/>
        </p:nvSpPr>
        <p:spPr bwMode="auto">
          <a:xfrm>
            <a:off x="979819" y="384313"/>
            <a:ext cx="5171599" cy="1616766"/>
          </a:xfrm>
          <a:custGeom>
            <a:avLst/>
            <a:gdLst>
              <a:gd name="T0" fmla="*/ 8619744 w 8619744"/>
              <a:gd name="T1" fmla="*/ 975360 h 1950720"/>
              <a:gd name="T2" fmla="*/ 4309872 w 8619744"/>
              <a:gd name="T3" fmla="*/ 1950720 h 1950720"/>
              <a:gd name="T4" fmla="*/ 0 w 8619744"/>
              <a:gd name="T5" fmla="*/ 975360 h 1950720"/>
              <a:gd name="T6" fmla="*/ 4309872 w 8619744"/>
              <a:gd name="T7" fmla="*/ 0 h 1950720"/>
              <a:gd name="T8" fmla="*/ 0 60000 65536"/>
              <a:gd name="T9" fmla="*/ 5898240 60000 65536"/>
              <a:gd name="T10" fmla="*/ 11796480 60000 65536"/>
              <a:gd name="T11" fmla="*/ 17694720 60000 65536"/>
              <a:gd name="T12" fmla="*/ 162563 w 8619744"/>
              <a:gd name="T13" fmla="*/ 162563 h 1950720"/>
              <a:gd name="T14" fmla="*/ 8457181 w 8619744"/>
              <a:gd name="T15" fmla="*/ 1788157 h 1950720"/>
            </a:gdLst>
            <a:ahLst/>
            <a:cxnLst>
              <a:cxn ang="T8">
                <a:pos x="T0" y="T1"/>
              </a:cxn>
              <a:cxn ang="T9">
                <a:pos x="T2" y="T3"/>
              </a:cxn>
              <a:cxn ang="T10">
                <a:pos x="T4" y="T5"/>
              </a:cxn>
              <a:cxn ang="T11">
                <a:pos x="T6" y="T7"/>
              </a:cxn>
            </a:cxnLst>
            <a:rect l="T12" t="T13" r="T14" b="T15"/>
            <a:pathLst>
              <a:path w="8619744" h="1950720">
                <a:moveTo>
                  <a:pt x="0" y="0"/>
                </a:moveTo>
                <a:lnTo>
                  <a:pt x="8294617" y="0"/>
                </a:lnTo>
                <a:lnTo>
                  <a:pt x="8619744" y="325127"/>
                </a:lnTo>
                <a:lnTo>
                  <a:pt x="8619744" y="1950720"/>
                </a:lnTo>
                <a:lnTo>
                  <a:pt x="325127" y="1950720"/>
                </a:lnTo>
                <a:lnTo>
                  <a:pt x="0" y="1625593"/>
                </a:lnTo>
                <a:lnTo>
                  <a:pt x="0" y="0"/>
                </a:lnTo>
                <a:close/>
              </a:path>
            </a:pathLst>
          </a:custGeom>
          <a:solidFill>
            <a:schemeClr val="accent3">
              <a:lumMod val="20000"/>
              <a:lumOff val="80000"/>
              <a:alpha val="74901"/>
            </a:schemeClr>
          </a:solidFill>
          <a:ln>
            <a:noFill/>
          </a:ln>
        </p:spPr>
        <p:txBody>
          <a:bodyPr anchor="ctr"/>
          <a:lstStyle/>
          <a:p>
            <a:pPr marL="0" marR="0" lvl="0" indent="0" algn="l" defTabSz="908477"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Arial"/>
              <a:ea typeface="+mn-ea"/>
              <a:cs typeface="+mn-cs"/>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Cho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pPr marL="0" marR="0" lvl="0" indent="0" algn="l" defTabSz="908477" rtl="0" eaLnBrk="1" fontAlgn="base"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ctr" defTabSz="908477"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Snip Diagonal Corner Rectangle 4">
            <a:extLst>
              <a:ext uri="{FF2B5EF4-FFF2-40B4-BE49-F238E27FC236}">
                <a16:creationId xmlns:a16="http://schemas.microsoft.com/office/drawing/2014/main" id="{408D45CB-19B7-41C4-B9EB-0EB648D42C32}"/>
              </a:ext>
            </a:extLst>
          </p:cNvPr>
          <p:cNvSpPr>
            <a:spLocks noChangeArrowheads="1"/>
          </p:cNvSpPr>
          <p:nvPr/>
        </p:nvSpPr>
        <p:spPr bwMode="auto">
          <a:xfrm>
            <a:off x="1781176" y="3048000"/>
            <a:ext cx="4878242" cy="1257803"/>
          </a:xfrm>
          <a:custGeom>
            <a:avLst/>
            <a:gdLst>
              <a:gd name="T0" fmla="*/ 8290560 w 8290560"/>
              <a:gd name="T1" fmla="*/ 752856 h 1505712"/>
              <a:gd name="T2" fmla="*/ 4145280 w 8290560"/>
              <a:gd name="T3" fmla="*/ 1505712 h 1505712"/>
              <a:gd name="T4" fmla="*/ 0 w 8290560"/>
              <a:gd name="T5" fmla="*/ 752856 h 1505712"/>
              <a:gd name="T6" fmla="*/ 4145280 w 8290560"/>
              <a:gd name="T7" fmla="*/ 0 h 1505712"/>
              <a:gd name="T8" fmla="*/ 0 60000 65536"/>
              <a:gd name="T9" fmla="*/ 5898240 60000 65536"/>
              <a:gd name="T10" fmla="*/ 11796480 60000 65536"/>
              <a:gd name="T11" fmla="*/ 17694720 60000 65536"/>
              <a:gd name="T12" fmla="*/ 125479 w 8290560"/>
              <a:gd name="T13" fmla="*/ 125479 h 1505712"/>
              <a:gd name="T14" fmla="*/ 8165081 w 8290560"/>
              <a:gd name="T15" fmla="*/ 1380233 h 1505712"/>
            </a:gdLst>
            <a:ahLst/>
            <a:cxnLst>
              <a:cxn ang="T8">
                <a:pos x="T0" y="T1"/>
              </a:cxn>
              <a:cxn ang="T9">
                <a:pos x="T2" y="T3"/>
              </a:cxn>
              <a:cxn ang="T10">
                <a:pos x="T4" y="T5"/>
              </a:cxn>
              <a:cxn ang="T11">
                <a:pos x="T6" y="T7"/>
              </a:cxn>
            </a:cxnLst>
            <a:rect l="T12" t="T13" r="T14" b="T15"/>
            <a:pathLst>
              <a:path w="8290560" h="1505712">
                <a:moveTo>
                  <a:pt x="0" y="0"/>
                </a:moveTo>
                <a:lnTo>
                  <a:pt x="8039603" y="0"/>
                </a:lnTo>
                <a:lnTo>
                  <a:pt x="8290560" y="250957"/>
                </a:lnTo>
                <a:lnTo>
                  <a:pt x="8290560" y="1505712"/>
                </a:lnTo>
                <a:lnTo>
                  <a:pt x="250957" y="1505712"/>
                </a:lnTo>
                <a:lnTo>
                  <a:pt x="0" y="1254755"/>
                </a:lnTo>
                <a:lnTo>
                  <a:pt x="0" y="0"/>
                </a:lnTo>
                <a:close/>
              </a:path>
            </a:pathLst>
          </a:custGeom>
          <a:solidFill>
            <a:schemeClr val="accent3">
              <a:lumMod val="20000"/>
              <a:lumOff val="80000"/>
              <a:alpha val="74901"/>
            </a:scheme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defTabSz="908477"/>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án</a:t>
            </a:r>
            <a:r>
              <a:rPr kumimoji="0" lang="en-US"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Cây trầu không</a:t>
            </a:r>
            <a:r>
              <a:rPr lang="en-US" sz="2800" b="1" dirty="0">
                <a:solidFill>
                  <a:srgbClr val="FF0000"/>
                </a:solidFill>
                <a:latin typeface="Times New Roman" panose="02020603050405020304" pitchFamily="18" charset="0"/>
                <a:cs typeface="Times New Roman" panose="02020603050405020304" pitchFamily="18" charset="0"/>
              </a:rPr>
              <a:t>.</a:t>
            </a:r>
            <a:r>
              <a:rPr kumimoji="0" lang="en-US"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endParaRPr kumimoji="0" lang="en-US"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a:p>
            <a:pPr marL="0" marR="0" lvl="0" indent="0" algn="ctr" defTabSz="908477"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Pentagon 5">
            <a:hlinkClick r:id="" action="ppaction://noaction"/>
            <a:extLst>
              <a:ext uri="{FF2B5EF4-FFF2-40B4-BE49-F238E27FC236}">
                <a16:creationId xmlns:a16="http://schemas.microsoft.com/office/drawing/2014/main" id="{E482D71E-6BDF-4EA5-87A2-BB048CF4C15B}"/>
              </a:ext>
            </a:extLst>
          </p:cNvPr>
          <p:cNvSpPr/>
          <p:nvPr/>
        </p:nvSpPr>
        <p:spPr>
          <a:xfrm flipH="1">
            <a:off x="8375650" y="5962650"/>
            <a:ext cx="2000250" cy="7556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84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8277D4E1-E7B8-485A-B2B0-D7091A888943}"/>
              </a:ext>
            </a:extLst>
          </p:cNvPr>
          <p:cNvPicPr>
            <a:picLocks noChangeAspect="1"/>
          </p:cNvPicPr>
          <p:nvPr/>
        </p:nvPicPr>
        <p:blipFill rotWithShape="1">
          <a:blip r:embed="rId2"/>
          <a:srcRect t="24933" b="6800"/>
          <a:stretch/>
        </p:blipFill>
        <p:spPr>
          <a:xfrm>
            <a:off x="0" y="3553328"/>
            <a:ext cx="11896090" cy="3304672"/>
          </a:xfrm>
          <a:prstGeom prst="rect">
            <a:avLst/>
          </a:prstGeom>
          <a:ln>
            <a:noFill/>
          </a:ln>
          <a:effectLst>
            <a:softEdge rad="635000"/>
          </a:effectLst>
        </p:spPr>
      </p:pic>
      <p:pic>
        <p:nvPicPr>
          <p:cNvPr id="3" name="Picture 2"/>
          <p:cNvPicPr>
            <a:picLocks noChangeAspect="1"/>
          </p:cNvPicPr>
          <p:nvPr/>
        </p:nvPicPr>
        <p:blipFill>
          <a:blip r:embed="rId3"/>
          <a:stretch>
            <a:fillRect/>
          </a:stretch>
        </p:blipFill>
        <p:spPr>
          <a:xfrm>
            <a:off x="7342563" y="384313"/>
            <a:ext cx="4553527" cy="29482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Arrow: Up 1">
            <a:hlinkClick r:id="rId4" action="ppaction://hlinksldjump"/>
            <a:extLst>
              <a:ext uri="{FF2B5EF4-FFF2-40B4-BE49-F238E27FC236}">
                <a16:creationId xmlns:a16="http://schemas.microsoft.com/office/drawing/2014/main" id="{2ABE9425-4A94-489E-A40B-8A8850A65D01}"/>
              </a:ext>
            </a:extLst>
          </p:cNvPr>
          <p:cNvSpPr/>
          <p:nvPr/>
        </p:nvSpPr>
        <p:spPr>
          <a:xfrm rot="5400000">
            <a:off x="10951400" y="5840413"/>
            <a:ext cx="889254" cy="10001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4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50273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Rectangle 4"/>
          <p:cNvSpPr/>
          <p:nvPr/>
        </p:nvSpPr>
        <p:spPr>
          <a:xfrm>
            <a:off x="1924604" y="215376"/>
            <a:ext cx="4297267" cy="1052596"/>
          </a:xfrm>
          <a:prstGeom prst="rect">
            <a:avLst/>
          </a:prstGeom>
        </p:spPr>
        <p:txBody>
          <a:bodyPr wrap="none">
            <a:spAutoFit/>
          </a:bodyPr>
          <a:lstStyle/>
          <a:p>
            <a:pPr algn="just">
              <a:lnSpc>
                <a:spcPct val="130000"/>
              </a:lnSpc>
              <a:spcAft>
                <a:spcPts val="0"/>
              </a:spcAft>
            </a:pPr>
            <a:r>
              <a:rPr lang="en-US" sz="4800" b="1" dirty="0" smtClean="0">
                <a:solidFill>
                  <a:srgbClr val="0070C0"/>
                </a:solidFill>
                <a:latin typeface="Times New Roman" panose="02020603050405020304" pitchFamily="18" charset="0"/>
                <a:ea typeface="Calibri" panose="020F0502020204030204" pitchFamily="34" charset="0"/>
              </a:rPr>
              <a:t>V</a:t>
            </a:r>
            <a:r>
              <a:rPr lang="en-US" sz="4800" b="1" dirty="0">
                <a:solidFill>
                  <a:srgbClr val="0070C0"/>
                </a:solidFill>
                <a:latin typeface="Times New Roman" panose="02020603050405020304" pitchFamily="18" charset="0"/>
                <a:ea typeface="Calibri" panose="020F0502020204030204" pitchFamily="34" charset="0"/>
              </a:rPr>
              <a:t>. </a:t>
            </a:r>
            <a:r>
              <a:rPr lang="en-US" sz="4800" b="1" dirty="0" smtClean="0">
                <a:solidFill>
                  <a:srgbClr val="0070C0"/>
                </a:solidFill>
                <a:latin typeface="Times New Roman" panose="02020603050405020304" pitchFamily="18" charset="0"/>
                <a:ea typeface="Calibri" panose="020F0502020204030204" pitchFamily="34" charset="0"/>
              </a:rPr>
              <a:t>VẬN DỤNG </a:t>
            </a:r>
            <a:endParaRPr lang="en-US" sz="4800" dirty="0">
              <a:solidFill>
                <a:srgbClr val="0070C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198254" y="1177655"/>
            <a:ext cx="8719127" cy="596574"/>
          </a:xfrm>
          <a:prstGeom prst="rect">
            <a:avLst/>
          </a:prstGeom>
        </p:spPr>
        <p:txBody>
          <a:bodyPr wrap="square">
            <a:spAutoFit/>
          </a:bodyPr>
          <a:lstStyle/>
          <a:p>
            <a:pPr algn="just">
              <a:lnSpc>
                <a:spcPct val="130000"/>
              </a:lnSpc>
              <a:spcAft>
                <a:spcPts val="0"/>
              </a:spcAft>
            </a:pPr>
            <a:r>
              <a:rPr lang="en-US" sz="2800" b="1" dirty="0" smtClean="0">
                <a:solidFill>
                  <a:srgbClr val="0070C0"/>
                </a:solidFill>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8" name="Rounded Rectangle 7"/>
          <p:cNvSpPr/>
          <p:nvPr/>
        </p:nvSpPr>
        <p:spPr>
          <a:xfrm>
            <a:off x="3094182" y="1930400"/>
            <a:ext cx="7721600" cy="3796145"/>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lvl="0"/>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p>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pPr lvl="0"/>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hoạ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3483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191930"/>
              </p:ext>
            </p:extLst>
          </p:nvPr>
        </p:nvGraphicFramePr>
        <p:xfrm>
          <a:off x="369455" y="997528"/>
          <a:ext cx="11480800" cy="5943600"/>
        </p:xfrm>
        <a:graphic>
          <a:graphicData uri="http://schemas.openxmlformats.org/drawingml/2006/table">
            <a:tbl>
              <a:tblPr firstRow="1" firstCol="1" bandRow="1" bandCol="1"/>
              <a:tblGrid>
                <a:gridCol w="2059709">
                  <a:extLst>
                    <a:ext uri="{9D8B030D-6E8A-4147-A177-3AD203B41FA5}">
                      <a16:colId xmlns:a16="http://schemas.microsoft.com/office/drawing/2014/main" val="328229532"/>
                    </a:ext>
                  </a:extLst>
                </a:gridCol>
                <a:gridCol w="2761672">
                  <a:extLst>
                    <a:ext uri="{9D8B030D-6E8A-4147-A177-3AD203B41FA5}">
                      <a16:colId xmlns:a16="http://schemas.microsoft.com/office/drawing/2014/main" val="252468986"/>
                    </a:ext>
                  </a:extLst>
                </a:gridCol>
                <a:gridCol w="3528291">
                  <a:extLst>
                    <a:ext uri="{9D8B030D-6E8A-4147-A177-3AD203B41FA5}">
                      <a16:colId xmlns:a16="http://schemas.microsoft.com/office/drawing/2014/main" val="1323741385"/>
                    </a:ext>
                  </a:extLst>
                </a:gridCol>
                <a:gridCol w="3131128">
                  <a:extLst>
                    <a:ext uri="{9D8B030D-6E8A-4147-A177-3AD203B41FA5}">
                      <a16:colId xmlns:a16="http://schemas.microsoft.com/office/drawing/2014/main" val="3021102945"/>
                    </a:ext>
                  </a:extLst>
                </a:gridCol>
              </a:tblGrid>
              <a:tr h="764365">
                <a:tc>
                  <a:txBody>
                    <a:bodyPr/>
                    <a:lstStyle/>
                    <a:p>
                      <a:pPr>
                        <a:lnSpc>
                          <a:spcPct val="130000"/>
                        </a:lnSpc>
                        <a:spcAft>
                          <a:spcPts val="0"/>
                        </a:spcAft>
                        <a:tabLst>
                          <a:tab pos="602615" algn="l"/>
                        </a:tabLst>
                      </a:pPr>
                      <a:r>
                        <a:rPr lang="en-US" sz="2000" b="1"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2000" b="1"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tabLst>
                          <a:tab pos="602615" algn="l"/>
                        </a:tabLst>
                      </a:pPr>
                      <a:r>
                        <a:rPr lang="en-US" sz="2000" b="1"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b="1" dirty="0" smtClean="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Mức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Mức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Mức 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169912"/>
                  </a:ext>
                </a:extLst>
              </a:tr>
              <a:tr h="1526170">
                <a:tc>
                  <a:txBody>
                    <a:bodyPr/>
                    <a:lstStyle/>
                    <a:p>
                      <a:pPr algn="ctr">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Vẽ tranh minh hoạ về nội dung bài thơ</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tabLst>
                          <a:tab pos="602615" algn="l"/>
                        </a:tabLst>
                      </a:pP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(10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smtClean="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Các nét vẽ đẹp nhưng các bức tranh chưa thật phong phú.</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(5-7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Các bức tranh với nhiều đường nét đẹp, phong phú, hấp dẫn.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(8 -10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018196"/>
                  </a:ext>
                </a:extLst>
              </a:tr>
              <a:tr h="1526170">
                <a:tc>
                  <a:txBody>
                    <a:bodyPr/>
                    <a:lstStyle/>
                    <a:p>
                      <a:pPr algn="ctr">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Đọc diễn cảm/ ngâm thơ</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Đúng phát âm, tốc độ đọc chưa hợp lí; ngắt nghỉ chưa đúng nhiều chỗ, ngữ điệu chưa đúng.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Phát âm chuẩn, ngắt nghỉ đúng chỗ; tốc độ đọc phù hợp nhưn ngữ điệu lên xuống giọng còn chưa hợp lí ở một số chỗ.</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Phát âm chuẩn, ngắt nghỉ đúng chỗ; tốc độ đọc phù hợp, ngữ điệu lên xuống giọng truyền cảm, phù hợp.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750640"/>
                  </a:ext>
                </a:extLst>
              </a:tr>
              <a:tr h="1780531">
                <a:tc>
                  <a:txBody>
                    <a:bodyPr/>
                    <a:lstStyle/>
                    <a:p>
                      <a:pPr algn="ctr">
                        <a:lnSpc>
                          <a:spcPct val="130000"/>
                        </a:lnSpc>
                        <a:spcAft>
                          <a:spcPts val="0"/>
                        </a:spcAft>
                        <a:tabLst>
                          <a:tab pos="602615" algn="l"/>
                        </a:tabLst>
                      </a:pPr>
                      <a:r>
                        <a:rPr lang="vi-VN"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Phổ nhạc cho bài thơ </a:t>
                      </a:r>
                      <a:r>
                        <a:rPr lang="en-US" sz="2000" b="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(10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vi-VN"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Bài hát</a:t>
                      </a: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đúng hướng nhưng chưa đầy đủ nội dung, chưa thu hút.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tabLst>
                          <a:tab pos="602615" algn="l"/>
                        </a:tabLst>
                      </a:pP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( 5 – 6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vi-VN"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Bài hát</a:t>
                      </a:r>
                      <a:r>
                        <a:rPr lang="en-US" sz="200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đủ nội dung nhưng chưa hấp dẫn, chưa tạo được ấn tượng sâu. (7 – 8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602615" algn="l"/>
                        </a:tabLst>
                      </a:pPr>
                      <a:r>
                        <a:rPr lang="vi-VN"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Bài hát</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hút</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thể hiện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tabLst>
                          <a:tab pos="602615" algn="l"/>
                        </a:tabLst>
                      </a:pP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(9 - 10 </a:t>
                      </a:r>
                      <a:r>
                        <a:rPr lang="en-US" sz="2000" dirty="0" err="1">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171717"/>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65" marR="526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1873"/>
                  </a:ext>
                </a:extLst>
              </a:tr>
            </a:tbl>
          </a:graphicData>
        </a:graphic>
      </p:graphicFrame>
      <p:sp>
        <p:nvSpPr>
          <p:cNvPr id="3" name="Rectangle 2"/>
          <p:cNvSpPr/>
          <p:nvPr/>
        </p:nvSpPr>
        <p:spPr>
          <a:xfrm>
            <a:off x="569806" y="195562"/>
            <a:ext cx="9112751" cy="596574"/>
          </a:xfrm>
          <a:prstGeom prst="rect">
            <a:avLst/>
          </a:prstGeom>
        </p:spPr>
        <p:txBody>
          <a:bodyPr wrap="none">
            <a:spAutoFit/>
          </a:bodyPr>
          <a:lstStyle/>
          <a:p>
            <a:pPr indent="342265" algn="just">
              <a:lnSpc>
                <a:spcPct val="130000"/>
              </a:lnSpc>
              <a:spcAft>
                <a:spcPts val="0"/>
              </a:spcAft>
            </a:pPr>
            <a:r>
              <a:rPr lang="en-US" sz="2800" dirty="0">
                <a:solidFill>
                  <a:srgbClr val="0070C0"/>
                </a:solidFill>
                <a:latin typeface="Times New Roman" panose="02020603050405020304" pitchFamily="18" charset="0"/>
                <a:ea typeface="Calibri" panose="020F0502020204030204" pitchFamily="34" charset="0"/>
              </a:rPr>
              <a:t>*</a:t>
            </a:r>
            <a:r>
              <a:rPr lang="en-US" sz="2800" b="1" i="1" dirty="0">
                <a:solidFill>
                  <a:srgbClr val="0070C0"/>
                </a:solidFill>
                <a:latin typeface="Times New Roman" panose="02020603050405020304" pitchFamily="18" charset="0"/>
                <a:ea typeface="Calibri" panose="020F0502020204030204" pitchFamily="34" charset="0"/>
              </a:rPr>
              <a:t>Rubric </a:t>
            </a:r>
            <a:r>
              <a:rPr lang="en-US" sz="2800" b="1" i="1" dirty="0" err="1">
                <a:solidFill>
                  <a:srgbClr val="0070C0"/>
                </a:solidFill>
                <a:latin typeface="Times New Roman" panose="02020603050405020304" pitchFamily="18" charset="0"/>
                <a:ea typeface="Calibri" panose="020F0502020204030204" pitchFamily="34" charset="0"/>
              </a:rPr>
              <a:t>đánh</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giá</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sản</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phẩm</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hoạt</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động</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vận</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dụng</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liên</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hệ</a:t>
            </a:r>
            <a:r>
              <a:rPr lang="en-US" sz="2800" b="1" i="1" dirty="0">
                <a:solidFill>
                  <a:srgbClr val="0070C0"/>
                </a:solidFill>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81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939637" y="2253818"/>
            <a:ext cx="8663708" cy="1772793"/>
          </a:xfrm>
          <a:prstGeom prst="rect">
            <a:avLst/>
          </a:prstGeom>
        </p:spPr>
        <p:txBody>
          <a:bodyPr wrap="square">
            <a:spAutoFit/>
          </a:bodyPr>
          <a:lstStyle/>
          <a:p>
            <a:pPr algn="just">
              <a:lnSpc>
                <a:spcPct val="130000"/>
              </a:lnSpc>
              <a:spcAft>
                <a:spcPts val="0"/>
              </a:spcAft>
            </a:pPr>
            <a:r>
              <a:rPr lang="pt-BR" sz="2800" b="1" dirty="0">
                <a:latin typeface="Times New Roman" panose="02020603050405020304" pitchFamily="18" charset="0"/>
                <a:ea typeface="Times New Roman" panose="02020603050405020304" pitchFamily="18" charset="0"/>
              </a:rPr>
              <a:t>- </a:t>
            </a:r>
            <a:r>
              <a:rPr lang="pt-BR" sz="2800" dirty="0">
                <a:latin typeface="Times New Roman" panose="02020603050405020304" pitchFamily="18" charset="0"/>
                <a:ea typeface="Times New Roman" panose="02020603050405020304" pitchFamily="18" charset="0"/>
              </a:rPr>
              <a:t>Tìm đọc các bài thơ </a:t>
            </a:r>
            <a:r>
              <a:rPr lang="vi-VN" sz="2800" dirty="0">
                <a:latin typeface="Times New Roman" panose="02020603050405020304" pitchFamily="18" charset="0"/>
                <a:ea typeface="Times New Roman" panose="02020603050405020304" pitchFamily="18" charset="0"/>
              </a:rPr>
              <a:t>của Hồ Xuân Hương: </a:t>
            </a:r>
            <a:r>
              <a:rPr lang="vi-VN" sz="2800" i="1" dirty="0">
                <a:latin typeface="Times New Roman" panose="02020603050405020304" pitchFamily="18" charset="0"/>
                <a:ea typeface="Times New Roman" panose="02020603050405020304" pitchFamily="18" charset="0"/>
              </a:rPr>
              <a:t>Bánh trôi nước, </a:t>
            </a:r>
            <a:r>
              <a:rPr lang="en-US" sz="2800" i="1" dirty="0" err="1">
                <a:solidFill>
                  <a:srgbClr val="0000FF"/>
                </a:solidFill>
                <a:latin typeface="Times New Roman" panose="02020603050405020304" pitchFamily="18" charset="0"/>
                <a:ea typeface="Times New Roman" panose="02020603050405020304" pitchFamily="18" charset="0"/>
                <a:hlinkClick r:id="rId3"/>
              </a:rPr>
              <a:t>Vịnh</a:t>
            </a:r>
            <a:r>
              <a:rPr lang="en-US" sz="2800" i="1" dirty="0">
                <a:solidFill>
                  <a:srgbClr val="0000FF"/>
                </a:solidFill>
                <a:latin typeface="Times New Roman" panose="02020603050405020304" pitchFamily="18" charset="0"/>
                <a:ea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Times New Roman" panose="02020603050405020304" pitchFamily="18" charset="0"/>
                <a:hlinkClick r:id="rId3"/>
              </a:rPr>
              <a:t>cái</a:t>
            </a:r>
            <a:r>
              <a:rPr lang="en-US" sz="2800" i="1" dirty="0">
                <a:solidFill>
                  <a:srgbClr val="0000FF"/>
                </a:solidFill>
                <a:latin typeface="Times New Roman" panose="02020603050405020304" pitchFamily="18" charset="0"/>
                <a:ea typeface="Times New Roman" panose="02020603050405020304" pitchFamily="18" charset="0"/>
                <a:hlinkClick r:id="rId3"/>
              </a:rPr>
              <a:t> </a:t>
            </a:r>
            <a:r>
              <a:rPr lang="en-US" sz="2800" i="1" dirty="0" err="1">
                <a:solidFill>
                  <a:srgbClr val="0000FF"/>
                </a:solidFill>
                <a:latin typeface="Times New Roman" panose="02020603050405020304" pitchFamily="18" charset="0"/>
                <a:ea typeface="Times New Roman" panose="02020603050405020304" pitchFamily="18" charset="0"/>
                <a:hlinkClick r:id="rId3"/>
              </a:rPr>
              <a:t>quạt</a:t>
            </a:r>
            <a:r>
              <a:rPr lang="vi-VN" sz="2800" i="1" dirty="0">
                <a:latin typeface="Times New Roman" panose="02020603050405020304" pitchFamily="18" charset="0"/>
                <a:ea typeface="Times New Roman" panose="02020603050405020304" pitchFamily="18" charset="0"/>
              </a:rPr>
              <a:t>, Cảnh thu, Tự tình I, II, ...</a:t>
            </a:r>
            <a:endParaRPr lang="en-US" sz="2800" dirty="0">
              <a:latin typeface="Times New Roman" panose="02020603050405020304" pitchFamily="18" charset="0"/>
              <a:ea typeface="Times New Roman" panose="02020603050405020304" pitchFamily="18" charset="0"/>
            </a:endParaRPr>
          </a:p>
          <a:p>
            <a:pPr algn="just">
              <a:lnSpc>
                <a:spcPct val="130000"/>
              </a:lnSpc>
              <a:spcAft>
                <a:spcPts val="0"/>
              </a:spcAft>
              <a:tabLst>
                <a:tab pos="459486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rPr>
              <a:t>Vịnh khoa thi Hương</a:t>
            </a:r>
            <a:r>
              <a:rPr lang="en-US" sz="2800"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Trần Tế Xương</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3251198" y="1173198"/>
            <a:ext cx="6068291" cy="646331"/>
          </a:xfrm>
          <a:prstGeom prst="rect">
            <a:avLst/>
          </a:prstGeom>
          <a:noFill/>
        </p:spPr>
        <p:txBody>
          <a:bodyPr wrap="square" rtlCol="0">
            <a:spAutoFit/>
          </a:bodyPr>
          <a:lstStyle/>
          <a:p>
            <a:r>
              <a:rPr lang="en-US" sz="3600" b="1" dirty="0" smtClean="0">
                <a:solidFill>
                  <a:srgbClr val="7030A0"/>
                </a:solidFill>
                <a:latin typeface="Times New Roman" panose="02020603050405020304" pitchFamily="18" charset="0"/>
                <a:cs typeface="Times New Roman" panose="02020603050405020304" pitchFamily="18" charset="0"/>
              </a:rPr>
              <a:t>H</a:t>
            </a:r>
            <a:r>
              <a:rPr lang="vi-VN" sz="3600" b="1" dirty="0" smtClean="0">
                <a:solidFill>
                  <a:srgbClr val="7030A0"/>
                </a:solidFill>
                <a:latin typeface="Times New Roman" panose="02020603050405020304" pitchFamily="18" charset="0"/>
                <a:cs typeface="Times New Roman" panose="02020603050405020304" pitchFamily="18" charset="0"/>
              </a:rPr>
              <a:t>ƯỚNG DẪN</a:t>
            </a:r>
            <a:r>
              <a:rPr lang="en-US" sz="3600" b="1" dirty="0" smtClean="0">
                <a:solidFill>
                  <a:srgbClr val="7030A0"/>
                </a:solidFill>
                <a:latin typeface="Times New Roman" panose="02020603050405020304" pitchFamily="18" charset="0"/>
                <a:cs typeface="Times New Roman" panose="02020603050405020304" pitchFamily="18" charset="0"/>
              </a:rPr>
              <a:t> VỀ NHÀ</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183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260" y="46973"/>
            <a:ext cx="11444439" cy="6811027"/>
          </a:xfrm>
          <a:prstGeom prst="rect">
            <a:avLst/>
          </a:prstGeom>
        </p:spPr>
      </p:pic>
    </p:spTree>
    <p:extLst>
      <p:ext uri="{BB962C8B-B14F-4D97-AF65-F5344CB8AC3E}">
        <p14:creationId xmlns:p14="http://schemas.microsoft.com/office/powerpoint/2010/main" val="236588474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EA7E95EE-7465-4ABE-A15B-B0CCB7EA21E5}"/>
              </a:ext>
            </a:extLst>
          </p:cNvPr>
          <p:cNvSpPr>
            <a:spLocks noChangeArrowheads="1"/>
          </p:cNvSpPr>
          <p:nvPr/>
        </p:nvSpPr>
        <p:spPr bwMode="auto">
          <a:xfrm>
            <a:off x="979818" y="150421"/>
            <a:ext cx="10416209" cy="1135040"/>
          </a:xfrm>
          <a:custGeom>
            <a:avLst/>
            <a:gdLst>
              <a:gd name="T0" fmla="*/ 8619744 w 8619744"/>
              <a:gd name="T1" fmla="*/ 975360 h 1950720"/>
              <a:gd name="T2" fmla="*/ 4309872 w 8619744"/>
              <a:gd name="T3" fmla="*/ 1950720 h 1950720"/>
              <a:gd name="T4" fmla="*/ 0 w 8619744"/>
              <a:gd name="T5" fmla="*/ 975360 h 1950720"/>
              <a:gd name="T6" fmla="*/ 4309872 w 8619744"/>
              <a:gd name="T7" fmla="*/ 0 h 1950720"/>
              <a:gd name="T8" fmla="*/ 0 60000 65536"/>
              <a:gd name="T9" fmla="*/ 5898240 60000 65536"/>
              <a:gd name="T10" fmla="*/ 11796480 60000 65536"/>
              <a:gd name="T11" fmla="*/ 17694720 60000 65536"/>
              <a:gd name="T12" fmla="*/ 162563 w 8619744"/>
              <a:gd name="T13" fmla="*/ 162563 h 1950720"/>
              <a:gd name="T14" fmla="*/ 8457181 w 8619744"/>
              <a:gd name="T15" fmla="*/ 1788157 h 1950720"/>
            </a:gdLst>
            <a:ahLst/>
            <a:cxnLst>
              <a:cxn ang="T8">
                <a:pos x="T0" y="T1"/>
              </a:cxn>
              <a:cxn ang="T9">
                <a:pos x="T2" y="T3"/>
              </a:cxn>
              <a:cxn ang="T10">
                <a:pos x="T4" y="T5"/>
              </a:cxn>
              <a:cxn ang="T11">
                <a:pos x="T6" y="T7"/>
              </a:cxn>
            </a:cxnLst>
            <a:rect l="T12" t="T13" r="T14" b="T15"/>
            <a:pathLst>
              <a:path w="8619744" h="1950720">
                <a:moveTo>
                  <a:pt x="0" y="0"/>
                </a:moveTo>
                <a:lnTo>
                  <a:pt x="8294617" y="0"/>
                </a:lnTo>
                <a:lnTo>
                  <a:pt x="8619744" y="325127"/>
                </a:lnTo>
                <a:lnTo>
                  <a:pt x="8619744" y="1950720"/>
                </a:lnTo>
                <a:lnTo>
                  <a:pt x="325127" y="1950720"/>
                </a:lnTo>
                <a:lnTo>
                  <a:pt x="0" y="1625593"/>
                </a:lnTo>
                <a:lnTo>
                  <a:pt x="0" y="0"/>
                </a:lnTo>
                <a:close/>
              </a:path>
            </a:pathLst>
          </a:custGeom>
          <a:solidFill>
            <a:schemeClr val="accent3">
              <a:lumMod val="20000"/>
              <a:lumOff val="80000"/>
              <a:alpha val="74901"/>
            </a:schemeClr>
          </a:solidFill>
          <a:ln>
            <a:noFill/>
          </a:ln>
        </p:spPr>
        <p:txBody>
          <a:bodyPr anchor="ctr"/>
          <a:lstStyle/>
          <a:p>
            <a:pPr marL="0" marR="0" lvl="0" indent="0" algn="l" defTabSz="908477"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vi-VN" sz="2800" b="1" dirty="0">
                <a:latin typeface="Times New Roman" panose="02020603050405020304" pitchFamily="18" charset="0"/>
                <a:cs typeface="Times New Roman" panose="02020603050405020304" pitchFamily="18" charset="0"/>
              </a:rPr>
              <a:t>Điền từ thích hợp vào thành ngữ sau “</a:t>
            </a:r>
            <a:r>
              <a:rPr lang="vi-VN" sz="2800" b="1" i="1" dirty="0">
                <a:latin typeface="Times New Roman" panose="02020603050405020304" pitchFamily="18" charset="0"/>
                <a:cs typeface="Times New Roman" panose="02020603050405020304" pitchFamily="18" charset="0"/>
              </a:rPr>
              <a:t>xanh như lá, bạc như ...”</a:t>
            </a:r>
            <a:r>
              <a:rPr lang="en-US" sz="2800" b="1" i="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0" marR="0" lvl="0" indent="0" algn="ctr" defTabSz="908477"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5" name="Snip Diagonal Corner Rectangle 4">
            <a:extLst>
              <a:ext uri="{FF2B5EF4-FFF2-40B4-BE49-F238E27FC236}">
                <a16:creationId xmlns:a16="http://schemas.microsoft.com/office/drawing/2014/main" id="{408D45CB-19B7-41C4-B9EB-0EB648D42C32}"/>
              </a:ext>
            </a:extLst>
          </p:cNvPr>
          <p:cNvSpPr>
            <a:spLocks noChangeArrowheads="1"/>
          </p:cNvSpPr>
          <p:nvPr/>
        </p:nvSpPr>
        <p:spPr bwMode="auto">
          <a:xfrm>
            <a:off x="979817" y="2703443"/>
            <a:ext cx="10509817" cy="1074230"/>
          </a:xfrm>
          <a:custGeom>
            <a:avLst/>
            <a:gdLst>
              <a:gd name="T0" fmla="*/ 8290560 w 8290560"/>
              <a:gd name="T1" fmla="*/ 752856 h 1505712"/>
              <a:gd name="T2" fmla="*/ 4145280 w 8290560"/>
              <a:gd name="T3" fmla="*/ 1505712 h 1505712"/>
              <a:gd name="T4" fmla="*/ 0 w 8290560"/>
              <a:gd name="T5" fmla="*/ 752856 h 1505712"/>
              <a:gd name="T6" fmla="*/ 4145280 w 8290560"/>
              <a:gd name="T7" fmla="*/ 0 h 1505712"/>
              <a:gd name="T8" fmla="*/ 0 60000 65536"/>
              <a:gd name="T9" fmla="*/ 5898240 60000 65536"/>
              <a:gd name="T10" fmla="*/ 11796480 60000 65536"/>
              <a:gd name="T11" fmla="*/ 17694720 60000 65536"/>
              <a:gd name="T12" fmla="*/ 125479 w 8290560"/>
              <a:gd name="T13" fmla="*/ 125479 h 1505712"/>
              <a:gd name="T14" fmla="*/ 8165081 w 8290560"/>
              <a:gd name="T15" fmla="*/ 1380233 h 1505712"/>
            </a:gdLst>
            <a:ahLst/>
            <a:cxnLst>
              <a:cxn ang="T8">
                <a:pos x="T0" y="T1"/>
              </a:cxn>
              <a:cxn ang="T9">
                <a:pos x="T2" y="T3"/>
              </a:cxn>
              <a:cxn ang="T10">
                <a:pos x="T4" y="T5"/>
              </a:cxn>
              <a:cxn ang="T11">
                <a:pos x="T6" y="T7"/>
              </a:cxn>
            </a:cxnLst>
            <a:rect l="T12" t="T13" r="T14" b="T15"/>
            <a:pathLst>
              <a:path w="8290560" h="1505712">
                <a:moveTo>
                  <a:pt x="0" y="0"/>
                </a:moveTo>
                <a:lnTo>
                  <a:pt x="8039603" y="0"/>
                </a:lnTo>
                <a:lnTo>
                  <a:pt x="8290560" y="250957"/>
                </a:lnTo>
                <a:lnTo>
                  <a:pt x="8290560" y="1505712"/>
                </a:lnTo>
                <a:lnTo>
                  <a:pt x="250957" y="1505712"/>
                </a:lnTo>
                <a:lnTo>
                  <a:pt x="0" y="1254755"/>
                </a:lnTo>
                <a:lnTo>
                  <a:pt x="0" y="0"/>
                </a:lnTo>
                <a:close/>
              </a:path>
            </a:pathLst>
          </a:custGeom>
          <a:solidFill>
            <a:schemeClr val="accent3">
              <a:lumMod val="20000"/>
              <a:lumOff val="80000"/>
              <a:alpha val="74901"/>
            </a:scheme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kumimoji="0" lang="en-US" sz="4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endParaRPr kumimoji="0" lang="en-US" sz="4000" b="1"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endParaRPr>
          </a:p>
          <a:p>
            <a:r>
              <a:rPr kumimoji="0" lang="en-US" sz="40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Đáp</a:t>
            </a:r>
            <a:r>
              <a:rPr kumimoji="0" lang="en-US" sz="4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án</a:t>
            </a:r>
            <a:r>
              <a:rPr kumimoji="0" lang="en-US" sz="40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lang="vi-VN" sz="4000" b="1" dirty="0">
                <a:solidFill>
                  <a:srgbClr val="FF0000"/>
                </a:solidFill>
                <a:latin typeface="Times New Roman" panose="02020603050405020304" pitchFamily="18" charset="0"/>
                <a:cs typeface="Times New Roman" panose="02020603050405020304" pitchFamily="18" charset="0"/>
              </a:rPr>
              <a:t>“</a:t>
            </a:r>
            <a:r>
              <a:rPr lang="vi-VN" sz="4000" b="1" i="1" dirty="0">
                <a:solidFill>
                  <a:srgbClr val="FF0000"/>
                </a:solidFill>
                <a:latin typeface="Times New Roman" panose="02020603050405020304" pitchFamily="18" charset="0"/>
                <a:cs typeface="Times New Roman" panose="02020603050405020304" pitchFamily="18" charset="0"/>
              </a:rPr>
              <a:t>xanh như lá, bạc như </a:t>
            </a:r>
            <a:r>
              <a:rPr lang="en-US" sz="4000" b="1" i="1" dirty="0" err="1" smtClean="0">
                <a:solidFill>
                  <a:srgbClr val="FF0000"/>
                </a:solidFill>
                <a:latin typeface="Times New Roman" panose="02020603050405020304" pitchFamily="18" charset="0"/>
                <a:cs typeface="Times New Roman" panose="02020603050405020304" pitchFamily="18" charset="0"/>
              </a:rPr>
              <a:t>vôi</a:t>
            </a:r>
            <a:r>
              <a:rPr lang="vi-VN" sz="4000" b="1" i="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pPr lvl="0" algn="ctr" defTabSz="908477">
              <a:defRPr/>
            </a:pPr>
            <a:endParaRPr lang="en-US" sz="6000" b="1" dirty="0">
              <a:solidFill>
                <a:srgbClr val="002060"/>
              </a:solidFill>
              <a:latin typeface="Times New Roman" panose="02020603050405020304" pitchFamily="18" charset="0"/>
              <a:cs typeface="Times New Roman" panose="02020603050405020304" pitchFamily="18" charset="0"/>
            </a:endParaRPr>
          </a:p>
          <a:p>
            <a:pPr marL="0" marR="0" lvl="0" indent="0" algn="l" defTabSz="9084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endParaRPr kumimoji="0" lang="en-US" sz="4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Pentagon 5">
            <a:hlinkClick r:id="" action="ppaction://noaction"/>
            <a:extLst>
              <a:ext uri="{FF2B5EF4-FFF2-40B4-BE49-F238E27FC236}">
                <a16:creationId xmlns:a16="http://schemas.microsoft.com/office/drawing/2014/main" id="{E482D71E-6BDF-4EA5-87A2-BB048CF4C15B}"/>
              </a:ext>
            </a:extLst>
          </p:cNvPr>
          <p:cNvSpPr/>
          <p:nvPr/>
        </p:nvSpPr>
        <p:spPr>
          <a:xfrm flipH="1">
            <a:off x="8375650" y="5962650"/>
            <a:ext cx="2000250" cy="7556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84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8277D4E1-E7B8-485A-B2B0-D7091A888943}"/>
              </a:ext>
            </a:extLst>
          </p:cNvPr>
          <p:cNvPicPr>
            <a:picLocks noChangeAspect="1"/>
          </p:cNvPicPr>
          <p:nvPr/>
        </p:nvPicPr>
        <p:blipFill rotWithShape="1">
          <a:blip r:embed="rId2"/>
          <a:srcRect t="24933" b="6800"/>
          <a:stretch/>
        </p:blipFill>
        <p:spPr>
          <a:xfrm>
            <a:off x="0" y="3553328"/>
            <a:ext cx="11896090" cy="3304672"/>
          </a:xfrm>
          <a:prstGeom prst="rect">
            <a:avLst/>
          </a:prstGeom>
          <a:ln>
            <a:noFill/>
          </a:ln>
          <a:effectLst>
            <a:softEdge rad="635000"/>
          </a:effectLst>
        </p:spPr>
      </p:pic>
      <p:sp>
        <p:nvSpPr>
          <p:cNvPr id="7" name="Arrow: Up 1">
            <a:hlinkClick r:id="rId3" action="ppaction://hlinksldjump"/>
            <a:extLst>
              <a:ext uri="{FF2B5EF4-FFF2-40B4-BE49-F238E27FC236}">
                <a16:creationId xmlns:a16="http://schemas.microsoft.com/office/drawing/2014/main" id="{2ABE9425-4A94-489E-A40B-8A8850A65D01}"/>
              </a:ext>
            </a:extLst>
          </p:cNvPr>
          <p:cNvSpPr/>
          <p:nvPr/>
        </p:nvSpPr>
        <p:spPr>
          <a:xfrm rot="5400000">
            <a:off x="10951400" y="5840413"/>
            <a:ext cx="889254" cy="10001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4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57620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091" y="1995055"/>
            <a:ext cx="6640945" cy="1760537"/>
          </a:xfrm>
          <a:prstGeom prst="rect">
            <a:avLst/>
          </a:prstGeom>
        </p:spPr>
      </p:pic>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168" r="20168"/>
          <a:stretch>
            <a:fillRect/>
          </a:stretch>
        </p:blipFill>
        <p:spPr/>
      </p:pic>
      <p:sp>
        <p:nvSpPr>
          <p:cNvPr id="2" name="Rectangle 1"/>
          <p:cNvSpPr/>
          <p:nvPr/>
        </p:nvSpPr>
        <p:spPr>
          <a:xfrm>
            <a:off x="2188203" y="4114079"/>
            <a:ext cx="2975495" cy="523220"/>
          </a:xfrm>
          <a:prstGeom prst="rect">
            <a:avLst/>
          </a:prstGeom>
        </p:spPr>
        <p:txBody>
          <a:bodyPr wrap="none">
            <a:spAutoFit/>
          </a:bodyPr>
          <a:lstStyle/>
          <a:p>
            <a:r>
              <a:rPr lang="vi-VN" sz="2800" b="1" dirty="0" smtClean="0">
                <a:effectLst/>
                <a:latin typeface="Times New Roman" panose="02020603050405020304" pitchFamily="18" charset="0"/>
                <a:ea typeface="Arial" panose="020B0604020202020204" pitchFamily="34" charset="0"/>
              </a:rPr>
              <a:t>(Hồ Xuân Hương)</a:t>
            </a:r>
            <a:endParaRPr lang="en-US" sz="2800" b="1" dirty="0"/>
          </a:p>
        </p:txBody>
      </p:sp>
      <p:sp>
        <p:nvSpPr>
          <p:cNvPr id="5" name="TextBox 4"/>
          <p:cNvSpPr txBox="1"/>
          <p:nvPr/>
        </p:nvSpPr>
        <p:spPr>
          <a:xfrm>
            <a:off x="406400" y="434109"/>
            <a:ext cx="4682836" cy="646331"/>
          </a:xfrm>
          <a:prstGeom prst="rect">
            <a:avLst/>
          </a:prstGeom>
          <a:noFill/>
        </p:spPr>
        <p:txBody>
          <a:bodyPr wrap="square" rtlCol="0">
            <a:spAutoFit/>
          </a:bodyPr>
          <a:lstStyle/>
          <a:p>
            <a:r>
              <a:rPr lang="en-US" sz="3600" b="1" u="sng" dirty="0" err="1" smtClean="0">
                <a:solidFill>
                  <a:srgbClr val="0070C0"/>
                </a:solidFill>
                <a:latin typeface="Times New Roman" panose="02020603050405020304" pitchFamily="18" charset="0"/>
                <a:cs typeface="Times New Roman" panose="02020603050405020304" pitchFamily="18" charset="0"/>
              </a:rPr>
              <a:t>Đọc</a:t>
            </a:r>
            <a:r>
              <a:rPr lang="en-US" sz="3600" b="1" u="sng" dirty="0" smtClean="0">
                <a:solidFill>
                  <a:srgbClr val="0070C0"/>
                </a:solidFill>
                <a:latin typeface="Times New Roman" panose="02020603050405020304" pitchFamily="18" charset="0"/>
                <a:cs typeface="Times New Roman" panose="02020603050405020304" pitchFamily="18" charset="0"/>
              </a:rPr>
              <a:t> </a:t>
            </a:r>
            <a:r>
              <a:rPr lang="en-US" sz="3600" b="1" u="sng" dirty="0" err="1" smtClean="0">
                <a:solidFill>
                  <a:srgbClr val="0070C0"/>
                </a:solidFill>
                <a:latin typeface="Times New Roman" panose="02020603050405020304" pitchFamily="18" charset="0"/>
                <a:cs typeface="Times New Roman" panose="02020603050405020304" pitchFamily="18" charset="0"/>
              </a:rPr>
              <a:t>hiểu</a:t>
            </a:r>
            <a:r>
              <a:rPr lang="en-US" sz="3600" b="1" u="sng" dirty="0" smtClean="0">
                <a:solidFill>
                  <a:srgbClr val="0070C0"/>
                </a:solidFill>
                <a:latin typeface="Times New Roman" panose="02020603050405020304" pitchFamily="18" charset="0"/>
                <a:cs typeface="Times New Roman" panose="02020603050405020304" pitchFamily="18" charset="0"/>
              </a:rPr>
              <a:t> </a:t>
            </a:r>
            <a:r>
              <a:rPr lang="en-US" sz="3600" b="1" u="sng" dirty="0" err="1" smtClean="0">
                <a:solidFill>
                  <a:srgbClr val="0070C0"/>
                </a:solidFill>
                <a:latin typeface="Times New Roman" panose="02020603050405020304" pitchFamily="18" charset="0"/>
                <a:cs typeface="Times New Roman" panose="02020603050405020304" pitchFamily="18" charset="0"/>
              </a:rPr>
              <a:t>văn</a:t>
            </a:r>
            <a:r>
              <a:rPr lang="en-US" sz="3600" b="1" u="sng" dirty="0" smtClean="0">
                <a:solidFill>
                  <a:srgbClr val="0070C0"/>
                </a:solidFill>
                <a:latin typeface="Times New Roman" panose="02020603050405020304" pitchFamily="18" charset="0"/>
                <a:cs typeface="Times New Roman" panose="02020603050405020304" pitchFamily="18" charset="0"/>
              </a:rPr>
              <a:t> </a:t>
            </a:r>
            <a:r>
              <a:rPr lang="en-US" sz="3600" b="1" u="sng" dirty="0" err="1" smtClean="0">
                <a:solidFill>
                  <a:srgbClr val="0070C0"/>
                </a:solidFill>
                <a:latin typeface="Times New Roman" panose="02020603050405020304" pitchFamily="18" charset="0"/>
                <a:cs typeface="Times New Roman" panose="02020603050405020304" pitchFamily="18" charset="0"/>
              </a:rPr>
              <a:t>bản</a:t>
            </a:r>
            <a:r>
              <a:rPr lang="en-US" sz="3600" b="1" u="sng" dirty="0" smtClean="0">
                <a:solidFill>
                  <a:srgbClr val="0070C0"/>
                </a:solidFill>
                <a:latin typeface="Times New Roman" panose="02020603050405020304" pitchFamily="18" charset="0"/>
                <a:cs typeface="Times New Roman" panose="02020603050405020304" pitchFamily="18" charset="0"/>
              </a:rPr>
              <a:t> </a:t>
            </a:r>
            <a:endParaRPr lang="en-US" sz="3600" b="1" u="sng"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253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6" y="0"/>
            <a:ext cx="12264886" cy="6858000"/>
          </a:xfrm>
          <a:prstGeom prst="rect">
            <a:avLst/>
          </a:prstGeom>
        </p:spPr>
      </p:pic>
      <p:sp>
        <p:nvSpPr>
          <p:cNvPr id="3" name="Rectangle 2"/>
          <p:cNvSpPr/>
          <p:nvPr/>
        </p:nvSpPr>
        <p:spPr>
          <a:xfrm>
            <a:off x="149390" y="2637759"/>
            <a:ext cx="11669605" cy="1015663"/>
          </a:xfrm>
          <a:prstGeom prst="rect">
            <a:avLst/>
          </a:prstGeom>
        </p:spPr>
        <p:txBody>
          <a:bodyPr wrap="none">
            <a:spAutoFit/>
          </a:bodyPr>
          <a:lstStyle/>
          <a:p>
            <a:r>
              <a:rPr lang="fr-FR" sz="6000" b="1" dirty="0" smtClean="0">
                <a:solidFill>
                  <a:srgbClr val="FF0000"/>
                </a:solidFill>
                <a:effectLst/>
                <a:latin typeface="Times New Roman" panose="02020603050405020304" pitchFamily="18" charset="0"/>
                <a:ea typeface="Times New Roman" panose="02020603050405020304" pitchFamily="18" charset="0"/>
              </a:rPr>
              <a:t>HÌNH THÀNH KIẾN THỨC MỚI</a:t>
            </a:r>
            <a:endParaRPr lang="en-US" sz="6000" dirty="0"/>
          </a:p>
        </p:txBody>
      </p:sp>
    </p:spTree>
    <p:extLst>
      <p:ext uri="{BB962C8B-B14F-4D97-AF65-F5344CB8AC3E}">
        <p14:creationId xmlns:p14="http://schemas.microsoft.com/office/powerpoint/2010/main" val="2689471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https://www.freeppt7.com">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4249</Words>
  <Application>Microsoft Office PowerPoint</Application>
  <PresentationFormat>Widescreen</PresentationFormat>
  <Paragraphs>434</Paragraphs>
  <Slides>63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63</vt:i4>
      </vt:variant>
    </vt:vector>
  </HeadingPairs>
  <TitlesOfParts>
    <vt:vector size="74" baseType="lpstr">
      <vt:lpstr>SimSun</vt:lpstr>
      <vt:lpstr>Arial</vt:lpstr>
      <vt:lpstr>Arial Unicode MS</vt:lpstr>
      <vt:lpstr>Calibri</vt:lpstr>
      <vt:lpstr>Calibri Light</vt:lpstr>
      <vt:lpstr>Oswald</vt:lpstr>
      <vt:lpstr>Source Sans Pro</vt:lpstr>
      <vt:lpstr>Times New Roman</vt:lpstr>
      <vt:lpstr>Office Theme</vt:lpstr>
      <vt:lpstr>1-https://www.freeppt7.com</vt:lpstr>
      <vt:lpstr>1_Quince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32</cp:revision>
  <dcterms:created xsi:type="dcterms:W3CDTF">2023-11-02T00:47:28Z</dcterms:created>
  <dcterms:modified xsi:type="dcterms:W3CDTF">2023-11-02T09:15:12Z</dcterms:modified>
</cp:coreProperties>
</file>