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3.jpg" ContentType="image/pn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55"/>
  </p:notesMasterIdLst>
  <p:sldIdLst>
    <p:sldId id="310" r:id="rId3"/>
    <p:sldId id="256" r:id="rId4"/>
    <p:sldId id="306" r:id="rId5"/>
    <p:sldId id="308" r:id="rId6"/>
    <p:sldId id="311" r:id="rId7"/>
    <p:sldId id="312" r:id="rId8"/>
    <p:sldId id="313" r:id="rId9"/>
    <p:sldId id="314" r:id="rId10"/>
    <p:sldId id="315" r:id="rId11"/>
    <p:sldId id="268" r:id="rId12"/>
    <p:sldId id="316" r:id="rId13"/>
    <p:sldId id="272" r:id="rId14"/>
    <p:sldId id="317" r:id="rId15"/>
    <p:sldId id="319" r:id="rId16"/>
    <p:sldId id="318" r:id="rId17"/>
    <p:sldId id="320" r:id="rId18"/>
    <p:sldId id="321" r:id="rId19"/>
    <p:sldId id="288" r:id="rId20"/>
    <p:sldId id="322" r:id="rId21"/>
    <p:sldId id="324" r:id="rId22"/>
    <p:sldId id="326" r:id="rId23"/>
    <p:sldId id="325" r:id="rId24"/>
    <p:sldId id="327" r:id="rId25"/>
    <p:sldId id="328" r:id="rId26"/>
    <p:sldId id="329" r:id="rId27"/>
    <p:sldId id="330" r:id="rId28"/>
    <p:sldId id="331" r:id="rId29"/>
    <p:sldId id="333" r:id="rId30"/>
    <p:sldId id="334" r:id="rId31"/>
    <p:sldId id="338" r:id="rId32"/>
    <p:sldId id="336" r:id="rId33"/>
    <p:sldId id="335" r:id="rId34"/>
    <p:sldId id="340" r:id="rId35"/>
    <p:sldId id="337" r:id="rId36"/>
    <p:sldId id="341" r:id="rId37"/>
    <p:sldId id="342" r:id="rId38"/>
    <p:sldId id="343" r:id="rId39"/>
    <p:sldId id="344" r:id="rId40"/>
    <p:sldId id="345" r:id="rId41"/>
    <p:sldId id="346" r:id="rId42"/>
    <p:sldId id="347" r:id="rId43"/>
    <p:sldId id="348" r:id="rId44"/>
    <p:sldId id="353" r:id="rId45"/>
    <p:sldId id="349" r:id="rId46"/>
    <p:sldId id="350" r:id="rId47"/>
    <p:sldId id="351" r:id="rId48"/>
    <p:sldId id="352" r:id="rId49"/>
    <p:sldId id="354" r:id="rId50"/>
    <p:sldId id="355" r:id="rId51"/>
    <p:sldId id="332" r:id="rId52"/>
    <p:sldId id="356" r:id="rId53"/>
    <p:sldId id="309" r:id="rId54"/>
  </p:sldIdLst>
  <p:sldSz cx="12192000" cy="6858000"/>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277"/>
    <a:srgbClr val="F6BE83"/>
    <a:srgbClr val="E6E6E6"/>
    <a:srgbClr val="ADBDB0"/>
    <a:srgbClr val="EEF0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98" autoAdjust="0"/>
    <p:restoredTop sz="94660"/>
  </p:normalViewPr>
  <p:slideViewPr>
    <p:cSldViewPr snapToGrid="0" showGuides="1">
      <p:cViewPr varScale="1">
        <p:scale>
          <a:sx n="64" d="100"/>
          <a:sy n="64" d="100"/>
        </p:scale>
        <p:origin x="956" y="32"/>
      </p:cViewPr>
      <p:guideLst>
        <p:guide orient="horz" pos="2160"/>
        <p:guide pos="38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AB9274-E77B-4063-8B48-6468D6E7531E}" type="doc">
      <dgm:prSet loTypeId="urn:microsoft.com/office/officeart/2005/8/layout/pyramid2" loCatId="list" qsTypeId="urn:microsoft.com/office/officeart/2005/8/quickstyle/simple1" qsCatId="simple" csTypeId="urn:microsoft.com/office/officeart/2005/8/colors/colorful4" csCatId="colorful" phldr="1"/>
      <dgm:spPr/>
    </dgm:pt>
    <dgm:pt modelId="{7AA422D4-7045-40C5-9BC1-E0D137D23FB2}">
      <dgm:prSet phldrT="[Text]" custT="1"/>
      <dgm:spPr/>
      <dgm:t>
        <a:bodyPr/>
        <a:lstStyle/>
        <a:p>
          <a:r>
            <a:rPr lang="en-US" sz="2400" dirty="0">
              <a:latin typeface="Times New Roman" panose="02020603050405020304" pitchFamily="18" charset="0"/>
              <a:cs typeface="Times New Roman" panose="02020603050405020304" pitchFamily="18" charset="0"/>
            </a:rPr>
            <a:t>HS </a:t>
          </a:r>
          <a:r>
            <a:rPr lang="vi-VN" sz="2400" dirty="0">
              <a:latin typeface="Times New Roman" panose="02020603050405020304" pitchFamily="18" charset="0"/>
              <a:cs typeface="Times New Roman" panose="02020603050405020304" pitchFamily="18" charset="0"/>
            </a:rPr>
            <a:t>chuẩn bị ở nhà những thông tin chính về nhà thơ Lý Bạch và bài thơ (thể thơ, chủ thể trữ tình) theo phương pháp học tập dự án. </a:t>
          </a:r>
          <a:endParaRPr lang="en-US" sz="2400" dirty="0">
            <a:latin typeface="Times New Roman" panose="02020603050405020304" pitchFamily="18" charset="0"/>
            <a:cs typeface="Times New Roman" panose="02020603050405020304" pitchFamily="18" charset="0"/>
          </a:endParaRPr>
        </a:p>
      </dgm:t>
    </dgm:pt>
    <dgm:pt modelId="{39F79839-29E4-4073-9E22-221514026136}" type="parTrans" cxnId="{26D2C772-8F54-4D95-8C5A-FFDB71E0DB06}">
      <dgm:prSet/>
      <dgm:spPr/>
      <dgm:t>
        <a:bodyPr/>
        <a:lstStyle/>
        <a:p>
          <a:endParaRPr lang="en-US"/>
        </a:p>
      </dgm:t>
    </dgm:pt>
    <dgm:pt modelId="{9F3DAF40-9F97-4B1B-A18D-3FE790134558}" type="sibTrans" cxnId="{26D2C772-8F54-4D95-8C5A-FFDB71E0DB06}">
      <dgm:prSet/>
      <dgm:spPr/>
      <dgm:t>
        <a:bodyPr/>
        <a:lstStyle/>
        <a:p>
          <a:endParaRPr lang="en-US"/>
        </a:p>
      </dgm:t>
    </dgm:pt>
    <dgm:pt modelId="{18112E91-1833-4B07-91BD-360D52CE3D5A}">
      <dgm:prSet phldrT="[Text]" custT="1"/>
      <dgm:spPr/>
      <dgm:t>
        <a:bodyPr/>
        <a:lstStyle/>
        <a:p>
          <a:r>
            <a:rPr lang="vi-VN" sz="2400" dirty="0">
              <a:latin typeface="Times New Roman" panose="02020603050405020304" pitchFamily="18" charset="0"/>
              <a:cs typeface="Times New Roman" panose="02020603050405020304" pitchFamily="18" charset="0"/>
            </a:rPr>
            <a:t>HS chuẩn bị thông tin để giới thiệu trước lớp (kếp hợp với kĩ thuật đóng vai; sử dụng các kĩ năng trình chiếu thông tin đã chuẩn bị)</a:t>
          </a:r>
          <a:endParaRPr lang="en-US" sz="2400" dirty="0">
            <a:latin typeface="Times New Roman" panose="02020603050405020304" pitchFamily="18" charset="0"/>
            <a:cs typeface="Times New Roman" panose="02020603050405020304" pitchFamily="18" charset="0"/>
          </a:endParaRPr>
        </a:p>
      </dgm:t>
    </dgm:pt>
    <dgm:pt modelId="{797643C7-64C9-4C61-B9CE-9A18660D261A}" type="parTrans" cxnId="{B861FBAB-7F69-4C58-BF5B-383EBF278106}">
      <dgm:prSet/>
      <dgm:spPr/>
      <dgm:t>
        <a:bodyPr/>
        <a:lstStyle/>
        <a:p>
          <a:endParaRPr lang="en-US"/>
        </a:p>
      </dgm:t>
    </dgm:pt>
    <dgm:pt modelId="{32E3754A-D8D3-40CC-A26B-F73DD7D4FB9A}" type="sibTrans" cxnId="{B861FBAB-7F69-4C58-BF5B-383EBF278106}">
      <dgm:prSet/>
      <dgm:spPr/>
      <dgm:t>
        <a:bodyPr/>
        <a:lstStyle/>
        <a:p>
          <a:endParaRPr lang="en-US"/>
        </a:p>
      </dgm:t>
    </dgm:pt>
    <dgm:pt modelId="{E4A9A256-F17D-43F3-8D89-6B31B9A2D78F}">
      <dgm:prSet phldrT="[Text]" custT="1"/>
      <dgm:spPr/>
      <dgm:t>
        <a:bodyPr/>
        <a:lstStyle/>
        <a:p>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cặp</a:t>
          </a:r>
          <a:r>
            <a:rPr lang="en-US" sz="2400" dirty="0">
              <a:latin typeface="Times New Roman" panose="02020603050405020304" pitchFamily="18" charset="0"/>
              <a:cs typeface="Times New Roman" panose="02020603050405020304" pitchFamily="18" charset="0"/>
            </a:rPr>
            <a:t>: 03 </a:t>
          </a:r>
          <a:r>
            <a:rPr lang="en-US" sz="2400" dirty="0" err="1">
              <a:latin typeface="Times New Roman" panose="02020603050405020304" pitchFamily="18" charset="0"/>
              <a:cs typeface="Times New Roman" panose="02020603050405020304" pitchFamily="18" charset="0"/>
            </a:rPr>
            <a:t>phút</a:t>
          </a:r>
          <a:r>
            <a:rPr lang="en-US" sz="2400" dirty="0">
              <a:latin typeface="Times New Roman" panose="02020603050405020304" pitchFamily="18" charset="0"/>
              <a:cs typeface="Times New Roman" panose="02020603050405020304" pitchFamily="18" charset="0"/>
            </a:rPr>
            <a:t>.</a:t>
          </a:r>
        </a:p>
      </dgm:t>
    </dgm:pt>
    <dgm:pt modelId="{23EABFC8-6A4B-4553-97B4-481FB05CE0CF}" type="parTrans" cxnId="{DE8D094C-B549-48A1-B3C6-59145B60EE49}">
      <dgm:prSet/>
      <dgm:spPr/>
      <dgm:t>
        <a:bodyPr/>
        <a:lstStyle/>
        <a:p>
          <a:endParaRPr lang="en-US"/>
        </a:p>
      </dgm:t>
    </dgm:pt>
    <dgm:pt modelId="{19CBB9F7-95E1-49BD-98D8-582B774698C0}" type="sibTrans" cxnId="{DE8D094C-B549-48A1-B3C6-59145B60EE49}">
      <dgm:prSet/>
      <dgm:spPr/>
      <dgm:t>
        <a:bodyPr/>
        <a:lstStyle/>
        <a:p>
          <a:endParaRPr lang="en-US"/>
        </a:p>
      </dgm:t>
    </dgm:pt>
    <dgm:pt modelId="{75C27F88-C16D-4E1E-9BE8-911B2AE324D0}" type="pres">
      <dgm:prSet presAssocID="{97AB9274-E77B-4063-8B48-6468D6E7531E}" presName="compositeShape" presStyleCnt="0">
        <dgm:presLayoutVars>
          <dgm:dir/>
          <dgm:resizeHandles/>
        </dgm:presLayoutVars>
      </dgm:prSet>
      <dgm:spPr/>
    </dgm:pt>
    <dgm:pt modelId="{385F12CA-94DE-42B3-A247-80F57569C15B}" type="pres">
      <dgm:prSet presAssocID="{97AB9274-E77B-4063-8B48-6468D6E7531E}" presName="pyramid" presStyleLbl="node1" presStyleIdx="0" presStyleCnt="1" custLinFactNeighborX="-21989"/>
      <dgm:spPr/>
    </dgm:pt>
    <dgm:pt modelId="{F5BEB643-BA04-4145-8BA1-F87C22D1CEA6}" type="pres">
      <dgm:prSet presAssocID="{97AB9274-E77B-4063-8B48-6468D6E7531E}" presName="theList" presStyleCnt="0"/>
      <dgm:spPr/>
    </dgm:pt>
    <dgm:pt modelId="{6412340D-616B-4BBE-B422-4D2D2F6E37A5}" type="pres">
      <dgm:prSet presAssocID="{7AA422D4-7045-40C5-9BC1-E0D137D23FB2}" presName="aNode" presStyleLbl="fgAcc1" presStyleIdx="0" presStyleCnt="3" custScaleX="230769" custLinFactY="12703" custLinFactNeighborX="32255" custLinFactNeighborY="100000">
        <dgm:presLayoutVars>
          <dgm:bulletEnabled val="1"/>
        </dgm:presLayoutVars>
      </dgm:prSet>
      <dgm:spPr/>
    </dgm:pt>
    <dgm:pt modelId="{38093AF9-2250-45F4-8277-BA05A868502C}" type="pres">
      <dgm:prSet presAssocID="{7AA422D4-7045-40C5-9BC1-E0D137D23FB2}" presName="aSpace" presStyleCnt="0"/>
      <dgm:spPr/>
    </dgm:pt>
    <dgm:pt modelId="{B4ACD57E-6DAD-4D9C-88A9-40CABE4886EE}" type="pres">
      <dgm:prSet presAssocID="{18112E91-1833-4B07-91BD-360D52CE3D5A}" presName="aNode" presStyleLbl="fgAcc1" presStyleIdx="1" presStyleCnt="3" custScaleX="230769" custLinFactY="1901" custLinFactNeighborX="23339" custLinFactNeighborY="100000">
        <dgm:presLayoutVars>
          <dgm:bulletEnabled val="1"/>
        </dgm:presLayoutVars>
      </dgm:prSet>
      <dgm:spPr/>
    </dgm:pt>
    <dgm:pt modelId="{EC643D41-016A-4DB2-B6F8-18B957C49DC0}" type="pres">
      <dgm:prSet presAssocID="{18112E91-1833-4B07-91BD-360D52CE3D5A}" presName="aSpace" presStyleCnt="0"/>
      <dgm:spPr/>
    </dgm:pt>
    <dgm:pt modelId="{1695C493-2564-459A-9D29-A2084C140269}" type="pres">
      <dgm:prSet presAssocID="{E4A9A256-F17D-43F3-8D89-6B31B9A2D78F}" presName="aNode" presStyleLbl="fgAcc1" presStyleIdx="2" presStyleCnt="3" custScaleX="230769" custLinFactNeighborX="22290" custLinFactNeighborY="23042">
        <dgm:presLayoutVars>
          <dgm:bulletEnabled val="1"/>
        </dgm:presLayoutVars>
      </dgm:prSet>
      <dgm:spPr/>
    </dgm:pt>
    <dgm:pt modelId="{32F9ABC2-7D66-4588-ACA6-50F8ED336D7A}" type="pres">
      <dgm:prSet presAssocID="{E4A9A256-F17D-43F3-8D89-6B31B9A2D78F}" presName="aSpace" presStyleCnt="0"/>
      <dgm:spPr/>
    </dgm:pt>
  </dgm:ptLst>
  <dgm:cxnLst>
    <dgm:cxn modelId="{5A643537-9C4A-4771-BB2A-F0706A3A9292}" type="presOf" srcId="{7AA422D4-7045-40C5-9BC1-E0D137D23FB2}" destId="{6412340D-616B-4BBE-B422-4D2D2F6E37A5}" srcOrd="0" destOrd="0" presId="urn:microsoft.com/office/officeart/2005/8/layout/pyramid2"/>
    <dgm:cxn modelId="{DE8D094C-B549-48A1-B3C6-59145B60EE49}" srcId="{97AB9274-E77B-4063-8B48-6468D6E7531E}" destId="{E4A9A256-F17D-43F3-8D89-6B31B9A2D78F}" srcOrd="2" destOrd="0" parTransId="{23EABFC8-6A4B-4553-97B4-481FB05CE0CF}" sibTransId="{19CBB9F7-95E1-49BD-98D8-582B774698C0}"/>
    <dgm:cxn modelId="{E16B2C52-2957-446C-8EC2-945F84B77898}" type="presOf" srcId="{E4A9A256-F17D-43F3-8D89-6B31B9A2D78F}" destId="{1695C493-2564-459A-9D29-A2084C140269}" srcOrd="0" destOrd="0" presId="urn:microsoft.com/office/officeart/2005/8/layout/pyramid2"/>
    <dgm:cxn modelId="{26D2C772-8F54-4D95-8C5A-FFDB71E0DB06}" srcId="{97AB9274-E77B-4063-8B48-6468D6E7531E}" destId="{7AA422D4-7045-40C5-9BC1-E0D137D23FB2}" srcOrd="0" destOrd="0" parTransId="{39F79839-29E4-4073-9E22-221514026136}" sibTransId="{9F3DAF40-9F97-4B1B-A18D-3FE790134558}"/>
    <dgm:cxn modelId="{F114FF9B-8254-4FF4-884F-90439143A471}" type="presOf" srcId="{97AB9274-E77B-4063-8B48-6468D6E7531E}" destId="{75C27F88-C16D-4E1E-9BE8-911B2AE324D0}" srcOrd="0" destOrd="0" presId="urn:microsoft.com/office/officeart/2005/8/layout/pyramid2"/>
    <dgm:cxn modelId="{B861FBAB-7F69-4C58-BF5B-383EBF278106}" srcId="{97AB9274-E77B-4063-8B48-6468D6E7531E}" destId="{18112E91-1833-4B07-91BD-360D52CE3D5A}" srcOrd="1" destOrd="0" parTransId="{797643C7-64C9-4C61-B9CE-9A18660D261A}" sibTransId="{32E3754A-D8D3-40CC-A26B-F73DD7D4FB9A}"/>
    <dgm:cxn modelId="{E5BB05C2-608C-45A6-83FF-2653F2FB3307}" type="presOf" srcId="{18112E91-1833-4B07-91BD-360D52CE3D5A}" destId="{B4ACD57E-6DAD-4D9C-88A9-40CABE4886EE}" srcOrd="0" destOrd="0" presId="urn:microsoft.com/office/officeart/2005/8/layout/pyramid2"/>
    <dgm:cxn modelId="{4CCBCD76-079A-49F1-8FD4-45A62B60096B}" type="presParOf" srcId="{75C27F88-C16D-4E1E-9BE8-911B2AE324D0}" destId="{385F12CA-94DE-42B3-A247-80F57569C15B}" srcOrd="0" destOrd="0" presId="urn:microsoft.com/office/officeart/2005/8/layout/pyramid2"/>
    <dgm:cxn modelId="{9450A56D-E070-468B-AE59-36858A82829B}" type="presParOf" srcId="{75C27F88-C16D-4E1E-9BE8-911B2AE324D0}" destId="{F5BEB643-BA04-4145-8BA1-F87C22D1CEA6}" srcOrd="1" destOrd="0" presId="urn:microsoft.com/office/officeart/2005/8/layout/pyramid2"/>
    <dgm:cxn modelId="{4B52970A-A97B-4243-BAB2-74EF85D7D6EF}" type="presParOf" srcId="{F5BEB643-BA04-4145-8BA1-F87C22D1CEA6}" destId="{6412340D-616B-4BBE-B422-4D2D2F6E37A5}" srcOrd="0" destOrd="0" presId="urn:microsoft.com/office/officeart/2005/8/layout/pyramid2"/>
    <dgm:cxn modelId="{224DDEBB-B6CC-4E6B-86EB-6B17CA6BAE3D}" type="presParOf" srcId="{F5BEB643-BA04-4145-8BA1-F87C22D1CEA6}" destId="{38093AF9-2250-45F4-8277-BA05A868502C}" srcOrd="1" destOrd="0" presId="urn:microsoft.com/office/officeart/2005/8/layout/pyramid2"/>
    <dgm:cxn modelId="{FB682932-CED9-4DF2-8660-7391585646A5}" type="presParOf" srcId="{F5BEB643-BA04-4145-8BA1-F87C22D1CEA6}" destId="{B4ACD57E-6DAD-4D9C-88A9-40CABE4886EE}" srcOrd="2" destOrd="0" presId="urn:microsoft.com/office/officeart/2005/8/layout/pyramid2"/>
    <dgm:cxn modelId="{EC4AE9D3-E5AE-41A9-853A-D7C33421AEBF}" type="presParOf" srcId="{F5BEB643-BA04-4145-8BA1-F87C22D1CEA6}" destId="{EC643D41-016A-4DB2-B6F8-18B957C49DC0}" srcOrd="3" destOrd="0" presId="urn:microsoft.com/office/officeart/2005/8/layout/pyramid2"/>
    <dgm:cxn modelId="{528A9D82-692C-4A2D-BD72-0BCCFCFB2442}" type="presParOf" srcId="{F5BEB643-BA04-4145-8BA1-F87C22D1CEA6}" destId="{1695C493-2564-459A-9D29-A2084C140269}" srcOrd="4" destOrd="0" presId="urn:microsoft.com/office/officeart/2005/8/layout/pyramid2"/>
    <dgm:cxn modelId="{646B0CEA-3CD5-458D-9D50-000B6A3C4F47}" type="presParOf" srcId="{F5BEB643-BA04-4145-8BA1-F87C22D1CEA6}" destId="{32F9ABC2-7D66-4588-ACA6-50F8ED336D7A}"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F12CA-94DE-42B3-A247-80F57569C15B}">
      <dsp:nvSpPr>
        <dsp:cNvPr id="0" name=""/>
        <dsp:cNvSpPr/>
      </dsp:nvSpPr>
      <dsp:spPr>
        <a:xfrm>
          <a:off x="0" y="0"/>
          <a:ext cx="5418667" cy="5418667"/>
        </a:xfrm>
        <a:prstGeom prst="triangl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12340D-616B-4BBE-B422-4D2D2F6E37A5}">
      <dsp:nvSpPr>
        <dsp:cNvPr id="0" name=""/>
        <dsp:cNvSpPr/>
      </dsp:nvSpPr>
      <dsp:spPr>
        <a:xfrm>
          <a:off x="2087426" y="868056"/>
          <a:ext cx="8127992" cy="1282700"/>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HS </a:t>
          </a:r>
          <a:r>
            <a:rPr lang="vi-VN" sz="2400" kern="1200" dirty="0">
              <a:latin typeface="Times New Roman" panose="02020603050405020304" pitchFamily="18" charset="0"/>
              <a:cs typeface="Times New Roman" panose="02020603050405020304" pitchFamily="18" charset="0"/>
            </a:rPr>
            <a:t>chuẩn bị ở nhà những thông tin chính về nhà thơ Lý Bạch và bài thơ (thể thơ, chủ thể trữ tình) theo phương pháp học tập dự án. </a:t>
          </a:r>
          <a:endParaRPr lang="en-US" sz="2400" kern="1200" dirty="0">
            <a:latin typeface="Times New Roman" panose="02020603050405020304" pitchFamily="18" charset="0"/>
            <a:cs typeface="Times New Roman" panose="02020603050405020304" pitchFamily="18" charset="0"/>
          </a:endParaRPr>
        </a:p>
      </dsp:txBody>
      <dsp:txXfrm>
        <a:off x="2150042" y="930672"/>
        <a:ext cx="8002760" cy="1157468"/>
      </dsp:txXfrm>
    </dsp:sp>
    <dsp:sp modelId="{B4ACD57E-6DAD-4D9C-88A9-40CABE4886EE}">
      <dsp:nvSpPr>
        <dsp:cNvPr id="0" name=""/>
        <dsp:cNvSpPr/>
      </dsp:nvSpPr>
      <dsp:spPr>
        <a:xfrm>
          <a:off x="2068946" y="2172536"/>
          <a:ext cx="8127992" cy="1282700"/>
        </a:xfrm>
        <a:prstGeom prst="roundRect">
          <a:avLst/>
        </a:prstGeom>
        <a:solidFill>
          <a:schemeClr val="lt1">
            <a:alpha val="90000"/>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vi-VN" sz="2400" kern="1200" dirty="0">
              <a:latin typeface="Times New Roman" panose="02020603050405020304" pitchFamily="18" charset="0"/>
              <a:cs typeface="Times New Roman" panose="02020603050405020304" pitchFamily="18" charset="0"/>
            </a:rPr>
            <a:t>HS chuẩn bị thông tin để giới thiệu trước lớp (kếp hợp với kĩ thuật đóng vai; sử dụng các kĩ năng trình chiếu thông tin đã chuẩn bị)</a:t>
          </a:r>
          <a:endParaRPr lang="en-US" sz="2400" kern="1200" dirty="0">
            <a:latin typeface="Times New Roman" panose="02020603050405020304" pitchFamily="18" charset="0"/>
            <a:cs typeface="Times New Roman" panose="02020603050405020304" pitchFamily="18" charset="0"/>
          </a:endParaRPr>
        </a:p>
      </dsp:txBody>
      <dsp:txXfrm>
        <a:off x="2131562" y="2235152"/>
        <a:ext cx="8002760" cy="1157468"/>
      </dsp:txXfrm>
    </dsp:sp>
    <dsp:sp modelId="{1695C493-2564-459A-9D29-A2084C140269}">
      <dsp:nvSpPr>
        <dsp:cNvPr id="0" name=""/>
        <dsp:cNvSpPr/>
      </dsp:nvSpPr>
      <dsp:spPr>
        <a:xfrm>
          <a:off x="2031998" y="3467797"/>
          <a:ext cx="8127992" cy="1282700"/>
        </a:xfrm>
        <a:prstGeom prst="round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Thời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thảo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luận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cặp</a:t>
          </a:r>
          <a:r>
            <a:rPr lang="en-US" sz="2400" kern="1200" dirty="0">
              <a:latin typeface="Times New Roman" panose="02020603050405020304" pitchFamily="18" charset="0"/>
              <a:cs typeface="Times New Roman" panose="02020603050405020304" pitchFamily="18" charset="0"/>
            </a:rPr>
            <a:t>: 03 </a:t>
          </a:r>
          <a:r>
            <a:rPr lang="en-US" sz="2400" kern="1200" dirty="0" err="1">
              <a:latin typeface="Times New Roman" panose="02020603050405020304" pitchFamily="18" charset="0"/>
              <a:cs typeface="Times New Roman" panose="02020603050405020304" pitchFamily="18" charset="0"/>
            </a:rPr>
            <a:t>phút</a:t>
          </a:r>
          <a:r>
            <a:rPr lang="en-US" sz="2400" kern="1200" dirty="0">
              <a:latin typeface="Times New Roman" panose="02020603050405020304" pitchFamily="18" charset="0"/>
              <a:cs typeface="Times New Roman" panose="02020603050405020304" pitchFamily="18" charset="0"/>
            </a:rPr>
            <a:t>.</a:t>
          </a:r>
        </a:p>
      </dsp:txBody>
      <dsp:txXfrm>
        <a:off x="2094614" y="3530413"/>
        <a:ext cx="8002760" cy="115746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5EC3C-69EC-4246-8E68-4309938EEDE5}" type="datetimeFigureOut">
              <a:rPr lang="zh-CN" altLang="en-US" smtClean="0"/>
              <a:pPr/>
              <a:t>2024/2/17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CCD59-4D34-4698-8F8E-7BED3E809CD3}" type="slidenum">
              <a:rPr lang="zh-CN" altLang="en-US" smtClean="0"/>
              <a:pPr/>
              <a:t>‹#›</a:t>
            </a:fld>
            <a:endParaRPr lang="zh-CN" altLang="en-US"/>
          </a:p>
        </p:txBody>
      </p:sp>
    </p:spTree>
    <p:extLst>
      <p:ext uri="{BB962C8B-B14F-4D97-AF65-F5344CB8AC3E}">
        <p14:creationId xmlns:p14="http://schemas.microsoft.com/office/powerpoint/2010/main" val="391972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a:t>
            </a:fld>
            <a:endParaRPr lang="zh-CN" altLang="en-US"/>
          </a:p>
        </p:txBody>
      </p:sp>
    </p:spTree>
    <p:extLst>
      <p:ext uri="{BB962C8B-B14F-4D97-AF65-F5344CB8AC3E}">
        <p14:creationId xmlns:p14="http://schemas.microsoft.com/office/powerpoint/2010/main" val="3509882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8</a:t>
            </a:fld>
            <a:endParaRPr lang="zh-CN" altLang="en-US"/>
          </a:p>
        </p:txBody>
      </p:sp>
    </p:spTree>
    <p:extLst>
      <p:ext uri="{BB962C8B-B14F-4D97-AF65-F5344CB8AC3E}">
        <p14:creationId xmlns:p14="http://schemas.microsoft.com/office/powerpoint/2010/main" val="2704247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10</a:t>
            </a:fld>
            <a:endParaRPr lang="zh-CN" altLang="en-US"/>
          </a:p>
        </p:txBody>
      </p:sp>
    </p:spTree>
    <p:extLst>
      <p:ext uri="{BB962C8B-B14F-4D97-AF65-F5344CB8AC3E}">
        <p14:creationId xmlns:p14="http://schemas.microsoft.com/office/powerpoint/2010/main" val="2381811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12</a:t>
            </a:fld>
            <a:endParaRPr lang="zh-CN" altLang="en-US"/>
          </a:p>
        </p:txBody>
      </p:sp>
    </p:spTree>
    <p:extLst>
      <p:ext uri="{BB962C8B-B14F-4D97-AF65-F5344CB8AC3E}">
        <p14:creationId xmlns:p14="http://schemas.microsoft.com/office/powerpoint/2010/main" val="2496163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14</a:t>
            </a:fld>
            <a:endParaRPr lang="zh-CN" altLang="en-US"/>
          </a:p>
        </p:txBody>
      </p:sp>
    </p:spTree>
    <p:extLst>
      <p:ext uri="{BB962C8B-B14F-4D97-AF65-F5344CB8AC3E}">
        <p14:creationId xmlns:p14="http://schemas.microsoft.com/office/powerpoint/2010/main" val="2683076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18</a:t>
            </a:fld>
            <a:endParaRPr lang="zh-CN" altLang="en-US"/>
          </a:p>
        </p:txBody>
      </p:sp>
    </p:spTree>
    <p:extLst>
      <p:ext uri="{BB962C8B-B14F-4D97-AF65-F5344CB8AC3E}">
        <p14:creationId xmlns:p14="http://schemas.microsoft.com/office/powerpoint/2010/main" val="214107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19</a:t>
            </a:fld>
            <a:endParaRPr lang="zh-CN" altLang="en-US"/>
          </a:p>
        </p:txBody>
      </p:sp>
    </p:spTree>
    <p:extLst>
      <p:ext uri="{BB962C8B-B14F-4D97-AF65-F5344CB8AC3E}">
        <p14:creationId xmlns:p14="http://schemas.microsoft.com/office/powerpoint/2010/main" val="2697528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225910" y="0"/>
            <a:ext cx="12417910" cy="7025078"/>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9991112"/>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7765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0021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0979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5901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083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2837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953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2809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1795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1398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4764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42118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3.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E7A80-AE5F-4A03-8553-A709FC95F92A}" type="datetimeFigureOut">
              <a:rPr lang="zh-CN" altLang="en-US" smtClean="0"/>
              <a:pPr/>
              <a:t>2024/2/17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38CA9-1627-4F87-83F0-A21ADEA6B49A}" type="slidenum">
              <a:rPr lang="zh-CN" altLang="en-US" smtClean="0"/>
              <a:pPr/>
              <a:t>‹#›</a:t>
            </a:fld>
            <a:endParaRPr lang="zh-CN" altLang="en-US"/>
          </a:p>
        </p:txBody>
      </p:sp>
    </p:spTree>
    <p:extLst>
      <p:ext uri="{BB962C8B-B14F-4D97-AF65-F5344CB8AC3E}">
        <p14:creationId xmlns:p14="http://schemas.microsoft.com/office/powerpoint/2010/main" val="2411867631"/>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536743-65CA-4E54-A3D0-AF6B69C33F2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90F0626-AAA1-4039-9983-05F6EDC29BF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5167400"/>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hvdic.thivien.net/whv/%E5%B8%83" TargetMode="External"/><Relationship Id="rId13" Type="http://schemas.openxmlformats.org/officeDocument/2006/relationships/hyperlink" Target="https://hvdic.thivien.net/whv/%E7%94%9F" TargetMode="External"/><Relationship Id="rId18" Type="http://schemas.openxmlformats.org/officeDocument/2006/relationships/hyperlink" Target="https://hvdic.thivien.net/whv/%E6%8E%9B" TargetMode="External"/><Relationship Id="rId26" Type="http://schemas.openxmlformats.org/officeDocument/2006/relationships/hyperlink" Target="https://hvdic.thivien.net/whv/%E5%8D%83" TargetMode="External"/><Relationship Id="rId3" Type="http://schemas.openxmlformats.org/officeDocument/2006/relationships/image" Target="../media/image6.png"/><Relationship Id="rId21" Type="http://schemas.openxmlformats.org/officeDocument/2006/relationships/hyperlink" Target="https://hvdic.thivien.net/whv/%E9%A3%9B" TargetMode="External"/><Relationship Id="rId34" Type="http://schemas.openxmlformats.org/officeDocument/2006/relationships/hyperlink" Target="https://hvdic.thivien.net/whv/%E5%A4%A9" TargetMode="External"/><Relationship Id="rId7" Type="http://schemas.openxmlformats.org/officeDocument/2006/relationships/hyperlink" Target="https://hvdic.thivien.net/whv/%E7%80%91" TargetMode="External"/><Relationship Id="rId12" Type="http://schemas.openxmlformats.org/officeDocument/2006/relationships/hyperlink" Target="https://hvdic.thivien.net/whv/%E7%88%90" TargetMode="External"/><Relationship Id="rId17" Type="http://schemas.openxmlformats.org/officeDocument/2006/relationships/hyperlink" Target="https://hvdic.thivien.net/whv/%E7%9C%8B" TargetMode="External"/><Relationship Id="rId25" Type="http://schemas.openxmlformats.org/officeDocument/2006/relationships/hyperlink" Target="https://hvdic.thivien.net/whv/%E4%B8%89" TargetMode="External"/><Relationship Id="rId33" Type="http://schemas.openxmlformats.org/officeDocument/2006/relationships/hyperlink" Target="https://hvdic.thivien.net/whv/%E4%B9%9D" TargetMode="External"/><Relationship Id="rId2" Type="http://schemas.openxmlformats.org/officeDocument/2006/relationships/notesSlide" Target="../notesSlides/notesSlide4.xml"/><Relationship Id="rId16" Type="http://schemas.openxmlformats.org/officeDocument/2006/relationships/hyperlink" Target="https://hvdic.thivien.net/whv/%E9%81%99" TargetMode="External"/><Relationship Id="rId20" Type="http://schemas.openxmlformats.org/officeDocument/2006/relationships/hyperlink" Target="https://hvdic.thivien.net/whv/%E5%B7%9D" TargetMode="External"/><Relationship Id="rId29" Type="http://schemas.openxmlformats.org/officeDocument/2006/relationships/hyperlink" Target="https://hvdic.thivien.net/whv/%E6%98%AF" TargetMode="External"/><Relationship Id="rId1" Type="http://schemas.openxmlformats.org/officeDocument/2006/relationships/slideLayout" Target="../slideLayouts/slideLayout1.xml"/><Relationship Id="rId6" Type="http://schemas.openxmlformats.org/officeDocument/2006/relationships/hyperlink" Target="https://hvdic.thivien.net/whv/%E5%B1%B1" TargetMode="External"/><Relationship Id="rId11" Type="http://schemas.openxmlformats.org/officeDocument/2006/relationships/hyperlink" Target="https://hvdic.thivien.net/whv/%E9%A6%99" TargetMode="External"/><Relationship Id="rId24" Type="http://schemas.openxmlformats.org/officeDocument/2006/relationships/hyperlink" Target="https://hvdic.thivien.net/whv/%E4%B8%8B" TargetMode="External"/><Relationship Id="rId32" Type="http://schemas.openxmlformats.org/officeDocument/2006/relationships/hyperlink" Target="https://hvdic.thivien.net/whv/%E8%90%BD" TargetMode="External"/><Relationship Id="rId5" Type="http://schemas.openxmlformats.org/officeDocument/2006/relationships/hyperlink" Target="https://hvdic.thivien.net/whv/%E5%BB%AC" TargetMode="External"/><Relationship Id="rId15" Type="http://schemas.openxmlformats.org/officeDocument/2006/relationships/hyperlink" Target="https://hvdic.thivien.net/whv/%E7%85%99" TargetMode="External"/><Relationship Id="rId23" Type="http://schemas.openxmlformats.org/officeDocument/2006/relationships/hyperlink" Target="https://hvdic.thivien.net/whv/%E7%9B%B4" TargetMode="External"/><Relationship Id="rId28" Type="http://schemas.openxmlformats.org/officeDocument/2006/relationships/hyperlink" Target="https://hvdic.thivien.net/whv/%E7%96%91" TargetMode="External"/><Relationship Id="rId10" Type="http://schemas.openxmlformats.org/officeDocument/2006/relationships/hyperlink" Target="https://hvdic.thivien.net/whv/%E7%85%A7" TargetMode="External"/><Relationship Id="rId19" Type="http://schemas.openxmlformats.org/officeDocument/2006/relationships/hyperlink" Target="https://hvdic.thivien.net/whv/%E5%89%8D" TargetMode="External"/><Relationship Id="rId31" Type="http://schemas.openxmlformats.org/officeDocument/2006/relationships/hyperlink" Target="https://hvdic.thivien.net/whv/%E6%B2%B3" TargetMode="External"/><Relationship Id="rId4" Type="http://schemas.openxmlformats.org/officeDocument/2006/relationships/hyperlink" Target="https://hvdic.thivien.net/whv/%E6%9C%9B" TargetMode="External"/><Relationship Id="rId9" Type="http://schemas.openxmlformats.org/officeDocument/2006/relationships/hyperlink" Target="https://hvdic.thivien.net/whv/%E6%97%A5" TargetMode="External"/><Relationship Id="rId14" Type="http://schemas.openxmlformats.org/officeDocument/2006/relationships/hyperlink" Target="https://hvdic.thivien.net/whv/%E7%B4%AB" TargetMode="External"/><Relationship Id="rId22" Type="http://schemas.openxmlformats.org/officeDocument/2006/relationships/hyperlink" Target="https://hvdic.thivien.net/whv/%E6%B5%81" TargetMode="External"/><Relationship Id="rId27" Type="http://schemas.openxmlformats.org/officeDocument/2006/relationships/hyperlink" Target="https://hvdic.thivien.net/whv/%E5%B0%BA" TargetMode="External"/><Relationship Id="rId30" Type="http://schemas.openxmlformats.org/officeDocument/2006/relationships/hyperlink" Target="https://hvdic.thivien.net/whv/%E9%8A%80"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vi.wikipedia.org/wiki/Nh%C3%A0_%C4%90%C6%B0%E1%BB%9Dng" TargetMode="External"/><Relationship Id="rId5" Type="http://schemas.openxmlformats.org/officeDocument/2006/relationships/hyperlink" Target="https://vi.wikipedia.org/wiki/Ch%E1%BB%A7_ngh%C4%A9a_l%C3%A3ng_m%E1%BA%A1n" TargetMode="External"/><Relationship Id="rId4" Type="http://schemas.openxmlformats.org/officeDocument/2006/relationships/image" Target="../media/image6.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vi.wikipedia.org/wiki/H%E1%BB%93_B%C3%A0_D%C6%B0%C6%A1ng" TargetMode="External"/><Relationship Id="rId5" Type="http://schemas.openxmlformats.org/officeDocument/2006/relationships/hyperlink" Target="https://vi.wikipedia.org/wiki/Trung_Qu%E1%BB%91c" TargetMode="External"/><Relationship Id="rId4" Type="http://schemas.openxmlformats.org/officeDocument/2006/relationships/hyperlink" Target="https://vi.wikipedia.org/wiki/Giang_T%C3%A2y"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2.png"/><Relationship Id="rId7" Type="http://schemas.openxmlformats.org/officeDocument/2006/relationships/slide" Target="slide6.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4.xml"/><Relationship Id="rId4" Type="http://schemas.openxmlformats.org/officeDocument/2006/relationships/slide" Target="slide8.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audio" Target="../media/audio3.wav"/></Relationships>
</file>

<file path=ppt/slides/_rels/slide4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audio" Target="../media/audio3.wav"/></Relationships>
</file>

<file path=ppt/slides/_rels/slide4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audio" Target="../media/audio3.wav"/></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5426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eelOff"/>
      </p:transition>
    </mc:Choice>
    <mc:Fallback xmlns="">
      <p:transition spd="slow"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5" name="图片 4">
            <a:extLst>
              <a:ext uri="{FF2B5EF4-FFF2-40B4-BE49-F238E27FC236}">
                <a16:creationId xmlns:a16="http://schemas.microsoft.com/office/drawing/2014/main" id="{6FFA19FB-0CBB-43A2-B612-1B04B6D10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594">
            <a:off x="-580186" y="48180"/>
            <a:ext cx="3782267" cy="2059053"/>
          </a:xfrm>
          <a:prstGeom prst="rect">
            <a:avLst/>
          </a:prstGeom>
        </p:spPr>
      </p:pic>
      <p:grpSp>
        <p:nvGrpSpPr>
          <p:cNvPr id="4" name="组合 3">
            <a:extLst>
              <a:ext uri="{FF2B5EF4-FFF2-40B4-BE49-F238E27FC236}">
                <a16:creationId xmlns:a16="http://schemas.microsoft.com/office/drawing/2014/main" id="{AC8F2B8F-6967-4A04-9279-1B04259E4AA5}"/>
              </a:ext>
            </a:extLst>
          </p:cNvPr>
          <p:cNvGrpSpPr/>
          <p:nvPr/>
        </p:nvGrpSpPr>
        <p:grpSpPr>
          <a:xfrm>
            <a:off x="4724423" y="1744229"/>
            <a:ext cx="1687764" cy="1493597"/>
            <a:chOff x="2286023" y="5807"/>
            <a:chExt cx="1687764" cy="1493597"/>
          </a:xfrm>
        </p:grpSpPr>
        <p:pic>
          <p:nvPicPr>
            <p:cNvPr id="43" name="图片 42">
              <a:extLst>
                <a:ext uri="{FF2B5EF4-FFF2-40B4-BE49-F238E27FC236}">
                  <a16:creationId xmlns:a16="http://schemas.microsoft.com/office/drawing/2014/main" id="{EA1B84F5-1EB7-42AD-8178-867A5B18E429}"/>
                </a:ext>
              </a:extLst>
            </p:cNvPr>
            <p:cNvPicPr>
              <a:picLocks noChangeAspect="1"/>
            </p:cNvPicPr>
            <p:nvPr/>
          </p:nvPicPr>
          <p:blipFill>
            <a:blip r:embed="rId6" cstate="print">
              <a:extLst>
                <a:ext uri="{BEBA8EAE-BF5A-486C-A8C5-ECC9F3942E4B}">
                  <a14:imgProps xmlns:a14="http://schemas.microsoft.com/office/drawing/2010/main">
                    <a14:imgLayer r:embed="rId7">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id="{C5A7FF56-A45E-49D6-BCDF-1995C77E97FD}"/>
                </a:ext>
              </a:extLst>
            </p:cNvPr>
            <p:cNvSpPr txBox="1"/>
            <p:nvPr/>
          </p:nvSpPr>
          <p:spPr>
            <a:xfrm>
              <a:off x="2720966" y="58236"/>
              <a:ext cx="1179443" cy="1200329"/>
            </a:xfrm>
            <a:prstGeom prst="rect">
              <a:avLst/>
            </a:prstGeom>
            <a:noFill/>
          </p:spPr>
          <p:txBody>
            <a:bodyPr wrap="square" rtlCol="0">
              <a:spAutoFit/>
            </a:bodyPr>
            <a:lstStyle/>
            <a:p>
              <a:r>
                <a:rPr lang="en-US" altLang="zh-CN" sz="7200" b="1" dirty="0">
                  <a:latin typeface="Times New Roman" pitchFamily="18" charset="0"/>
                  <a:ea typeface="叶根友毛笔行书2.0版" panose="02010601030101010101" pitchFamily="2" charset="-122"/>
                  <a:cs typeface="Times New Roman" pitchFamily="18" charset="0"/>
                </a:rPr>
                <a:t>I.</a:t>
              </a:r>
              <a:endParaRPr lang="zh-CN" altLang="en-US" sz="7200" b="1" dirty="0">
                <a:latin typeface="Times New Roman" pitchFamily="18" charset="0"/>
                <a:ea typeface="叶根友毛笔行书2.0版" panose="02010601030101010101" pitchFamily="2" charset="-122"/>
                <a:cs typeface="Times New Roman" pitchFamily="18" charset="0"/>
              </a:endParaRPr>
            </a:p>
          </p:txBody>
        </p:sp>
      </p:grpSp>
      <p:sp>
        <p:nvSpPr>
          <p:cNvPr id="3" name="文本框 2">
            <a:extLst>
              <a:ext uri="{FF2B5EF4-FFF2-40B4-BE49-F238E27FC236}">
                <a16:creationId xmlns:a16="http://schemas.microsoft.com/office/drawing/2014/main" id="{813F4B1A-4FF2-4162-A55C-E3E1907F987C}"/>
              </a:ext>
            </a:extLst>
          </p:cNvPr>
          <p:cNvSpPr txBox="1"/>
          <p:nvPr/>
        </p:nvSpPr>
        <p:spPr>
          <a:xfrm>
            <a:off x="0" y="3401767"/>
            <a:ext cx="12081163" cy="1323439"/>
          </a:xfrm>
          <a:prstGeom prst="rect">
            <a:avLst/>
          </a:prstGeom>
          <a:noFill/>
        </p:spPr>
        <p:txBody>
          <a:bodyPr wrap="square" rtlCol="0">
            <a:spAutoFit/>
          </a:bodyPr>
          <a:lstStyle/>
          <a:p>
            <a:pPr algn="ctr"/>
            <a:r>
              <a:rPr lang="en-US" altLang="zh-CN" sz="8000" b="1" spc="600" dirty="0" err="1">
                <a:latin typeface="Times New Roman" pitchFamily="18" charset="0"/>
                <a:ea typeface="华文中宋" panose="02010600040101010101" pitchFamily="2" charset="-122"/>
                <a:cs typeface="Times New Roman" pitchFamily="18" charset="0"/>
              </a:rPr>
              <a:t>Đọc</a:t>
            </a:r>
            <a:r>
              <a:rPr lang="en-US" altLang="zh-CN" sz="8000" b="1" spc="600" dirty="0">
                <a:latin typeface="Times New Roman" pitchFamily="18" charset="0"/>
                <a:ea typeface="华文中宋" panose="02010600040101010101" pitchFamily="2" charset="-122"/>
                <a:cs typeface="Times New Roman" pitchFamily="18" charset="0"/>
              </a:rPr>
              <a:t> - </a:t>
            </a:r>
            <a:r>
              <a:rPr lang="en-US" altLang="zh-CN" sz="8000" b="1" spc="600" dirty="0" err="1">
                <a:latin typeface="Times New Roman" pitchFamily="18" charset="0"/>
                <a:ea typeface="华文中宋" panose="02010600040101010101" pitchFamily="2" charset="-122"/>
                <a:cs typeface="Times New Roman" pitchFamily="18" charset="0"/>
              </a:rPr>
              <a:t>Tìm</a:t>
            </a:r>
            <a:r>
              <a:rPr lang="en-US" altLang="zh-CN" sz="8000" b="1" spc="600" dirty="0">
                <a:latin typeface="Times New Roman" pitchFamily="18" charset="0"/>
                <a:ea typeface="华文中宋" panose="02010600040101010101" pitchFamily="2" charset="-122"/>
                <a:cs typeface="Times New Roman" pitchFamily="18" charset="0"/>
              </a:rPr>
              <a:t> </a:t>
            </a:r>
            <a:r>
              <a:rPr lang="en-US" altLang="zh-CN" sz="8000" b="1" spc="600" dirty="0" err="1">
                <a:latin typeface="Times New Roman" pitchFamily="18" charset="0"/>
                <a:ea typeface="华文中宋" panose="02010600040101010101" pitchFamily="2" charset="-122"/>
                <a:cs typeface="Times New Roman" pitchFamily="18" charset="0"/>
              </a:rPr>
              <a:t>hiểu</a:t>
            </a:r>
            <a:r>
              <a:rPr lang="en-US" altLang="zh-CN" sz="8000" b="1" spc="600" dirty="0">
                <a:latin typeface="Times New Roman" pitchFamily="18" charset="0"/>
                <a:ea typeface="华文中宋" panose="02010600040101010101" pitchFamily="2" charset="-122"/>
                <a:cs typeface="Times New Roman" pitchFamily="18" charset="0"/>
              </a:rPr>
              <a:t> </a:t>
            </a:r>
            <a:r>
              <a:rPr lang="en-US" altLang="zh-CN" sz="8000" b="1" spc="600" dirty="0" err="1">
                <a:latin typeface="Times New Roman" pitchFamily="18" charset="0"/>
                <a:ea typeface="华文中宋" panose="02010600040101010101" pitchFamily="2" charset="-122"/>
                <a:cs typeface="Times New Roman" pitchFamily="18" charset="0"/>
              </a:rPr>
              <a:t>chung</a:t>
            </a:r>
            <a:endParaRPr lang="zh-CN" altLang="en-US" sz="8000" b="1" spc="600" dirty="0">
              <a:latin typeface="Times New Roman" pitchFamily="18" charset="0"/>
              <a:ea typeface="华文中宋" panose="02010600040101010101" pitchFamily="2" charset="-122"/>
              <a:cs typeface="Times New Roman" pitchFamily="18" charset="0"/>
            </a:endParaRPr>
          </a:p>
        </p:txBody>
      </p:sp>
    </p:spTree>
    <p:extLst>
      <p:ext uri="{BB962C8B-B14F-4D97-AF65-F5344CB8AC3E}">
        <p14:creationId xmlns:p14="http://schemas.microsoft.com/office/powerpoint/2010/main" val="1315557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3" name="Rectangle 2"/>
          <p:cNvSpPr/>
          <p:nvPr/>
        </p:nvSpPr>
        <p:spPr>
          <a:xfrm>
            <a:off x="3753088" y="186325"/>
            <a:ext cx="2783134" cy="668645"/>
          </a:xfrm>
          <a:prstGeom prst="rect">
            <a:avLst/>
          </a:prstGeom>
        </p:spPr>
        <p:txBody>
          <a:bodyPr wrap="none">
            <a:spAutoFit/>
          </a:bodyPr>
          <a:lstStyle/>
          <a:p>
            <a:pPr algn="just">
              <a:lnSpc>
                <a:spcPct val="130000"/>
              </a:lnSpc>
              <a:spcAft>
                <a:spcPts val="0"/>
              </a:spcAft>
            </a:pPr>
            <a:r>
              <a:rPr lang="vi-VN" sz="3200" b="1" dirty="0">
                <a:latin typeface="Times New Roman" panose="02020603050405020304" pitchFamily="18" charset="0"/>
                <a:ea typeface="Times New Roman" panose="02020603050405020304" pitchFamily="18" charset="0"/>
              </a:rPr>
              <a:t>1. Đọc văn bản</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3121889" y="1462307"/>
            <a:ext cx="8423565" cy="2012859"/>
          </a:xfrm>
          <a:prstGeom prst="rect">
            <a:avLst/>
          </a:prstGeom>
        </p:spPr>
        <p:txBody>
          <a:bodyPr wrap="square">
            <a:spAutoFit/>
          </a:bodyPr>
          <a:lstStyle/>
          <a:p>
            <a:pPr>
              <a:lnSpc>
                <a:spcPct val="130000"/>
              </a:lnSpc>
              <a:spcAft>
                <a:spcPts val="0"/>
              </a:spcAft>
            </a:pPr>
            <a:r>
              <a:rPr lang="vi-VN" sz="3200" b="1" dirty="0">
                <a:solidFill>
                  <a:srgbClr val="0D0D0D"/>
                </a:solidFill>
                <a:latin typeface="Times New Roman" panose="02020603050405020304" pitchFamily="18" charset="0"/>
                <a:ea typeface="Times New Roman" panose="02020603050405020304" pitchFamily="18" charset="0"/>
              </a:rPr>
              <a:t>- </a:t>
            </a:r>
            <a:r>
              <a:rPr lang="vi-VN" sz="3200" dirty="0">
                <a:solidFill>
                  <a:srgbClr val="0D0D0D"/>
                </a:solidFill>
                <a:latin typeface="Times New Roman" panose="02020603050405020304" pitchFamily="18" charset="0"/>
                <a:ea typeface="Times New Roman" panose="02020603050405020304" pitchFamily="18" charset="0"/>
              </a:rPr>
              <a:t>Đọc: </a:t>
            </a:r>
            <a:r>
              <a:rPr lang="en-US" sz="3200" dirty="0" err="1">
                <a:solidFill>
                  <a:srgbClr val="0D0D0D"/>
                </a:solidFill>
                <a:latin typeface="Times New Roman" panose="02020603050405020304" pitchFamily="18" charset="0"/>
                <a:ea typeface="Times New Roman" panose="02020603050405020304" pitchFamily="18" charset="0"/>
              </a:rPr>
              <a:t>Đọc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diễn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cảm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hoàn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chỉnh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bài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thơ</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chú</a:t>
            </a:r>
            <a:r>
              <a:rPr lang="en-US" sz="3200" dirty="0">
                <a:solidFill>
                  <a:srgbClr val="0D0D0D"/>
                </a:solidFill>
                <a:latin typeface="Times New Roman" panose="02020603050405020304" pitchFamily="18" charset="0"/>
                <a:ea typeface="Times New Roman" panose="02020603050405020304" pitchFamily="18" charset="0"/>
              </a:rPr>
              <a:t> ý:</a:t>
            </a:r>
            <a:endParaRPr lang="en-US" sz="32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3200"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Ngắt</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nhịp</a:t>
            </a:r>
            <a:r>
              <a:rPr lang="en-US" sz="3200" dirty="0">
                <a:solidFill>
                  <a:srgbClr val="0D0D0D"/>
                </a:solidFill>
                <a:latin typeface="Times New Roman" panose="02020603050405020304" pitchFamily="18" charset="0"/>
                <a:ea typeface="Times New Roman" panose="02020603050405020304" pitchFamily="18" charset="0"/>
              </a:rPr>
              <a:t>: 4/3 ở </a:t>
            </a:r>
            <a:r>
              <a:rPr lang="en-US" sz="3200" dirty="0" err="1">
                <a:solidFill>
                  <a:srgbClr val="0D0D0D"/>
                </a:solidFill>
                <a:latin typeface="Times New Roman" panose="02020603050405020304" pitchFamily="18" charset="0"/>
                <a:ea typeface="Times New Roman" panose="02020603050405020304" pitchFamily="18" charset="0"/>
              </a:rPr>
              <a:t>hầu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hết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dòng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thơ</a:t>
            </a:r>
            <a:r>
              <a:rPr lang="en-US" sz="3200" dirty="0">
                <a:solidFill>
                  <a:srgbClr val="0D0D0D"/>
                </a:solidFill>
                <a:latin typeface="Times New Roman" panose="02020603050405020304" pitchFamily="18" charset="0"/>
                <a:ea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3200"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Giọng</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điệu</a:t>
            </a:r>
            <a:r>
              <a:rPr lang="en-US" sz="3200" b="1" dirty="0">
                <a:solidFill>
                  <a:srgbClr val="0D0D0D"/>
                </a:solidFill>
                <a:latin typeface="Times New Roman" panose="02020603050405020304" pitchFamily="18" charset="0"/>
                <a:ea typeface="Times New Roman" panose="02020603050405020304" pitchFamily="18" charset="0"/>
              </a:rPr>
              <a:t>:</a:t>
            </a:r>
            <a:r>
              <a:rPr lang="en-US" sz="3200" dirty="0">
                <a:solidFill>
                  <a:srgbClr val="0D0D0D"/>
                </a:solidFill>
                <a:latin typeface="Times New Roman" panose="02020603050405020304" pitchFamily="18" charset="0"/>
                <a:ea typeface="Times New Roman" panose="02020603050405020304" pitchFamily="18" charset="0"/>
              </a:rPr>
              <a:t> </a:t>
            </a:r>
            <a:r>
              <a:rPr lang="vi-VN" sz="3200" dirty="0">
                <a:solidFill>
                  <a:srgbClr val="0D0D0D"/>
                </a:solidFill>
                <a:latin typeface="Times New Roman" panose="02020603050405020304" pitchFamily="18" charset="0"/>
                <a:ea typeface="Times New Roman" panose="02020603050405020304" pitchFamily="18" charset="0"/>
              </a:rPr>
              <a:t>hào hùng, ngợi ca, âm vang tự hào.</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2191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10" name="Rectangle 9"/>
          <p:cNvSpPr/>
          <p:nvPr/>
        </p:nvSpPr>
        <p:spPr>
          <a:xfrm>
            <a:off x="197926" y="1253398"/>
            <a:ext cx="3827813" cy="2862322"/>
          </a:xfrm>
          <a:prstGeom prst="rect">
            <a:avLst/>
          </a:prstGeom>
        </p:spPr>
        <p:txBody>
          <a:bodyPr wrap="square">
            <a:spAutoFit/>
          </a:bodyPr>
          <a:lstStyle/>
          <a:p>
            <a:pPr algn="ctr"/>
            <a:r>
              <a:rPr lang="zh-TW" altLang="en-US" sz="3600" b="1" u="sng" dirty="0">
                <a:hlinkClick r:id="rId4"/>
              </a:rPr>
              <a:t>望</a:t>
            </a:r>
            <a:r>
              <a:rPr lang="zh-TW" altLang="en-US" sz="3600" b="1" dirty="0">
                <a:hlinkClick r:id="rId5"/>
              </a:rPr>
              <a:t>廬</a:t>
            </a:r>
            <a:r>
              <a:rPr lang="zh-TW" altLang="en-US" sz="3600" b="1" dirty="0">
                <a:hlinkClick r:id="rId6"/>
              </a:rPr>
              <a:t>山</a:t>
            </a:r>
            <a:r>
              <a:rPr lang="zh-TW" altLang="en-US" sz="3600" b="1" dirty="0">
                <a:hlinkClick r:id="rId7"/>
              </a:rPr>
              <a:t>瀑</a:t>
            </a:r>
            <a:r>
              <a:rPr lang="zh-TW" altLang="en-US" sz="3600" b="1" dirty="0">
                <a:hlinkClick r:id="rId8"/>
              </a:rPr>
              <a:t>布</a:t>
            </a:r>
            <a:r>
              <a:rPr lang="zh-TW" altLang="en-US" sz="3600" dirty="0"/>
              <a:t>  </a:t>
            </a:r>
          </a:p>
          <a:p>
            <a:r>
              <a:rPr lang="zh-TW" altLang="en-US" sz="3600" dirty="0">
                <a:hlinkClick r:id="rId9"/>
              </a:rPr>
              <a:t>日</a:t>
            </a:r>
            <a:r>
              <a:rPr lang="zh-TW" altLang="en-US" sz="3600" dirty="0">
                <a:hlinkClick r:id="rId10"/>
              </a:rPr>
              <a:t>照</a:t>
            </a:r>
            <a:r>
              <a:rPr lang="zh-TW" altLang="en-US" sz="3600" dirty="0">
                <a:hlinkClick r:id="rId11"/>
              </a:rPr>
              <a:t>香</a:t>
            </a:r>
            <a:r>
              <a:rPr lang="zh-TW" altLang="en-US" sz="3600" dirty="0">
                <a:hlinkClick r:id="rId12"/>
              </a:rPr>
              <a:t>爐</a:t>
            </a:r>
            <a:r>
              <a:rPr lang="zh-TW" altLang="en-US" sz="3600" dirty="0">
                <a:hlinkClick r:id="rId13"/>
              </a:rPr>
              <a:t>生</a:t>
            </a:r>
            <a:r>
              <a:rPr lang="zh-TW" altLang="en-US" sz="3600" dirty="0">
                <a:hlinkClick r:id="rId14"/>
              </a:rPr>
              <a:t>紫</a:t>
            </a:r>
            <a:r>
              <a:rPr lang="zh-TW" altLang="en-US" sz="3600" dirty="0">
                <a:hlinkClick r:id="rId15"/>
              </a:rPr>
              <a:t>煙</a:t>
            </a:r>
            <a:r>
              <a:rPr lang="zh-TW" altLang="en-US" sz="3600" dirty="0"/>
              <a:t>，</a:t>
            </a:r>
            <a:br>
              <a:rPr lang="zh-TW" altLang="en-US" sz="3600" dirty="0"/>
            </a:br>
            <a:r>
              <a:rPr lang="zh-TW" altLang="en-US" sz="3600" dirty="0">
                <a:hlinkClick r:id="rId16"/>
              </a:rPr>
              <a:t>遙</a:t>
            </a:r>
            <a:r>
              <a:rPr lang="zh-TW" altLang="en-US" sz="3600" dirty="0">
                <a:hlinkClick r:id="rId17"/>
              </a:rPr>
              <a:t>看</a:t>
            </a:r>
            <a:r>
              <a:rPr lang="zh-TW" altLang="en-US" sz="3600" dirty="0">
                <a:hlinkClick r:id="rId7"/>
              </a:rPr>
              <a:t>瀑</a:t>
            </a:r>
            <a:r>
              <a:rPr lang="zh-TW" altLang="en-US" sz="3600" dirty="0">
                <a:hlinkClick r:id="rId8"/>
              </a:rPr>
              <a:t>布</a:t>
            </a:r>
            <a:r>
              <a:rPr lang="zh-TW" altLang="en-US" sz="3600" dirty="0">
                <a:hlinkClick r:id="rId18"/>
              </a:rPr>
              <a:t>掛</a:t>
            </a:r>
            <a:r>
              <a:rPr lang="zh-TW" altLang="en-US" sz="3600" dirty="0">
                <a:hlinkClick r:id="rId19"/>
              </a:rPr>
              <a:t>前</a:t>
            </a:r>
            <a:r>
              <a:rPr lang="zh-TW" altLang="en-US" sz="3600" dirty="0">
                <a:hlinkClick r:id="rId20"/>
              </a:rPr>
              <a:t>川</a:t>
            </a:r>
            <a:r>
              <a:rPr lang="zh-TW" altLang="en-US" sz="3600" dirty="0"/>
              <a:t>。</a:t>
            </a:r>
            <a:br>
              <a:rPr lang="zh-TW" altLang="en-US" sz="3600" dirty="0"/>
            </a:br>
            <a:r>
              <a:rPr lang="zh-TW" altLang="en-US" sz="3600" dirty="0">
                <a:hlinkClick r:id="rId21"/>
              </a:rPr>
              <a:t>飛</a:t>
            </a:r>
            <a:r>
              <a:rPr lang="zh-TW" altLang="en-US" sz="3600" dirty="0">
                <a:hlinkClick r:id="rId22"/>
              </a:rPr>
              <a:t>流</a:t>
            </a:r>
            <a:r>
              <a:rPr lang="zh-TW" altLang="en-US" sz="3600" dirty="0">
                <a:hlinkClick r:id="rId23"/>
              </a:rPr>
              <a:t>直</a:t>
            </a:r>
            <a:r>
              <a:rPr lang="zh-TW" altLang="en-US" sz="3600" dirty="0">
                <a:hlinkClick r:id="rId24"/>
              </a:rPr>
              <a:t>下</a:t>
            </a:r>
            <a:r>
              <a:rPr lang="zh-TW" altLang="en-US" sz="3600" dirty="0">
                <a:hlinkClick r:id="rId25"/>
              </a:rPr>
              <a:t>三</a:t>
            </a:r>
            <a:r>
              <a:rPr lang="zh-TW" altLang="en-US" sz="3600" dirty="0">
                <a:hlinkClick r:id="rId26"/>
              </a:rPr>
              <a:t>千</a:t>
            </a:r>
            <a:r>
              <a:rPr lang="zh-TW" altLang="en-US" sz="3600" dirty="0">
                <a:hlinkClick r:id="rId27"/>
              </a:rPr>
              <a:t>尺</a:t>
            </a:r>
            <a:r>
              <a:rPr lang="zh-TW" altLang="en-US" sz="3600" dirty="0"/>
              <a:t>，</a:t>
            </a:r>
            <a:br>
              <a:rPr lang="zh-TW" altLang="en-US" sz="3600" dirty="0"/>
            </a:br>
            <a:r>
              <a:rPr lang="zh-TW" altLang="en-US" sz="3600" dirty="0">
                <a:hlinkClick r:id="rId28"/>
              </a:rPr>
              <a:t>疑</a:t>
            </a:r>
            <a:r>
              <a:rPr lang="zh-TW" altLang="en-US" sz="3600" dirty="0">
                <a:hlinkClick r:id="rId29"/>
              </a:rPr>
              <a:t>是</a:t>
            </a:r>
            <a:r>
              <a:rPr lang="zh-TW" altLang="en-US" sz="3600" dirty="0">
                <a:hlinkClick r:id="rId30"/>
              </a:rPr>
              <a:t>銀</a:t>
            </a:r>
            <a:r>
              <a:rPr lang="zh-TW" altLang="en-US" sz="3600" dirty="0">
                <a:hlinkClick r:id="rId31"/>
              </a:rPr>
              <a:t>河</a:t>
            </a:r>
            <a:r>
              <a:rPr lang="zh-TW" altLang="en-US" sz="3600" dirty="0">
                <a:hlinkClick r:id="rId32"/>
              </a:rPr>
              <a:t>落</a:t>
            </a:r>
            <a:r>
              <a:rPr lang="zh-TW" altLang="en-US" sz="3600" dirty="0">
                <a:hlinkClick r:id="rId33"/>
              </a:rPr>
              <a:t>九</a:t>
            </a:r>
            <a:r>
              <a:rPr lang="zh-TW" altLang="en-US" sz="3600" dirty="0">
                <a:hlinkClick r:id="rId34"/>
              </a:rPr>
              <a:t>天</a:t>
            </a:r>
            <a:r>
              <a:rPr lang="zh-TW" altLang="en-US" sz="3600" dirty="0"/>
              <a:t>。</a:t>
            </a:r>
          </a:p>
        </p:txBody>
      </p:sp>
      <p:sp>
        <p:nvSpPr>
          <p:cNvPr id="11" name="Rectangle 10"/>
          <p:cNvSpPr/>
          <p:nvPr/>
        </p:nvSpPr>
        <p:spPr>
          <a:xfrm>
            <a:off x="6270175" y="1372160"/>
            <a:ext cx="5783269" cy="2554545"/>
          </a:xfrm>
          <a:prstGeom prst="rect">
            <a:avLst/>
          </a:prstGeom>
        </p:spPr>
        <p:txBody>
          <a:bodyPr wrap="square">
            <a:spAutoFit/>
          </a:bodyPr>
          <a:lstStyle/>
          <a:p>
            <a:pPr algn="ctr"/>
            <a:r>
              <a:rPr lang="vi-VN" sz="3200" b="1" dirty="0">
                <a:latin typeface="+mj-lt"/>
              </a:rPr>
              <a:t>Vọng Lư sơn bộc bố</a:t>
            </a:r>
            <a:endParaRPr lang="vi-VN" sz="3200" dirty="0">
              <a:latin typeface="+mj-lt"/>
            </a:endParaRPr>
          </a:p>
          <a:p>
            <a:r>
              <a:rPr lang="vi-VN" sz="3200" dirty="0">
                <a:latin typeface="+mj-lt"/>
              </a:rPr>
              <a:t>Nhật chiếu Hương Lô sinh tử yên,</a:t>
            </a:r>
            <a:br>
              <a:rPr lang="vi-VN" sz="3200" dirty="0">
                <a:latin typeface="+mj-lt"/>
              </a:rPr>
            </a:br>
            <a:r>
              <a:rPr lang="vi-VN" sz="3200" dirty="0">
                <a:latin typeface="+mj-lt"/>
              </a:rPr>
              <a:t>Dao khan bộc bố quải tiền xuyên.</a:t>
            </a:r>
            <a:br>
              <a:rPr lang="vi-VN" sz="3200" dirty="0">
                <a:latin typeface="+mj-lt"/>
              </a:rPr>
            </a:br>
            <a:r>
              <a:rPr lang="vi-VN" sz="3200" dirty="0">
                <a:latin typeface="+mj-lt"/>
              </a:rPr>
              <a:t>Phi lưu trực há tam thiên xích,</a:t>
            </a:r>
            <a:br>
              <a:rPr lang="vi-VN" sz="3200" dirty="0">
                <a:latin typeface="+mj-lt"/>
              </a:rPr>
            </a:br>
            <a:r>
              <a:rPr lang="vi-VN" sz="3200" dirty="0">
                <a:latin typeface="+mj-lt"/>
              </a:rPr>
              <a:t>Nghi thị Ngân Hà lạc cửu thiên.</a:t>
            </a:r>
          </a:p>
        </p:txBody>
      </p:sp>
      <p:sp>
        <p:nvSpPr>
          <p:cNvPr id="13" name="TextBox 12"/>
          <p:cNvSpPr txBox="1"/>
          <p:nvPr/>
        </p:nvSpPr>
        <p:spPr>
          <a:xfrm rot="16200000">
            <a:off x="4712419" y="2440609"/>
            <a:ext cx="2008883"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PHIÊN ÂM</a:t>
            </a:r>
          </a:p>
        </p:txBody>
      </p:sp>
      <p:sp>
        <p:nvSpPr>
          <p:cNvPr id="14" name="TextBox 13"/>
          <p:cNvSpPr txBox="1"/>
          <p:nvPr/>
        </p:nvSpPr>
        <p:spPr>
          <a:xfrm rot="16200000">
            <a:off x="-119054" y="5300592"/>
            <a:ext cx="2428870"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DỊCH NGHĨA</a:t>
            </a:r>
          </a:p>
        </p:txBody>
      </p:sp>
      <p:sp>
        <p:nvSpPr>
          <p:cNvPr id="16" name="Rectangle 15"/>
          <p:cNvSpPr/>
          <p:nvPr/>
        </p:nvSpPr>
        <p:spPr>
          <a:xfrm>
            <a:off x="1729831" y="4242134"/>
            <a:ext cx="10287990" cy="2554545"/>
          </a:xfrm>
          <a:prstGeom prst="rect">
            <a:avLst/>
          </a:prstGeom>
        </p:spPr>
        <p:txBody>
          <a:bodyPr wrap="square">
            <a:spAutoFit/>
          </a:bodyPr>
          <a:lstStyle/>
          <a:p>
            <a:r>
              <a:rPr lang="en-US" sz="3200" b="1" dirty="0" err="1">
                <a:latin typeface="Times New Roman" pitchFamily="18" charset="0"/>
                <a:cs typeface="Times New Roman" pitchFamily="18" charset="0"/>
              </a:rPr>
              <a:t>Xa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ngắm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núi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a:t>
            </a:r>
            <a:endParaRPr lang="vi-VN" sz="3200" dirty="0">
              <a:latin typeface="Times New Roman" pitchFamily="18" charset="0"/>
              <a:cs typeface="Times New Roman" pitchFamily="18" charset="0"/>
            </a:endParaRPr>
          </a:p>
          <a:p>
            <a:r>
              <a:rPr lang="vi-VN" sz="3200" dirty="0">
                <a:latin typeface="Times New Roman" pitchFamily="18" charset="0"/>
                <a:cs typeface="Times New Roman" pitchFamily="18" charset="0"/>
              </a:rPr>
              <a:t>Mặt trời chiếu xuống núi Hương Lô sinh ra màu khói tía,</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Từ xa nhìn thác nước treo như con sông trước mặt.</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Bay chảy thẳng xuống từ ba nghìn thước,</a:t>
            </a:r>
            <a:br>
              <a:rPr lang="vi-VN" sz="3200" dirty="0">
                <a:latin typeface="Times New Roman" pitchFamily="18" charset="0"/>
                <a:cs typeface="Times New Roman" pitchFamily="18" charset="0"/>
              </a:rPr>
            </a:br>
            <a:r>
              <a:rPr lang="vi-VN" sz="3200" dirty="0">
                <a:latin typeface="Times New Roman" pitchFamily="18" charset="0"/>
                <a:cs typeface="Times New Roman" pitchFamily="18" charset="0"/>
              </a:rPr>
              <a:t>Ngỡ là Ngân Hà rơi khỏi chín tầng mây.</a:t>
            </a:r>
          </a:p>
        </p:txBody>
      </p:sp>
      <p:sp>
        <p:nvSpPr>
          <p:cNvPr id="8" name="文本框 2">
            <a:extLst>
              <a:ext uri="{FF2B5EF4-FFF2-40B4-BE49-F238E27FC236}">
                <a16:creationId xmlns:a16="http://schemas.microsoft.com/office/drawing/2014/main" id="{813F4B1A-4FF2-4162-A55C-E3E1907F987C}"/>
              </a:ext>
            </a:extLst>
          </p:cNvPr>
          <p:cNvSpPr txBox="1"/>
          <p:nvPr/>
        </p:nvSpPr>
        <p:spPr>
          <a:xfrm>
            <a:off x="669215" y="154379"/>
            <a:ext cx="4955730" cy="646331"/>
          </a:xfrm>
          <a:prstGeom prst="rect">
            <a:avLst/>
          </a:prstGeom>
          <a:noFill/>
        </p:spPr>
        <p:txBody>
          <a:bodyPr wrap="square" rtlCol="0">
            <a:spAutoFit/>
          </a:bodyPr>
          <a:lstStyle/>
          <a:p>
            <a:pPr algn="just"/>
            <a:r>
              <a:rPr lang="en-US" altLang="zh-CN" sz="3600" b="1" i="1" u="sng" spc="600" dirty="0">
                <a:solidFill>
                  <a:srgbClr val="FF0000"/>
                </a:solidFill>
                <a:latin typeface="Times New Roman" pitchFamily="18" charset="0"/>
                <a:ea typeface="华文中宋" panose="02010600040101010101" pitchFamily="2" charset="-122"/>
                <a:cs typeface="Times New Roman" pitchFamily="18" charset="0"/>
              </a:rPr>
              <a:t>1. </a:t>
            </a:r>
            <a:r>
              <a:rPr lang="en-US" altLang="zh-CN" sz="3600" b="1" i="1" u="sng" spc="600" dirty="0" err="1">
                <a:solidFill>
                  <a:srgbClr val="FF0000"/>
                </a:solidFill>
                <a:latin typeface="Times New Roman" pitchFamily="18" charset="0"/>
                <a:ea typeface="华文中宋" panose="02010600040101010101" pitchFamily="2" charset="-122"/>
                <a:cs typeface="Times New Roman" pitchFamily="18" charset="0"/>
              </a:rPr>
              <a:t>Đọc</a:t>
            </a:r>
            <a:r>
              <a:rPr lang="en-US" altLang="zh-CN" sz="3600" b="1" i="1" u="sng" spc="600" dirty="0">
                <a:solidFill>
                  <a:srgbClr val="FF0000"/>
                </a:solidFill>
                <a:latin typeface="Times New Roman" pitchFamily="18" charset="0"/>
                <a:ea typeface="华文中宋" panose="02010600040101010101" pitchFamily="2" charset="-122"/>
                <a:cs typeface="Times New Roman" pitchFamily="18" charset="0"/>
              </a:rPr>
              <a:t> </a:t>
            </a:r>
            <a:r>
              <a:rPr lang="en-US" altLang="zh-CN" sz="3600" b="1" i="1" u="sng" spc="600" dirty="0" err="1">
                <a:solidFill>
                  <a:srgbClr val="FF0000"/>
                </a:solidFill>
                <a:latin typeface="Times New Roman" pitchFamily="18" charset="0"/>
                <a:ea typeface="华文中宋" panose="02010600040101010101" pitchFamily="2" charset="-122"/>
                <a:cs typeface="Times New Roman" pitchFamily="18" charset="0"/>
              </a:rPr>
              <a:t>văn</a:t>
            </a:r>
            <a:r>
              <a:rPr lang="en-US" altLang="zh-CN" sz="3600" b="1" i="1" u="sng" spc="600" dirty="0">
                <a:solidFill>
                  <a:srgbClr val="FF0000"/>
                </a:solidFill>
                <a:latin typeface="Times New Roman" pitchFamily="18" charset="0"/>
                <a:ea typeface="华文中宋" panose="02010600040101010101" pitchFamily="2" charset="-122"/>
                <a:cs typeface="Times New Roman" pitchFamily="18" charset="0"/>
              </a:rPr>
              <a:t> </a:t>
            </a:r>
            <a:r>
              <a:rPr lang="en-US" altLang="zh-CN" sz="3600" b="1" i="1" u="sng" spc="600" dirty="0" err="1">
                <a:solidFill>
                  <a:srgbClr val="FF0000"/>
                </a:solidFill>
                <a:latin typeface="Times New Roman" pitchFamily="18" charset="0"/>
                <a:ea typeface="华文中宋" panose="02010600040101010101" pitchFamily="2" charset="-122"/>
                <a:cs typeface="Times New Roman" pitchFamily="18" charset="0"/>
              </a:rPr>
              <a:t>bản</a:t>
            </a:r>
            <a:r>
              <a:rPr lang="en-US" altLang="zh-CN" sz="3600" b="1" i="1" u="sng" spc="600" dirty="0">
                <a:solidFill>
                  <a:srgbClr val="FF0000"/>
                </a:solidFill>
                <a:latin typeface="Times New Roman" pitchFamily="18" charset="0"/>
                <a:ea typeface="华文中宋" panose="02010600040101010101" pitchFamily="2" charset="-122"/>
                <a:cs typeface="Times New Roman" pitchFamily="18" charset="0"/>
              </a:rPr>
              <a:t> </a:t>
            </a:r>
            <a:endParaRPr lang="zh-CN" altLang="en-US" sz="3600" b="1" i="1" u="sng" spc="600" dirty="0">
              <a:solidFill>
                <a:srgbClr val="FF0000"/>
              </a:solidFill>
              <a:latin typeface="Times New Roman" pitchFamily="18" charset="0"/>
              <a:ea typeface="华文中宋" panose="02010600040101010101" pitchFamily="2" charset="-122"/>
              <a:cs typeface="Times New Roman" pitchFamily="18" charset="0"/>
            </a:endParaRPr>
          </a:p>
        </p:txBody>
      </p:sp>
    </p:spTree>
    <p:extLst>
      <p:ext uri="{BB962C8B-B14F-4D97-AF65-F5344CB8AC3E}">
        <p14:creationId xmlns:p14="http://schemas.microsoft.com/office/powerpoint/2010/main" val="360894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3" name="Rectangle 2"/>
          <p:cNvSpPr/>
          <p:nvPr/>
        </p:nvSpPr>
        <p:spPr>
          <a:xfrm>
            <a:off x="3753088" y="186325"/>
            <a:ext cx="2783134" cy="668645"/>
          </a:xfrm>
          <a:prstGeom prst="rect">
            <a:avLst/>
          </a:prstGeom>
        </p:spPr>
        <p:txBody>
          <a:bodyPr wrap="none">
            <a:spAutoFit/>
          </a:bodyPr>
          <a:lstStyle/>
          <a:p>
            <a:pPr algn="just">
              <a:lnSpc>
                <a:spcPct val="130000"/>
              </a:lnSpc>
              <a:spcAft>
                <a:spcPts val="0"/>
              </a:spcAft>
            </a:pPr>
            <a:r>
              <a:rPr lang="vi-VN" sz="3200" b="1" dirty="0">
                <a:latin typeface="Times New Roman" panose="02020603050405020304" pitchFamily="18" charset="0"/>
                <a:ea typeface="Times New Roman" panose="02020603050405020304" pitchFamily="18" charset="0"/>
              </a:rPr>
              <a:t>1. Đọc văn bản</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2493816" y="1610089"/>
            <a:ext cx="8423565" cy="2376035"/>
          </a:xfrm>
          <a:prstGeom prst="rect">
            <a:avLst/>
          </a:prstGeom>
        </p:spPr>
        <p:txBody>
          <a:bodyPr wrap="square">
            <a:spAutoFit/>
          </a:bodyPr>
          <a:lstStyle/>
          <a:p>
            <a:r>
              <a:rPr lang="vi-VN" sz="2800" i="1" dirty="0">
                <a:latin typeface="Times New Roman" panose="02020603050405020304" pitchFamily="18" charset="0"/>
                <a:cs typeface="Times New Roman" panose="02020603050405020304" pitchFamily="18" charset="0"/>
              </a:rPr>
              <a:t>+ Nhận xét về cách đọc của bạn? </a:t>
            </a:r>
            <a:r>
              <a:rPr lang="en-US" sz="2800" i="1" dirty="0" err="1">
                <a:latin typeface="Times New Roman" panose="02020603050405020304" pitchFamily="18" charset="0"/>
                <a:cs typeface="Times New Roman" panose="02020603050405020304" pitchFamily="18" charset="0"/>
              </a:rPr>
              <a:t>Nên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g</a:t>
            </a:r>
            <a:r>
              <a:rPr lang="vi-VN" sz="2800" i="1" dirty="0">
                <a:latin typeface="Times New Roman" panose="02020603050405020304" pitchFamily="18" charset="0"/>
                <a:cs typeface="Times New Roman" panose="02020603050405020304" pitchFamily="18" charset="0"/>
              </a:rPr>
              <a:t>iọng đọc như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nào cho phù hợp?</a:t>
            </a:r>
            <a:endParaRPr lang="en-US"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 So sánh giữa hai phần </a:t>
            </a:r>
            <a:r>
              <a:rPr lang="vi-VN" sz="2800" b="1" i="1" dirty="0">
                <a:latin typeface="Times New Roman" panose="02020603050405020304" pitchFamily="18" charset="0"/>
                <a:cs typeface="Times New Roman" panose="02020603050405020304" pitchFamily="18" charset="0"/>
              </a:rPr>
              <a:t>dịch nghĩa</a:t>
            </a:r>
            <a:r>
              <a:rPr lang="vi-VN" sz="2800" i="1" dirty="0">
                <a:latin typeface="Times New Roman" panose="02020603050405020304" pitchFamily="18" charset="0"/>
                <a:cs typeface="Times New Roman" panose="02020603050405020304" pitchFamily="18" charset="0"/>
              </a:rPr>
              <a:t> và </a:t>
            </a:r>
            <a:r>
              <a:rPr lang="vi-VN" sz="2800" b="1" i="1" dirty="0">
                <a:latin typeface="Times New Roman" panose="02020603050405020304" pitchFamily="18" charset="0"/>
                <a:cs typeface="Times New Roman" panose="02020603050405020304" pitchFamily="18" charset="0"/>
              </a:rPr>
              <a:t>dịch thơ</a:t>
            </a:r>
            <a:r>
              <a:rPr lang="vi-VN" sz="2800" i="1" dirty="0">
                <a:latin typeface="Times New Roman" panose="02020603050405020304" pitchFamily="18" charset="0"/>
                <a:cs typeface="Times New Roman" panose="02020603050405020304" pitchFamily="18" charset="0"/>
              </a:rPr>
              <a:t>, hãy chỉ ra những sáng tạo, hay hạn chế của bản dịch thơ?</a:t>
            </a:r>
            <a:endParaRPr lang="en-US" sz="2800" dirty="0">
              <a:latin typeface="Times New Roman" panose="02020603050405020304" pitchFamily="18" charset="0"/>
              <a:cs typeface="Times New Roman" panose="02020603050405020304" pitchFamily="18" charset="0"/>
            </a:endParaRPr>
          </a:p>
          <a:p>
            <a:pPr algn="just">
              <a:lnSpc>
                <a:spcPct val="130000"/>
              </a:lnSpc>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904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23215">
            <a:off x="-1688469" y="4680175"/>
            <a:ext cx="5364474" cy="2276190"/>
          </a:xfrm>
          <a:prstGeom prst="rect">
            <a:avLst/>
          </a:prstGeom>
        </p:spPr>
      </p:pic>
      <p:sp>
        <p:nvSpPr>
          <p:cNvPr id="11" name="Rectangle 10"/>
          <p:cNvSpPr/>
          <p:nvPr/>
        </p:nvSpPr>
        <p:spPr>
          <a:xfrm>
            <a:off x="0" y="1500361"/>
            <a:ext cx="5783269" cy="2246769"/>
          </a:xfrm>
          <a:prstGeom prst="rect">
            <a:avLst/>
          </a:prstGeom>
        </p:spPr>
        <p:txBody>
          <a:bodyPr wrap="square">
            <a:spAutoFit/>
          </a:bodyPr>
          <a:lstStyle/>
          <a:p>
            <a:pPr algn="ctr"/>
            <a:r>
              <a:rPr lang="vi-VN" sz="2800" b="1" dirty="0">
                <a:latin typeface="+mj-lt"/>
              </a:rPr>
              <a:t>Vọng Lư sơn bộc bố</a:t>
            </a:r>
            <a:endParaRPr lang="vi-VN" sz="2800" dirty="0">
              <a:latin typeface="+mj-lt"/>
            </a:endParaRPr>
          </a:p>
          <a:p>
            <a:r>
              <a:rPr lang="vi-VN" sz="2800" dirty="0">
                <a:latin typeface="+mj-lt"/>
              </a:rPr>
              <a:t>Nhật chiếu Hương Lô sinh tử yên,</a:t>
            </a:r>
            <a:br>
              <a:rPr lang="vi-VN" sz="2800" dirty="0">
                <a:latin typeface="+mj-lt"/>
              </a:rPr>
            </a:br>
            <a:r>
              <a:rPr lang="vi-VN" sz="2800" dirty="0">
                <a:latin typeface="+mj-lt"/>
              </a:rPr>
              <a:t>Dao khan bộc bố quải tiền xuyên.</a:t>
            </a:r>
            <a:br>
              <a:rPr lang="vi-VN" sz="2800" dirty="0">
                <a:latin typeface="+mj-lt"/>
              </a:rPr>
            </a:br>
            <a:r>
              <a:rPr lang="vi-VN" sz="2800" dirty="0">
                <a:latin typeface="+mj-lt"/>
              </a:rPr>
              <a:t>Phi lưu trực há tam thiên xích,</a:t>
            </a:r>
            <a:br>
              <a:rPr lang="vi-VN" sz="2800" dirty="0">
                <a:latin typeface="+mj-lt"/>
              </a:rPr>
            </a:br>
            <a:r>
              <a:rPr lang="vi-VN" sz="2800" dirty="0">
                <a:latin typeface="+mj-lt"/>
              </a:rPr>
              <a:t>Nghi thị Ngân Hà lạc cửu thiên.</a:t>
            </a:r>
          </a:p>
        </p:txBody>
      </p:sp>
      <p:sp>
        <p:nvSpPr>
          <p:cNvPr id="13" name="TextBox 12"/>
          <p:cNvSpPr txBox="1"/>
          <p:nvPr/>
        </p:nvSpPr>
        <p:spPr>
          <a:xfrm>
            <a:off x="482165" y="977141"/>
            <a:ext cx="2008883"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PHIÊN ÂM</a:t>
            </a:r>
          </a:p>
        </p:txBody>
      </p:sp>
      <p:sp>
        <p:nvSpPr>
          <p:cNvPr id="14" name="TextBox 13"/>
          <p:cNvSpPr txBox="1"/>
          <p:nvPr/>
        </p:nvSpPr>
        <p:spPr>
          <a:xfrm>
            <a:off x="515396" y="3781517"/>
            <a:ext cx="2428870" cy="523220"/>
          </a:xfrm>
          <a:prstGeom prst="rect">
            <a:avLst/>
          </a:prstGeom>
          <a:noFill/>
        </p:spPr>
        <p:txBody>
          <a:bodyPr wrap="none" rtlCol="0">
            <a:spAutoFit/>
          </a:bodyPr>
          <a:lstStyle/>
          <a:p>
            <a:r>
              <a:rPr lang="en-US" sz="2800" b="1" dirty="0">
                <a:solidFill>
                  <a:srgbClr val="FF0000"/>
                </a:solidFill>
                <a:latin typeface="Times New Roman" pitchFamily="18" charset="0"/>
                <a:cs typeface="Times New Roman" pitchFamily="18" charset="0"/>
              </a:rPr>
              <a:t>DỊCH NGHĨA</a:t>
            </a:r>
          </a:p>
        </p:txBody>
      </p:sp>
      <p:sp>
        <p:nvSpPr>
          <p:cNvPr id="16" name="Rectangle 15"/>
          <p:cNvSpPr/>
          <p:nvPr/>
        </p:nvSpPr>
        <p:spPr>
          <a:xfrm>
            <a:off x="131940" y="4442837"/>
            <a:ext cx="10287990" cy="2246769"/>
          </a:xfrm>
          <a:prstGeom prst="rect">
            <a:avLst/>
          </a:prstGeom>
        </p:spPr>
        <p:txBody>
          <a:bodyPr wrap="square">
            <a:spAutoFit/>
          </a:bodyPr>
          <a:lstStyle/>
          <a:p>
            <a:r>
              <a:rPr lang="en-US" sz="2800" b="1" dirty="0" err="1">
                <a:latin typeface="Times New Roman" pitchFamily="18" charset="0"/>
                <a:cs typeface="Times New Roman" pitchFamily="18" charset="0"/>
              </a:rPr>
              <a:t>Xa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ngắm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núi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a:t>
            </a:r>
            <a:endParaRPr lang="vi-VN" sz="2800" dirty="0">
              <a:latin typeface="Times New Roman" pitchFamily="18" charset="0"/>
              <a:cs typeface="Times New Roman" pitchFamily="18" charset="0"/>
            </a:endParaRPr>
          </a:p>
          <a:p>
            <a:r>
              <a:rPr lang="vi-VN" sz="2800" dirty="0">
                <a:latin typeface="Times New Roman" pitchFamily="18" charset="0"/>
                <a:cs typeface="Times New Roman" pitchFamily="18" charset="0"/>
              </a:rPr>
              <a:t>Mặt trời chiếu xuống núi Hương Lô sinh ra màu khói tía,</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Từ xa nhìn thác nước treo như con sông trước mặt.</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Bay chảy thẳng xuống từ ba nghìn thước,</a:t>
            </a:r>
            <a:br>
              <a:rPr lang="vi-VN" sz="2800" dirty="0">
                <a:latin typeface="Times New Roman" pitchFamily="18" charset="0"/>
                <a:cs typeface="Times New Roman" pitchFamily="18" charset="0"/>
              </a:rPr>
            </a:br>
            <a:r>
              <a:rPr lang="vi-VN" sz="2800" dirty="0">
                <a:latin typeface="Times New Roman" pitchFamily="18" charset="0"/>
                <a:cs typeface="Times New Roman" pitchFamily="18" charset="0"/>
              </a:rPr>
              <a:t>Ngỡ là Ngân Hà rơi khỏi chín tầng mây.</a:t>
            </a:r>
          </a:p>
        </p:txBody>
      </p:sp>
      <p:sp>
        <p:nvSpPr>
          <p:cNvPr id="8" name="文本框 2">
            <a:extLst>
              <a:ext uri="{FF2B5EF4-FFF2-40B4-BE49-F238E27FC236}">
                <a16:creationId xmlns:a16="http://schemas.microsoft.com/office/drawing/2014/main" id="{813F4B1A-4FF2-4162-A55C-E3E1907F987C}"/>
              </a:ext>
            </a:extLst>
          </p:cNvPr>
          <p:cNvSpPr txBox="1"/>
          <p:nvPr/>
        </p:nvSpPr>
        <p:spPr>
          <a:xfrm>
            <a:off x="669215" y="154379"/>
            <a:ext cx="4955730" cy="646331"/>
          </a:xfrm>
          <a:prstGeom prst="rect">
            <a:avLst/>
          </a:prstGeom>
          <a:noFill/>
        </p:spPr>
        <p:txBody>
          <a:bodyPr wrap="square" rtlCol="0">
            <a:spAutoFit/>
          </a:bodyPr>
          <a:lstStyle/>
          <a:p>
            <a:pPr algn="just"/>
            <a:r>
              <a:rPr lang="en-US" altLang="zh-CN" sz="3600" b="1" i="1" u="sng" spc="600" dirty="0">
                <a:solidFill>
                  <a:srgbClr val="FF0000"/>
                </a:solidFill>
                <a:latin typeface="Times New Roman" pitchFamily="18" charset="0"/>
                <a:ea typeface="华文中宋" panose="02010600040101010101" pitchFamily="2" charset="-122"/>
                <a:cs typeface="Times New Roman" pitchFamily="18" charset="0"/>
              </a:rPr>
              <a:t>1. </a:t>
            </a:r>
            <a:r>
              <a:rPr lang="en-US" altLang="zh-CN" sz="3600" b="1" i="1" u="sng" spc="600" dirty="0" err="1">
                <a:solidFill>
                  <a:srgbClr val="FF0000"/>
                </a:solidFill>
                <a:latin typeface="Times New Roman" pitchFamily="18" charset="0"/>
                <a:ea typeface="华文中宋" panose="02010600040101010101" pitchFamily="2" charset="-122"/>
                <a:cs typeface="Times New Roman" pitchFamily="18" charset="0"/>
              </a:rPr>
              <a:t>Đọc</a:t>
            </a:r>
            <a:r>
              <a:rPr lang="en-US" altLang="zh-CN" sz="3600" b="1" i="1" u="sng" spc="600" dirty="0">
                <a:solidFill>
                  <a:srgbClr val="FF0000"/>
                </a:solidFill>
                <a:latin typeface="Times New Roman" pitchFamily="18" charset="0"/>
                <a:ea typeface="华文中宋" panose="02010600040101010101" pitchFamily="2" charset="-122"/>
                <a:cs typeface="Times New Roman" pitchFamily="18" charset="0"/>
              </a:rPr>
              <a:t> </a:t>
            </a:r>
            <a:r>
              <a:rPr lang="en-US" altLang="zh-CN" sz="3600" b="1" i="1" u="sng" spc="600" dirty="0" err="1">
                <a:solidFill>
                  <a:srgbClr val="FF0000"/>
                </a:solidFill>
                <a:latin typeface="Times New Roman" pitchFamily="18" charset="0"/>
                <a:ea typeface="华文中宋" panose="02010600040101010101" pitchFamily="2" charset="-122"/>
                <a:cs typeface="Times New Roman" pitchFamily="18" charset="0"/>
              </a:rPr>
              <a:t>văn</a:t>
            </a:r>
            <a:r>
              <a:rPr lang="en-US" altLang="zh-CN" sz="3600" b="1" i="1" u="sng" spc="600" dirty="0">
                <a:solidFill>
                  <a:srgbClr val="FF0000"/>
                </a:solidFill>
                <a:latin typeface="Times New Roman" pitchFamily="18" charset="0"/>
                <a:ea typeface="华文中宋" panose="02010600040101010101" pitchFamily="2" charset="-122"/>
                <a:cs typeface="Times New Roman" pitchFamily="18" charset="0"/>
              </a:rPr>
              <a:t> </a:t>
            </a:r>
            <a:r>
              <a:rPr lang="en-US" altLang="zh-CN" sz="3600" b="1" i="1" u="sng" spc="600" dirty="0" err="1">
                <a:solidFill>
                  <a:srgbClr val="FF0000"/>
                </a:solidFill>
                <a:latin typeface="Times New Roman" pitchFamily="18" charset="0"/>
                <a:ea typeface="华文中宋" panose="02010600040101010101" pitchFamily="2" charset="-122"/>
                <a:cs typeface="Times New Roman" pitchFamily="18" charset="0"/>
              </a:rPr>
              <a:t>bản</a:t>
            </a:r>
            <a:r>
              <a:rPr lang="en-US" altLang="zh-CN" sz="3600" b="1" i="1" u="sng" spc="600" dirty="0">
                <a:solidFill>
                  <a:srgbClr val="FF0000"/>
                </a:solidFill>
                <a:latin typeface="Times New Roman" pitchFamily="18" charset="0"/>
                <a:ea typeface="华文中宋" panose="02010600040101010101" pitchFamily="2" charset="-122"/>
                <a:cs typeface="Times New Roman" pitchFamily="18" charset="0"/>
              </a:rPr>
              <a:t> </a:t>
            </a:r>
            <a:endParaRPr lang="zh-CN" altLang="en-US" sz="3600" b="1" i="1" u="sng" spc="600" dirty="0">
              <a:solidFill>
                <a:srgbClr val="FF0000"/>
              </a:solidFill>
              <a:latin typeface="Times New Roman" pitchFamily="18" charset="0"/>
              <a:ea typeface="华文中宋" panose="02010600040101010101" pitchFamily="2" charset="-122"/>
              <a:cs typeface="Times New Roman" pitchFamily="18" charset="0"/>
            </a:endParaRPr>
          </a:p>
        </p:txBody>
      </p:sp>
      <p:sp>
        <p:nvSpPr>
          <p:cNvPr id="2" name="Rounded Rectangle 1"/>
          <p:cNvSpPr/>
          <p:nvPr/>
        </p:nvSpPr>
        <p:spPr>
          <a:xfrm>
            <a:off x="6570234" y="-1079"/>
            <a:ext cx="5621766" cy="495992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Rectangle 14"/>
          <p:cNvSpPr/>
          <p:nvPr/>
        </p:nvSpPr>
        <p:spPr>
          <a:xfrm>
            <a:off x="6372716" y="800710"/>
            <a:ext cx="5463442" cy="4324261"/>
          </a:xfrm>
          <a:prstGeom prst="rect">
            <a:avLst/>
          </a:prstGeom>
        </p:spPr>
        <p:txBody>
          <a:bodyPr wrap="square">
            <a:spAutoFit/>
          </a:bodyPr>
          <a:lstStyle/>
          <a:p>
            <a:pPr algn="just"/>
            <a:r>
              <a:rPr lang="vi-VN" sz="2500" b="1" dirty="0">
                <a:solidFill>
                  <a:srgbClr val="00B050"/>
                </a:solidFill>
                <a:latin typeface="Times New Roman" panose="02020603050405020304" pitchFamily="18" charset="0"/>
                <a:cs typeface="Times New Roman" panose="02020603050405020304" pitchFamily="18" charset="0"/>
              </a:rPr>
              <a:t>So sánh bản dịch thơ và phiên âm:</a:t>
            </a:r>
            <a:endParaRPr lang="en-US" sz="2500" dirty="0">
              <a:solidFill>
                <a:srgbClr val="00B050"/>
              </a:solidFill>
              <a:latin typeface="Times New Roman" panose="02020603050405020304" pitchFamily="18" charset="0"/>
              <a:cs typeface="Times New Roman" panose="02020603050405020304" pitchFamily="18" charset="0"/>
            </a:endParaRPr>
          </a:p>
          <a:p>
            <a:pPr algn="just"/>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Câu</a:t>
            </a:r>
            <a:r>
              <a:rPr lang="en-US" sz="2500" dirty="0">
                <a:solidFill>
                  <a:srgbClr val="00B050"/>
                </a:solidFill>
                <a:latin typeface="Times New Roman" panose="02020603050405020304" pitchFamily="18" charset="0"/>
                <a:cs typeface="Times New Roman" panose="02020603050405020304" pitchFamily="18" charset="0"/>
              </a:rPr>
              <a:t> 1: </a:t>
            </a:r>
            <a:r>
              <a:rPr lang="en-US" sz="2500" dirty="0" err="1">
                <a:solidFill>
                  <a:srgbClr val="00B050"/>
                </a:solidFill>
                <a:latin typeface="Times New Roman" panose="02020603050405020304" pitchFamily="18" charset="0"/>
                <a:cs typeface="Times New Roman" panose="02020603050405020304" pitchFamily="18" charset="0"/>
              </a:rPr>
              <a:t>bản</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dịch</a:t>
            </a:r>
            <a:r>
              <a:rPr lang="en-US" sz="2500" dirty="0">
                <a:solidFill>
                  <a:srgbClr val="00B050"/>
                </a:solidFill>
                <a:latin typeface="Times New Roman" panose="02020603050405020304" pitchFamily="18" charset="0"/>
                <a:cs typeface="Times New Roman" panose="02020603050405020304" pitchFamily="18" charset="0"/>
              </a:rPr>
              <a:t> </a:t>
            </a:r>
            <a:r>
              <a:rPr lang="vi-VN" sz="2500" dirty="0">
                <a:solidFill>
                  <a:srgbClr val="00B050"/>
                </a:solidFill>
                <a:latin typeface="Times New Roman" panose="02020603050405020304" pitchFamily="18" charset="0"/>
                <a:cs typeface="Times New Roman" panose="02020603050405020304" pitchFamily="18" charset="0"/>
              </a:rPr>
              <a:t>dùng từ “</a:t>
            </a:r>
            <a:r>
              <a:rPr lang="vi-VN" sz="2500" i="1" dirty="0">
                <a:solidFill>
                  <a:srgbClr val="00B050"/>
                </a:solidFill>
                <a:latin typeface="Times New Roman" panose="02020603050405020304" pitchFamily="18" charset="0"/>
                <a:cs typeface="Times New Roman" panose="02020603050405020304" pitchFamily="18" charset="0"/>
              </a:rPr>
              <a:t>bay</a:t>
            </a:r>
            <a:r>
              <a:rPr lang="vi-VN" sz="2500" dirty="0">
                <a:solidFill>
                  <a:srgbClr val="00B050"/>
                </a:solidFill>
                <a:latin typeface="Times New Roman" panose="02020603050405020304" pitchFamily="18" charset="0"/>
                <a:cs typeface="Times New Roman" panose="02020603050405020304" pitchFamily="18" charset="0"/>
              </a:rPr>
              <a:t>” thay cho từ  </a:t>
            </a:r>
            <a:r>
              <a:rPr lang="en-US" sz="2500" i="1" dirty="0">
                <a:solidFill>
                  <a:srgbClr val="00B050"/>
                </a:solidFill>
                <a:latin typeface="Times New Roman" panose="02020603050405020304" pitchFamily="18" charset="0"/>
                <a:cs typeface="Times New Roman" panose="02020603050405020304" pitchFamily="18" charset="0"/>
              </a:rPr>
              <a:t>“</a:t>
            </a:r>
            <a:r>
              <a:rPr lang="en-US" sz="2500" i="1" dirty="0" err="1">
                <a:solidFill>
                  <a:srgbClr val="00B050"/>
                </a:solidFill>
                <a:latin typeface="Times New Roman" panose="02020603050405020304" pitchFamily="18" charset="0"/>
                <a:cs typeface="Times New Roman" panose="02020603050405020304" pitchFamily="18" charset="0"/>
              </a:rPr>
              <a:t>sinh</a:t>
            </a:r>
            <a:r>
              <a:rPr lang="en-US" sz="2500" i="1" dirty="0">
                <a:solidFill>
                  <a:srgbClr val="00B050"/>
                </a:solidFill>
                <a:latin typeface="Times New Roman" panose="02020603050405020304" pitchFamily="18" charset="0"/>
                <a:cs typeface="Times New Roman" panose="02020603050405020304" pitchFamily="18" charset="0"/>
              </a:rPr>
              <a:t>”</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sinh</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ra</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tạo</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ra</a:t>
            </a:r>
            <a:r>
              <a:rPr lang="en-US" sz="2500" dirty="0">
                <a:solidFill>
                  <a:srgbClr val="00B050"/>
                </a:solidFill>
                <a:latin typeface="Times New Roman" panose="02020603050405020304" pitchFamily="18" charset="0"/>
                <a:cs typeface="Times New Roman" panose="02020603050405020304" pitchFamily="18" charset="0"/>
              </a:rPr>
              <a:t>)</a:t>
            </a:r>
            <a:r>
              <a:rPr lang="vi-VN" sz="2500" dirty="0">
                <a:solidFill>
                  <a:srgbClr val="00B050"/>
                </a:solidFill>
                <a:latin typeface="Times New Roman" panose="02020603050405020304" pitchFamily="18" charset="0"/>
                <a:cs typeface="Times New Roman" panose="02020603050405020304" pitchFamily="18" charset="0"/>
              </a:rPr>
              <a:t> là chưa phù hợp. Từ “bay” tả sự chuyển động của khói tía; từ “</a:t>
            </a:r>
            <a:r>
              <a:rPr lang="vi-VN" sz="2500" i="1" dirty="0">
                <a:solidFill>
                  <a:srgbClr val="00B050"/>
                </a:solidFill>
                <a:latin typeface="Times New Roman" panose="02020603050405020304" pitchFamily="18" charset="0"/>
                <a:cs typeface="Times New Roman" panose="02020603050405020304" pitchFamily="18" charset="0"/>
              </a:rPr>
              <a:t>sinh”</a:t>
            </a:r>
            <a:r>
              <a:rPr lang="vi-VN" sz="2500" dirty="0">
                <a:solidFill>
                  <a:srgbClr val="00B050"/>
                </a:solidFill>
                <a:latin typeface="Times New Roman" panose="02020603050405020304" pitchFamily="18" charset="0"/>
                <a:cs typeface="Times New Roman" panose="02020603050405020304" pitchFamily="18" charset="0"/>
              </a:rPr>
              <a:t> vừa chỉ nguồn gốc, và sự chuyển động của khói tía.</a:t>
            </a:r>
            <a:endParaRPr lang="en-US" sz="2500" dirty="0">
              <a:solidFill>
                <a:srgbClr val="00B050"/>
              </a:solidFill>
              <a:latin typeface="Times New Roman" panose="02020603050405020304" pitchFamily="18" charset="0"/>
              <a:cs typeface="Times New Roman" panose="02020603050405020304" pitchFamily="18" charset="0"/>
            </a:endParaRPr>
          </a:p>
          <a:p>
            <a:pPr algn="just"/>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Câu</a:t>
            </a:r>
            <a:r>
              <a:rPr lang="en-US" sz="2500" dirty="0">
                <a:solidFill>
                  <a:srgbClr val="00B050"/>
                </a:solidFill>
                <a:latin typeface="Times New Roman" panose="02020603050405020304" pitchFamily="18" charset="0"/>
                <a:cs typeface="Times New Roman" panose="02020603050405020304" pitchFamily="18" charset="0"/>
              </a:rPr>
              <a:t> 2: </a:t>
            </a:r>
            <a:r>
              <a:rPr lang="en-US" sz="2500" dirty="0" err="1">
                <a:solidFill>
                  <a:srgbClr val="00B050"/>
                </a:solidFill>
                <a:latin typeface="Times New Roman" panose="02020603050405020304" pitchFamily="18" charset="0"/>
                <a:cs typeface="Times New Roman" panose="02020603050405020304" pitchFamily="18" charset="0"/>
              </a:rPr>
              <a:t>bản</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dịch</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bỏ</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mất</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từ</a:t>
            </a:r>
            <a:r>
              <a:rPr lang="en-US" sz="2500" dirty="0">
                <a:solidFill>
                  <a:srgbClr val="00B050"/>
                </a:solidFill>
                <a:latin typeface="Times New Roman" panose="02020603050405020304" pitchFamily="18" charset="0"/>
                <a:cs typeface="Times New Roman" panose="02020603050405020304" pitchFamily="18" charset="0"/>
              </a:rPr>
              <a:t> </a:t>
            </a:r>
            <a:r>
              <a:rPr lang="en-US" sz="2500" i="1" dirty="0">
                <a:solidFill>
                  <a:srgbClr val="00B050"/>
                </a:solidFill>
                <a:latin typeface="Times New Roman" panose="02020603050405020304" pitchFamily="18" charset="0"/>
                <a:cs typeface="Times New Roman" panose="02020603050405020304" pitchFamily="18" charset="0"/>
              </a:rPr>
              <a:t>“</a:t>
            </a:r>
            <a:r>
              <a:rPr lang="en-US" sz="2500" i="1" dirty="0" err="1">
                <a:solidFill>
                  <a:srgbClr val="00B050"/>
                </a:solidFill>
                <a:latin typeface="Times New Roman" panose="02020603050405020304" pitchFamily="18" charset="0"/>
                <a:cs typeface="Times New Roman" panose="02020603050405020304" pitchFamily="18" charset="0"/>
              </a:rPr>
              <a:t>quải</a:t>
            </a:r>
            <a:r>
              <a:rPr lang="en-US" sz="2500" i="1" dirty="0">
                <a:solidFill>
                  <a:srgbClr val="00B050"/>
                </a:solidFill>
                <a:latin typeface="Times New Roman" panose="02020603050405020304" pitchFamily="18" charset="0"/>
                <a:cs typeface="Times New Roman" panose="02020603050405020304" pitchFamily="18" charset="0"/>
              </a:rPr>
              <a:t>”</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treo</a:t>
            </a:r>
            <a:r>
              <a:rPr lang="en-US" sz="2500" dirty="0">
                <a:solidFill>
                  <a:srgbClr val="00B050"/>
                </a:solidFill>
                <a:latin typeface="Times New Roman" panose="02020603050405020304" pitchFamily="18" charset="0"/>
                <a:cs typeface="Times New Roman" panose="02020603050405020304" pitchFamily="18" charset="0"/>
              </a:rPr>
              <a:t>)</a:t>
            </a:r>
            <a:r>
              <a:rPr lang="vi-VN" sz="2500" dirty="0">
                <a:solidFill>
                  <a:srgbClr val="00B050"/>
                </a:solidFill>
                <a:latin typeface="Times New Roman" panose="02020603050405020304" pitchFamily="18" charset="0"/>
                <a:cs typeface="Times New Roman" panose="02020603050405020304" pitchFamily="18" charset="0"/>
              </a:rPr>
              <a:t> ý chỉ nhìn xa dòng thác được treo trên dòng sông phía trước.</a:t>
            </a:r>
            <a:endParaRPr lang="en-US" sz="2500" dirty="0">
              <a:solidFill>
                <a:srgbClr val="00B050"/>
              </a:solidFill>
              <a:latin typeface="Times New Roman" panose="02020603050405020304" pitchFamily="18" charset="0"/>
              <a:cs typeface="Times New Roman" panose="02020603050405020304" pitchFamily="18" charset="0"/>
            </a:endParaRPr>
          </a:p>
          <a:p>
            <a:pPr algn="just"/>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Câu</a:t>
            </a:r>
            <a:r>
              <a:rPr lang="en-US" sz="2500" dirty="0">
                <a:solidFill>
                  <a:srgbClr val="00B050"/>
                </a:solidFill>
                <a:latin typeface="Times New Roman" panose="02020603050405020304" pitchFamily="18" charset="0"/>
                <a:cs typeface="Times New Roman" panose="02020603050405020304" pitchFamily="18" charset="0"/>
              </a:rPr>
              <a:t> 4: </a:t>
            </a:r>
            <a:r>
              <a:rPr lang="en-US" sz="2500" dirty="0" err="1">
                <a:solidFill>
                  <a:srgbClr val="00B050"/>
                </a:solidFill>
                <a:latin typeface="Times New Roman" panose="02020603050405020304" pitchFamily="18" charset="0"/>
                <a:cs typeface="Times New Roman" panose="02020603050405020304" pitchFamily="18" charset="0"/>
              </a:rPr>
              <a:t>bản</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dịch</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bỏ</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mất</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hai</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chữ</a:t>
            </a:r>
            <a:r>
              <a:rPr lang="en-US" sz="2500" dirty="0">
                <a:solidFill>
                  <a:srgbClr val="00B050"/>
                </a:solidFill>
                <a:latin typeface="Times New Roman" panose="02020603050405020304" pitchFamily="18" charset="0"/>
                <a:cs typeface="Times New Roman" panose="02020603050405020304" pitchFamily="18" charset="0"/>
              </a:rPr>
              <a:t> </a:t>
            </a:r>
            <a:r>
              <a:rPr lang="en-US" sz="2500" i="1" dirty="0">
                <a:solidFill>
                  <a:srgbClr val="00B050"/>
                </a:solidFill>
                <a:latin typeface="Times New Roman" panose="02020603050405020304" pitchFamily="18" charset="0"/>
                <a:cs typeface="Times New Roman" panose="02020603050405020304" pitchFamily="18" charset="0"/>
              </a:rPr>
              <a:t>“</a:t>
            </a:r>
            <a:r>
              <a:rPr lang="en-US" sz="2500" i="1" dirty="0" err="1">
                <a:solidFill>
                  <a:srgbClr val="00B050"/>
                </a:solidFill>
                <a:latin typeface="Times New Roman" panose="02020603050405020304" pitchFamily="18" charset="0"/>
                <a:cs typeface="Times New Roman" panose="02020603050405020304" pitchFamily="18" charset="0"/>
              </a:rPr>
              <a:t>cửu</a:t>
            </a:r>
            <a:r>
              <a:rPr lang="en-US" sz="2500" i="1" dirty="0">
                <a:solidFill>
                  <a:srgbClr val="00B050"/>
                </a:solidFill>
                <a:latin typeface="Times New Roman" panose="02020603050405020304" pitchFamily="18" charset="0"/>
                <a:cs typeface="Times New Roman" panose="02020603050405020304" pitchFamily="18" charset="0"/>
              </a:rPr>
              <a:t>”</a:t>
            </a:r>
            <a:r>
              <a:rPr lang="en-US" sz="2500" dirty="0">
                <a:solidFill>
                  <a:srgbClr val="00B050"/>
                </a:solidFill>
                <a:latin typeface="Times New Roman" panose="02020603050405020304" pitchFamily="18" charset="0"/>
                <a:cs typeface="Times New Roman" panose="02020603050405020304" pitchFamily="18" charset="0"/>
              </a:rPr>
              <a:t> (</a:t>
            </a:r>
            <a:r>
              <a:rPr lang="en-US" sz="2500" dirty="0" err="1">
                <a:solidFill>
                  <a:srgbClr val="00B050"/>
                </a:solidFill>
                <a:latin typeface="Times New Roman" panose="02020603050405020304" pitchFamily="18" charset="0"/>
                <a:cs typeface="Times New Roman" panose="02020603050405020304" pitchFamily="18" charset="0"/>
              </a:rPr>
              <a:t>chín</a:t>
            </a:r>
            <a:r>
              <a:rPr lang="en-US" sz="2500" dirty="0">
                <a:solidFill>
                  <a:srgbClr val="00B050"/>
                </a:solidFill>
                <a:latin typeface="Times New Roman" panose="02020603050405020304" pitchFamily="18" charset="0"/>
                <a:cs typeface="Times New Roman" panose="02020603050405020304" pitchFamily="18" charset="0"/>
              </a:rPr>
              <a:t>)</a:t>
            </a:r>
            <a:endParaRPr lang="en-US" sz="25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6153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169" y="1470580"/>
            <a:ext cx="12192000" cy="6858001"/>
          </a:xfrm>
          <a:prstGeom prst="rect">
            <a:avLst/>
          </a:prstGeom>
        </p:spPr>
      </p:pic>
      <p:sp>
        <p:nvSpPr>
          <p:cNvPr id="3" name="Rectangle 2"/>
          <p:cNvSpPr/>
          <p:nvPr/>
        </p:nvSpPr>
        <p:spPr>
          <a:xfrm>
            <a:off x="2475207" y="186325"/>
            <a:ext cx="5338897" cy="2012859"/>
          </a:xfrm>
          <a:prstGeom prst="rect">
            <a:avLst/>
          </a:prstGeom>
        </p:spPr>
        <p:txBody>
          <a:bodyPr wrap="none">
            <a:spAutoFit/>
          </a:bodyPr>
          <a:lstStyle/>
          <a:p>
            <a:pPr marL="514350" indent="-514350" algn="just">
              <a:lnSpc>
                <a:spcPct val="130000"/>
              </a:lnSpc>
              <a:spcAft>
                <a:spcPts val="0"/>
              </a:spcAft>
              <a:buAutoNum type="arabicPeriod"/>
            </a:pPr>
            <a:r>
              <a:rPr lang="vi-VN" sz="3200" b="1" dirty="0">
                <a:latin typeface="Times New Roman" panose="02020603050405020304" pitchFamily="18" charset="0"/>
                <a:ea typeface="Times New Roman" panose="02020603050405020304" pitchFamily="18" charset="0"/>
              </a:rPr>
              <a:t>Đọc văn bản</a:t>
            </a:r>
            <a:endParaRPr lang="en-US" sz="3200" b="1" dirty="0">
              <a:latin typeface="Times New Roman" panose="02020603050405020304" pitchFamily="18" charset="0"/>
              <a:ea typeface="Times New Roman" panose="02020603050405020304" pitchFamily="18" charset="0"/>
            </a:endParaRPr>
          </a:p>
          <a:p>
            <a:pPr algn="just">
              <a:lnSpc>
                <a:spcPct val="130000"/>
              </a:lnSpc>
            </a:pPr>
            <a:r>
              <a:rPr lang="en-US" sz="3200" b="1" dirty="0">
                <a:latin typeface="Times New Roman" panose="02020603050405020304" pitchFamily="18" charset="0"/>
                <a:cs typeface="Times New Roman" panose="02020603050405020304" pitchFamily="18" charset="0"/>
              </a:rPr>
              <a:t>2. </a:t>
            </a:r>
            <a:r>
              <a:rPr lang="vi-VN" sz="3200" b="1" dirty="0">
                <a:latin typeface="Times New Roman" panose="02020603050405020304" pitchFamily="18" charset="0"/>
                <a:cs typeface="Times New Roman" panose="02020603050405020304" pitchFamily="18" charset="0"/>
              </a:rPr>
              <a:t>Tìm hiểu chung về văn bản</a:t>
            </a:r>
            <a:endParaRPr lang="en-US" sz="3200" dirty="0">
              <a:latin typeface="Times New Roman" panose="02020603050405020304" pitchFamily="18" charset="0"/>
              <a:cs typeface="Times New Roman" panose="02020603050405020304" pitchFamily="18" charset="0"/>
            </a:endParaRPr>
          </a:p>
          <a:p>
            <a:pPr marL="514350" indent="-514350" algn="just">
              <a:lnSpc>
                <a:spcPct val="130000"/>
              </a:lnSpc>
              <a:spcAft>
                <a:spcPts val="0"/>
              </a:spcAft>
              <a:buAutoNum type="arabicPeriod"/>
            </a:pP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641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709" y="0"/>
            <a:ext cx="10210800" cy="1048182"/>
          </a:xfrm>
          <a:prstGeom prst="rect">
            <a:avLst/>
          </a:prstGeom>
        </p:spPr>
      </p:pic>
      <p:graphicFrame>
        <p:nvGraphicFramePr>
          <p:cNvPr id="3" name="Diagram 2"/>
          <p:cNvGraphicFramePr/>
          <p:nvPr>
            <p:extLst>
              <p:ext uri="{D42A27DB-BD31-4B8C-83A1-F6EECF244321}">
                <p14:modId xmlns:p14="http://schemas.microsoft.com/office/powerpoint/2010/main" val="2631166870"/>
              </p:ext>
            </p:extLst>
          </p:nvPr>
        </p:nvGraphicFramePr>
        <p:xfrm>
          <a:off x="240145" y="1328497"/>
          <a:ext cx="1021541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1525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09033799"/>
              </p:ext>
            </p:extLst>
          </p:nvPr>
        </p:nvGraphicFramePr>
        <p:xfrm>
          <a:off x="489528" y="507999"/>
          <a:ext cx="11231417" cy="5802225"/>
        </p:xfrm>
        <a:graphic>
          <a:graphicData uri="http://schemas.openxmlformats.org/drawingml/2006/table">
            <a:tbl>
              <a:tblPr firstRow="1" firstCol="1" bandRow="1"/>
              <a:tblGrid>
                <a:gridCol w="8845323">
                  <a:extLst>
                    <a:ext uri="{9D8B030D-6E8A-4147-A177-3AD203B41FA5}">
                      <a16:colId xmlns:a16="http://schemas.microsoft.com/office/drawing/2014/main" val="3205958789"/>
                    </a:ext>
                  </a:extLst>
                </a:gridCol>
                <a:gridCol w="1214472">
                  <a:extLst>
                    <a:ext uri="{9D8B030D-6E8A-4147-A177-3AD203B41FA5}">
                      <a16:colId xmlns:a16="http://schemas.microsoft.com/office/drawing/2014/main" val="437159030"/>
                    </a:ext>
                  </a:extLst>
                </a:gridCol>
                <a:gridCol w="1171622">
                  <a:extLst>
                    <a:ext uri="{9D8B030D-6E8A-4147-A177-3AD203B41FA5}">
                      <a16:colId xmlns:a16="http://schemas.microsoft.com/office/drawing/2014/main" val="2740909631"/>
                    </a:ext>
                  </a:extLst>
                </a:gridCol>
              </a:tblGrid>
              <a:tr h="1182256">
                <a:tc gridSpan="3">
                  <a:txBody>
                    <a:bodyPr/>
                    <a:lstStyle/>
                    <a:p>
                      <a:pPr algn="ctr">
                        <a:lnSpc>
                          <a:spcPct val="130000"/>
                        </a:lnSpc>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BẢNG KIỂM KĨ NĂNG </a:t>
                      </a: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PHỎNG VẤN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tác giả văn học)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785431"/>
                  </a:ext>
                </a:extLst>
              </a:tr>
              <a:tr h="642107">
                <a:tc>
                  <a:txBody>
                    <a:bodyPr/>
                    <a:lstStyle/>
                    <a:p>
                      <a:pPr algn="ctr">
                        <a:lnSpc>
                          <a:spcPct val="130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943796"/>
                  </a:ext>
                </a:extLst>
              </a:tr>
              <a:tr h="672819">
                <a:tc>
                  <a:txBody>
                    <a:bodyPr/>
                    <a:lstStyle/>
                    <a:p>
                      <a:pPr algn="just">
                        <a:lnSpc>
                          <a:spcPct val="130000"/>
                        </a:lnSpc>
                        <a:spcAft>
                          <a:spcPts val="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dung</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 tin về tác giả</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tương đối đầy đủ, chính xác</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489535"/>
                  </a:ext>
                </a:extLst>
              </a:tr>
              <a:tr h="642107">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Thái độ: tự tin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853950"/>
                  </a:ext>
                </a:extLst>
              </a:tr>
              <a:tr h="642107">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Giọng nói: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 to, rõ ràng, truyền cảm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4921397"/>
                  </a:ext>
                </a:extLst>
              </a:tr>
              <a:tr h="1284214">
                <a:tc>
                  <a:txBody>
                    <a:bodyPr/>
                    <a:lstStyle/>
                    <a:p>
                      <a:pPr algn="just">
                        <a:lnSpc>
                          <a:spcPct val="13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Sử dụng yếu tố phi ngôn ngữ (Điệu bộ, cử chỉ, nét mặt, ánh mắt…phù hợp)</a:t>
                      </a: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nhìn vào người nghe, điệu bộ tự tin, cử chỉ sinh động phù hợp</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8670147"/>
                  </a:ext>
                </a:extLst>
              </a:tr>
            </a:tbl>
          </a:graphicData>
        </a:graphic>
      </p:graphicFrame>
    </p:spTree>
    <p:extLst>
      <p:ext uri="{BB962C8B-B14F-4D97-AF65-F5344CB8AC3E}">
        <p14:creationId xmlns:p14="http://schemas.microsoft.com/office/powerpoint/2010/main" val="716831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13" name="文本框 12">
            <a:extLst>
              <a:ext uri="{FF2B5EF4-FFF2-40B4-BE49-F238E27FC236}">
                <a16:creationId xmlns:a16="http://schemas.microsoft.com/office/drawing/2014/main" id="{14FBB323-F083-4C5E-818F-3EE16F5EF527}"/>
              </a:ext>
            </a:extLst>
          </p:cNvPr>
          <p:cNvSpPr txBox="1"/>
          <p:nvPr/>
        </p:nvSpPr>
        <p:spPr>
          <a:xfrm>
            <a:off x="3566410" y="1360993"/>
            <a:ext cx="8148298"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Lý Bạch (</a:t>
            </a:r>
            <a:r>
              <a:rPr lang="en-US" sz="2800" dirty="0">
                <a:latin typeface="Times New Roman" panose="02020603050405020304" pitchFamily="18" charset="0"/>
                <a:cs typeface="Times New Roman" panose="02020603050405020304" pitchFamily="18" charset="0"/>
              </a:rPr>
              <a:t>701 - 762),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hlinkClick r:id="rId5" tooltip="Chủ nghĩa lãng mạn"/>
              </a:rPr>
              <a:t>chủ</a:t>
            </a:r>
            <a:r>
              <a:rPr lang="en-US" sz="2800" dirty="0">
                <a:latin typeface="Times New Roman" panose="02020603050405020304" pitchFamily="18" charset="0"/>
                <a:cs typeface="Times New Roman" panose="02020603050405020304" pitchFamily="18" charset="0"/>
                <a:hlinkClick r:id="rId5" tooltip="Chủ nghĩa lãng mạn"/>
              </a:rPr>
              <a:t> </a:t>
            </a:r>
            <a:r>
              <a:rPr lang="en-US" sz="2800" dirty="0" err="1">
                <a:latin typeface="Times New Roman" panose="02020603050405020304" pitchFamily="18" charset="0"/>
                <a:cs typeface="Times New Roman" panose="02020603050405020304" pitchFamily="18" charset="0"/>
                <a:hlinkClick r:id="rId5" tooltip="Chủ nghĩa lãng mạn"/>
              </a:rPr>
              <a:t>nghĩa</a:t>
            </a:r>
            <a:r>
              <a:rPr lang="en-US" sz="2800" dirty="0">
                <a:latin typeface="Times New Roman" panose="02020603050405020304" pitchFamily="18" charset="0"/>
                <a:cs typeface="Times New Roman" panose="02020603050405020304" pitchFamily="18" charset="0"/>
                <a:hlinkClick r:id="rId5" tooltip="Chủ nghĩa lãng mạn"/>
              </a:rPr>
              <a:t> </a:t>
            </a:r>
            <a:r>
              <a:rPr lang="en-US" sz="2800" dirty="0" err="1">
                <a:latin typeface="Times New Roman" panose="02020603050405020304" pitchFamily="18" charset="0"/>
                <a:cs typeface="Times New Roman" panose="02020603050405020304" pitchFamily="18" charset="0"/>
                <a:hlinkClick r:id="rId5" tooltip="Chủ nghĩa lãng mạn"/>
              </a:rPr>
              <a:t>lãng</a:t>
            </a:r>
            <a:r>
              <a:rPr lang="en-US" sz="2800" dirty="0">
                <a:latin typeface="Times New Roman" panose="02020603050405020304" pitchFamily="18" charset="0"/>
                <a:cs typeface="Times New Roman" panose="02020603050405020304" pitchFamily="18" charset="0"/>
                <a:hlinkClick r:id="rId5" tooltip="Chủ nghĩa lãng mạn"/>
              </a:rPr>
              <a:t> </a:t>
            </a:r>
            <a:r>
              <a:rPr lang="en-US" sz="2800" dirty="0" err="1">
                <a:latin typeface="Times New Roman" panose="02020603050405020304" pitchFamily="18" charset="0"/>
                <a:cs typeface="Times New Roman" panose="02020603050405020304" pitchFamily="18" charset="0"/>
                <a:hlinkClick r:id="rId5" tooltip="Chủ nghĩa lãng mạn"/>
              </a:rPr>
              <a:t>mạn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hlinkClick r:id="rId6" tooltip="Nhà Đường"/>
              </a:rPr>
              <a:t> </a:t>
            </a:r>
            <a:r>
              <a:rPr lang="vi-VN" sz="2800" dirty="0">
                <a:latin typeface="Times New Roman" panose="02020603050405020304" pitchFamily="18" charset="0"/>
                <a:cs typeface="Times New Roman" panose="02020603050405020304" pitchFamily="18" charset="0"/>
                <a:hlinkClick r:id="rId6" tooltip="Nhà Đường"/>
              </a:rPr>
              <a:t>Đ</a:t>
            </a:r>
            <a:r>
              <a:rPr lang="en-US" sz="2800" dirty="0" err="1">
                <a:latin typeface="Times New Roman" panose="02020603050405020304" pitchFamily="18" charset="0"/>
                <a:cs typeface="Times New Roman" panose="02020603050405020304" pitchFamily="18" charset="0"/>
                <a:hlinkClick r:id="rId6" tooltip="Nhà Đường"/>
              </a:rPr>
              <a:t>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a:t>
            </a:r>
          </a:p>
        </p:txBody>
      </p:sp>
      <p:sp>
        <p:nvSpPr>
          <p:cNvPr id="14" name="文本框 2">
            <a:extLst>
              <a:ext uri="{FF2B5EF4-FFF2-40B4-BE49-F238E27FC236}">
                <a16:creationId xmlns:a16="http://schemas.microsoft.com/office/drawing/2014/main" id="{813F4B1A-4FF2-4162-A55C-E3E1907F987C}"/>
              </a:ext>
            </a:extLst>
          </p:cNvPr>
          <p:cNvSpPr txBox="1"/>
          <p:nvPr/>
        </p:nvSpPr>
        <p:spPr>
          <a:xfrm>
            <a:off x="669215" y="225629"/>
            <a:ext cx="3890910" cy="646331"/>
          </a:xfrm>
          <a:prstGeom prst="rect">
            <a:avLst/>
          </a:prstGeom>
          <a:noFill/>
        </p:spPr>
        <p:txBody>
          <a:bodyPr wrap="square" rtlCol="0">
            <a:spAutoFit/>
          </a:bodyPr>
          <a:lstStyle/>
          <a:p>
            <a:pPr algn="just"/>
            <a:r>
              <a:rPr lang="en-US" altLang="zh-CN" sz="3600" b="1"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a/ </a:t>
            </a:r>
            <a:r>
              <a:rPr lang="en-US" altLang="zh-CN" sz="3600" b="1"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Tác</a:t>
            </a:r>
            <a:r>
              <a:rPr lang="en-US" altLang="zh-CN" sz="3600" b="1"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giả</a:t>
            </a:r>
            <a:r>
              <a:rPr lang="en-US" altLang="zh-CN" sz="3600" b="1"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Lý</a:t>
            </a:r>
            <a:r>
              <a:rPr lang="en-US" altLang="zh-CN" sz="3600" b="1"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Bạch</a:t>
            </a:r>
            <a:endParaRPr lang="zh-CN" altLang="en-US" sz="3600" b="1" i="1" u="sng" spc="600" dirty="0">
              <a:solidFill>
                <a:srgbClr val="FF0000"/>
              </a:solidFill>
              <a:latin typeface="Times New Roman" pitchFamily="18" charset="0"/>
              <a:ea typeface="华文中宋" panose="02010600040101010101" pitchFamily="2" charset="-122"/>
              <a:cs typeface="Times New Roman" pitchFamily="18" charset="0"/>
            </a:endParaRPr>
          </a:p>
        </p:txBody>
      </p:sp>
      <p:sp>
        <p:nvSpPr>
          <p:cNvPr id="2" name="Oval 1">
            <a:extLst>
              <a:ext uri="{FF2B5EF4-FFF2-40B4-BE49-F238E27FC236}">
                <a16:creationId xmlns:a16="http://schemas.microsoft.com/office/drawing/2014/main" id="{7DE93E07-B91F-48C7-B75B-9AF530F3CD09}"/>
              </a:ext>
            </a:extLst>
          </p:cNvPr>
          <p:cNvSpPr/>
          <p:nvPr/>
        </p:nvSpPr>
        <p:spPr>
          <a:xfrm>
            <a:off x="151877" y="2487783"/>
            <a:ext cx="3414533" cy="3151076"/>
          </a:xfrm>
          <a:prstGeom prst="ellipse">
            <a:avLst/>
          </a:prstGeom>
          <a:solidFill>
            <a:srgbClr val="EDB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06" name="Picture 2" descr="Káº¿t quáº£ hÃ¬nh áº£nh cho lÃ½ báº¡c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436" b="99313" l="4000" r="98500">
                        <a14:foregroundMark x1="23500" y1="26117" x2="21500" y2="37801"/>
                        <a14:foregroundMark x1="77000" y1="74914" x2="68000" y2="90722"/>
                        <a14:foregroundMark x1="38500" y1="80756" x2="14000" y2="90034"/>
                        <a14:foregroundMark x1="14000" y1="90034" x2="11000" y2="90378"/>
                        <a14:foregroundMark x1="11500" y1="76289" x2="5000" y2="99313"/>
                        <a14:foregroundMark x1="9500" y1="74914" x2="4000" y2="78351"/>
                        <a14:foregroundMark x1="88500" y1="75601" x2="98500" y2="93127"/>
                        <a14:foregroundMark x1="69000" y1="56701" x2="58000" y2="74914"/>
                        <a14:foregroundMark x1="26500" y1="69759" x2="26000" y2="79381"/>
                        <a14:foregroundMark x1="87500" y1="9622" x2="51000" y2="26117"/>
                        <a14:foregroundMark x1="68500" y1="3436" x2="42500" y2="15464"/>
                        <a14:foregroundMark x1="12000" y1="62199" x2="5500" y2="75945"/>
                      </a14:backgroundRemoval>
                    </a14:imgEffect>
                  </a14:imgLayer>
                </a14:imgProps>
              </a:ext>
            </a:extLst>
          </a:blip>
          <a:srcRect/>
          <a:stretch>
            <a:fillRect/>
          </a:stretch>
        </p:blipFill>
        <p:spPr bwMode="auto">
          <a:xfrm flipH="1">
            <a:off x="487544" y="1237249"/>
            <a:ext cx="2743200" cy="3798645"/>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011672" y="2896848"/>
            <a:ext cx="7763449" cy="2332946"/>
          </a:xfrm>
          <a:prstGeom prst="rect">
            <a:avLst/>
          </a:prstGeom>
        </p:spPr>
        <p:txBody>
          <a:bodyPr wrap="square">
            <a:spAutoFit/>
          </a:bodyPr>
          <a:lstStyle/>
          <a:p>
            <a:pPr algn="just">
              <a:lnSpc>
                <a:spcPct val="130000"/>
              </a:lnSpc>
              <a:spcAft>
                <a:spcPts val="0"/>
              </a:spcAft>
            </a:pPr>
            <a:r>
              <a:rPr lang="vi-VN" sz="2800" dirty="0">
                <a:solidFill>
                  <a:srgbClr val="000000"/>
                </a:solidFill>
                <a:latin typeface="Times New Roman" panose="02020603050405020304" pitchFamily="18" charset="0"/>
                <a:ea typeface="Times New Roman" panose="02020603050405020304" pitchFamily="18" charset="0"/>
              </a:rPr>
              <a:t>- Con 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giao</a:t>
            </a:r>
            <a:r>
              <a:rPr lang="en-US" sz="2800" dirty="0">
                <a:solidFill>
                  <a:srgbClr val="000000"/>
                </a:solidFill>
                <a:latin typeface="Times New Roman" panose="02020603050405020304" pitchFamily="18" charset="0"/>
                <a:ea typeface="Times New Roman" panose="02020603050405020304" pitchFamily="18" charset="0"/>
              </a:rPr>
              <a:t> du </a:t>
            </a:r>
            <a:r>
              <a:rPr lang="en-US" sz="2800" dirty="0" err="1">
                <a:solidFill>
                  <a:srgbClr val="000000"/>
                </a:solidFill>
                <a:latin typeface="Times New Roman" panose="02020603050405020304" pitchFamily="18" charset="0"/>
                <a:ea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bè</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ôm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bão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lớn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trị</a:t>
            </a:r>
            <a:r>
              <a:rPr lang="en-US" sz="2800" dirty="0">
                <a:solidFill>
                  <a:srgbClr val="000000"/>
                </a:solidFill>
                <a:latin typeface="Times New Roman" panose="02020603050405020304" pitchFamily="18" charset="0"/>
                <a:ea typeface="Times New Roman" panose="02020603050405020304" pitchFamily="18" charset="0"/>
              </a:rPr>
              <a:t> song </a:t>
            </a:r>
            <a:r>
              <a:rPr lang="en-US" sz="2800" dirty="0" err="1">
                <a:solidFill>
                  <a:srgbClr val="000000"/>
                </a:solidFill>
                <a:latin typeface="Times New Roman" panose="02020603050405020304" pitchFamily="18" charset="0"/>
                <a:ea typeface="Times New Roman" panose="02020603050405020304" pitchFamily="18" charset="0"/>
              </a:rPr>
              <a:t>luôn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gặp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khăn</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pic>
        <p:nvPicPr>
          <p:cNvPr id="16" name="Picture 15" descr="d2e40e093925d5cd121e9fb2a5a4a00d.png"/>
          <p:cNvPicPr>
            <a:picLocks noChangeAspect="1"/>
          </p:cNvPicPr>
          <p:nvPr/>
        </p:nvPicPr>
        <p:blipFill>
          <a:blip r:embed="rId9" cstate="print"/>
          <a:stretch>
            <a:fillRect/>
          </a:stretch>
        </p:blipFill>
        <p:spPr>
          <a:xfrm>
            <a:off x="3200935" y="1176143"/>
            <a:ext cx="810737" cy="810737"/>
          </a:xfrm>
          <a:prstGeom prst="rect">
            <a:avLst/>
          </a:prstGeom>
        </p:spPr>
      </p:pic>
      <p:pic>
        <p:nvPicPr>
          <p:cNvPr id="17" name="Picture 16" descr="d2e40e093925d5cd121e9fb2a5a4a00d.png"/>
          <p:cNvPicPr>
            <a:picLocks noChangeAspect="1"/>
          </p:cNvPicPr>
          <p:nvPr/>
        </p:nvPicPr>
        <p:blipFill>
          <a:blip r:embed="rId9" cstate="print"/>
          <a:stretch>
            <a:fillRect/>
          </a:stretch>
        </p:blipFill>
        <p:spPr>
          <a:xfrm>
            <a:off x="3566410" y="2829652"/>
            <a:ext cx="810737" cy="810737"/>
          </a:xfrm>
          <a:prstGeom prst="rect">
            <a:avLst/>
          </a:prstGeom>
        </p:spPr>
      </p:pic>
    </p:spTree>
    <p:extLst>
      <p:ext uri="{BB962C8B-B14F-4D97-AF65-F5344CB8AC3E}">
        <p14:creationId xmlns:p14="http://schemas.microsoft.com/office/powerpoint/2010/main" val="1444492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53" presetClass="entr" presetSubtype="52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fltVal val="0.5"/>
                                          </p:val>
                                        </p:tav>
                                        <p:tav tm="100000">
                                          <p:val>
                                            <p:strVal val="#ppt_x"/>
                                          </p:val>
                                        </p:tav>
                                      </p:tavLst>
                                    </p:anim>
                                    <p:anim calcmode="lin" valueType="num">
                                      <p:cBhvr>
                                        <p:cTn id="27"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13" name="文本框 12">
            <a:extLst>
              <a:ext uri="{FF2B5EF4-FFF2-40B4-BE49-F238E27FC236}">
                <a16:creationId xmlns:a16="http://schemas.microsoft.com/office/drawing/2014/main" id="{14FBB323-F083-4C5E-818F-3EE16F5EF527}"/>
              </a:ext>
            </a:extLst>
          </p:cNvPr>
          <p:cNvSpPr txBox="1"/>
          <p:nvPr/>
        </p:nvSpPr>
        <p:spPr>
          <a:xfrm>
            <a:off x="3566410" y="1360993"/>
            <a:ext cx="8148298" cy="3108543"/>
          </a:xfrm>
          <a:prstGeom prst="rect">
            <a:avLst/>
          </a:prstGeom>
          <a:noFill/>
        </p:spPr>
        <p:txBody>
          <a:bodyPr wrap="square" rtlCol="0">
            <a:spAutoFit/>
          </a:bodyPr>
          <a:lstStyle/>
          <a:p>
            <a:pPr algn="just"/>
            <a:r>
              <a:rPr lang="vi-VN" sz="2800" b="1" i="1" dirty="0">
                <a:latin typeface="Times New Roman" panose="02020603050405020304" pitchFamily="18" charset="0"/>
                <a:cs typeface="Times New Roman" panose="02020603050405020304" pitchFamily="18" charset="0"/>
              </a:rPr>
              <a: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Sự</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nghiệp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tác</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Đ</a:t>
            </a:r>
            <a:r>
              <a:rPr lang="en-US" sz="2800" dirty="0">
                <a:latin typeface="Times New Roman" panose="02020603050405020304" pitchFamily="18" charset="0"/>
                <a:cs typeface="Times New Roman" panose="02020603050405020304" pitchFamily="18" charset="0"/>
              </a:rPr>
              <a:t>ề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Â</a:t>
            </a:r>
            <a:r>
              <a:rPr lang="en-US" sz="2800" dirty="0">
                <a:latin typeface="Times New Roman" panose="02020603050405020304" pitchFamily="18" charset="0"/>
                <a:cs typeface="Times New Roman" panose="02020603050405020304" pitchFamily="18" charset="0"/>
              </a:rPr>
              <a:t>m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 Tác phẩm nổi tiếng: </a:t>
            </a:r>
            <a:r>
              <a:rPr lang="en-US" sz="2800"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Vọng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lộ</a:t>
            </a:r>
            <a:r>
              <a:rPr lang="en-US" sz="2800" i="1" dirty="0">
                <a:latin typeface="Times New Roman" panose="02020603050405020304" pitchFamily="18" charset="0"/>
                <a:cs typeface="Times New Roman" panose="02020603050405020304" pitchFamily="18" charset="0"/>
              </a:rPr>
              <a:t> nan”, “</a:t>
            </a:r>
            <a:r>
              <a:rPr lang="en-US" sz="2800" i="1" dirty="0" err="1">
                <a:latin typeface="Times New Roman" panose="02020603050405020304" pitchFamily="18" charset="0"/>
                <a:cs typeface="Times New Roman" panose="02020603050405020304" pitchFamily="18" charset="0"/>
              </a:rPr>
              <a:t>Tĩnh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Tảo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4" name="文本框 2">
            <a:extLst>
              <a:ext uri="{FF2B5EF4-FFF2-40B4-BE49-F238E27FC236}">
                <a16:creationId xmlns:a16="http://schemas.microsoft.com/office/drawing/2014/main" id="{813F4B1A-4FF2-4162-A55C-E3E1907F987C}"/>
              </a:ext>
            </a:extLst>
          </p:cNvPr>
          <p:cNvSpPr txBox="1"/>
          <p:nvPr/>
        </p:nvSpPr>
        <p:spPr>
          <a:xfrm>
            <a:off x="669215" y="225629"/>
            <a:ext cx="3890910" cy="646331"/>
          </a:xfrm>
          <a:prstGeom prst="rect">
            <a:avLst/>
          </a:prstGeom>
          <a:noFill/>
        </p:spPr>
        <p:txBody>
          <a:bodyPr wrap="square" rtlCol="0">
            <a:spAutoFit/>
          </a:bodyPr>
          <a:lstStyle/>
          <a:p>
            <a:pPr algn="just"/>
            <a:r>
              <a:rPr lang="en-US" altLang="zh-CN" sz="3600" b="1"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a/ </a:t>
            </a:r>
            <a:r>
              <a:rPr lang="en-US" altLang="zh-CN" sz="3600" b="1"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Tác</a:t>
            </a:r>
            <a:r>
              <a:rPr lang="en-US" altLang="zh-CN" sz="3600" b="1"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giả</a:t>
            </a:r>
            <a:r>
              <a:rPr lang="en-US" altLang="zh-CN" sz="3600" b="1"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Lý</a:t>
            </a:r>
            <a:r>
              <a:rPr lang="en-US" altLang="zh-CN" sz="3600" b="1" dirty="0">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 </a:t>
            </a:r>
            <a:r>
              <a:rPr lang="en-US" altLang="zh-CN" sz="3600" b="1" dirty="0" err="1">
                <a:solidFill>
                  <a:srgbClr val="FF0000"/>
                </a:solidFill>
                <a:latin typeface="Times New Roman" panose="02020603050405020304" pitchFamily="18" charset="0"/>
                <a:ea typeface="叶根友毛笔行书2.0版" panose="02010601030101010101" pitchFamily="2" charset="-122"/>
                <a:cs typeface="Times New Roman" panose="02020603050405020304" pitchFamily="18" charset="0"/>
                <a:sym typeface="+mn-lt"/>
              </a:rPr>
              <a:t>Bạch</a:t>
            </a:r>
            <a:endParaRPr lang="zh-CN" altLang="en-US" sz="3600" b="1" i="1" u="sng" spc="600" dirty="0">
              <a:solidFill>
                <a:srgbClr val="FF0000"/>
              </a:solidFill>
              <a:latin typeface="Times New Roman" pitchFamily="18" charset="0"/>
              <a:ea typeface="华文中宋" panose="02010600040101010101" pitchFamily="2" charset="-122"/>
              <a:cs typeface="Times New Roman" pitchFamily="18" charset="0"/>
            </a:endParaRPr>
          </a:p>
        </p:txBody>
      </p:sp>
      <p:sp>
        <p:nvSpPr>
          <p:cNvPr id="2" name="Oval 1">
            <a:extLst>
              <a:ext uri="{FF2B5EF4-FFF2-40B4-BE49-F238E27FC236}">
                <a16:creationId xmlns:a16="http://schemas.microsoft.com/office/drawing/2014/main" id="{7DE93E07-B91F-48C7-B75B-9AF530F3CD09}"/>
              </a:ext>
            </a:extLst>
          </p:cNvPr>
          <p:cNvSpPr/>
          <p:nvPr/>
        </p:nvSpPr>
        <p:spPr>
          <a:xfrm>
            <a:off x="151877" y="2487783"/>
            <a:ext cx="3414533" cy="3151076"/>
          </a:xfrm>
          <a:prstGeom prst="ellipse">
            <a:avLst/>
          </a:prstGeom>
          <a:solidFill>
            <a:srgbClr val="EDB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06" name="Picture 2" descr="Káº¿t quáº£ hÃ¬nh áº£nh cho lÃ½ báº¡ch"/>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436" b="99313" l="4000" r="98500">
                        <a14:foregroundMark x1="23500" y1="26117" x2="21500" y2="37801"/>
                        <a14:foregroundMark x1="77000" y1="74914" x2="68000" y2="90722"/>
                        <a14:foregroundMark x1="38500" y1="80756" x2="14000" y2="90034"/>
                        <a14:foregroundMark x1="14000" y1="90034" x2="11000" y2="90378"/>
                        <a14:foregroundMark x1="11500" y1="76289" x2="5000" y2="99313"/>
                        <a14:foregroundMark x1="9500" y1="74914" x2="4000" y2="78351"/>
                        <a14:foregroundMark x1="88500" y1="75601" x2="98500" y2="93127"/>
                        <a14:foregroundMark x1="69000" y1="56701" x2="58000" y2="74914"/>
                        <a14:foregroundMark x1="26500" y1="69759" x2="26000" y2="79381"/>
                        <a14:foregroundMark x1="87500" y1="9622" x2="51000" y2="26117"/>
                        <a14:foregroundMark x1="68500" y1="3436" x2="42500" y2="15464"/>
                        <a14:foregroundMark x1="12000" y1="62199" x2="5500" y2="75945"/>
                      </a14:backgroundRemoval>
                    </a14:imgEffect>
                  </a14:imgLayer>
                </a14:imgProps>
              </a:ext>
            </a:extLst>
          </a:blip>
          <a:srcRect/>
          <a:stretch>
            <a:fillRect/>
          </a:stretch>
        </p:blipFill>
        <p:spPr bwMode="auto">
          <a:xfrm flipH="1">
            <a:off x="487544" y="1237249"/>
            <a:ext cx="2743200" cy="37986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5125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barn(inVertical)">
                                      <p:cBhvr>
                                        <p:cTn id="25" dur="500"/>
                                        <p:tgtEl>
                                          <p:spTgt spid="1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3">
                                            <p:txEl>
                                              <p:pRg st="1" end="1"/>
                                            </p:txEl>
                                          </p:spTgt>
                                        </p:tgtEl>
                                        <p:attrNameLst>
                                          <p:attrName>style.visibility</p:attrName>
                                        </p:attrNameLst>
                                      </p:cBhvr>
                                      <p:to>
                                        <p:strVal val="visible"/>
                                      </p:to>
                                    </p:set>
                                    <p:animEffect transition="in" filter="barn(inVertical)">
                                      <p:cBhvr>
                                        <p:cTn id="30" dur="500"/>
                                        <p:tgtEl>
                                          <p:spTgt spid="1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barn(inVertical)">
                                      <p:cBhvr>
                                        <p:cTn id="35"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857999" y="4776625"/>
            <a:ext cx="5953427" cy="5450476"/>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5" name="图片 4">
            <a:extLst>
              <a:ext uri="{FF2B5EF4-FFF2-40B4-BE49-F238E27FC236}">
                <a16:creationId xmlns:a16="http://schemas.microsoft.com/office/drawing/2014/main" id="{6FFA19FB-0CBB-43A2-B612-1B04B6D10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594">
            <a:off x="-580186" y="48180"/>
            <a:ext cx="3782267" cy="2059053"/>
          </a:xfrm>
          <a:prstGeom prst="rect">
            <a:avLst/>
          </a:prstGeom>
        </p:spPr>
      </p:pic>
      <p:pic>
        <p:nvPicPr>
          <p:cNvPr id="2" name="Picture 1"/>
          <p:cNvPicPr>
            <a:picLocks noChangeAspect="1"/>
          </p:cNvPicPr>
          <p:nvPr/>
        </p:nvPicPr>
        <p:blipFill>
          <a:blip r:embed="rId6"/>
          <a:stretch>
            <a:fillRect/>
          </a:stretch>
        </p:blipFill>
        <p:spPr>
          <a:xfrm>
            <a:off x="535709" y="2134631"/>
            <a:ext cx="10686473" cy="1530474"/>
          </a:xfrm>
          <a:prstGeom prst="rect">
            <a:avLst/>
          </a:prstGeom>
        </p:spPr>
      </p:pic>
      <p:pic>
        <p:nvPicPr>
          <p:cNvPr id="3" name="Picture 2"/>
          <p:cNvPicPr>
            <a:picLocks noChangeAspect="1"/>
          </p:cNvPicPr>
          <p:nvPr/>
        </p:nvPicPr>
        <p:blipFill>
          <a:blip r:embed="rId7"/>
          <a:stretch>
            <a:fillRect/>
          </a:stretch>
        </p:blipFill>
        <p:spPr>
          <a:xfrm>
            <a:off x="4110114" y="3851564"/>
            <a:ext cx="6591300" cy="1233280"/>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5578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072"/>
            <a:ext cx="12192000" cy="6978072"/>
          </a:xfrm>
          <a:prstGeom prst="rect">
            <a:avLst/>
          </a:prstGeom>
        </p:spPr>
      </p:pic>
      <p:sp>
        <p:nvSpPr>
          <p:cNvPr id="3" name="Rectangle 2"/>
          <p:cNvSpPr/>
          <p:nvPr/>
        </p:nvSpPr>
        <p:spPr>
          <a:xfrm>
            <a:off x="4267200" y="460511"/>
            <a:ext cx="6096000" cy="3397340"/>
          </a:xfrm>
          <a:prstGeom prst="rect">
            <a:avLst/>
          </a:prstGeom>
        </p:spPr>
        <p:txBody>
          <a:bodyPr>
            <a:spAutoFit/>
          </a:bodyPr>
          <a:lstStyle/>
          <a:p>
            <a:pPr algn="just">
              <a:lnSpc>
                <a:spcPct val="13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pPr>
            <a:r>
              <a:rPr lang="en-US" sz="2800" dirty="0">
                <a:solidFill>
                  <a:srgbClr val="1D1B11"/>
                </a:solidFill>
                <a:latin typeface="Times New Roman" panose="02020603050405020304" pitchFamily="18" charset="0"/>
                <a:ea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rPr>
              <a:t>b. Tác phẩm</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tabLst>
                <a:tab pos="57150" algn="l"/>
                <a:tab pos="152400" algn="l"/>
              </a:tabLst>
            </a:pPr>
            <a:r>
              <a:rPr lang="vi-VN"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Thể</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loại</a:t>
            </a:r>
            <a:r>
              <a:rPr lang="en-US" sz="2800" b="1" dirty="0">
                <a:solidFill>
                  <a:srgbClr val="1D1B11"/>
                </a:solidFill>
                <a:latin typeface="Times New Roman" panose="02020603050405020304" pitchFamily="18" charset="0"/>
                <a:ea typeface="Times New Roman" panose="02020603050405020304" pitchFamily="18" charset="0"/>
              </a:rPr>
              <a:t>:</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thất</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ngôn</a:t>
            </a:r>
            <a:r>
              <a:rPr lang="en-US" sz="2800" dirty="0">
                <a:solidFill>
                  <a:srgbClr val="1D1B11"/>
                </a:solidFill>
                <a:latin typeface="Times New Roman" panose="02020603050405020304" pitchFamily="18" charset="0"/>
                <a:ea typeface="Times New Roman" panose="02020603050405020304" pitchFamily="18" charset="0"/>
              </a:rPr>
              <a:t> </a:t>
            </a:r>
            <a:r>
              <a:rPr lang="vi-VN" sz="2800" dirty="0">
                <a:solidFill>
                  <a:srgbClr val="1D1B11"/>
                </a:solidFill>
                <a:latin typeface="Times New Roman" panose="02020603050405020304" pitchFamily="18" charset="0"/>
                <a:ea typeface="Times New Roman" panose="02020603050405020304" pitchFamily="18" charset="0"/>
              </a:rPr>
              <a:t>tứ tuyệt</a:t>
            </a:r>
            <a:r>
              <a:rPr lang="en-US" sz="2800" dirty="0">
                <a:solidFill>
                  <a:srgbClr val="1D1B11"/>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tabLst>
                <a:tab pos="57150" algn="l"/>
                <a:tab pos="152400" algn="l"/>
              </a:tabLst>
            </a:pP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Chủ</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thể</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trữ</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tình</a:t>
            </a:r>
            <a:r>
              <a:rPr lang="en-US" sz="2800" b="1" dirty="0">
                <a:solidFill>
                  <a:srgbClr val="1D1B11"/>
                </a:solidFill>
                <a:latin typeface="Times New Roman" panose="02020603050405020304" pitchFamily="18" charset="0"/>
                <a:ea typeface="Times New Roman" panose="02020603050405020304" pitchFamily="18" charset="0"/>
              </a:rPr>
              <a:t>:</a:t>
            </a:r>
            <a:r>
              <a:rPr lang="en-US" sz="2800" dirty="0">
                <a:solidFill>
                  <a:srgbClr val="1D1B11"/>
                </a:solidFill>
                <a:latin typeface="Times New Roman" panose="02020603050405020304" pitchFamily="18" charset="0"/>
                <a:ea typeface="Times New Roman" panose="02020603050405020304" pitchFamily="18" charset="0"/>
              </a:rPr>
              <a:t> </a:t>
            </a:r>
            <a:r>
              <a:rPr lang="vi-VN" sz="2800" dirty="0">
                <a:solidFill>
                  <a:srgbClr val="1D1B11"/>
                </a:solidFill>
                <a:latin typeface="Times New Roman" panose="02020603050405020304" pitchFamily="18" charset="0"/>
                <a:ea typeface="Times New Roman" panose="02020603050405020304" pitchFamily="18" charset="0"/>
              </a:rPr>
              <a:t>chính là tác giả Lý Bạch, đối tượng để tác giả bộc lộ cảm xúc là thác núi Lư</a:t>
            </a:r>
            <a:r>
              <a:rPr lang="en-US" sz="2800" dirty="0">
                <a:solidFill>
                  <a:srgbClr val="1D1B11"/>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4" name="Freeform 6"/>
          <p:cNvSpPr/>
          <p:nvPr/>
        </p:nvSpPr>
        <p:spPr>
          <a:xfrm>
            <a:off x="-128553" y="2543966"/>
            <a:ext cx="7536190" cy="4114800"/>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3733474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673" y="637308"/>
            <a:ext cx="10963564" cy="5865091"/>
          </a:xfrm>
          <a:prstGeom prst="rect">
            <a:avLst/>
          </a:prstGeom>
        </p:spPr>
      </p:pic>
      <p:sp>
        <p:nvSpPr>
          <p:cNvPr id="3" name="Rectangle 2"/>
          <p:cNvSpPr/>
          <p:nvPr/>
        </p:nvSpPr>
        <p:spPr>
          <a:xfrm>
            <a:off x="4189297" y="2430762"/>
            <a:ext cx="4423006" cy="1917063"/>
          </a:xfrm>
          <a:prstGeom prst="rect">
            <a:avLst/>
          </a:prstGeom>
        </p:spPr>
        <p:txBody>
          <a:bodyPr wrap="none">
            <a:spAutoFit/>
          </a:bodyPr>
          <a:lstStyle/>
          <a:p>
            <a:pPr algn="just">
              <a:lnSpc>
                <a:spcPct val="130000"/>
              </a:lnSpc>
              <a:spcAft>
                <a:spcPts val="0"/>
              </a:spcAft>
            </a:pPr>
            <a:r>
              <a:rPr lang="en-US" sz="4800" b="1" dirty="0">
                <a:solidFill>
                  <a:srgbClr val="0070C0"/>
                </a:solidFill>
                <a:latin typeface="Times New Roman" panose="02020603050405020304" pitchFamily="18" charset="0"/>
                <a:ea typeface="Calibri" panose="020F0502020204030204" pitchFamily="34" charset="0"/>
              </a:rPr>
              <a:t>II. ĐỌC- HIỂU </a:t>
            </a:r>
          </a:p>
          <a:p>
            <a:pPr algn="ctr">
              <a:lnSpc>
                <a:spcPct val="130000"/>
              </a:lnSpc>
              <a:spcAft>
                <a:spcPts val="0"/>
              </a:spcAft>
            </a:pPr>
            <a:r>
              <a:rPr lang="en-US" sz="4800" b="1" dirty="0">
                <a:solidFill>
                  <a:srgbClr val="0070C0"/>
                </a:solidFill>
                <a:latin typeface="Times New Roman" panose="02020603050405020304" pitchFamily="18" charset="0"/>
                <a:ea typeface="Calibri" panose="020F0502020204030204" pitchFamily="34" charset="0"/>
              </a:rPr>
              <a:t>VĂN BẢN</a:t>
            </a:r>
            <a:endParaRPr lang="en-US" sz="48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8648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072"/>
            <a:ext cx="12192000" cy="6978072"/>
          </a:xfrm>
          <a:prstGeom prst="rect">
            <a:avLst/>
          </a:prstGeom>
        </p:spPr>
      </p:pic>
      <p:sp>
        <p:nvSpPr>
          <p:cNvPr id="3" name="Rectangle 2"/>
          <p:cNvSpPr/>
          <p:nvPr/>
        </p:nvSpPr>
        <p:spPr>
          <a:xfrm>
            <a:off x="1200727" y="460511"/>
            <a:ext cx="10732655" cy="596574"/>
          </a:xfrm>
          <a:prstGeom prst="rect">
            <a:avLst/>
          </a:prstGeom>
        </p:spPr>
        <p:txBody>
          <a:bodyPr wrap="square">
            <a:spAutoFit/>
          </a:bodyPr>
          <a:lstStyle/>
          <a:p>
            <a:pPr algn="just">
              <a:lnSpc>
                <a:spcPct val="130000"/>
              </a:lnSpc>
              <a:spcAft>
                <a:spcPts val="0"/>
              </a:spcAft>
            </a:pP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1. Đặc điểm thể thơ thất ngôn tứ tuyệt Đường luật trong bài thơ</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4" name="Freeform 6"/>
          <p:cNvSpPr/>
          <p:nvPr/>
        </p:nvSpPr>
        <p:spPr>
          <a:xfrm>
            <a:off x="-128553" y="2543966"/>
            <a:ext cx="7536190" cy="4114800"/>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225733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0234" y="138546"/>
            <a:ext cx="7143750" cy="103634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031542711"/>
              </p:ext>
            </p:extLst>
          </p:nvPr>
        </p:nvGraphicFramePr>
        <p:xfrm>
          <a:off x="286325" y="1302325"/>
          <a:ext cx="11600874" cy="5452267"/>
        </p:xfrm>
        <a:graphic>
          <a:graphicData uri="http://schemas.openxmlformats.org/drawingml/2006/table">
            <a:tbl>
              <a:tblPr firstRow="1" firstCol="1" bandRow="1"/>
              <a:tblGrid>
                <a:gridCol w="5800437">
                  <a:extLst>
                    <a:ext uri="{9D8B030D-6E8A-4147-A177-3AD203B41FA5}">
                      <a16:colId xmlns:a16="http://schemas.microsoft.com/office/drawing/2014/main" val="3300610957"/>
                    </a:ext>
                  </a:extLst>
                </a:gridCol>
                <a:gridCol w="5800437">
                  <a:extLst>
                    <a:ext uri="{9D8B030D-6E8A-4147-A177-3AD203B41FA5}">
                      <a16:colId xmlns:a16="http://schemas.microsoft.com/office/drawing/2014/main" val="4234154130"/>
                    </a:ext>
                  </a:extLst>
                </a:gridCol>
              </a:tblGrid>
              <a:tr h="1163782">
                <a:tc gridSpan="2">
                  <a:txBody>
                    <a:bodyPr/>
                    <a:lstStyle/>
                    <a:p>
                      <a:pPr algn="ctr">
                        <a:lnSpc>
                          <a:spcPct val="130000"/>
                        </a:lnSpc>
                        <a:spcAft>
                          <a:spcPts val="0"/>
                        </a:spcAft>
                      </a:pPr>
                      <a:r>
                        <a:rPr lang="vi-VN" sz="24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HT số 01:</a:t>
                      </a: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Tìm hiểu đặc điểm hình thức của bài thơ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“Xa ngắm thác núi Lư” của Lý Bạch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hMerge="1">
                  <a:txBody>
                    <a:bodyPr/>
                    <a:lstStyle/>
                    <a:p>
                      <a:endParaRPr lang="en-US"/>
                    </a:p>
                  </a:txBody>
                  <a:tcPr/>
                </a:tc>
                <a:extLst>
                  <a:ext uri="{0D108BD9-81ED-4DB2-BD59-A6C34878D82A}">
                    <a16:rowId xmlns:a16="http://schemas.microsoft.com/office/drawing/2014/main" val="3205960110"/>
                  </a:ext>
                </a:extLst>
              </a:tr>
              <a:tr h="1163782">
                <a:tc>
                  <a:txBody>
                    <a:bodyPr/>
                    <a:lstStyle/>
                    <a:p>
                      <a:pPr algn="just">
                        <a:lnSpc>
                          <a:spcPct val="130000"/>
                        </a:lnSpc>
                        <a:spcAft>
                          <a:spcPts val="0"/>
                        </a:spcAft>
                        <a:tabLst>
                          <a:tab pos="90170" algn="l"/>
                          <a:tab pos="180340" algn="l"/>
                        </a:tabLs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Xác định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đặc điểm thơ thất ngôn </a:t>
                      </a: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tứ tuyệt</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Đường luật thể hiện trong bài "Xa ngắm thác núi Lư</a:t>
                      </a: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34526"/>
                  </a:ext>
                </a:extLst>
              </a:tr>
              <a:tr h="2327564">
                <a:tc>
                  <a:txBody>
                    <a:bodyPr/>
                    <a:lstStyle/>
                    <a:p>
                      <a:pPr algn="just">
                        <a:lnSpc>
                          <a:spcPct val="130000"/>
                        </a:lnSpc>
                        <a:spcAft>
                          <a:spcPts val="0"/>
                        </a:spcAft>
                        <a:tabLst>
                          <a:tab pos="90170" algn="l"/>
                          <a:tab pos="180340" algn="l"/>
                        </a:tabLst>
                      </a:pP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2. Có thể chia bài thơ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"Xa ngắm thác núi Lư</a:t>
                      </a: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 thành hai phần: câu đầu và ba câu cuối</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không?</a:t>
                      </a: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Hãy cho biết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nội dung của </a:t>
                      </a: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mỗi phần?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532502"/>
                  </a:ext>
                </a:extLst>
              </a:tr>
              <a:tr h="581891">
                <a:tc>
                  <a:txBody>
                    <a:bodyPr/>
                    <a:lstStyle/>
                    <a:p>
                      <a:pPr algn="just">
                        <a:lnSpc>
                          <a:spcPct val="130000"/>
                        </a:lnSpc>
                        <a:spcAft>
                          <a:spcPts val="0"/>
                        </a:spcAft>
                        <a:tabLst>
                          <a:tab pos="90170" algn="l"/>
                          <a:tab pos="180340" algn="l"/>
                        </a:tabLs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3. Nêu ý nghĩa nhan đề của bài thơ.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0054699"/>
                  </a:ext>
                </a:extLst>
              </a:tr>
            </a:tbl>
          </a:graphicData>
        </a:graphic>
      </p:graphicFrame>
    </p:spTree>
    <p:extLst>
      <p:ext uri="{BB962C8B-B14F-4D97-AF65-F5344CB8AC3E}">
        <p14:creationId xmlns:p14="http://schemas.microsoft.com/office/powerpoint/2010/main" val="1189058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78072"/>
          </a:xfrm>
          <a:prstGeom prst="rect">
            <a:avLst/>
          </a:prstGeom>
        </p:spPr>
      </p:pic>
      <p:sp>
        <p:nvSpPr>
          <p:cNvPr id="3" name="Rectangle 2"/>
          <p:cNvSpPr/>
          <p:nvPr/>
        </p:nvSpPr>
        <p:spPr>
          <a:xfrm>
            <a:off x="1034472" y="192656"/>
            <a:ext cx="10732655" cy="59657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30000"/>
              </a:lnSpc>
              <a:spcAft>
                <a:spcPts val="0"/>
              </a:spcAft>
            </a:pP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1. Đặc điểm thể thơ thất ngôn tứ tuyệt Đường luật trong bài thơ</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4" name="Freeform 6"/>
          <p:cNvSpPr/>
          <p:nvPr/>
        </p:nvSpPr>
        <p:spPr>
          <a:xfrm>
            <a:off x="0" y="192656"/>
            <a:ext cx="1847273" cy="1571489"/>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3"/>
            <a:stretch>
              <a:fillRect/>
            </a:stretch>
          </a:blipFill>
        </p:spPr>
      </p:sp>
      <p:sp>
        <p:nvSpPr>
          <p:cNvPr id="7" name="Rounded Rectangle 6"/>
          <p:cNvSpPr/>
          <p:nvPr/>
        </p:nvSpPr>
        <p:spPr>
          <a:xfrm>
            <a:off x="2276764" y="1888596"/>
            <a:ext cx="9721273" cy="3671695"/>
          </a:xfrm>
          <a:prstGeom prst="roundRect">
            <a:avLst/>
          </a:prstGeom>
          <a:ln w="57150"/>
        </p:spPr>
        <p:style>
          <a:lnRef idx="2">
            <a:schemeClr val="accent3"/>
          </a:lnRef>
          <a:fillRef idx="1">
            <a:schemeClr val="lt1"/>
          </a:fillRef>
          <a:effectRef idx="0">
            <a:schemeClr val="accent3"/>
          </a:effectRef>
          <a:fontRef idx="minor">
            <a:schemeClr val="dk1"/>
          </a:fontRef>
        </p:style>
        <p:txBody>
          <a:bodyPr rtlCol="0" anchor="ctr"/>
          <a:lstStyle/>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cục</a:t>
            </a:r>
            <a:r>
              <a:rPr lang="en-US" sz="2800" b="1" dirty="0">
                <a:latin typeface="Times New Roman" panose="02020603050405020304" pitchFamily="18" charset="0"/>
                <a:cs typeface="Times New Roman" panose="02020603050405020304" pitchFamily="18" charset="0"/>
              </a:rPr>
              <a:t>: </a:t>
            </a:r>
          </a:p>
          <a:p>
            <a:pPr algn="just"/>
            <a:r>
              <a:rPr lang="vi-VN" sz="2800" dirty="0">
                <a:latin typeface="Times New Roman" panose="02020603050405020304" pitchFamily="18" charset="0"/>
                <a:cs typeface="Times New Roman" panose="02020603050405020304" pitchFamily="18" charset="0"/>
              </a:rPr>
              <a:t>Có thể chia bài thơ thành hai phần: câu đầu và ba câu cuối.</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Câu đầu:</a:t>
            </a:r>
            <a:r>
              <a:rPr lang="vi-VN" sz="2800" dirty="0">
                <a:latin typeface="Times New Roman" panose="02020603050405020304" pitchFamily="18" charset="0"/>
                <a:cs typeface="Times New Roman" panose="02020603050405020304" pitchFamily="18" charset="0"/>
              </a:rPr>
              <a:t> Miêu tả cảnh vật đỉnh núi Hương Lô (hình ảnh được miêu tả trong câu thơ này đã tạo nền cho việc tập trung miêu tả thác nước ở 3 câu sau.)</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Ba câu sau:</a:t>
            </a:r>
            <a:r>
              <a:rPr lang="vi-VN" sz="2800" dirty="0">
                <a:latin typeface="Times New Roman" panose="02020603050405020304" pitchFamily="18" charset="0"/>
                <a:cs typeface="Times New Roman" panose="02020603050405020304" pitchFamily="18" charset="0"/>
              </a:rPr>
              <a:t> Những vẻ đẹp khác nhau của thác nước qua điểm nhìn độc đáo của nhà thơ.</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1177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78072"/>
          </a:xfrm>
          <a:prstGeom prst="rect">
            <a:avLst/>
          </a:prstGeom>
        </p:spPr>
      </p:pic>
      <p:sp>
        <p:nvSpPr>
          <p:cNvPr id="3" name="Rectangle 2"/>
          <p:cNvSpPr/>
          <p:nvPr/>
        </p:nvSpPr>
        <p:spPr>
          <a:xfrm>
            <a:off x="1034472" y="192656"/>
            <a:ext cx="10732655" cy="59657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30000"/>
              </a:lnSpc>
              <a:spcAft>
                <a:spcPts val="0"/>
              </a:spcAft>
            </a:pP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1. Đặc điểm thể thơ thất ngôn tứ tuyệt Đường luật trong bài thơ</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4" name="Freeform 6"/>
          <p:cNvSpPr/>
          <p:nvPr/>
        </p:nvSpPr>
        <p:spPr>
          <a:xfrm>
            <a:off x="0" y="192656"/>
            <a:ext cx="1847273" cy="1571489"/>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3"/>
            <a:stretch>
              <a:fillRect/>
            </a:stretch>
          </a:blipFill>
        </p:spPr>
      </p:sp>
      <p:sp>
        <p:nvSpPr>
          <p:cNvPr id="7" name="Rounded Rectangle 6"/>
          <p:cNvSpPr/>
          <p:nvPr/>
        </p:nvSpPr>
        <p:spPr>
          <a:xfrm>
            <a:off x="2332182" y="1574560"/>
            <a:ext cx="9721273" cy="4618181"/>
          </a:xfrm>
          <a:prstGeom prst="roundRect">
            <a:avLst/>
          </a:prstGeom>
          <a:ln w="57150"/>
        </p:spPr>
        <p:style>
          <a:lnRef idx="2">
            <a:schemeClr val="accent3"/>
          </a:lnRef>
          <a:fillRef idx="1">
            <a:schemeClr val="lt1"/>
          </a:fillRef>
          <a:effectRef idx="0">
            <a:schemeClr val="accent3"/>
          </a:effectRef>
          <a:fontRef idx="minor">
            <a:schemeClr val="dk1"/>
          </a:fontRef>
        </p:style>
        <p:txBody>
          <a:bodyPr rtlCol="0" anchor="ctr"/>
          <a:lstStyle/>
          <a:p>
            <a:pPr lvl="0" algn="just">
              <a:lnSpc>
                <a:spcPct val="130000"/>
              </a:lnSpc>
            </a:pPr>
            <a:r>
              <a:rPr lang="vi-VN" sz="1300" b="1" dirty="0">
                <a:solidFill>
                  <a:srgbClr val="0070C0"/>
                </a:solidFill>
                <a:latin typeface="Times New Roman" panose="02020603050405020304" pitchFamily="18" charset="0"/>
                <a:ea typeface="Times New Roman" panose="02020603050405020304" pitchFamily="18" charset="0"/>
              </a:rPr>
              <a:t> </a:t>
            </a:r>
            <a:r>
              <a:rPr lang="vi-VN" sz="2800" b="1" dirty="0">
                <a:solidFill>
                  <a:srgbClr val="1D1B11"/>
                </a:solidFill>
                <a:latin typeface="Times New Roman" panose="02020603050405020304" pitchFamily="18" charset="0"/>
                <a:ea typeface="Times New Roman" panose="02020603050405020304" pitchFamily="18" charset="0"/>
              </a:rPr>
              <a:t>- Đặc điểm hình thức:</a:t>
            </a:r>
            <a:endParaRPr lang="en-US" sz="2800" dirty="0">
              <a:solidFill>
                <a:prstClr val="black"/>
              </a:solidFill>
              <a:latin typeface="Times New Roman" panose="02020603050405020304" pitchFamily="18" charset="0"/>
              <a:ea typeface="Times New Roman" panose="02020603050405020304" pitchFamily="18" charset="0"/>
            </a:endParaRPr>
          </a:p>
          <a:p>
            <a:pPr lvl="0" algn="just">
              <a:lnSpc>
                <a:spcPct val="130000"/>
              </a:lnSpc>
              <a:tabLst>
                <a:tab pos="57150" algn="l"/>
                <a:tab pos="152400" algn="l"/>
              </a:tabLst>
            </a:pPr>
            <a:r>
              <a:rPr lang="vi-VN"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Về</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luật</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bằng</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trắc</a:t>
            </a:r>
            <a:r>
              <a:rPr lang="en-US" sz="2800" b="1"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Bài</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thơ</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luật</a:t>
            </a:r>
            <a:r>
              <a:rPr lang="en-US" sz="2800" dirty="0">
                <a:solidFill>
                  <a:srgbClr val="1D1B11"/>
                </a:solidFill>
                <a:latin typeface="Times New Roman" panose="02020603050405020304" pitchFamily="18" charset="0"/>
                <a:ea typeface="Times New Roman" panose="02020603050405020304" pitchFamily="18" charset="0"/>
              </a:rPr>
              <a:t> </a:t>
            </a:r>
            <a:r>
              <a:rPr lang="vi-VN" sz="2800" dirty="0">
                <a:solidFill>
                  <a:srgbClr val="1D1B11"/>
                </a:solidFill>
                <a:latin typeface="Times New Roman" panose="02020603050405020304" pitchFamily="18" charset="0"/>
                <a:ea typeface="Times New Roman" panose="02020603050405020304" pitchFamily="18" charset="0"/>
              </a:rPr>
              <a:t>trắc</a:t>
            </a:r>
            <a:r>
              <a:rPr lang="en-US" sz="2800" dirty="0">
                <a:solidFill>
                  <a:srgbClr val="1D1B11"/>
                </a:solidFill>
                <a:latin typeface="Times New Roman" panose="02020603050405020304" pitchFamily="18" charset="0"/>
                <a:ea typeface="Times New Roman" panose="02020603050405020304" pitchFamily="18" charset="0"/>
              </a:rPr>
              <a:t>. (Do </a:t>
            </a:r>
            <a:r>
              <a:rPr lang="en-US" sz="2800" dirty="0" err="1">
                <a:solidFill>
                  <a:srgbClr val="1D1B11"/>
                </a:solidFill>
                <a:latin typeface="Times New Roman" panose="02020603050405020304" pitchFamily="18" charset="0"/>
                <a:ea typeface="Times New Roman" panose="02020603050405020304" pitchFamily="18" charset="0"/>
              </a:rPr>
              <a:t>chữ</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thứ</a:t>
            </a:r>
            <a:r>
              <a:rPr lang="en-US" sz="2800" dirty="0">
                <a:solidFill>
                  <a:srgbClr val="1D1B11"/>
                </a:solidFill>
                <a:latin typeface="Times New Roman" panose="02020603050405020304" pitchFamily="18" charset="0"/>
                <a:ea typeface="Times New Roman" panose="02020603050405020304" pitchFamily="18" charset="0"/>
              </a:rPr>
              <a:t> 2 </a:t>
            </a:r>
            <a:r>
              <a:rPr lang="en-US" sz="2800" dirty="0" err="1">
                <a:solidFill>
                  <a:srgbClr val="1D1B11"/>
                </a:solidFill>
                <a:latin typeface="Times New Roman" panose="02020603050405020304" pitchFamily="18" charset="0"/>
                <a:ea typeface="Times New Roman" panose="02020603050405020304" pitchFamily="18" charset="0"/>
              </a:rPr>
              <a:t>của</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câu</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thứ</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nhất</a:t>
            </a:r>
            <a:r>
              <a:rPr lang="en-US" sz="2800" dirty="0">
                <a:solidFill>
                  <a:srgbClr val="1D1B11"/>
                </a:solidFill>
                <a:latin typeface="Times New Roman" panose="02020603050405020304" pitchFamily="18" charset="0"/>
                <a:ea typeface="Times New Roman" panose="02020603050405020304" pitchFamily="18" charset="0"/>
              </a:rPr>
              <a:t> “</a:t>
            </a:r>
            <a:r>
              <a:rPr lang="vi-VN" sz="2800" i="1" dirty="0">
                <a:solidFill>
                  <a:srgbClr val="1D1B11"/>
                </a:solidFill>
                <a:latin typeface="Times New Roman" panose="02020603050405020304" pitchFamily="18" charset="0"/>
                <a:ea typeface="Times New Roman" panose="02020603050405020304" pitchFamily="18" charset="0"/>
              </a:rPr>
              <a:t>chiếu</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thanh</a:t>
            </a:r>
            <a:r>
              <a:rPr lang="en-US" sz="2800" dirty="0">
                <a:solidFill>
                  <a:srgbClr val="1D1B11"/>
                </a:solidFill>
                <a:latin typeface="Times New Roman" panose="02020603050405020304" pitchFamily="18" charset="0"/>
                <a:ea typeface="Times New Roman" panose="02020603050405020304" pitchFamily="18" charset="0"/>
              </a:rPr>
              <a:t> </a:t>
            </a:r>
            <a:r>
              <a:rPr lang="vi-VN" sz="2800" dirty="0">
                <a:solidFill>
                  <a:srgbClr val="1D1B11"/>
                </a:solidFill>
                <a:latin typeface="Times New Roman" panose="02020603050405020304" pitchFamily="18" charset="0"/>
                <a:ea typeface="Times New Roman" panose="02020603050405020304" pitchFamily="18" charset="0"/>
              </a:rPr>
              <a:t>trắc</a:t>
            </a:r>
            <a:r>
              <a:rPr lang="en-US" sz="2800" dirty="0">
                <a:solidFill>
                  <a:srgbClr val="1D1B11"/>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lvl="0" algn="just">
              <a:lnSpc>
                <a:spcPct val="130000"/>
              </a:lnSpc>
              <a:tabLst>
                <a:tab pos="57150" algn="l"/>
                <a:tab pos="152400" algn="l"/>
              </a:tabLst>
            </a:pPr>
            <a:r>
              <a:rPr lang="vi-VN"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Về</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niêm</a:t>
            </a:r>
            <a:r>
              <a:rPr lang="en-US" sz="2800" b="1"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Chữ</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thứ</a:t>
            </a:r>
            <a:r>
              <a:rPr lang="en-US" sz="2800" dirty="0">
                <a:solidFill>
                  <a:srgbClr val="1D1B11"/>
                </a:solidFill>
                <a:latin typeface="Times New Roman" panose="02020603050405020304" pitchFamily="18" charset="0"/>
                <a:ea typeface="Times New Roman" panose="02020603050405020304" pitchFamily="18" charset="0"/>
              </a:rPr>
              <a:t> 2 </a:t>
            </a:r>
            <a:r>
              <a:rPr lang="en-US" sz="2800" dirty="0" err="1">
                <a:solidFill>
                  <a:srgbClr val="1D1B11"/>
                </a:solidFill>
                <a:latin typeface="Times New Roman" panose="02020603050405020304" pitchFamily="18" charset="0"/>
                <a:ea typeface="Times New Roman" panose="02020603050405020304" pitchFamily="18" charset="0"/>
              </a:rPr>
              <a:t>câu</a:t>
            </a:r>
            <a:r>
              <a:rPr lang="en-US" sz="2800" dirty="0">
                <a:solidFill>
                  <a:srgbClr val="1D1B11"/>
                </a:solidFill>
                <a:latin typeface="Times New Roman" panose="02020603050405020304" pitchFamily="18" charset="0"/>
                <a:ea typeface="Times New Roman" panose="02020603050405020304" pitchFamily="18" charset="0"/>
              </a:rPr>
              <a:t> 2 </a:t>
            </a:r>
            <a:r>
              <a:rPr lang="en-US" sz="2800" dirty="0" err="1">
                <a:solidFill>
                  <a:srgbClr val="1D1B11"/>
                </a:solidFill>
                <a:latin typeface="Times New Roman" panose="02020603050405020304" pitchFamily="18" charset="0"/>
                <a:ea typeface="Times New Roman" panose="02020603050405020304" pitchFamily="18" charset="0"/>
              </a:rPr>
              <a:t>và</a:t>
            </a:r>
            <a:r>
              <a:rPr lang="en-US" sz="2800" dirty="0">
                <a:solidFill>
                  <a:srgbClr val="1D1B11"/>
                </a:solidFill>
                <a:latin typeface="Times New Roman" panose="02020603050405020304" pitchFamily="18" charset="0"/>
                <a:ea typeface="Times New Roman" panose="02020603050405020304" pitchFamily="18" charset="0"/>
              </a:rPr>
              <a:t> 3</a:t>
            </a:r>
            <a:r>
              <a:rPr lang="vi-VN" sz="2800" dirty="0">
                <a:solidFill>
                  <a:srgbClr val="1D1B11"/>
                </a:solidFill>
                <a:latin typeface="Times New Roman" panose="02020603050405020304" pitchFamily="18" charset="0"/>
                <a:ea typeface="Times New Roman" panose="02020603050405020304" pitchFamily="18" charset="0"/>
              </a:rPr>
              <a:t> (khan- lưu)</a:t>
            </a:r>
            <a:r>
              <a:rPr lang="en-US" sz="2800" dirty="0">
                <a:solidFill>
                  <a:srgbClr val="1D1B11"/>
                </a:solidFill>
                <a:latin typeface="Times New Roman" panose="02020603050405020304" pitchFamily="18" charset="0"/>
                <a:ea typeface="Times New Roman" panose="02020603050405020304" pitchFamily="18" charset="0"/>
              </a:rPr>
              <a:t>; 1 </a:t>
            </a:r>
            <a:r>
              <a:rPr lang="en-US" sz="2800" dirty="0" err="1">
                <a:solidFill>
                  <a:srgbClr val="1D1B11"/>
                </a:solidFill>
                <a:latin typeface="Times New Roman" panose="02020603050405020304" pitchFamily="18" charset="0"/>
                <a:ea typeface="Times New Roman" panose="02020603050405020304" pitchFamily="18" charset="0"/>
              </a:rPr>
              <a:t>và</a:t>
            </a:r>
            <a:r>
              <a:rPr lang="en-US" sz="2800" dirty="0">
                <a:solidFill>
                  <a:srgbClr val="1D1B11"/>
                </a:solidFill>
                <a:latin typeface="Times New Roman" panose="02020603050405020304" pitchFamily="18" charset="0"/>
                <a:ea typeface="Times New Roman" panose="02020603050405020304" pitchFamily="18" charset="0"/>
              </a:rPr>
              <a:t> 4</a:t>
            </a:r>
            <a:r>
              <a:rPr lang="vi-VN" sz="2800" dirty="0">
                <a:solidFill>
                  <a:srgbClr val="1D1B11"/>
                </a:solidFill>
                <a:latin typeface="Times New Roman" panose="02020603050405020304" pitchFamily="18" charset="0"/>
                <a:ea typeface="Times New Roman" panose="02020603050405020304" pitchFamily="18" charset="0"/>
              </a:rPr>
              <a:t> (chiếu- thị)</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cùng</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thanh</a:t>
            </a:r>
            <a:r>
              <a:rPr lang="en-US" sz="2800" dirty="0">
                <a:solidFill>
                  <a:srgbClr val="1D1B11"/>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lvl="0" algn="just">
              <a:lnSpc>
                <a:spcPct val="130000"/>
              </a:lnSpc>
              <a:tabLst>
                <a:tab pos="57150" algn="l"/>
                <a:tab pos="152400" algn="l"/>
              </a:tabLst>
            </a:pPr>
            <a:r>
              <a:rPr lang="vi-VN"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Vần</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và</a:t>
            </a:r>
            <a:r>
              <a:rPr lang="en-US" sz="2800" b="1" dirty="0">
                <a:solidFill>
                  <a:srgbClr val="1D1B11"/>
                </a:solidFill>
                <a:latin typeface="Times New Roman" panose="02020603050405020304" pitchFamily="18" charset="0"/>
                <a:ea typeface="Times New Roman" panose="02020603050405020304" pitchFamily="18" charset="0"/>
              </a:rPr>
              <a:t> </a:t>
            </a:r>
            <a:r>
              <a:rPr lang="en-US" sz="2800" b="1" dirty="0" err="1">
                <a:solidFill>
                  <a:srgbClr val="1D1B11"/>
                </a:solidFill>
                <a:latin typeface="Times New Roman" panose="02020603050405020304" pitchFamily="18" charset="0"/>
                <a:ea typeface="Times New Roman" panose="02020603050405020304" pitchFamily="18" charset="0"/>
              </a:rPr>
              <a:t>nhịp</a:t>
            </a:r>
            <a:r>
              <a:rPr lang="en-US" sz="2800" b="1" dirty="0">
                <a:solidFill>
                  <a:srgbClr val="1D1B11"/>
                </a:solidFill>
                <a:latin typeface="Times New Roman" panose="02020603050405020304" pitchFamily="18" charset="0"/>
                <a:ea typeface="Times New Roman" panose="02020603050405020304" pitchFamily="18" charset="0"/>
              </a:rPr>
              <a:t>: </a:t>
            </a:r>
            <a:r>
              <a:rPr lang="en-US" sz="2800" dirty="0">
                <a:solidFill>
                  <a:srgbClr val="1D1B11"/>
                </a:solidFill>
                <a:latin typeface="Times New Roman" panose="02020603050405020304" pitchFamily="18" charset="0"/>
                <a:ea typeface="Times New Roman" panose="02020603050405020304" pitchFamily="18" charset="0"/>
              </a:rPr>
              <a:t>Bài </a:t>
            </a:r>
            <a:r>
              <a:rPr lang="en-US" sz="2800" dirty="0" err="1">
                <a:solidFill>
                  <a:srgbClr val="1D1B11"/>
                </a:solidFill>
                <a:latin typeface="Times New Roman" panose="02020603050405020304" pitchFamily="18" charset="0"/>
                <a:ea typeface="Times New Roman" panose="02020603050405020304" pitchFamily="18" charset="0"/>
              </a:rPr>
              <a:t>thơ</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gieo</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vần</a:t>
            </a:r>
            <a:r>
              <a:rPr lang="en-US" sz="2800" dirty="0">
                <a:solidFill>
                  <a:srgbClr val="1D1B11"/>
                </a:solidFill>
                <a:latin typeface="Times New Roman" panose="02020603050405020304" pitchFamily="18" charset="0"/>
                <a:ea typeface="Times New Roman" panose="02020603050405020304" pitchFamily="18" charset="0"/>
              </a:rPr>
              <a:t> “</a:t>
            </a:r>
            <a:r>
              <a:rPr lang="en-US" sz="2800" i="1" dirty="0" err="1">
                <a:solidFill>
                  <a:srgbClr val="1D1B11"/>
                </a:solidFill>
                <a:latin typeface="Times New Roman" panose="02020603050405020304" pitchFamily="18" charset="0"/>
                <a:ea typeface="Times New Roman" panose="02020603050405020304" pitchFamily="18" charset="0"/>
              </a:rPr>
              <a:t>yên</a:t>
            </a:r>
            <a:r>
              <a:rPr lang="en-US" sz="2800" i="1" dirty="0">
                <a:solidFill>
                  <a:srgbClr val="1D1B11"/>
                </a:solidFill>
                <a:latin typeface="Times New Roman" panose="02020603050405020304" pitchFamily="18" charset="0"/>
                <a:ea typeface="Times New Roman" panose="02020603050405020304" pitchFamily="18" charset="0"/>
              </a:rPr>
              <a:t>/</a:t>
            </a:r>
            <a:r>
              <a:rPr lang="en-US" sz="2800" i="1" dirty="0" err="1">
                <a:solidFill>
                  <a:srgbClr val="1D1B11"/>
                </a:solidFill>
                <a:latin typeface="Times New Roman" panose="02020603050405020304" pitchFamily="18" charset="0"/>
                <a:ea typeface="Times New Roman" panose="02020603050405020304" pitchFamily="18" charset="0"/>
              </a:rPr>
              <a:t>iên</a:t>
            </a:r>
            <a:r>
              <a:rPr lang="en-US" sz="2800" dirty="0">
                <a:solidFill>
                  <a:srgbClr val="1D1B11"/>
                </a:solidFill>
                <a:latin typeface="Times New Roman" panose="02020603050405020304" pitchFamily="18" charset="0"/>
                <a:ea typeface="Times New Roman" panose="02020603050405020304" pitchFamily="18" charset="0"/>
              </a:rPr>
              <a:t>” ở </a:t>
            </a:r>
            <a:r>
              <a:rPr lang="en-US" sz="2800" dirty="0" err="1">
                <a:solidFill>
                  <a:srgbClr val="1D1B11"/>
                </a:solidFill>
                <a:latin typeface="Times New Roman" panose="02020603050405020304" pitchFamily="18" charset="0"/>
                <a:ea typeface="Times New Roman" panose="02020603050405020304" pitchFamily="18" charset="0"/>
              </a:rPr>
              <a:t>các</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chữ</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cuối</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của</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các</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câu</a:t>
            </a:r>
            <a:r>
              <a:rPr lang="en-US" sz="2800" dirty="0">
                <a:solidFill>
                  <a:srgbClr val="1D1B11"/>
                </a:solidFill>
                <a:latin typeface="Times New Roman" panose="02020603050405020304" pitchFamily="18" charset="0"/>
                <a:ea typeface="Times New Roman" panose="02020603050405020304" pitchFamily="18" charset="0"/>
              </a:rPr>
              <a:t> 1,2,4 (</a:t>
            </a:r>
            <a:r>
              <a:rPr lang="vi-VN" sz="2800" i="1" dirty="0">
                <a:solidFill>
                  <a:srgbClr val="1D1B11"/>
                </a:solidFill>
                <a:latin typeface="Times New Roman" panose="02020603050405020304" pitchFamily="18" charset="0"/>
                <a:ea typeface="Times New Roman" panose="02020603050405020304" pitchFamily="18" charset="0"/>
              </a:rPr>
              <a:t>yên- xuyên- thiên</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Chủ</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yếu</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ngắt</a:t>
            </a:r>
            <a:r>
              <a:rPr lang="en-US" sz="2800" dirty="0">
                <a:solidFill>
                  <a:srgbClr val="1D1B11"/>
                </a:solidFill>
                <a:latin typeface="Times New Roman" panose="02020603050405020304" pitchFamily="18" charset="0"/>
                <a:ea typeface="Times New Roman" panose="02020603050405020304" pitchFamily="18" charset="0"/>
              </a:rPr>
              <a:t> </a:t>
            </a:r>
            <a:r>
              <a:rPr lang="en-US" sz="2800" dirty="0" err="1">
                <a:solidFill>
                  <a:srgbClr val="1D1B11"/>
                </a:solidFill>
                <a:latin typeface="Times New Roman" panose="02020603050405020304" pitchFamily="18" charset="0"/>
                <a:ea typeface="Times New Roman" panose="02020603050405020304" pitchFamily="18" charset="0"/>
              </a:rPr>
              <a:t>nhịp</a:t>
            </a:r>
            <a:r>
              <a:rPr lang="en-US" sz="2800" dirty="0">
                <a:solidFill>
                  <a:srgbClr val="1D1B11"/>
                </a:solidFill>
                <a:latin typeface="Times New Roman" panose="02020603050405020304" pitchFamily="18" charset="0"/>
                <a:ea typeface="Times New Roman" panose="02020603050405020304" pitchFamily="18" charset="0"/>
              </a:rPr>
              <a:t> 4/3,… </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17518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78072"/>
          </a:xfrm>
          <a:prstGeom prst="rect">
            <a:avLst/>
          </a:prstGeom>
        </p:spPr>
      </p:pic>
      <p:sp>
        <p:nvSpPr>
          <p:cNvPr id="3" name="Rectangle 2"/>
          <p:cNvSpPr/>
          <p:nvPr/>
        </p:nvSpPr>
        <p:spPr>
          <a:xfrm>
            <a:off x="1034472" y="192656"/>
            <a:ext cx="10732655" cy="59657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30000"/>
              </a:lnSpc>
              <a:spcAft>
                <a:spcPts val="0"/>
              </a:spcAft>
            </a:pPr>
            <a:r>
              <a:rPr lang="en-US" sz="28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70C0"/>
                </a:solidFill>
                <a:latin typeface="Times New Roman" panose="02020603050405020304" pitchFamily="18" charset="0"/>
                <a:cs typeface="Times New Roman" panose="02020603050405020304" pitchFamily="18" charset="0"/>
              </a:rPr>
              <a:t>1. Đặc điểm thể thơ thất ngôn tứ tuyệt Đường luật trong bài thơ</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4" name="Freeform 6"/>
          <p:cNvSpPr/>
          <p:nvPr/>
        </p:nvSpPr>
        <p:spPr>
          <a:xfrm>
            <a:off x="0" y="192656"/>
            <a:ext cx="1847273" cy="1571489"/>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3"/>
            <a:stretch>
              <a:fillRect/>
            </a:stretch>
          </a:blipFill>
        </p:spPr>
      </p:sp>
      <p:sp>
        <p:nvSpPr>
          <p:cNvPr id="7" name="Rounded Rectangle 6"/>
          <p:cNvSpPr/>
          <p:nvPr/>
        </p:nvSpPr>
        <p:spPr>
          <a:xfrm>
            <a:off x="2332182" y="2401455"/>
            <a:ext cx="9721273" cy="3791286"/>
          </a:xfrm>
          <a:prstGeom prst="roundRect">
            <a:avLst/>
          </a:prstGeom>
          <a:ln w="57150"/>
        </p:spPr>
        <p:style>
          <a:lnRef idx="2">
            <a:schemeClr val="accent3"/>
          </a:lnRef>
          <a:fillRef idx="1">
            <a:schemeClr val="lt1"/>
          </a:fillRef>
          <a:effectRef idx="0">
            <a:schemeClr val="accent3"/>
          </a:effectRef>
          <a:fontRef idx="minor">
            <a:schemeClr val="dk1"/>
          </a:fontRef>
        </p:style>
        <p:txBody>
          <a:bodyPr rtlCol="0" anchor="ctr"/>
          <a:lstStyle/>
          <a:p>
            <a:pPr algn="just"/>
            <a:r>
              <a:rPr lang="vi-VN" sz="2800" b="1" dirty="0">
                <a:latin typeface="Times New Roman" panose="02020603050405020304" pitchFamily="18" charset="0"/>
                <a:cs typeface="Times New Roman" panose="02020603050405020304" pitchFamily="18" charset="0"/>
              </a:rPr>
              <a:t>- Nhan đề: “</a:t>
            </a:r>
            <a:r>
              <a:rPr lang="en-US" sz="2800" i="1" dirty="0" err="1">
                <a:latin typeface="Times New Roman" panose="02020603050405020304" pitchFamily="18" charset="0"/>
                <a:cs typeface="Times New Roman" panose="02020603050405020304" pitchFamily="18" charset="0"/>
              </a:rPr>
              <a:t>Vọng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bố</a:t>
            </a:r>
            <a:r>
              <a:rPr lang="vi-VN"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a:p>
            <a:pPr algn="just"/>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Vọng</a:t>
            </a:r>
            <a:r>
              <a:rPr lang="vi-VN" sz="2800" dirty="0">
                <a:latin typeface="Times New Roman" panose="02020603050405020304" pitchFamily="18" charset="0"/>
                <a:cs typeface="Times New Roman" panose="02020603050405020304" pitchFamily="18" charset="0"/>
              </a:rPr>
              <a:t>: tr</a:t>
            </a:r>
            <a:r>
              <a:rPr lang="en-US" sz="2800" dirty="0">
                <a:latin typeface="Times New Roman" panose="02020603050405020304" pitchFamily="18" charset="0"/>
                <a:cs typeface="Times New Roman" panose="02020603050405020304" pitchFamily="18" charset="0"/>
              </a:rPr>
              <a:t>ô</a:t>
            </a:r>
            <a:r>
              <a:rPr lang="vi-VN" sz="2800" dirty="0">
                <a:latin typeface="Times New Roman" panose="02020603050405020304" pitchFamily="18" charset="0"/>
                <a:cs typeface="Times New Roman" panose="02020603050405020304" pitchFamily="18" charset="0"/>
              </a:rPr>
              <a:t>ng từ xa</a:t>
            </a:r>
            <a:r>
              <a:rPr lang="en-US"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Lư Sơn:</a:t>
            </a:r>
            <a:r>
              <a:rPr lang="vi-VN" sz="2800" dirty="0">
                <a:latin typeface="Times New Roman" panose="02020603050405020304" pitchFamily="18" charset="0"/>
                <a:cs typeface="Times New Roman" panose="02020603050405020304" pitchFamily="18" charset="0"/>
              </a:rPr>
              <a:t> Tên ngọn núi,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nằm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hlinkClick r:id="rId4" tooltip="Giang Tây"/>
              </a:rPr>
              <a:t>Giang</a:t>
            </a:r>
            <a:r>
              <a:rPr lang="en-US" sz="2800" dirty="0">
                <a:latin typeface="Times New Roman" panose="02020603050405020304" pitchFamily="18" charset="0"/>
                <a:cs typeface="Times New Roman" panose="02020603050405020304" pitchFamily="18" charset="0"/>
                <a:hlinkClick r:id="rId4" tooltip="Giang Tây"/>
              </a:rPr>
              <a:t> </a:t>
            </a:r>
            <a:r>
              <a:rPr lang="en-US" sz="2800" dirty="0" err="1">
                <a:latin typeface="Times New Roman" panose="02020603050405020304" pitchFamily="18" charset="0"/>
                <a:cs typeface="Times New Roman" panose="02020603050405020304" pitchFamily="18" charset="0"/>
                <a:hlinkClick r:id="rId4" tooltip="Giang Tây"/>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hlinkClick r:id="rId5" tooltip="Trung Quốc"/>
              </a:rPr>
              <a:t>Trung</a:t>
            </a:r>
            <a:r>
              <a:rPr lang="en-US" sz="2800" dirty="0">
                <a:latin typeface="Times New Roman" panose="02020603050405020304" pitchFamily="18" charset="0"/>
                <a:cs typeface="Times New Roman" panose="02020603050405020304" pitchFamily="18" charset="0"/>
                <a:hlinkClick r:id="rId5" tooltip="Trung Quốc"/>
              </a:rPr>
              <a:t> </a:t>
            </a:r>
            <a:r>
              <a:rPr lang="en-US" sz="2800" dirty="0" err="1">
                <a:latin typeface="Times New Roman" panose="02020603050405020304" pitchFamily="18" charset="0"/>
                <a:cs typeface="Times New Roman" panose="02020603050405020304" pitchFamily="18" charset="0"/>
                <a:hlinkClick r:id="rId5" tooltip="Trung Quốc"/>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hlinkClick r:id="rId6" tooltip="Hồ Bà Dương"/>
              </a:rPr>
              <a:t>hồ</a:t>
            </a:r>
            <a:r>
              <a:rPr lang="en-US" sz="2800" dirty="0">
                <a:latin typeface="Times New Roman" panose="02020603050405020304" pitchFamily="18" charset="0"/>
                <a:cs typeface="Times New Roman" panose="02020603050405020304" pitchFamily="18" charset="0"/>
                <a:hlinkClick r:id="rId6" tooltip="Hồ Bà Dương"/>
              </a:rPr>
              <a:t> </a:t>
            </a:r>
            <a:r>
              <a:rPr lang="en-US" sz="2800" dirty="0" err="1">
                <a:latin typeface="Times New Roman" panose="02020603050405020304" pitchFamily="18" charset="0"/>
                <a:cs typeface="Times New Roman" panose="02020603050405020304" pitchFamily="18" charset="0"/>
                <a:hlinkClick r:id="rId6" tooltip="Hồ Bà Dương"/>
              </a:rPr>
              <a:t>Bà</a:t>
            </a:r>
            <a:r>
              <a:rPr lang="en-US" sz="2800" dirty="0">
                <a:latin typeface="Times New Roman" panose="02020603050405020304" pitchFamily="18" charset="0"/>
                <a:cs typeface="Times New Roman" panose="02020603050405020304" pitchFamily="18" charset="0"/>
                <a:hlinkClick r:id="rId6" tooltip="Hồ Bà Dương"/>
              </a:rPr>
              <a:t> </a:t>
            </a:r>
            <a:r>
              <a:rPr lang="en-US" sz="2800" dirty="0" err="1">
                <a:latin typeface="Times New Roman" panose="02020603050405020304" pitchFamily="18" charset="0"/>
                <a:cs typeface="Times New Roman" panose="02020603050405020304" pitchFamily="18" charset="0"/>
                <a:hlinkClick r:id="rId6" tooltip="Hồ Bà Dương"/>
              </a:rPr>
              <a:t>Dương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a:t>
            </a:r>
          </a:p>
          <a:p>
            <a:pPr algn="just"/>
            <a:r>
              <a:rPr lang="vi-VN" sz="2800" dirty="0">
                <a:latin typeface="Times New Roman" panose="02020603050405020304" pitchFamily="18" charset="0"/>
                <a:cs typeface="Times New Roman" panose="02020603050405020304" pitchFamily="18" charset="0"/>
              </a:rPr>
              <a:t>&gt;</a:t>
            </a:r>
            <a:r>
              <a:rPr lang="en-US" sz="2800" i="1" dirty="0" err="1">
                <a:latin typeface="Times New Roman" panose="02020603050405020304" pitchFamily="18" charset="0"/>
                <a:cs typeface="Times New Roman" panose="02020603050405020304" pitchFamily="18" charset="0"/>
              </a:rPr>
              <a:t>Xa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ngắm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Nhan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6043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91" y="415636"/>
            <a:ext cx="11129818" cy="6031346"/>
          </a:xfrm>
          <a:prstGeom prst="rect">
            <a:avLst/>
          </a:prstGeom>
          <a:ln w="228600" cap="sq" cmpd="thickThin">
            <a:solidFill>
              <a:srgbClr val="000000"/>
            </a:solidFill>
            <a:prstDash val="solid"/>
            <a:miter lim="800000"/>
          </a:ln>
          <a:effectLst>
            <a:innerShdw blurRad="76200">
              <a:srgbClr val="000000"/>
            </a:innerShdw>
          </a:effectLst>
        </p:spPr>
      </p:pic>
      <p:sp>
        <p:nvSpPr>
          <p:cNvPr id="3" name="Rectangle 2"/>
          <p:cNvSpPr/>
          <p:nvPr/>
        </p:nvSpPr>
        <p:spPr>
          <a:xfrm>
            <a:off x="3140123" y="2624838"/>
            <a:ext cx="6475171" cy="1612942"/>
          </a:xfrm>
          <a:prstGeom prst="rect">
            <a:avLst/>
          </a:prstGeom>
        </p:spPr>
        <p:txBody>
          <a:bodyPr wrap="none">
            <a:spAutoFit/>
          </a:bodyPr>
          <a:lstStyle/>
          <a:p>
            <a:pPr algn="just">
              <a:lnSpc>
                <a:spcPct val="130000"/>
              </a:lnSpc>
              <a:spcAft>
                <a:spcPts val="0"/>
              </a:spcAft>
            </a:pPr>
            <a:r>
              <a:rPr lang="vi-VN" sz="4000" b="1" dirty="0">
                <a:solidFill>
                  <a:srgbClr val="0070C0"/>
                </a:solidFill>
                <a:latin typeface="Times New Roman" panose="02020603050405020304" pitchFamily="18" charset="0"/>
                <a:ea typeface="Times New Roman" panose="02020603050405020304" pitchFamily="18" charset="0"/>
              </a:rPr>
              <a:t>2. Vẻ đẹp của thiên nhiên và </a:t>
            </a:r>
            <a:endParaRPr lang="en-US" sz="4000" b="1" dirty="0">
              <a:solidFill>
                <a:srgbClr val="0070C0"/>
              </a:solidFill>
              <a:latin typeface="Times New Roman" panose="02020603050405020304" pitchFamily="18" charset="0"/>
              <a:ea typeface="Times New Roman" panose="02020603050405020304" pitchFamily="18" charset="0"/>
            </a:endParaRPr>
          </a:p>
          <a:p>
            <a:pPr algn="just">
              <a:lnSpc>
                <a:spcPct val="130000"/>
              </a:lnSpc>
              <a:spcAft>
                <a:spcPts val="0"/>
              </a:spcAft>
            </a:pPr>
            <a:r>
              <a:rPr lang="vi-VN" sz="4000" b="1" dirty="0">
                <a:solidFill>
                  <a:srgbClr val="0070C0"/>
                </a:solidFill>
                <a:latin typeface="Times New Roman" panose="02020603050405020304" pitchFamily="18" charset="0"/>
                <a:ea typeface="Times New Roman" panose="02020603050405020304" pitchFamily="18" charset="0"/>
              </a:rPr>
              <a:t>con người trong bài thơ</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29601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03925"/>
            <a:ext cx="12118109" cy="5606473"/>
          </a:xfrm>
          <a:prstGeom prst="rect">
            <a:avLst/>
          </a:prstGeom>
        </p:spPr>
      </p:pic>
      <p:pic>
        <p:nvPicPr>
          <p:cNvPr id="3" name="Picture 2"/>
          <p:cNvPicPr>
            <a:picLocks noChangeAspect="1"/>
          </p:cNvPicPr>
          <p:nvPr/>
        </p:nvPicPr>
        <p:blipFill>
          <a:blip r:embed="rId5"/>
          <a:stretch>
            <a:fillRect/>
          </a:stretch>
        </p:blipFill>
        <p:spPr>
          <a:xfrm>
            <a:off x="2450234" y="138546"/>
            <a:ext cx="7143750" cy="1036348"/>
          </a:xfrm>
          <a:prstGeom prst="rect">
            <a:avLst/>
          </a:prstGeom>
        </p:spPr>
      </p:pic>
      <p:sp>
        <p:nvSpPr>
          <p:cNvPr id="4" name="Cloud Callout 3"/>
          <p:cNvSpPr/>
          <p:nvPr/>
        </p:nvSpPr>
        <p:spPr>
          <a:xfrm>
            <a:off x="4673600" y="2225964"/>
            <a:ext cx="5153891" cy="3759200"/>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i="1" dirty="0" err="1">
                <a:latin typeface="Times New Roman" panose="02020603050405020304" pitchFamily="18" charset="0"/>
                <a:cs typeface="Times New Roman" panose="02020603050405020304" pitchFamily="18" charset="0"/>
              </a:rPr>
              <a:t>Xác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định</a:t>
            </a:r>
            <a:r>
              <a:rPr lang="en-US" sz="2800" i="1" dirty="0">
                <a:latin typeface="Times New Roman" panose="02020603050405020304" pitchFamily="18" charset="0"/>
                <a:cs typeface="Times New Roman" panose="02020603050405020304" pitchFamily="18" charset="0"/>
              </a:rPr>
              <a:t> vị trí </a:t>
            </a:r>
            <a:r>
              <a:rPr lang="en-US" sz="2800" i="1" dirty="0" err="1">
                <a:latin typeface="Times New Roman" panose="02020603050405020304" pitchFamily="18" charset="0"/>
                <a:cs typeface="Times New Roman" panose="02020603050405020304" pitchFamily="18" charset="0"/>
              </a:rPr>
              <a:t>đứng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của</a:t>
            </a:r>
            <a:r>
              <a:rPr lang="en-US" sz="2800" i="1" dirty="0">
                <a:latin typeface="Times New Roman" panose="02020603050405020304" pitchFamily="18" charset="0"/>
                <a:cs typeface="Times New Roman" panose="02020603050405020304" pitchFamily="18" charset="0"/>
              </a:rPr>
              <a:t> Lý </a:t>
            </a:r>
            <a:r>
              <a:rPr lang="en-US" sz="2800" i="1" dirty="0" err="1">
                <a:latin typeface="Times New Roman" panose="02020603050405020304" pitchFamily="18" charset="0"/>
                <a:cs typeface="Times New Roman" panose="02020603050405020304" pitchFamily="18" charset="0"/>
              </a:rPr>
              <a:t>Bạch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biết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việc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điểm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miêu</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cảnh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vật</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5" name="3 minute Timer có nhạc và há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494982" y="1077190"/>
            <a:ext cx="2623127" cy="1475509"/>
          </a:xfrm>
          <a:prstGeom prst="rect">
            <a:avLst/>
          </a:prstGeom>
        </p:spPr>
      </p:pic>
    </p:spTree>
    <p:extLst>
      <p:ext uri="{BB962C8B-B14F-4D97-AF65-F5344CB8AC3E}">
        <p14:creationId xmlns:p14="http://schemas.microsoft.com/office/powerpoint/2010/main" val="1836989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93600" cy="6936509"/>
          </a:xfrm>
          <a:prstGeom prst="rect">
            <a:avLst/>
          </a:prstGeom>
        </p:spPr>
      </p:pic>
      <p:sp>
        <p:nvSpPr>
          <p:cNvPr id="3" name="Rectangle 2"/>
          <p:cNvSpPr/>
          <p:nvPr/>
        </p:nvSpPr>
        <p:spPr>
          <a:xfrm>
            <a:off x="554182" y="210212"/>
            <a:ext cx="11185236" cy="584775"/>
          </a:xfrm>
          <a:prstGeom prst="rect">
            <a:avLst/>
          </a:prstGeom>
        </p:spPr>
        <p:txBody>
          <a:bodyPr wrap="square">
            <a:spAutoFit/>
          </a:bodyPr>
          <a:lstStyle/>
          <a:p>
            <a:pPr algn="just">
              <a:spcAft>
                <a:spcPts val="0"/>
              </a:spcAft>
            </a:pPr>
            <a:r>
              <a:rPr lang="vi-VN" sz="3200" b="1" dirty="0">
                <a:solidFill>
                  <a:srgbClr val="0070C0"/>
                </a:solidFill>
                <a:latin typeface="Times New Roman" panose="02020603050405020304" pitchFamily="18" charset="0"/>
                <a:ea typeface="Times New Roman" panose="02020603050405020304" pitchFamily="18" charset="0"/>
              </a:rPr>
              <a:t>2. Vẻ đẹp của thiên nhiên và con người trong bài thơ</a:t>
            </a:r>
            <a:endParaRPr lang="en-US" sz="3200" dirty="0">
              <a:effectLst/>
              <a:latin typeface="Times New Roman" panose="02020603050405020304" pitchFamily="18" charset="0"/>
              <a:ea typeface="Times New Roman" panose="02020603050405020304" pitchFamily="18" charset="0"/>
            </a:endParaRPr>
          </a:p>
        </p:txBody>
      </p:sp>
      <p:sp>
        <p:nvSpPr>
          <p:cNvPr id="4" name="Rounded Rectangle 3"/>
          <p:cNvSpPr/>
          <p:nvPr/>
        </p:nvSpPr>
        <p:spPr>
          <a:xfrm>
            <a:off x="720435" y="1005199"/>
            <a:ext cx="7786255" cy="312477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2800" b="1" dirty="0">
                <a:solidFill>
                  <a:srgbClr val="FF0000"/>
                </a:solidFill>
                <a:latin typeface="Times New Roman" panose="02020603050405020304" pitchFamily="18" charset="0"/>
                <a:cs typeface="Times New Roman" panose="02020603050405020304" pitchFamily="18" charset="0"/>
              </a:rPr>
              <a:t>a. Bức tranh thiên nhiên</a:t>
            </a:r>
            <a:endParaRPr lang="en-US" sz="2800" dirty="0">
              <a:solidFill>
                <a:srgbClr val="FF0000"/>
              </a:solidFill>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a1. Điểm nhìn</a:t>
            </a:r>
            <a:endParaRPr lang="en-US" sz="2800" dirty="0">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 Vị trí </a:t>
            </a:r>
            <a:r>
              <a:rPr lang="en-US" sz="2800" i="1" dirty="0" err="1">
                <a:latin typeface="Times New Roman" panose="02020603050405020304" pitchFamily="18" charset="0"/>
                <a:cs typeface="Times New Roman" panose="02020603050405020304" pitchFamily="18" charset="0"/>
              </a:rPr>
              <a:t>đứng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ngắm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của</a:t>
            </a:r>
            <a:r>
              <a:rPr lang="en-US" sz="2800" i="1" dirty="0">
                <a:latin typeface="Times New Roman" panose="02020603050405020304" pitchFamily="18" charset="0"/>
                <a:cs typeface="Times New Roman" panose="02020603050405020304" pitchFamily="18" charset="0"/>
              </a:rPr>
              <a:t> Lý </a:t>
            </a:r>
            <a:r>
              <a:rPr lang="en-US" sz="2800" i="1" dirty="0" err="1">
                <a:latin typeface="Times New Roman" panose="02020603050405020304" pitchFamily="18" charset="0"/>
                <a:cs typeface="Times New Roman" panose="02020603050405020304" pitchFamily="18" charset="0"/>
              </a:rPr>
              <a:t>Bạch</a:t>
            </a:r>
            <a:r>
              <a:rPr lang="vi-VN" sz="2800" i="1" dirty="0">
                <a:latin typeface="Times New Roman" panose="02020603050405020304" pitchFamily="18" charset="0"/>
                <a:cs typeface="Times New Roman" panose="02020603050405020304" pitchFamily="18" charset="0"/>
              </a:rPr>
              <a:t>: đứng từ xa:</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vọng</a:t>
            </a:r>
            <a:r>
              <a:rPr lang="vi-VN" sz="2800" dirty="0">
                <a:latin typeface="Times New Roman" panose="02020603050405020304" pitchFamily="18" charset="0"/>
                <a:cs typeface="Times New Roman" panose="02020603050405020304" pitchFamily="18" charset="0"/>
              </a:rPr>
              <a:t>” (ở nhan đề) trông từ xa </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“dao</a:t>
            </a:r>
            <a:r>
              <a:rPr lang="vi-VN" sz="2800" dirty="0">
                <a:latin typeface="Times New Roman" panose="02020603050405020304" pitchFamily="18" charset="0"/>
                <a:cs typeface="Times New Roman" panose="02020603050405020304" pitchFamily="18" charset="0"/>
              </a:rPr>
              <a:t>”: xa (ở câu thơ thứ hai)</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720435" y="4572659"/>
            <a:ext cx="7786255" cy="20959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thê</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điểm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Bao quát thác nước giữa thiên nhiên và vũ trụ bao la.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Khắc họa được một bức tranh rộng lớn, kết nối trời, núi, dòng thác, dòng sông, mặt đất và con người.</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Gợi liên tưởng đến tâm thế của người ngắm cảnh.</a:t>
            </a:r>
            <a:endParaRPr lang="en-US" sz="2400" dirty="0">
              <a:latin typeface="Times New Roman" panose="02020603050405020304" pitchFamily="18" charset="0"/>
              <a:cs typeface="Times New Roman" panose="02020603050405020304" pitchFamily="18" charset="0"/>
            </a:endParaRPr>
          </a:p>
        </p:txBody>
      </p:sp>
      <p:sp>
        <p:nvSpPr>
          <p:cNvPr id="6" name="Down Arrow 5"/>
          <p:cNvSpPr/>
          <p:nvPr/>
        </p:nvSpPr>
        <p:spPr>
          <a:xfrm>
            <a:off x="3759200" y="4129974"/>
            <a:ext cx="794327" cy="442685"/>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27089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barn(inVertical)">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barn(inVertical)">
                                      <p:cBhvr>
                                        <p:cTn id="35" dur="500"/>
                                        <p:tgtEl>
                                          <p:spTgt spid="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barn(inVertical)">
                                      <p:cBhvr>
                                        <p:cTn id="40" dur="500"/>
                                        <p:tgtEl>
                                          <p:spTgt spid="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barn(inVertical)">
                                      <p:cBhvr>
                                        <p:cTn id="45" dur="500"/>
                                        <p:tgtEl>
                                          <p:spTgt spid="5">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animEffect transition="in" filter="barn(inVertical)">
                                      <p:cBhvr>
                                        <p:cTn id="50"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531"/>
          <a:stretch/>
        </p:blipFill>
        <p:spPr>
          <a:xfrm>
            <a:off x="0" y="0"/>
            <a:ext cx="12293599" cy="6858000"/>
          </a:xfrm>
          <a:prstGeom prst="rect">
            <a:avLst/>
          </a:prstGeom>
        </p:spPr>
      </p:pic>
      <p:pic>
        <p:nvPicPr>
          <p:cNvPr id="4" name="Picture 3" descr="C:\Users\Admin\Desktop\huong-dan-tu-hoc-trang-53-1a.png"/>
          <p:cNvPicPr/>
          <p:nvPr/>
        </p:nvPicPr>
        <p:blipFill>
          <a:blip r:embed="rId3">
            <a:extLst>
              <a:ext uri="{28A0092B-C50C-407E-A947-70E740481C1C}">
                <a14:useLocalDpi xmlns:a14="http://schemas.microsoft.com/office/drawing/2010/main" val="0"/>
              </a:ext>
            </a:extLst>
          </a:blip>
          <a:srcRect/>
          <a:stretch>
            <a:fillRect/>
          </a:stretch>
        </p:blipFill>
        <p:spPr bwMode="auto">
          <a:xfrm>
            <a:off x="1884219" y="1195589"/>
            <a:ext cx="8950036" cy="4466821"/>
          </a:xfrm>
          <a:prstGeom prst="rect">
            <a:avLst/>
          </a:prstGeom>
          <a:noFill/>
          <a:ln>
            <a:noFill/>
          </a:ln>
        </p:spPr>
      </p:pic>
      <p:sp>
        <p:nvSpPr>
          <p:cNvPr id="5" name="5-Point Star 4">
            <a:hlinkClick r:id="rId4" action="ppaction://hlinksldjump"/>
          </p:cNvPr>
          <p:cNvSpPr/>
          <p:nvPr/>
        </p:nvSpPr>
        <p:spPr>
          <a:xfrm>
            <a:off x="10491989" y="5529329"/>
            <a:ext cx="1297675" cy="1108075"/>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lIns="121917" tIns="60958" rIns="121917" bIns="60958" rtlCol="0" anchor="ctr"/>
          <a:lstStyle/>
          <a:p>
            <a:pPr algn="ctr" defTabSz="914400"/>
            <a:endParaRPr lang="en-US" dirty="0">
              <a:solidFill>
                <a:prstClr val="white"/>
              </a:solidFill>
            </a:endParaRPr>
          </a:p>
        </p:txBody>
      </p:sp>
      <p:sp>
        <p:nvSpPr>
          <p:cNvPr id="6" name="Rectangle 5">
            <a:extLst>
              <a:ext uri="{FF2B5EF4-FFF2-40B4-BE49-F238E27FC236}">
                <a16:creationId xmlns:a16="http://schemas.microsoft.com/office/drawing/2014/main" id="{00BC61C9-63B9-46F5-A2F4-5E31E03409E5}"/>
              </a:ext>
            </a:extLst>
          </p:cNvPr>
          <p:cNvSpPr/>
          <p:nvPr/>
        </p:nvSpPr>
        <p:spPr>
          <a:xfrm>
            <a:off x="2939615" y="40284"/>
            <a:ext cx="5874622" cy="76944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914400">
              <a:defRPr/>
            </a:pPr>
            <a:r>
              <a:rPr lang="en-US" sz="4400" b="1" dirty="0">
                <a:ln w="22225">
                  <a:solidFill>
                    <a:srgbClr val="FF0000"/>
                  </a:solidFill>
                  <a:prstDash val="solid"/>
                </a:ln>
                <a:solidFill>
                  <a:srgbClr val="FF0000"/>
                </a:solidFill>
                <a:latin typeface="Times New Roman" panose="02020603050405020304" pitchFamily="18" charset="0"/>
                <a:cs typeface="Times New Roman" panose="02020603050405020304" pitchFamily="18" charset="0"/>
              </a:rPr>
              <a:t>MẢNH GHÉP BÍ MẬT</a:t>
            </a:r>
          </a:p>
        </p:txBody>
      </p:sp>
      <p:sp>
        <p:nvSpPr>
          <p:cNvPr id="7" name="Snip Diagonal Corner Rectangle 6">
            <a:extLst>
              <a:ext uri="{FF2B5EF4-FFF2-40B4-BE49-F238E27FC236}">
                <a16:creationId xmlns:a16="http://schemas.microsoft.com/office/drawing/2014/main" id="{957FB638-78C1-4093-BA47-F38C555256D0}"/>
              </a:ext>
            </a:extLst>
          </p:cNvPr>
          <p:cNvSpPr/>
          <p:nvPr/>
        </p:nvSpPr>
        <p:spPr>
          <a:xfrm>
            <a:off x="1445417" y="5985163"/>
            <a:ext cx="8863013" cy="650915"/>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FF0000"/>
                </a:solidFill>
                <a:latin typeface="Times New Roman" panose="02020603050405020304" pitchFamily="18" charset="0"/>
                <a:cs typeface="Times New Roman" panose="02020603050405020304" pitchFamily="18" charset="0"/>
              </a:rPr>
              <a:t>KEY: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hỏi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liên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quan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hôm</a:t>
            </a:r>
            <a:r>
              <a:rPr lang="en-US" sz="2800" dirty="0">
                <a:solidFill>
                  <a:srgbClr val="FF0000"/>
                </a:solidFill>
                <a:latin typeface="Times New Roman" panose="02020603050405020304" pitchFamily="18" charset="0"/>
                <a:cs typeface="Times New Roman" panose="02020603050405020304" pitchFamily="18" charset="0"/>
              </a:rPr>
              <a:t> nay?</a:t>
            </a:r>
          </a:p>
        </p:txBody>
      </p:sp>
      <p:sp>
        <p:nvSpPr>
          <p:cNvPr id="8" name="Rectangle 7"/>
          <p:cNvSpPr/>
          <p:nvPr/>
        </p:nvSpPr>
        <p:spPr>
          <a:xfrm>
            <a:off x="914399" y="750584"/>
            <a:ext cx="5203371" cy="2548128"/>
          </a:xfrm>
          <a:prstGeom prst="rect">
            <a:avLst/>
          </a:prstGeom>
        </p:spPr>
        <p:style>
          <a:lnRef idx="1">
            <a:schemeClr val="accent2"/>
          </a:lnRef>
          <a:fillRef idx="2">
            <a:schemeClr val="accent2"/>
          </a:fillRef>
          <a:effectRef idx="1">
            <a:schemeClr val="accent2"/>
          </a:effectRef>
          <a:fontRef idx="minor">
            <a:schemeClr val="dk1"/>
          </a:fontRef>
        </p:style>
        <p:txBody>
          <a:bodyPr lIns="121917" tIns="60958" rIns="121917" bIns="60958" rtlCol="0" anchor="ctr"/>
          <a:lstStyle/>
          <a:p>
            <a:pPr algn="ctr" defTabSz="914400"/>
            <a:endParaRPr lang="en-US">
              <a:solidFill>
                <a:prstClr val="black"/>
              </a:solidFill>
            </a:endParaRPr>
          </a:p>
        </p:txBody>
      </p:sp>
      <p:sp>
        <p:nvSpPr>
          <p:cNvPr id="9" name="Rectangle 8"/>
          <p:cNvSpPr/>
          <p:nvPr/>
        </p:nvSpPr>
        <p:spPr>
          <a:xfrm>
            <a:off x="914399" y="3000129"/>
            <a:ext cx="5203371" cy="2817958"/>
          </a:xfrm>
          <a:prstGeom prst="rect">
            <a:avLst/>
          </a:prstGeom>
        </p:spPr>
        <p:style>
          <a:lnRef idx="3">
            <a:schemeClr val="lt1"/>
          </a:lnRef>
          <a:fillRef idx="1">
            <a:schemeClr val="accent4"/>
          </a:fillRef>
          <a:effectRef idx="1">
            <a:schemeClr val="accent4"/>
          </a:effectRef>
          <a:fontRef idx="minor">
            <a:schemeClr val="lt1"/>
          </a:fontRef>
        </p:style>
        <p:txBody>
          <a:bodyPr lIns="121917" tIns="60958" rIns="121917" bIns="60958" rtlCol="0" anchor="ctr"/>
          <a:lstStyle/>
          <a:p>
            <a:pPr algn="ctr" defTabSz="914400"/>
            <a:endParaRPr lang="en-US">
              <a:solidFill>
                <a:prstClr val="white"/>
              </a:solidFill>
            </a:endParaRPr>
          </a:p>
        </p:txBody>
      </p:sp>
      <p:sp>
        <p:nvSpPr>
          <p:cNvPr id="10" name="Rectangle 9"/>
          <p:cNvSpPr/>
          <p:nvPr/>
        </p:nvSpPr>
        <p:spPr>
          <a:xfrm>
            <a:off x="6122086" y="2952933"/>
            <a:ext cx="5232400" cy="2817958"/>
          </a:xfrm>
          <a:prstGeom prst="rect">
            <a:avLst/>
          </a:prstGeom>
        </p:spPr>
        <p:style>
          <a:lnRef idx="1">
            <a:schemeClr val="accent1"/>
          </a:lnRef>
          <a:fillRef idx="2">
            <a:schemeClr val="accent1"/>
          </a:fillRef>
          <a:effectRef idx="1">
            <a:schemeClr val="accent1"/>
          </a:effectRef>
          <a:fontRef idx="minor">
            <a:schemeClr val="dk1"/>
          </a:fontRef>
        </p:style>
        <p:txBody>
          <a:bodyPr lIns="121917" tIns="60958" rIns="121917" bIns="60958" rtlCol="0" anchor="ctr"/>
          <a:lstStyle/>
          <a:p>
            <a:pPr algn="ctr" defTabSz="914400"/>
            <a:endParaRPr lang="en-US">
              <a:solidFill>
                <a:prstClr val="black"/>
              </a:solidFill>
            </a:endParaRPr>
          </a:p>
        </p:txBody>
      </p:sp>
      <p:sp>
        <p:nvSpPr>
          <p:cNvPr id="11" name="Rectangle 10"/>
          <p:cNvSpPr/>
          <p:nvPr/>
        </p:nvSpPr>
        <p:spPr>
          <a:xfrm>
            <a:off x="6117771" y="757746"/>
            <a:ext cx="5232400" cy="2242383"/>
          </a:xfrm>
          <a:prstGeom prst="rect">
            <a:avLst/>
          </a:prstGeom>
        </p:spPr>
        <p:style>
          <a:lnRef idx="1">
            <a:schemeClr val="accent4"/>
          </a:lnRef>
          <a:fillRef idx="2">
            <a:schemeClr val="accent4"/>
          </a:fillRef>
          <a:effectRef idx="1">
            <a:schemeClr val="accent4"/>
          </a:effectRef>
          <a:fontRef idx="minor">
            <a:schemeClr val="dk1"/>
          </a:fontRef>
        </p:style>
        <p:txBody>
          <a:bodyPr lIns="121917" tIns="60958" rIns="121917" bIns="60958" rtlCol="0" anchor="ctr"/>
          <a:lstStyle/>
          <a:p>
            <a:pPr algn="ctr" defTabSz="914400"/>
            <a:endParaRPr lang="en-US">
              <a:solidFill>
                <a:prstClr val="black"/>
              </a:solidFill>
            </a:endParaRPr>
          </a:p>
        </p:txBody>
      </p:sp>
      <p:sp>
        <p:nvSpPr>
          <p:cNvPr id="12" name="TextBox 11">
            <a:hlinkClick r:id="rId5" action="ppaction://hlinksldjump"/>
          </p:cNvPr>
          <p:cNvSpPr txBox="1"/>
          <p:nvPr/>
        </p:nvSpPr>
        <p:spPr>
          <a:xfrm>
            <a:off x="1016000" y="957943"/>
            <a:ext cx="81280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4400" b="1" dirty="0"/>
              <a:t>1</a:t>
            </a:r>
          </a:p>
        </p:txBody>
      </p:sp>
      <p:sp>
        <p:nvSpPr>
          <p:cNvPr id="13" name="TextBox 12">
            <a:hlinkClick r:id="rId6" action="ppaction://hlinksldjump"/>
          </p:cNvPr>
          <p:cNvSpPr txBox="1"/>
          <p:nvPr/>
        </p:nvSpPr>
        <p:spPr>
          <a:xfrm>
            <a:off x="6149664" y="3036506"/>
            <a:ext cx="812800" cy="769441"/>
          </a:xfrm>
          <a:prstGeom prst="rect">
            <a:avLst/>
          </a:prstGeom>
          <a:solidFill>
            <a:schemeClr val="accent1">
              <a:lumMod val="60000"/>
              <a:lumOff val="4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4400" b="1" dirty="0"/>
              <a:t>4</a:t>
            </a:r>
          </a:p>
        </p:txBody>
      </p:sp>
      <p:sp>
        <p:nvSpPr>
          <p:cNvPr id="14" name="TextBox 13">
            <a:hlinkClick r:id="rId7" action="ppaction://hlinksldjump"/>
          </p:cNvPr>
          <p:cNvSpPr txBox="1"/>
          <p:nvPr/>
        </p:nvSpPr>
        <p:spPr>
          <a:xfrm>
            <a:off x="1087121" y="3036506"/>
            <a:ext cx="812800" cy="769441"/>
          </a:xfrm>
          <a:prstGeom prst="rect">
            <a:avLst/>
          </a:prstGeom>
          <a:solidFill>
            <a:srgbClr val="FFC000"/>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4400" b="1" dirty="0"/>
              <a:t>3</a:t>
            </a:r>
          </a:p>
        </p:txBody>
      </p:sp>
      <p:sp>
        <p:nvSpPr>
          <p:cNvPr id="15" name="TextBox 14">
            <a:hlinkClick r:id="rId8" action="ppaction://hlinksldjump"/>
          </p:cNvPr>
          <p:cNvSpPr txBox="1"/>
          <p:nvPr/>
        </p:nvSpPr>
        <p:spPr>
          <a:xfrm>
            <a:off x="6291943" y="973613"/>
            <a:ext cx="812800" cy="76944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4400" b="1" dirty="0"/>
              <a:t>2</a:t>
            </a:r>
          </a:p>
        </p:txBody>
      </p:sp>
    </p:spTree>
    <p:extLst>
      <p:ext uri="{BB962C8B-B14F-4D97-AF65-F5344CB8AC3E}">
        <p14:creationId xmlns:p14="http://schemas.microsoft.com/office/powerpoint/2010/main" val="4202785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peelOff"/>
      </p:transition>
    </mc:Choice>
    <mc:Fallback xmlns="">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ppt_x"/>
                                          </p:val>
                                        </p:tav>
                                      </p:tavLst>
                                    </p:anim>
                                    <p:anim calcmode="lin" valueType="num">
                                      <p:cBhvr additive="base">
                                        <p:cTn id="11" dur="500"/>
                                        <p:tgtEl>
                                          <p:spTgt spid="8"/>
                                        </p:tgtEl>
                                        <p:attrNameLst>
                                          <p:attrName>ppt_y</p:attrName>
                                        </p:attrNameLst>
                                      </p:cBhvr>
                                      <p:tavLst>
                                        <p:tav tm="0">
                                          <p:val>
                                            <p:strVal val="ppt_y"/>
                                          </p:val>
                                        </p:tav>
                                        <p:tav tm="100000">
                                          <p:val>
                                            <p:strVal val="1+ppt_h/2"/>
                                          </p:val>
                                        </p:tav>
                                      </p:tavLst>
                                    </p:anim>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14"/>
                                        </p:tgtEl>
                                        <p:attrNameLst>
                                          <p:attrName>ppt_x</p:attrName>
                                        </p:attrNameLst>
                                      </p:cBhvr>
                                      <p:tavLst>
                                        <p:tav tm="0">
                                          <p:val>
                                            <p:strVal val="ppt_x"/>
                                          </p:val>
                                        </p:tav>
                                        <p:tav tm="100000">
                                          <p:val>
                                            <p:strVal val="ppt_x"/>
                                          </p:val>
                                        </p:tav>
                                      </p:tavLst>
                                    </p:anim>
                                    <p:anim calcmode="lin" valueType="num">
                                      <p:cBhvr additive="base">
                                        <p:cTn id="18" dur="500"/>
                                        <p:tgtEl>
                                          <p:spTgt spid="14"/>
                                        </p:tgtEl>
                                        <p:attrNameLst>
                                          <p:attrName>ppt_y</p:attrName>
                                        </p:attrNameLst>
                                      </p:cBhvr>
                                      <p:tavLst>
                                        <p:tav tm="0">
                                          <p:val>
                                            <p:strVal val="ppt_y"/>
                                          </p:val>
                                        </p:tav>
                                        <p:tav tm="100000">
                                          <p:val>
                                            <p:strVal val="1+ppt_h/2"/>
                                          </p:val>
                                        </p:tav>
                                      </p:tavLst>
                                    </p:anim>
                                    <p:set>
                                      <p:cBhvr>
                                        <p:cTn id="19" dur="1" fill="hold">
                                          <p:stCondLst>
                                            <p:cond delay="499"/>
                                          </p:stCondLst>
                                        </p:cTn>
                                        <p:tgtEl>
                                          <p:spTgt spid="14"/>
                                        </p:tgtEl>
                                        <p:attrNameLst>
                                          <p:attrName>style.visibility</p:attrName>
                                        </p:attrNameLst>
                                      </p:cBhvr>
                                      <p:to>
                                        <p:strVal val="hidden"/>
                                      </p:to>
                                    </p:set>
                                  </p:childTnLst>
                                </p:cTn>
                              </p:par>
                              <p:par>
                                <p:cTn id="20" presetID="2" presetClass="exit" presetSubtype="4" fill="hold" grpId="0" nodeType="withEffect">
                                  <p:stCondLst>
                                    <p:cond delay="0"/>
                                  </p:stCondLst>
                                  <p:childTnLst>
                                    <p:anim calcmode="lin" valueType="num">
                                      <p:cBhvr additive="base">
                                        <p:cTn id="21" dur="500"/>
                                        <p:tgtEl>
                                          <p:spTgt spid="9"/>
                                        </p:tgtEl>
                                        <p:attrNameLst>
                                          <p:attrName>ppt_x</p:attrName>
                                        </p:attrNameLst>
                                      </p:cBhvr>
                                      <p:tavLst>
                                        <p:tav tm="0">
                                          <p:val>
                                            <p:strVal val="ppt_x"/>
                                          </p:val>
                                        </p:tav>
                                        <p:tav tm="100000">
                                          <p:val>
                                            <p:strVal val="ppt_x"/>
                                          </p:val>
                                        </p:tav>
                                      </p:tavLst>
                                    </p:anim>
                                    <p:anim calcmode="lin" valueType="num">
                                      <p:cBhvr additive="base">
                                        <p:cTn id="22" dur="500"/>
                                        <p:tgtEl>
                                          <p:spTgt spid="9"/>
                                        </p:tgtEl>
                                        <p:attrNameLst>
                                          <p:attrName>ppt_y</p:attrName>
                                        </p:attrNameLst>
                                      </p:cBhvr>
                                      <p:tavLst>
                                        <p:tav tm="0">
                                          <p:val>
                                            <p:strVal val="ppt_y"/>
                                          </p:val>
                                        </p:tav>
                                        <p:tav tm="100000">
                                          <p:val>
                                            <p:strVal val="1+ppt_h/2"/>
                                          </p:val>
                                        </p:tav>
                                      </p:tavLst>
                                    </p:anim>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13"/>
                                        </p:tgtEl>
                                        <p:attrNameLst>
                                          <p:attrName>ppt_x</p:attrName>
                                        </p:attrNameLst>
                                      </p:cBhvr>
                                      <p:tavLst>
                                        <p:tav tm="0">
                                          <p:val>
                                            <p:strVal val="ppt_x"/>
                                          </p:val>
                                        </p:tav>
                                        <p:tav tm="100000">
                                          <p:val>
                                            <p:strVal val="ppt_x"/>
                                          </p:val>
                                        </p:tav>
                                      </p:tavLst>
                                    </p:anim>
                                    <p:anim calcmode="lin" valueType="num">
                                      <p:cBhvr additive="base">
                                        <p:cTn id="29" dur="500"/>
                                        <p:tgtEl>
                                          <p:spTgt spid="13"/>
                                        </p:tgtEl>
                                        <p:attrNameLst>
                                          <p:attrName>ppt_y</p:attrName>
                                        </p:attrNameLst>
                                      </p:cBhvr>
                                      <p:tavLst>
                                        <p:tav tm="0">
                                          <p:val>
                                            <p:strVal val="ppt_y"/>
                                          </p:val>
                                        </p:tav>
                                        <p:tav tm="100000">
                                          <p:val>
                                            <p:strVal val="1+ppt_h/2"/>
                                          </p:val>
                                        </p:tav>
                                      </p:tavLst>
                                    </p:anim>
                                    <p:set>
                                      <p:cBhvr>
                                        <p:cTn id="30" dur="1" fill="hold">
                                          <p:stCondLst>
                                            <p:cond delay="499"/>
                                          </p:stCondLst>
                                        </p:cTn>
                                        <p:tgtEl>
                                          <p:spTgt spid="13"/>
                                        </p:tgtEl>
                                        <p:attrNameLst>
                                          <p:attrName>style.visibility</p:attrName>
                                        </p:attrNameLst>
                                      </p:cBhvr>
                                      <p:to>
                                        <p:strVal val="hidden"/>
                                      </p:to>
                                    </p:set>
                                  </p:childTnLst>
                                </p:cTn>
                              </p:par>
                              <p:par>
                                <p:cTn id="31" presetID="2" presetClass="exit" presetSubtype="4" fill="hold" grpId="0" nodeType="withEffect">
                                  <p:stCondLst>
                                    <p:cond delay="0"/>
                                  </p:st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1+ppt_h/2"/>
                                          </p:val>
                                        </p:tav>
                                      </p:tavLst>
                                    </p:anim>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2" presetClass="exit" presetSubtype="4" fill="hold" grpId="0" nodeType="clickEffect">
                                  <p:stCondLst>
                                    <p:cond delay="0"/>
                                  </p:stCondLst>
                                  <p:childTnLst>
                                    <p:anim calcmode="lin" valueType="num">
                                      <p:cBhvr additive="base">
                                        <p:cTn id="39" dur="500"/>
                                        <p:tgtEl>
                                          <p:spTgt spid="15"/>
                                        </p:tgtEl>
                                        <p:attrNameLst>
                                          <p:attrName>ppt_x</p:attrName>
                                        </p:attrNameLst>
                                      </p:cBhvr>
                                      <p:tavLst>
                                        <p:tav tm="0">
                                          <p:val>
                                            <p:strVal val="ppt_x"/>
                                          </p:val>
                                        </p:tav>
                                        <p:tav tm="100000">
                                          <p:val>
                                            <p:strVal val="ppt_x"/>
                                          </p:val>
                                        </p:tav>
                                      </p:tavLst>
                                    </p:anim>
                                    <p:anim calcmode="lin" valueType="num">
                                      <p:cBhvr additive="base">
                                        <p:cTn id="40" dur="500"/>
                                        <p:tgtEl>
                                          <p:spTgt spid="15"/>
                                        </p:tgtEl>
                                        <p:attrNameLst>
                                          <p:attrName>ppt_y</p:attrName>
                                        </p:attrNameLst>
                                      </p:cBhvr>
                                      <p:tavLst>
                                        <p:tav tm="0">
                                          <p:val>
                                            <p:strVal val="ppt_y"/>
                                          </p:val>
                                        </p:tav>
                                        <p:tav tm="100000">
                                          <p:val>
                                            <p:strVal val="1+ppt_h/2"/>
                                          </p:val>
                                        </p:tav>
                                      </p:tavLst>
                                    </p:anim>
                                    <p:set>
                                      <p:cBhvr>
                                        <p:cTn id="41" dur="1" fill="hold">
                                          <p:stCondLst>
                                            <p:cond delay="499"/>
                                          </p:stCondLst>
                                        </p:cTn>
                                        <p:tgtEl>
                                          <p:spTgt spid="15"/>
                                        </p:tgtEl>
                                        <p:attrNameLst>
                                          <p:attrName>style.visibility</p:attrName>
                                        </p:attrNameLst>
                                      </p:cBhvr>
                                      <p:to>
                                        <p:strVal val="hidden"/>
                                      </p:to>
                                    </p:set>
                                  </p:childTnLst>
                                </p:cTn>
                              </p:par>
                              <p:par>
                                <p:cTn id="42" presetID="2" presetClass="exit" presetSubtype="4" fill="hold" grpId="0" nodeType="withEffect">
                                  <p:stCondLst>
                                    <p:cond delay="0"/>
                                  </p:stCondLst>
                                  <p:childTnLst>
                                    <p:anim calcmode="lin" valueType="num">
                                      <p:cBhvr additive="base">
                                        <p:cTn id="43" dur="500"/>
                                        <p:tgtEl>
                                          <p:spTgt spid="11"/>
                                        </p:tgtEl>
                                        <p:attrNameLst>
                                          <p:attrName>ppt_x</p:attrName>
                                        </p:attrNameLst>
                                      </p:cBhvr>
                                      <p:tavLst>
                                        <p:tav tm="0">
                                          <p:val>
                                            <p:strVal val="ppt_x"/>
                                          </p:val>
                                        </p:tav>
                                        <p:tav tm="100000">
                                          <p:val>
                                            <p:strVal val="ppt_x"/>
                                          </p:val>
                                        </p:tav>
                                      </p:tavLst>
                                    </p:anim>
                                    <p:anim calcmode="lin" valueType="num">
                                      <p:cBhvr additive="base">
                                        <p:cTn id="44" dur="500"/>
                                        <p:tgtEl>
                                          <p:spTgt spid="11"/>
                                        </p:tgtEl>
                                        <p:attrNameLst>
                                          <p:attrName>ppt_y</p:attrName>
                                        </p:attrNameLst>
                                      </p:cBhvr>
                                      <p:tavLst>
                                        <p:tav tm="0">
                                          <p:val>
                                            <p:strVal val="ppt_y"/>
                                          </p:val>
                                        </p:tav>
                                        <p:tav tm="100000">
                                          <p:val>
                                            <p:strVal val="1+ppt_h/2"/>
                                          </p:val>
                                        </p:tav>
                                      </p:tavLst>
                                    </p:anim>
                                    <p:set>
                                      <p:cBhvr>
                                        <p:cTn id="4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93600" cy="6936509"/>
          </a:xfrm>
          <a:prstGeom prst="rect">
            <a:avLst/>
          </a:prstGeom>
        </p:spPr>
      </p:pic>
      <p:sp>
        <p:nvSpPr>
          <p:cNvPr id="3" name="Rectangle 2"/>
          <p:cNvSpPr/>
          <p:nvPr/>
        </p:nvSpPr>
        <p:spPr>
          <a:xfrm>
            <a:off x="554182" y="210212"/>
            <a:ext cx="11185236" cy="584775"/>
          </a:xfrm>
          <a:prstGeom prst="rect">
            <a:avLst/>
          </a:prstGeom>
        </p:spPr>
        <p:txBody>
          <a:bodyPr wrap="square">
            <a:spAutoFit/>
          </a:bodyPr>
          <a:lstStyle/>
          <a:p>
            <a:pPr algn="just">
              <a:spcAft>
                <a:spcPts val="0"/>
              </a:spcAft>
            </a:pPr>
            <a:r>
              <a:rPr lang="vi-VN" sz="3200" b="1" dirty="0">
                <a:solidFill>
                  <a:srgbClr val="0070C0"/>
                </a:solidFill>
                <a:latin typeface="Times New Roman" panose="02020603050405020304" pitchFamily="18" charset="0"/>
                <a:ea typeface="Times New Roman" panose="02020603050405020304" pitchFamily="18" charset="0"/>
              </a:rPr>
              <a:t>2. Vẻ đẹp của thiên nhiên và con người trong bài thơ</a:t>
            </a:r>
            <a:endParaRPr lang="en-US" sz="3200" dirty="0">
              <a:effectLst/>
              <a:latin typeface="Times New Roman" panose="02020603050405020304" pitchFamily="18" charset="0"/>
              <a:ea typeface="Times New Roman" panose="02020603050405020304" pitchFamily="18" charset="0"/>
            </a:endParaRPr>
          </a:p>
        </p:txBody>
      </p:sp>
      <p:sp>
        <p:nvSpPr>
          <p:cNvPr id="4" name="Rounded Rectangle 3"/>
          <p:cNvSpPr/>
          <p:nvPr/>
        </p:nvSpPr>
        <p:spPr>
          <a:xfrm>
            <a:off x="822035" y="1811194"/>
            <a:ext cx="7786255" cy="269615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endParaRPr lang="en-US" sz="2800" b="1" dirty="0">
              <a:solidFill>
                <a:srgbClr val="FF0000"/>
              </a:solidFill>
              <a:latin typeface="Times New Roman" panose="02020603050405020304" pitchFamily="18" charset="0"/>
              <a:cs typeface="Times New Roman" panose="02020603050405020304" pitchFamily="18" charset="0"/>
            </a:endParaRPr>
          </a:p>
          <a:p>
            <a:endParaRPr lang="en-US" sz="2800" b="1" dirty="0">
              <a:solidFill>
                <a:srgbClr val="FF0000"/>
              </a:solidFill>
              <a:latin typeface="Times New Roman" panose="02020603050405020304" pitchFamily="18" charset="0"/>
              <a:cs typeface="Times New Roman" panose="02020603050405020304" pitchFamily="18" charset="0"/>
            </a:endParaRPr>
          </a:p>
          <a:p>
            <a:r>
              <a:rPr lang="vi-VN" sz="2800" b="1" dirty="0">
                <a:solidFill>
                  <a:srgbClr val="FF0000"/>
                </a:solidFill>
                <a:latin typeface="Times New Roman" panose="02020603050405020304" pitchFamily="18" charset="0"/>
                <a:cs typeface="Times New Roman" panose="02020603050405020304" pitchFamily="18" charset="0"/>
              </a:rPr>
              <a:t>a. Bức tranh thiên nhiên</a:t>
            </a:r>
            <a:endParaRPr lang="en-US" sz="2800" dirty="0">
              <a:solidFill>
                <a:srgbClr val="FF0000"/>
              </a:solidFill>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a2. Cảnh vật đỉnh núi Hương Lô - câu đầu</a:t>
            </a:r>
            <a:endParaRPr lang="en-US" sz="2800" dirty="0">
              <a:latin typeface="Times New Roman" panose="02020603050405020304" pitchFamily="18" charset="0"/>
              <a:cs typeface="Times New Roman" panose="02020603050405020304" pitchFamily="18" charset="0"/>
            </a:endParaRPr>
          </a:p>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chiếu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Hương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Lô</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sinh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yên</a:t>
            </a:r>
            <a:r>
              <a:rPr lang="en-US" sz="2800" b="1" i="1" dirty="0">
                <a:latin typeface="Times New Roman" panose="02020603050405020304" pitchFamily="18" charset="0"/>
                <a:cs typeface="Times New Roman" panose="02020603050405020304" pitchFamily="18" charset="0"/>
              </a:rPr>
              <a:t> </a:t>
            </a: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tía</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Nắng rọi Hương Lô khói tía bay</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4575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0234" y="138546"/>
            <a:ext cx="7143750" cy="103634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119149530"/>
              </p:ext>
            </p:extLst>
          </p:nvPr>
        </p:nvGraphicFramePr>
        <p:xfrm>
          <a:off x="683490" y="1477817"/>
          <a:ext cx="10954327" cy="5107711"/>
        </p:xfrm>
        <a:graphic>
          <a:graphicData uri="http://schemas.openxmlformats.org/drawingml/2006/table">
            <a:tbl>
              <a:tblPr firstRow="1" firstCol="1" bandRow="1"/>
              <a:tblGrid>
                <a:gridCol w="7441395">
                  <a:extLst>
                    <a:ext uri="{9D8B030D-6E8A-4147-A177-3AD203B41FA5}">
                      <a16:colId xmlns:a16="http://schemas.microsoft.com/office/drawing/2014/main" val="1524432437"/>
                    </a:ext>
                  </a:extLst>
                </a:gridCol>
                <a:gridCol w="3512932">
                  <a:extLst>
                    <a:ext uri="{9D8B030D-6E8A-4147-A177-3AD203B41FA5}">
                      <a16:colId xmlns:a16="http://schemas.microsoft.com/office/drawing/2014/main" val="1175707862"/>
                    </a:ext>
                  </a:extLst>
                </a:gridCol>
              </a:tblGrid>
              <a:tr h="1857349">
                <a:tc gridSpan="2">
                  <a:txBody>
                    <a:bodyPr/>
                    <a:lstStyle/>
                    <a:p>
                      <a:pPr algn="ctr">
                        <a:lnSpc>
                          <a:spcPct val="130000"/>
                        </a:lnSpc>
                        <a:spcAft>
                          <a:spcPts val="0"/>
                        </a:spcAf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02.</a:t>
                      </a: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câu thơ thứ nhất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en-US" sz="2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Nhật chiếu Hương Lô sinh tử yên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 trời chiếu núi Hương Lô sinh ra làn khói tía</a:t>
                      </a:r>
                      <a:r>
                        <a:rPr lang="en-US" sz="2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Nắng rọi Hương Lô khói tía bay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514289522"/>
                  </a:ext>
                </a:extLst>
              </a:tr>
              <a:tr h="928675">
                <a:tc>
                  <a:txBody>
                    <a:bodyPr/>
                    <a:lstStyle/>
                    <a:p>
                      <a:pPr>
                        <a:lnSpc>
                          <a:spcPct val="130000"/>
                        </a:lnSpc>
                        <a:spcAft>
                          <a:spcPts val="0"/>
                        </a:spcAft>
                      </a:pP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Hãy giới thiệu về ngọn núi Hương Lô</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9537976"/>
                  </a:ext>
                </a:extLst>
              </a:tr>
              <a:tr h="1393012">
                <a:tc>
                  <a:txBody>
                    <a:bodyPr/>
                    <a:lstStyle/>
                    <a:p>
                      <a:pPr algn="just">
                        <a:lnSpc>
                          <a:spcPct val="130000"/>
                        </a:lnSpc>
                        <a:spcAft>
                          <a:spcPts val="0"/>
                        </a:spcAft>
                      </a:pP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Sự hòa quyện giữa cảnh vật như thế nào?</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Trong bản dịch đã dịch thiếu từ gì? Điều này ảnh hưởng như thế nào tới ý nghĩa của câu thơ thứ nhất?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591606"/>
                  </a:ext>
                </a:extLst>
              </a:tr>
              <a:tr h="928675">
                <a:tc>
                  <a:txBody>
                    <a:bodyPr/>
                    <a:lstStyle/>
                    <a:p>
                      <a:pPr algn="just">
                        <a:lnSpc>
                          <a:spcPct val="130000"/>
                        </a:lnSpc>
                        <a:spcAft>
                          <a:spcPts val="0"/>
                        </a:spcAft>
                      </a:pP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Bức tranh về núi Hương Lô hiện lên trong trí tưởng tượng của em như thế nào?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941291"/>
                  </a:ext>
                </a:extLst>
              </a:tr>
            </a:tbl>
          </a:graphicData>
        </a:graphic>
      </p:graphicFrame>
    </p:spTree>
    <p:extLst>
      <p:ext uri="{BB962C8B-B14F-4D97-AF65-F5344CB8AC3E}">
        <p14:creationId xmlns:p14="http://schemas.microsoft.com/office/powerpoint/2010/main" val="3715212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93600" cy="6936509"/>
          </a:xfrm>
          <a:prstGeom prst="rect">
            <a:avLst/>
          </a:prstGeom>
        </p:spPr>
      </p:pic>
      <p:sp>
        <p:nvSpPr>
          <p:cNvPr id="3" name="Rectangle 2"/>
          <p:cNvSpPr/>
          <p:nvPr/>
        </p:nvSpPr>
        <p:spPr>
          <a:xfrm>
            <a:off x="554182" y="210212"/>
            <a:ext cx="11185236" cy="584775"/>
          </a:xfrm>
          <a:prstGeom prst="rect">
            <a:avLst/>
          </a:prstGeom>
        </p:spPr>
        <p:txBody>
          <a:bodyPr wrap="square">
            <a:spAutoFit/>
          </a:bodyPr>
          <a:lstStyle/>
          <a:p>
            <a:pPr algn="just">
              <a:spcAft>
                <a:spcPts val="0"/>
              </a:spcAft>
            </a:pPr>
            <a:r>
              <a:rPr lang="vi-VN" sz="3200" b="1" dirty="0">
                <a:solidFill>
                  <a:srgbClr val="0070C0"/>
                </a:solidFill>
                <a:latin typeface="Times New Roman" panose="02020603050405020304" pitchFamily="18" charset="0"/>
                <a:ea typeface="Times New Roman" panose="02020603050405020304" pitchFamily="18" charset="0"/>
              </a:rPr>
              <a:t>2. Vẻ đẹp của thiên nhiên và con người trong bài thơ</a:t>
            </a:r>
            <a:endParaRPr lang="en-US" sz="3200" dirty="0">
              <a:effectLst/>
              <a:latin typeface="Times New Roman" panose="02020603050405020304" pitchFamily="18" charset="0"/>
              <a:ea typeface="Times New Roman" panose="02020603050405020304" pitchFamily="18" charset="0"/>
            </a:endParaRPr>
          </a:p>
        </p:txBody>
      </p:sp>
      <p:sp>
        <p:nvSpPr>
          <p:cNvPr id="4" name="Rounded Rectangle 3"/>
          <p:cNvSpPr/>
          <p:nvPr/>
        </p:nvSpPr>
        <p:spPr>
          <a:xfrm>
            <a:off x="720435" y="1005199"/>
            <a:ext cx="7786255" cy="33141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2800" b="1" dirty="0">
                <a:solidFill>
                  <a:srgbClr val="FF0000"/>
                </a:solidFill>
                <a:latin typeface="Times New Roman" panose="02020603050405020304" pitchFamily="18" charset="0"/>
                <a:cs typeface="Times New Roman" panose="02020603050405020304" pitchFamily="18" charset="0"/>
              </a:rPr>
              <a:t>a. Bức tranh thiên nhiên</a:t>
            </a:r>
            <a:endParaRPr lang="en-US" sz="2800" dirty="0">
              <a:solidFill>
                <a:srgbClr val="FF0000"/>
              </a:solidFill>
              <a:latin typeface="Times New Roman" panose="02020603050405020304" pitchFamily="18" charset="0"/>
              <a:cs typeface="Times New Roman" panose="02020603050405020304" pitchFamily="18" charset="0"/>
            </a:endParaRPr>
          </a:p>
          <a:p>
            <a:r>
              <a:rPr lang="vi-VN" sz="2800" b="1" dirty="0">
                <a:latin typeface="Times New Roman" panose="02020603050405020304" pitchFamily="18" charset="0"/>
                <a:cs typeface="Times New Roman" panose="02020603050405020304" pitchFamily="18" charset="0"/>
              </a:rPr>
              <a:t>a2. Cảnh vật đỉnh núi Hương Lô - câu đầu</a:t>
            </a:r>
            <a:endParaRPr lang="en-US" sz="2800" dirty="0">
              <a:latin typeface="Times New Roman" panose="02020603050405020304" pitchFamily="18" charset="0"/>
              <a:cs typeface="Times New Roman" panose="02020603050405020304" pitchFamily="18" charset="0"/>
            </a:endParaRPr>
          </a:p>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chiếu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Hương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Lô</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sinh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yên</a:t>
            </a:r>
            <a:r>
              <a:rPr lang="en-US" sz="2800" b="1"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en-US" sz="2800" i="1" dirty="0" err="1">
                <a:latin typeface="Times New Roman" panose="02020603050405020304" pitchFamily="18" charset="0"/>
                <a:cs typeface="Times New Roman" panose="02020603050405020304" pitchFamily="18" charset="0"/>
              </a:rPr>
              <a: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ngọn núi trông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Sự hòa quyện của cảnh vật làm nên màu sắc lung linh, huyền ảo</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720435" y="4762004"/>
            <a:ext cx="7786255" cy="209599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dirty="0" err="1">
                <a:solidFill>
                  <a:srgbClr val="7030A0"/>
                </a:solidFill>
                <a:latin typeface="Times New Roman" panose="02020603050405020304" pitchFamily="18" charset="0"/>
                <a:cs typeface="Times New Roman" panose="02020603050405020304" pitchFamily="18" charset="0"/>
              </a:rPr>
              <a:t>Câu</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thơ</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đã</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gợi</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phông</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nền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cho</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bức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tranh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toàn</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cảnh</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thác</a:t>
            </a:r>
            <a:r>
              <a:rPr lang="en-US" sz="2800" dirty="0">
                <a:solidFill>
                  <a:srgbClr val="7030A0"/>
                </a:solidFill>
                <a:latin typeface="Times New Roman" panose="02020603050405020304" pitchFamily="18" charset="0"/>
                <a:cs typeface="Times New Roman" panose="02020603050405020304" pitchFamily="18" charset="0"/>
              </a:rPr>
              <a:t> </a:t>
            </a:r>
            <a:r>
              <a:rPr lang="en-US" sz="2800" dirty="0" err="1">
                <a:solidFill>
                  <a:srgbClr val="7030A0"/>
                </a:solidFill>
                <a:latin typeface="Times New Roman" panose="02020603050405020304" pitchFamily="18" charset="0"/>
                <a:cs typeface="Times New Roman" panose="02020603050405020304" pitchFamily="18" charset="0"/>
              </a:rPr>
              <a:t>nước</a:t>
            </a:r>
            <a:r>
              <a:rPr lang="en-US" sz="2800" dirty="0">
                <a:solidFill>
                  <a:srgbClr val="7030A0"/>
                </a:solidFill>
                <a:latin typeface="Times New Roman" panose="02020603050405020304" pitchFamily="18" charset="0"/>
                <a:cs typeface="Times New Roman" panose="02020603050405020304" pitchFamily="18" charset="0"/>
              </a:rPr>
              <a:t>. </a:t>
            </a:r>
            <a:r>
              <a:rPr lang="vi-VN" sz="2800" dirty="0">
                <a:solidFill>
                  <a:srgbClr val="7030A0"/>
                </a:solidFill>
                <a:latin typeface="Times New Roman" panose="02020603050405020304" pitchFamily="18" charset="0"/>
                <a:cs typeface="Times New Roman" panose="02020603050405020304" pitchFamily="18" charset="0"/>
              </a:rPr>
              <a:t>Câu đầu nhà thơ miêu tả ngọn núi Hương Lô thật đẹp, thiên nhiên kì vĩ, huyền ảo sắc màu.</a:t>
            </a: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6" name="Down Arrow 5"/>
          <p:cNvSpPr/>
          <p:nvPr/>
        </p:nvSpPr>
        <p:spPr>
          <a:xfrm>
            <a:off x="3749964" y="4319319"/>
            <a:ext cx="794327" cy="442685"/>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9305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barn(inVertical)">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barn(inVertical)">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640945"/>
          </a:xfrm>
          <a:prstGeom prst="rect">
            <a:avLst/>
          </a:prstGeom>
        </p:spPr>
      </p:pic>
      <p:sp>
        <p:nvSpPr>
          <p:cNvPr id="3" name="Rectangle 2"/>
          <p:cNvSpPr/>
          <p:nvPr/>
        </p:nvSpPr>
        <p:spPr>
          <a:xfrm>
            <a:off x="1893454" y="667437"/>
            <a:ext cx="8174182" cy="2653034"/>
          </a:xfrm>
          <a:prstGeom prst="rect">
            <a:avLst/>
          </a:prstGeom>
        </p:spPr>
        <p:txBody>
          <a:bodyPr wrap="square">
            <a:spAutoFit/>
          </a:bodyPr>
          <a:lstStyle/>
          <a:p>
            <a:pPr algn="just">
              <a:lnSpc>
                <a:spcPct val="130000"/>
              </a:lnSpc>
              <a:spcAft>
                <a:spcPts val="0"/>
              </a:spcAft>
            </a:pPr>
            <a:r>
              <a:rPr lang="vi-VN" sz="3200" b="1" dirty="0">
                <a:latin typeface="Times New Roman" panose="02020603050405020304" pitchFamily="18" charset="0"/>
                <a:ea typeface="Times New Roman" panose="02020603050405020304" pitchFamily="18" charset="0"/>
              </a:rPr>
              <a:t>a3. Vẻ đẹp của dòng thác núi Lư- ba câu sau</a:t>
            </a:r>
            <a:endParaRPr lang="en-US" sz="32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3200" b="1" i="1" dirty="0">
                <a:latin typeface="Times New Roman" panose="02020603050405020304" pitchFamily="18" charset="0"/>
                <a:ea typeface="Calibri" panose="020F0502020204030204" pitchFamily="34" charset="0"/>
              </a:rPr>
              <a:t>         </a:t>
            </a:r>
            <a:r>
              <a:rPr lang="en-US" sz="3200" b="1" i="1" dirty="0">
                <a:latin typeface="Times New Roman" panose="02020603050405020304" pitchFamily="18" charset="0"/>
                <a:ea typeface="Calibri" panose="020F0502020204030204" pitchFamily="34" charset="0"/>
              </a:rPr>
              <a:t>Dao khan </a:t>
            </a:r>
            <a:r>
              <a:rPr lang="en-US" sz="3200" b="1" i="1" dirty="0" err="1">
                <a:latin typeface="Times New Roman" panose="02020603050405020304" pitchFamily="18" charset="0"/>
                <a:ea typeface="Calibri" panose="020F0502020204030204" pitchFamily="34" charset="0"/>
              </a:rPr>
              <a:t>bộc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bố</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quải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tiền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xuyên</a:t>
            </a:r>
            <a:endParaRPr lang="en-US" sz="32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3200" b="1" i="1" dirty="0">
                <a:latin typeface="Times New Roman" panose="02020603050405020304" pitchFamily="18" charset="0"/>
                <a:ea typeface="Calibri" panose="020F0502020204030204" pitchFamily="34" charset="0"/>
              </a:rPr>
              <a:t>  </a:t>
            </a:r>
            <a:r>
              <a:rPr lang="en-US" sz="3200" b="1" i="1" dirty="0">
                <a:latin typeface="Times New Roman" panose="02020603050405020304" pitchFamily="18" charset="0"/>
                <a:ea typeface="Calibri" panose="020F0502020204030204" pitchFamily="34" charset="0"/>
              </a:rPr>
              <a:t>       Phi </a:t>
            </a:r>
            <a:r>
              <a:rPr lang="en-US" sz="3200" b="1" i="1" dirty="0" err="1">
                <a:latin typeface="Times New Roman" panose="02020603050405020304" pitchFamily="18" charset="0"/>
                <a:ea typeface="Calibri" panose="020F0502020204030204" pitchFamily="34" charset="0"/>
              </a:rPr>
              <a:t>lưu</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trực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há</a:t>
            </a:r>
            <a:r>
              <a:rPr lang="en-US" sz="3200" b="1" i="1" dirty="0">
                <a:latin typeface="Times New Roman" panose="02020603050405020304" pitchFamily="18" charset="0"/>
                <a:ea typeface="Calibri" panose="020F0502020204030204" pitchFamily="34" charset="0"/>
              </a:rPr>
              <a:t> tam </a:t>
            </a:r>
            <a:r>
              <a:rPr lang="en-US" sz="3200" b="1" i="1" dirty="0" err="1">
                <a:latin typeface="Times New Roman" panose="02020603050405020304" pitchFamily="18" charset="0"/>
                <a:ea typeface="Calibri" panose="020F0502020204030204" pitchFamily="34" charset="0"/>
              </a:rPr>
              <a:t>thiên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xích</a:t>
            </a:r>
            <a:r>
              <a:rPr lang="en-US" sz="3200" b="1" i="1" dirty="0">
                <a:latin typeface="Times New Roman" panose="02020603050405020304" pitchFamily="18" charset="0"/>
                <a:ea typeface="Calibri" panose="020F0502020204030204" pitchFamily="34" charset="0"/>
              </a:rPr>
              <a:t> </a:t>
            </a:r>
            <a:endParaRPr lang="en-US" sz="32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3200" b="1" i="1" dirty="0">
                <a:latin typeface="Times New Roman" panose="02020603050405020304" pitchFamily="18" charset="0"/>
                <a:ea typeface="Calibri" panose="020F0502020204030204" pitchFamily="34" charset="0"/>
              </a:rPr>
              <a:t>    </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Nghi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thị</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Ngân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Hà</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lạc</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cửu</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thiên</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554182" y="210212"/>
            <a:ext cx="11185236" cy="584775"/>
          </a:xfrm>
          <a:prstGeom prst="rect">
            <a:avLst/>
          </a:prstGeom>
        </p:spPr>
        <p:txBody>
          <a:bodyPr wrap="square">
            <a:spAutoFit/>
          </a:bodyPr>
          <a:lstStyle/>
          <a:p>
            <a:pPr algn="just">
              <a:spcAft>
                <a:spcPts val="0"/>
              </a:spcAft>
            </a:pPr>
            <a:r>
              <a:rPr lang="vi-VN" sz="3200" b="1" dirty="0">
                <a:solidFill>
                  <a:srgbClr val="0070C0"/>
                </a:solidFill>
                <a:latin typeface="Times New Roman" panose="02020603050405020304" pitchFamily="18" charset="0"/>
                <a:ea typeface="Times New Roman" panose="02020603050405020304" pitchFamily="18" charset="0"/>
              </a:rPr>
              <a:t>2. Vẻ đẹp của thiên nhiên và con người trong bài thơ</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650836" y="3254082"/>
            <a:ext cx="9541163" cy="3453253"/>
          </a:xfrm>
          <a:prstGeom prst="rect">
            <a:avLst/>
          </a:prstGeom>
        </p:spPr>
        <p:txBody>
          <a:bodyPr wrap="square">
            <a:spAutoFit/>
          </a:bodyPr>
          <a:lstStyle/>
          <a:p>
            <a:pPr algn="just">
              <a:lnSpc>
                <a:spcPct val="130000"/>
              </a:lnSpc>
              <a:spcAft>
                <a:spcPts val="0"/>
              </a:spcAft>
            </a:pPr>
            <a:r>
              <a:rPr lang="vi-VN"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Calibri" panose="020F0502020204030204" pitchFamily="34" charset="0"/>
              </a:rPr>
              <a:t>Xa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nhìn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treo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trên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sông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phía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trước</a:t>
            </a:r>
            <a:r>
              <a:rPr lang="en-US" sz="2800" dirty="0">
                <a:latin typeface="Times New Roman" panose="02020603050405020304" pitchFamily="18" charset="0"/>
                <a:ea typeface="Times New Roman" panose="02020603050405020304" pitchFamily="18" charset="0"/>
              </a:rPr>
              <a:t> </a:t>
            </a:r>
          </a:p>
          <a:p>
            <a:pPr algn="just">
              <a:lnSpc>
                <a:spcPct val="130000"/>
              </a:lnSpc>
              <a:spcAft>
                <a:spcPts val="0"/>
              </a:spcAft>
            </a:pPr>
            <a:r>
              <a:rPr lang="en-US" sz="2800" dirty="0" err="1">
                <a:latin typeface="Times New Roman" panose="02020603050405020304" pitchFamily="18" charset="0"/>
                <a:ea typeface="Times New Roman" panose="02020603050405020304" pitchFamily="18" charset="0"/>
              </a:rPr>
              <a:t>Thác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chảy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bay </a:t>
            </a:r>
            <a:r>
              <a:rPr lang="en-US" sz="2800" dirty="0" err="1">
                <a:latin typeface="Times New Roman" panose="02020603050405020304" pitchFamily="18" charset="0"/>
                <a:ea typeface="Times New Roman" panose="02020603050405020304" pitchFamily="18" charset="0"/>
              </a:rPr>
              <a:t>đổ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thước</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pPr>
            <a:r>
              <a:rPr lang="en-US" sz="2800" dirty="0" err="1">
                <a:latin typeface="Times New Roman" panose="02020603050405020304" pitchFamily="18" charset="0"/>
                <a:ea typeface="Times New Roman" panose="02020603050405020304" pitchFamily="18" charset="0"/>
              </a:rPr>
              <a:t>Ngỡ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tầng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mây</a:t>
            </a:r>
            <a:r>
              <a:rPr lang="en-US" sz="2800" dirty="0">
                <a:latin typeface="Times New Roman" panose="02020603050405020304" pitchFamily="18" charset="0"/>
                <a:ea typeface="Times New Roman" panose="02020603050405020304" pitchFamily="18" charset="0"/>
              </a:rPr>
              <a:t>)</a:t>
            </a:r>
          </a:p>
          <a:p>
            <a:pPr algn="just">
              <a:lnSpc>
                <a:spcPct val="130000"/>
              </a:lnSpc>
              <a:spcAft>
                <a:spcPts val="0"/>
              </a:spcAft>
            </a:pPr>
            <a:r>
              <a:rPr lang="vi-VN"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dòng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thác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trước</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sông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này</a:t>
            </a:r>
            <a:r>
              <a:rPr lang="vi-VN"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Nước</a:t>
            </a:r>
            <a:r>
              <a:rPr lang="en-US" sz="2800" i="1" dirty="0">
                <a:latin typeface="Times New Roman" panose="02020603050405020304" pitchFamily="18" charset="0"/>
                <a:ea typeface="Times New Roman" panose="02020603050405020304" pitchFamily="18" charset="0"/>
              </a:rPr>
              <a:t> bay </a:t>
            </a:r>
            <a:r>
              <a:rPr lang="en-US" sz="2800" i="1" dirty="0" err="1">
                <a:latin typeface="Times New Roman" panose="02020603050405020304" pitchFamily="18" charset="0"/>
                <a:ea typeface="Times New Roman" panose="02020603050405020304" pitchFamily="18" charset="0"/>
              </a:rPr>
              <a:t>thẳng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xuống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ngàn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thước</a:t>
            </a:r>
            <a:r>
              <a:rPr lang="vi-VN"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Tưởng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dải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Ngân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tuột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khỏi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mây</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6130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0234" y="138546"/>
            <a:ext cx="7143750" cy="103634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71327742"/>
              </p:ext>
            </p:extLst>
          </p:nvPr>
        </p:nvGraphicFramePr>
        <p:xfrm>
          <a:off x="424872" y="1385454"/>
          <a:ext cx="11508509" cy="5310911"/>
        </p:xfrm>
        <a:graphic>
          <a:graphicData uri="http://schemas.openxmlformats.org/drawingml/2006/table">
            <a:tbl>
              <a:tblPr firstRow="1" firstCol="1" bandRow="1"/>
              <a:tblGrid>
                <a:gridCol w="7817859">
                  <a:extLst>
                    <a:ext uri="{9D8B030D-6E8A-4147-A177-3AD203B41FA5}">
                      <a16:colId xmlns:a16="http://schemas.microsoft.com/office/drawing/2014/main" val="2058215367"/>
                    </a:ext>
                  </a:extLst>
                </a:gridCol>
                <a:gridCol w="3690650">
                  <a:extLst>
                    <a:ext uri="{9D8B030D-6E8A-4147-A177-3AD203B41FA5}">
                      <a16:colId xmlns:a16="http://schemas.microsoft.com/office/drawing/2014/main" val="1059612273"/>
                    </a:ext>
                  </a:extLst>
                </a:gridCol>
              </a:tblGrid>
              <a:tr h="1180203">
                <a:tc gridSpan="2">
                  <a:txBody>
                    <a:bodyPr/>
                    <a:lstStyle/>
                    <a:p>
                      <a:pPr algn="ctr">
                        <a:lnSpc>
                          <a:spcPct val="130000"/>
                        </a:lnSpc>
                        <a:spcAft>
                          <a:spcPts val="0"/>
                        </a:spcAft>
                      </a:pPr>
                      <a:r>
                        <a:rPr lang="vi-VN" sz="2400" b="1" u="sng">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03.</a:t>
                      </a: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ba câu thơ sau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601098325"/>
                  </a:ext>
                </a:extLst>
              </a:tr>
              <a:tr h="1180203">
                <a:tc>
                  <a:txBody>
                    <a:bodyPr/>
                    <a:lstStyle/>
                    <a:p>
                      <a:pPr algn="just">
                        <a:lnSpc>
                          <a:spcPct val="130000"/>
                        </a:lnSpc>
                        <a:spcAft>
                          <a:spcPts val="0"/>
                        </a:spcAft>
                      </a:pP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Từ vị trí phía xa, hình ảnh dòng thác được khắc họa qua từ ngữ nào? Hình ảnh dòng thác hiện lên như thế nào?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7539064"/>
                  </a:ext>
                </a:extLst>
              </a:tr>
              <a:tr h="1770302">
                <a:tc>
                  <a:txBody>
                    <a:bodyPr/>
                    <a:lstStyle/>
                    <a:p>
                      <a:pPr algn="just">
                        <a:lnSpc>
                          <a:spcPct val="130000"/>
                        </a:lnSpc>
                        <a:spcAft>
                          <a:spcPts val="0"/>
                        </a:spcAft>
                      </a:pPr>
                      <a:r>
                        <a:rPr lang="vi-VN" sz="2400" i="1">
                          <a:effectLst/>
                          <a:latin typeface="Times New Roman" panose="02020603050405020304" pitchFamily="18" charset="0"/>
                          <a:ea typeface="Times New Roman" panose="02020603050405020304" pitchFamily="18" charset="0"/>
                          <a:cs typeface="Times New Roman" panose="02020603050405020304" pitchFamily="18" charset="0"/>
                        </a:rPr>
                        <a:t>Chỉ ra và phân tích những nghệ thuật đặc sắc được nhà thơ sử dụng khi miêu tả hình ảnh thác nước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3372710"/>
                  </a:ext>
                </a:extLst>
              </a:tr>
              <a:tr h="1180203">
                <a:tc>
                  <a:txBody>
                    <a:bodyPr/>
                    <a:lstStyle/>
                    <a:p>
                      <a:pPr algn="just">
                        <a:lnSpc>
                          <a:spcPct val="130000"/>
                        </a:lnSpc>
                        <a:spcAft>
                          <a:spcPts val="0"/>
                        </a:spcAft>
                      </a:pP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Em thích nhất hình ảnh nào trong ba câu thơ cuối, tại sao?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2937023"/>
                  </a:ext>
                </a:extLst>
              </a:tr>
            </a:tbl>
          </a:graphicData>
        </a:graphic>
      </p:graphicFrame>
    </p:spTree>
    <p:extLst>
      <p:ext uri="{BB962C8B-B14F-4D97-AF65-F5344CB8AC3E}">
        <p14:creationId xmlns:p14="http://schemas.microsoft.com/office/powerpoint/2010/main" val="147110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640945"/>
          </a:xfrm>
          <a:prstGeom prst="rect">
            <a:avLst/>
          </a:prstGeom>
        </p:spPr>
      </p:pic>
      <p:sp>
        <p:nvSpPr>
          <p:cNvPr id="3" name="Rectangle 2"/>
          <p:cNvSpPr/>
          <p:nvPr/>
        </p:nvSpPr>
        <p:spPr>
          <a:xfrm>
            <a:off x="1533236" y="794987"/>
            <a:ext cx="8174182" cy="668645"/>
          </a:xfrm>
          <a:prstGeom prst="rect">
            <a:avLst/>
          </a:prstGeom>
        </p:spPr>
        <p:txBody>
          <a:bodyPr wrap="square">
            <a:spAutoFit/>
          </a:bodyPr>
          <a:lstStyle/>
          <a:p>
            <a:pPr algn="just">
              <a:lnSpc>
                <a:spcPct val="130000"/>
              </a:lnSpc>
              <a:spcAft>
                <a:spcPts val="0"/>
              </a:spcAft>
            </a:pPr>
            <a:r>
              <a:rPr lang="vi-VN" sz="3200" b="1" dirty="0">
                <a:latin typeface="Times New Roman" panose="02020603050405020304" pitchFamily="18" charset="0"/>
                <a:ea typeface="Times New Roman" panose="02020603050405020304" pitchFamily="18" charset="0"/>
              </a:rPr>
              <a:t>a3. Vẻ đẹp của dòng thác núi Lư- ba câu sau</a:t>
            </a:r>
            <a:r>
              <a:rPr lang="vi-VN" sz="3200" b="1" i="1" dirty="0">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554182" y="210212"/>
            <a:ext cx="11185236" cy="584775"/>
          </a:xfrm>
          <a:prstGeom prst="rect">
            <a:avLst/>
          </a:prstGeom>
        </p:spPr>
        <p:txBody>
          <a:bodyPr wrap="square">
            <a:spAutoFit/>
          </a:bodyPr>
          <a:lstStyle/>
          <a:p>
            <a:pPr algn="just">
              <a:spcAft>
                <a:spcPts val="0"/>
              </a:spcAft>
            </a:pPr>
            <a:r>
              <a:rPr lang="vi-VN" sz="3200" b="1" dirty="0">
                <a:solidFill>
                  <a:srgbClr val="0070C0"/>
                </a:solidFill>
                <a:latin typeface="Times New Roman" panose="02020603050405020304" pitchFamily="18" charset="0"/>
                <a:ea typeface="Times New Roman" panose="02020603050405020304" pitchFamily="18" charset="0"/>
              </a:rPr>
              <a:t>2. Vẻ đẹp của thiên nhiên và con người trong bài thơ</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775855" y="1592223"/>
            <a:ext cx="11185236" cy="5373779"/>
          </a:xfrm>
          <a:prstGeom prst="rect">
            <a:avLst/>
          </a:prstGeom>
        </p:spPr>
        <p:txBody>
          <a:bodyPr wrap="square">
            <a:spAutoFit/>
          </a:bodyPr>
          <a:lstStyle/>
          <a:p>
            <a:pPr algn="just">
              <a:lnSpc>
                <a:spcPct val="130000"/>
              </a:lnSpc>
              <a:spcAft>
                <a:spcPts val="0"/>
              </a:spcAft>
            </a:pPr>
            <a:r>
              <a:rPr lang="vi-VN" sz="2400" b="1" dirty="0">
                <a:solidFill>
                  <a:srgbClr val="00B050"/>
                </a:solidFill>
                <a:latin typeface="Times New Roman" panose="02020603050405020304" pitchFamily="18" charset="0"/>
                <a:ea typeface="Times New Roman" panose="02020603050405020304" pitchFamily="18" charset="0"/>
              </a:rPr>
              <a:t>- Từ vị trí phía xa, hình ảnh dòng thác được khắc họa qua từ ngữ:</a:t>
            </a:r>
            <a:endParaRPr lang="en-US" sz="2400" dirty="0">
              <a:solidFill>
                <a:srgbClr val="00B050"/>
              </a:solidFill>
              <a:latin typeface="Times New Roman" panose="02020603050405020304" pitchFamily="18" charset="0"/>
              <a:ea typeface="Times New Roman" panose="02020603050405020304" pitchFamily="18" charset="0"/>
            </a:endParaRPr>
          </a:p>
          <a:p>
            <a:pPr algn="just">
              <a:lnSpc>
                <a:spcPct val="130000"/>
              </a:lnSpc>
              <a:spcAft>
                <a:spcPts val="0"/>
              </a:spcAft>
            </a:pPr>
            <a:r>
              <a:rPr lang="vi-VN" sz="2400" dirty="0">
                <a:solidFill>
                  <a:srgbClr val="00B050"/>
                </a:solidFill>
                <a:latin typeface="Times New Roman" panose="02020603050405020304" pitchFamily="18" charset="0"/>
                <a:ea typeface="Times New Roman" panose="02020603050405020304" pitchFamily="18" charset="0"/>
              </a:rPr>
              <a:t>+ Đ</a:t>
            </a:r>
            <a:r>
              <a:rPr lang="en-US" sz="2400" dirty="0" err="1">
                <a:solidFill>
                  <a:srgbClr val="00B050"/>
                </a:solidFill>
                <a:latin typeface="Times New Roman" panose="02020603050405020304" pitchFamily="18" charset="0"/>
                <a:ea typeface="Times New Roman" panose="02020603050405020304" pitchFamily="18" charset="0"/>
              </a:rPr>
              <a:t>ộng</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từ</a:t>
            </a:r>
            <a:r>
              <a:rPr lang="en-US" sz="2400" dirty="0">
                <a:solidFill>
                  <a:srgbClr val="00B050"/>
                </a:solidFill>
                <a:latin typeface="Times New Roman" panose="02020603050405020304" pitchFamily="18" charset="0"/>
                <a:ea typeface="Times New Roman" panose="02020603050405020304" pitchFamily="18" charset="0"/>
              </a:rPr>
              <a:t> “</a:t>
            </a:r>
            <a:r>
              <a:rPr lang="vi-VN" sz="2400" i="1" dirty="0">
                <a:solidFill>
                  <a:srgbClr val="00B050"/>
                </a:solidFill>
                <a:latin typeface="Times New Roman" panose="02020603050405020304" pitchFamily="18" charset="0"/>
                <a:ea typeface="Times New Roman" panose="02020603050405020304" pitchFamily="18" charset="0"/>
              </a:rPr>
              <a:t>quải</a:t>
            </a:r>
            <a:r>
              <a:rPr lang="vi-VN" sz="2400" dirty="0">
                <a:solidFill>
                  <a:srgbClr val="00B050"/>
                </a:solidFill>
                <a:latin typeface="Times New Roman" panose="02020603050405020304" pitchFamily="18" charset="0"/>
                <a:ea typeface="Times New Roman" panose="02020603050405020304" pitchFamily="18" charset="0"/>
              </a:rPr>
              <a:t>” (treo)</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thác</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nước</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như</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không</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chảy</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mà</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như</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đang</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được</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treo</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trước</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dòng</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sông</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Giống</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như</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một</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dải</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lụa</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trắng</a:t>
            </a:r>
            <a:r>
              <a:rPr lang="vi-VN" sz="2400" dirty="0">
                <a:solidFill>
                  <a:srgbClr val="00B050"/>
                </a:solidFill>
                <a:latin typeface="Times New Roman" panose="02020603050405020304" pitchFamily="18" charset="0"/>
                <a:ea typeface="Times New Roman" panose="02020603050405020304" pitchFamily="18" charset="0"/>
              </a:rPr>
              <a:t> được treo vào khoảng bất động giữa vách núi và dòng sông</a:t>
            </a:r>
            <a:r>
              <a:rPr lang="en-US" sz="2400" dirty="0">
                <a:solidFill>
                  <a:srgbClr val="00B050"/>
                </a:solidFill>
                <a:latin typeface="Times New Roman" panose="02020603050405020304" pitchFamily="18" charset="0"/>
                <a:ea typeface="Times New Roman" panose="02020603050405020304" pitchFamily="18" charset="0"/>
              </a:rPr>
              <a:t>. </a:t>
            </a:r>
          </a:p>
          <a:p>
            <a:pPr algn="just">
              <a:lnSpc>
                <a:spcPct val="130000"/>
              </a:lnSpc>
              <a:spcAft>
                <a:spcPts val="0"/>
              </a:spcAft>
            </a:pPr>
            <a:r>
              <a:rPr lang="vi-VN" sz="2400" i="1" dirty="0">
                <a:solidFill>
                  <a:srgbClr val="00B050"/>
                </a:solidFill>
                <a:latin typeface="Times New Roman" panose="02020603050405020304" pitchFamily="18" charset="0"/>
                <a:ea typeface="Times New Roman" panose="02020603050405020304" pitchFamily="18" charset="0"/>
              </a:rPr>
              <a:t>+</a:t>
            </a:r>
            <a:r>
              <a:rPr lang="vi-VN" sz="2400" dirty="0">
                <a:solidFill>
                  <a:srgbClr val="00B050"/>
                </a:solidFill>
                <a:latin typeface="Times New Roman" panose="02020603050405020304" pitchFamily="18" charset="0"/>
                <a:ea typeface="Times New Roman" panose="02020603050405020304" pitchFamily="18" charset="0"/>
              </a:rPr>
              <a:t> Đ</a:t>
            </a:r>
            <a:r>
              <a:rPr lang="en-US" sz="2400" dirty="0" err="1">
                <a:solidFill>
                  <a:srgbClr val="00B050"/>
                </a:solidFill>
                <a:latin typeface="Times New Roman" panose="02020603050405020304" pitchFamily="18" charset="0"/>
                <a:ea typeface="Times New Roman" panose="02020603050405020304" pitchFamily="18" charset="0"/>
              </a:rPr>
              <a:t>ộng</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từ</a:t>
            </a:r>
            <a:r>
              <a:rPr lang="vi-VN" sz="2400" i="1" dirty="0">
                <a:solidFill>
                  <a:srgbClr val="00B050"/>
                </a:solidFill>
                <a:latin typeface="Times New Roman" panose="02020603050405020304" pitchFamily="18" charset="0"/>
                <a:ea typeface="Times New Roman" panose="02020603050405020304" pitchFamily="18" charset="0"/>
              </a:rPr>
              <a:t> “</a:t>
            </a:r>
            <a:r>
              <a:rPr lang="en-US" sz="2400" i="1" dirty="0">
                <a:solidFill>
                  <a:srgbClr val="00B050"/>
                </a:solidFill>
                <a:latin typeface="Times New Roman" panose="02020603050405020304" pitchFamily="18" charset="0"/>
                <a:ea typeface="Times New Roman" panose="02020603050405020304" pitchFamily="18" charset="0"/>
              </a:rPr>
              <a:t>phi </a:t>
            </a:r>
            <a:r>
              <a:rPr lang="en-US" sz="2400" i="1" dirty="0" err="1">
                <a:solidFill>
                  <a:srgbClr val="00B050"/>
                </a:solidFill>
                <a:latin typeface="Times New Roman" panose="02020603050405020304" pitchFamily="18" charset="0"/>
                <a:ea typeface="Times New Roman" panose="02020603050405020304" pitchFamily="18" charset="0"/>
              </a:rPr>
              <a:t>lưu</a:t>
            </a:r>
            <a:r>
              <a:rPr lang="vi-VN" sz="2400" i="1" dirty="0">
                <a:solidFill>
                  <a:srgbClr val="00B050"/>
                </a:solidFill>
                <a:latin typeface="Times New Roman" panose="02020603050405020304" pitchFamily="18" charset="0"/>
                <a:ea typeface="Times New Roman" panose="02020603050405020304" pitchFamily="18" charset="0"/>
              </a:rPr>
              <a:t>” (</a:t>
            </a:r>
            <a:r>
              <a:rPr lang="en-US" sz="2400" i="1" dirty="0" err="1">
                <a:solidFill>
                  <a:srgbClr val="00B050"/>
                </a:solidFill>
                <a:latin typeface="Times New Roman" panose="02020603050405020304" pitchFamily="18" charset="0"/>
                <a:ea typeface="Times New Roman" panose="02020603050405020304" pitchFamily="18" charset="0"/>
              </a:rPr>
              <a:t>thác</a:t>
            </a:r>
            <a:r>
              <a:rPr lang="en-US" sz="2400" i="1" dirty="0">
                <a:solidFill>
                  <a:srgbClr val="00B050"/>
                </a:solidFill>
                <a:latin typeface="Times New Roman" panose="02020603050405020304" pitchFamily="18" charset="0"/>
                <a:ea typeface="Times New Roman" panose="02020603050405020304" pitchFamily="18" charset="0"/>
              </a:rPr>
              <a:t> </a:t>
            </a:r>
            <a:r>
              <a:rPr lang="en-US" sz="2400" i="1" dirty="0" err="1">
                <a:solidFill>
                  <a:srgbClr val="00B050"/>
                </a:solidFill>
                <a:latin typeface="Times New Roman" panose="02020603050405020304" pitchFamily="18" charset="0"/>
                <a:ea typeface="Times New Roman" panose="02020603050405020304" pitchFamily="18" charset="0"/>
              </a:rPr>
              <a:t>chảy</a:t>
            </a:r>
            <a:r>
              <a:rPr lang="en-US" sz="2400" i="1" dirty="0">
                <a:solidFill>
                  <a:srgbClr val="00B050"/>
                </a:solidFill>
                <a:latin typeface="Times New Roman" panose="02020603050405020304" pitchFamily="18" charset="0"/>
                <a:ea typeface="Times New Roman" panose="02020603050405020304" pitchFamily="18" charset="0"/>
              </a:rPr>
              <a:t> </a:t>
            </a:r>
            <a:r>
              <a:rPr lang="en-US" sz="2400" i="1" dirty="0" err="1">
                <a:solidFill>
                  <a:srgbClr val="00B050"/>
                </a:solidFill>
                <a:latin typeface="Times New Roman" panose="02020603050405020304" pitchFamily="18" charset="0"/>
                <a:ea typeface="Times New Roman" panose="02020603050405020304" pitchFamily="18" charset="0"/>
              </a:rPr>
              <a:t>như</a:t>
            </a:r>
            <a:r>
              <a:rPr lang="en-US" sz="2400" i="1" dirty="0">
                <a:solidFill>
                  <a:srgbClr val="00B050"/>
                </a:solidFill>
                <a:latin typeface="Times New Roman" panose="02020603050405020304" pitchFamily="18" charset="0"/>
                <a:ea typeface="Times New Roman" panose="02020603050405020304" pitchFamily="18" charset="0"/>
              </a:rPr>
              <a:t> bay</a:t>
            </a:r>
            <a:r>
              <a:rPr lang="vi-VN" sz="2400" i="1" dirty="0">
                <a:solidFill>
                  <a:srgbClr val="00B050"/>
                </a:solidFill>
                <a:latin typeface="Times New Roman" panose="02020603050405020304" pitchFamily="18" charset="0"/>
                <a:ea typeface="Times New Roman" panose="02020603050405020304" pitchFamily="18" charset="0"/>
              </a:rPr>
              <a:t>)</a:t>
            </a:r>
            <a:r>
              <a:rPr lang="en-US" sz="2400" dirty="0">
                <a:solidFill>
                  <a:srgbClr val="00B050"/>
                </a:solidFill>
                <a:latin typeface="Times New Roman" panose="02020603050405020304" pitchFamily="18" charset="0"/>
                <a:ea typeface="Times New Roman" panose="02020603050405020304" pitchFamily="18" charset="0"/>
              </a:rPr>
              <a:t>; </a:t>
            </a:r>
            <a:r>
              <a:rPr lang="vi-VN" sz="2400" i="1" dirty="0">
                <a:solidFill>
                  <a:srgbClr val="00B050"/>
                </a:solidFill>
                <a:latin typeface="Times New Roman" panose="02020603050405020304" pitchFamily="18" charset="0"/>
                <a:ea typeface="Times New Roman" panose="02020603050405020304" pitchFamily="18" charset="0"/>
              </a:rPr>
              <a:t>“</a:t>
            </a:r>
            <a:r>
              <a:rPr lang="en-US" sz="2400" i="1" dirty="0" err="1">
                <a:solidFill>
                  <a:srgbClr val="00B050"/>
                </a:solidFill>
                <a:latin typeface="Times New Roman" panose="02020603050405020304" pitchFamily="18" charset="0"/>
                <a:ea typeface="Times New Roman" panose="02020603050405020304" pitchFamily="18" charset="0"/>
              </a:rPr>
              <a:t>trực</a:t>
            </a:r>
            <a:r>
              <a:rPr lang="en-US" sz="2400" i="1" dirty="0">
                <a:solidFill>
                  <a:srgbClr val="00B050"/>
                </a:solidFill>
                <a:latin typeface="Times New Roman" panose="02020603050405020304" pitchFamily="18" charset="0"/>
                <a:ea typeface="Times New Roman" panose="02020603050405020304" pitchFamily="18" charset="0"/>
              </a:rPr>
              <a:t> </a:t>
            </a:r>
            <a:r>
              <a:rPr lang="vi-VN" sz="2400" i="1" dirty="0">
                <a:solidFill>
                  <a:srgbClr val="00B050"/>
                </a:solidFill>
                <a:latin typeface="Times New Roman" panose="02020603050405020304" pitchFamily="18" charset="0"/>
                <a:ea typeface="Times New Roman" panose="02020603050405020304" pitchFamily="18" charset="0"/>
              </a:rPr>
              <a:t>h</a:t>
            </a:r>
            <a:r>
              <a:rPr lang="en-US" sz="2400" i="1" dirty="0">
                <a:solidFill>
                  <a:srgbClr val="00B050"/>
                </a:solidFill>
                <a:latin typeface="Times New Roman" panose="02020603050405020304" pitchFamily="18" charset="0"/>
                <a:ea typeface="Times New Roman" panose="02020603050405020304" pitchFamily="18" charset="0"/>
              </a:rPr>
              <a:t>á</a:t>
            </a:r>
            <a:r>
              <a:rPr lang="vi-VN" sz="2400" i="1" dirty="0">
                <a:solidFill>
                  <a:srgbClr val="00B050"/>
                </a:solidFill>
                <a:latin typeface="Times New Roman" panose="02020603050405020304" pitchFamily="18" charset="0"/>
                <a:ea typeface="Times New Roman" panose="02020603050405020304" pitchFamily="18" charset="0"/>
              </a:rPr>
              <a:t>” (</a:t>
            </a:r>
            <a:r>
              <a:rPr lang="en-US" sz="2400" i="1" dirty="0" err="1">
                <a:solidFill>
                  <a:srgbClr val="00B050"/>
                </a:solidFill>
                <a:latin typeface="Times New Roman" panose="02020603050405020304" pitchFamily="18" charset="0"/>
                <a:ea typeface="Times New Roman" panose="02020603050405020304" pitchFamily="18" charset="0"/>
              </a:rPr>
              <a:t>đổ</a:t>
            </a:r>
            <a:r>
              <a:rPr lang="en-US" sz="2400" i="1" dirty="0">
                <a:solidFill>
                  <a:srgbClr val="00B050"/>
                </a:solidFill>
                <a:latin typeface="Times New Roman" panose="02020603050405020304" pitchFamily="18" charset="0"/>
                <a:ea typeface="Times New Roman" panose="02020603050405020304" pitchFamily="18" charset="0"/>
              </a:rPr>
              <a:t> </a:t>
            </a:r>
            <a:r>
              <a:rPr lang="en-US" sz="2400" i="1" dirty="0" err="1">
                <a:solidFill>
                  <a:srgbClr val="00B050"/>
                </a:solidFill>
                <a:latin typeface="Times New Roman" panose="02020603050405020304" pitchFamily="18" charset="0"/>
                <a:ea typeface="Times New Roman" panose="02020603050405020304" pitchFamily="18" charset="0"/>
              </a:rPr>
              <a:t>thẳng</a:t>
            </a:r>
            <a:r>
              <a:rPr lang="en-US" sz="2400" i="1" dirty="0">
                <a:solidFill>
                  <a:srgbClr val="00B050"/>
                </a:solidFill>
                <a:latin typeface="Times New Roman" panose="02020603050405020304" pitchFamily="18" charset="0"/>
                <a:ea typeface="Times New Roman" panose="02020603050405020304" pitchFamily="18" charset="0"/>
              </a:rPr>
              <a:t> </a:t>
            </a:r>
            <a:r>
              <a:rPr lang="en-US" sz="2400" i="1" dirty="0" err="1">
                <a:solidFill>
                  <a:srgbClr val="00B050"/>
                </a:solidFill>
                <a:latin typeface="Times New Roman" panose="02020603050405020304" pitchFamily="18" charset="0"/>
                <a:ea typeface="Times New Roman" panose="02020603050405020304" pitchFamily="18" charset="0"/>
              </a:rPr>
              <a:t>xuống</a:t>
            </a:r>
            <a:r>
              <a:rPr lang="vi-VN" sz="2400" i="1" dirty="0">
                <a:solidFill>
                  <a:srgbClr val="00B050"/>
                </a:solidFill>
                <a:latin typeface="Times New Roman" panose="02020603050405020304" pitchFamily="18" charset="0"/>
                <a:ea typeface="Times New Roman" panose="02020603050405020304" pitchFamily="18" charset="0"/>
              </a:rPr>
              <a:t>)</a:t>
            </a:r>
            <a:endParaRPr lang="en-US" sz="2400" dirty="0">
              <a:solidFill>
                <a:srgbClr val="00B050"/>
              </a:solidFill>
              <a:latin typeface="Times New Roman" panose="02020603050405020304" pitchFamily="18" charset="0"/>
              <a:ea typeface="Times New Roman" panose="02020603050405020304" pitchFamily="18" charset="0"/>
            </a:endParaRPr>
          </a:p>
          <a:p>
            <a:pPr marL="342900" indent="-342900" algn="just">
              <a:lnSpc>
                <a:spcPct val="130000"/>
              </a:lnSpc>
              <a:spcAft>
                <a:spcPts val="0"/>
              </a:spcAft>
              <a:buFontTx/>
              <a:buChar char="-"/>
            </a:pPr>
            <a:r>
              <a:rPr lang="vi-VN" sz="2400" dirty="0">
                <a:solidFill>
                  <a:srgbClr val="00B050"/>
                </a:solidFill>
                <a:latin typeface="Times New Roman" panose="02020603050405020304" pitchFamily="18" charset="0"/>
                <a:ea typeface="Times New Roman" panose="02020603050405020304" pitchFamily="18" charset="0"/>
              </a:rPr>
              <a:t>Các từ chỉ số lượng</a:t>
            </a:r>
            <a:r>
              <a:rPr lang="vi-VN" sz="2400" i="1" dirty="0">
                <a:solidFill>
                  <a:srgbClr val="00B050"/>
                </a:solidFill>
                <a:latin typeface="Times New Roman" panose="02020603050405020304" pitchFamily="18" charset="0"/>
                <a:ea typeface="Times New Roman" panose="02020603050405020304" pitchFamily="18" charset="0"/>
              </a:rPr>
              <a:t> “t</a:t>
            </a:r>
            <a:r>
              <a:rPr lang="en-US" sz="2400" i="1" dirty="0">
                <a:solidFill>
                  <a:srgbClr val="00B050"/>
                </a:solidFill>
                <a:latin typeface="Times New Roman" panose="02020603050405020304" pitchFamily="18" charset="0"/>
                <a:ea typeface="Times New Roman" panose="02020603050405020304" pitchFamily="18" charset="0"/>
              </a:rPr>
              <a:t>am </a:t>
            </a:r>
            <a:r>
              <a:rPr lang="en-US" sz="2400" i="1" dirty="0" err="1">
                <a:solidFill>
                  <a:srgbClr val="00B050"/>
                </a:solidFill>
                <a:latin typeface="Times New Roman" panose="02020603050405020304" pitchFamily="18" charset="0"/>
                <a:ea typeface="Times New Roman" panose="02020603050405020304" pitchFamily="18" charset="0"/>
              </a:rPr>
              <a:t>thiên</a:t>
            </a:r>
            <a:r>
              <a:rPr lang="en-US" sz="2400" i="1" dirty="0">
                <a:solidFill>
                  <a:srgbClr val="00B050"/>
                </a:solidFill>
                <a:latin typeface="Times New Roman" panose="02020603050405020304" pitchFamily="18" charset="0"/>
                <a:ea typeface="Times New Roman" panose="02020603050405020304" pitchFamily="18" charset="0"/>
              </a:rPr>
              <a:t> </a:t>
            </a:r>
            <a:r>
              <a:rPr lang="en-US" sz="2400" i="1" dirty="0" err="1">
                <a:solidFill>
                  <a:srgbClr val="00B050"/>
                </a:solidFill>
                <a:latin typeface="Times New Roman" panose="02020603050405020304" pitchFamily="18" charset="0"/>
                <a:ea typeface="Times New Roman" panose="02020603050405020304" pitchFamily="18" charset="0"/>
              </a:rPr>
              <a:t>xích</a:t>
            </a:r>
            <a:r>
              <a:rPr lang="vi-VN" sz="2400" i="1" dirty="0">
                <a:solidFill>
                  <a:srgbClr val="00B050"/>
                </a:solidFill>
                <a:latin typeface="Times New Roman" panose="02020603050405020304" pitchFamily="18" charset="0"/>
                <a:ea typeface="Times New Roman" panose="02020603050405020304" pitchFamily="18" charset="0"/>
              </a:rPr>
              <a:t>” </a:t>
            </a:r>
            <a:r>
              <a:rPr lang="en-US" sz="2400" i="1" dirty="0">
                <a:solidFill>
                  <a:srgbClr val="00B050"/>
                </a:solidFill>
                <a:latin typeface="Times New Roman" panose="02020603050405020304" pitchFamily="18" charset="0"/>
                <a:ea typeface="Times New Roman" panose="02020603050405020304" pitchFamily="18" charset="0"/>
              </a:rPr>
              <a:t>=&gt; </a:t>
            </a:r>
            <a:r>
              <a:rPr lang="en-US" sz="2400" dirty="0" err="1">
                <a:solidFill>
                  <a:srgbClr val="00B050"/>
                </a:solidFill>
                <a:latin typeface="Times New Roman" panose="02020603050405020304" pitchFamily="18" charset="0"/>
                <a:ea typeface="Times New Roman" panose="02020603050405020304" pitchFamily="18" charset="0"/>
              </a:rPr>
              <a:t>tạo</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ra</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ấn</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tượng</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về</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độ</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cao</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như</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nối</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bầu</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trời</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của</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thác</a:t>
            </a:r>
            <a:r>
              <a:rPr lang="en-US" sz="2400" dirty="0">
                <a:solidFill>
                  <a:srgbClr val="00B050"/>
                </a:solidFill>
                <a:latin typeface="Times New Roman" panose="02020603050405020304" pitchFamily="18" charset="0"/>
                <a:ea typeface="Times New Roman" panose="02020603050405020304" pitchFamily="18" charset="0"/>
              </a:rPr>
              <a:t> </a:t>
            </a:r>
            <a:r>
              <a:rPr lang="en-US" sz="2400" dirty="0" err="1">
                <a:solidFill>
                  <a:srgbClr val="00B050"/>
                </a:solidFill>
                <a:latin typeface="Times New Roman" panose="02020603050405020304" pitchFamily="18" charset="0"/>
                <a:ea typeface="Times New Roman" panose="02020603050405020304" pitchFamily="18" charset="0"/>
              </a:rPr>
              <a:t>nước</a:t>
            </a:r>
            <a:r>
              <a:rPr lang="en-US" sz="2400" dirty="0">
                <a:solidFill>
                  <a:srgbClr val="00B050"/>
                </a:solidFill>
                <a:latin typeface="Times New Roman" panose="02020603050405020304" pitchFamily="18" charset="0"/>
                <a:ea typeface="Times New Roman" panose="02020603050405020304" pitchFamily="18" charset="0"/>
              </a:rPr>
              <a:t>. </a:t>
            </a:r>
          </a:p>
          <a:p>
            <a:pPr marL="342900" indent="-342900" algn="just">
              <a:lnSpc>
                <a:spcPct val="130000"/>
              </a:lnSpc>
              <a:buFontTx/>
              <a:buChar char="-"/>
            </a:pPr>
            <a:r>
              <a:rPr lang="vi-VN" sz="2400" b="1" i="1" dirty="0">
                <a:solidFill>
                  <a:srgbClr val="FF0000"/>
                </a:solidFill>
                <a:latin typeface="Times New Roman" panose="02020603050405020304" pitchFamily="18" charset="0"/>
                <a:ea typeface="Times New Roman" panose="02020603050405020304" pitchFamily="18" charset="0"/>
              </a:rPr>
              <a:t>-&gt; </a:t>
            </a:r>
            <a:r>
              <a:rPr lang="en-US" sz="2400" b="1" dirty="0" err="1">
                <a:solidFill>
                  <a:srgbClr val="FF0000"/>
                </a:solidFill>
                <a:latin typeface="Times New Roman" panose="02020603050405020304" pitchFamily="18" charset="0"/>
                <a:ea typeface="Times New Roman" panose="02020603050405020304" pitchFamily="18" charset="0"/>
              </a:rPr>
              <a:t>Khắc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họa</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sự</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hoành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tráng</a:t>
            </a:r>
            <a:r>
              <a:rPr lang="vi-VN" sz="2400" b="1" dirty="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kì</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vĩ</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rPr>
              <a:t>thác </a:t>
            </a:r>
            <a:r>
              <a:rPr lang="en-US" sz="2400" b="1" dirty="0" err="1">
                <a:solidFill>
                  <a:srgbClr val="FF0000"/>
                </a:solidFill>
                <a:latin typeface="Times New Roman" panose="02020603050405020304" pitchFamily="18" charset="0"/>
                <a:ea typeface="Times New Roman" panose="02020603050405020304" pitchFamily="18" charset="0"/>
              </a:rPr>
              <a:t>nước</a:t>
            </a:r>
            <a:r>
              <a:rPr lang="vi-VN"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không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chỉ</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nói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lên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tốc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độ</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như</a:t>
            </a:r>
            <a:r>
              <a:rPr lang="en-US" sz="2400" b="1" dirty="0">
                <a:solidFill>
                  <a:srgbClr val="FF0000"/>
                </a:solidFill>
                <a:latin typeface="Times New Roman" panose="02020603050405020304" pitchFamily="18" charset="0"/>
                <a:ea typeface="Times New Roman" panose="02020603050405020304" pitchFamily="18" charset="0"/>
              </a:rPr>
              <a:t> bay </a:t>
            </a:r>
            <a:r>
              <a:rPr lang="en-US" sz="2400" b="1" dirty="0" err="1">
                <a:solidFill>
                  <a:srgbClr val="FF0000"/>
                </a:solidFill>
                <a:latin typeface="Times New Roman" panose="02020603050405020304" pitchFamily="18" charset="0"/>
                <a:ea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sức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mạnh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thác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nước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mà</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còn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diễn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tả</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được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thế</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núi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cao</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sườn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núi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dựng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đứng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thật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hùng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vĩ</a:t>
            </a:r>
            <a:r>
              <a:rPr lang="vi-VN" sz="2400" b="1" dirty="0">
                <a:solidFill>
                  <a:srgbClr val="FF0000"/>
                </a:solidFill>
                <a:latin typeface="Times New Roman" panose="02020603050405020304" pitchFamily="18" charset="0"/>
                <a:ea typeface="Times New Roman" panose="02020603050405020304" pitchFamily="18" charset="0"/>
              </a:rPr>
              <a:t>.</a:t>
            </a:r>
            <a:endParaRPr lang="en-US" sz="2400" b="1" dirty="0">
              <a:solidFill>
                <a:srgbClr val="FF0000"/>
              </a:solidFill>
              <a:latin typeface="Times New Roman" panose="02020603050405020304" pitchFamily="18" charset="0"/>
              <a:ea typeface="Times New Roman" panose="02020603050405020304" pitchFamily="18" charset="0"/>
            </a:endParaRPr>
          </a:p>
          <a:p>
            <a:pPr marL="342900" indent="-342900" algn="just">
              <a:lnSpc>
                <a:spcPct val="130000"/>
              </a:lnSpc>
              <a:spcAft>
                <a:spcPts val="0"/>
              </a:spcAft>
              <a:buFontTx/>
              <a:buChar char="-"/>
            </a:pPr>
            <a:endParaRPr lang="en-US" sz="2400"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49229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640945"/>
          </a:xfrm>
          <a:prstGeom prst="rect">
            <a:avLst/>
          </a:prstGeom>
        </p:spPr>
      </p:pic>
      <p:sp>
        <p:nvSpPr>
          <p:cNvPr id="3" name="Rectangle 2"/>
          <p:cNvSpPr/>
          <p:nvPr/>
        </p:nvSpPr>
        <p:spPr>
          <a:xfrm>
            <a:off x="1533236" y="794987"/>
            <a:ext cx="8174182" cy="668645"/>
          </a:xfrm>
          <a:prstGeom prst="rect">
            <a:avLst/>
          </a:prstGeom>
        </p:spPr>
        <p:txBody>
          <a:bodyPr wrap="square">
            <a:spAutoFit/>
          </a:bodyPr>
          <a:lstStyle/>
          <a:p>
            <a:pPr algn="just">
              <a:lnSpc>
                <a:spcPct val="130000"/>
              </a:lnSpc>
              <a:spcAft>
                <a:spcPts val="0"/>
              </a:spcAft>
            </a:pPr>
            <a:r>
              <a:rPr lang="vi-VN" sz="3200" b="1" dirty="0">
                <a:latin typeface="Times New Roman" panose="02020603050405020304" pitchFamily="18" charset="0"/>
                <a:ea typeface="Times New Roman" panose="02020603050405020304" pitchFamily="18" charset="0"/>
              </a:rPr>
              <a:t>a3. Vẻ đẹp của dòng thác núi Lư- ba câu sau</a:t>
            </a:r>
            <a:r>
              <a:rPr lang="vi-VN" sz="3200" b="1" i="1" dirty="0">
                <a:latin typeface="Times New Roman" panose="02020603050405020304" pitchFamily="18" charset="0"/>
                <a:ea typeface="Calibri" panose="020F0502020204030204" pitchFamily="34" charset="0"/>
              </a:rPr>
              <a:t>   </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554182" y="210212"/>
            <a:ext cx="11185236" cy="584775"/>
          </a:xfrm>
          <a:prstGeom prst="rect">
            <a:avLst/>
          </a:prstGeom>
        </p:spPr>
        <p:txBody>
          <a:bodyPr wrap="square">
            <a:spAutoFit/>
          </a:bodyPr>
          <a:lstStyle/>
          <a:p>
            <a:pPr algn="just">
              <a:spcAft>
                <a:spcPts val="0"/>
              </a:spcAft>
            </a:pPr>
            <a:r>
              <a:rPr lang="vi-VN" sz="3200" b="1" dirty="0">
                <a:solidFill>
                  <a:srgbClr val="0070C0"/>
                </a:solidFill>
                <a:latin typeface="Times New Roman" panose="02020603050405020304" pitchFamily="18" charset="0"/>
                <a:ea typeface="Times New Roman" panose="02020603050405020304" pitchFamily="18" charset="0"/>
              </a:rPr>
              <a:t>2. Vẻ đẹp của thiên nhiên và con người trong bài thơ</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775855" y="1592223"/>
            <a:ext cx="11185236" cy="4832092"/>
          </a:xfrm>
          <a:prstGeom prst="rect">
            <a:avLst/>
          </a:prstGeom>
        </p:spPr>
        <p:txBody>
          <a:bodyPr wrap="square">
            <a:spAutoFit/>
          </a:bodyPr>
          <a:lstStyle/>
          <a:p>
            <a:r>
              <a:rPr lang="vi-VN" sz="2800" b="1" dirty="0">
                <a:solidFill>
                  <a:srgbClr val="00B05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Nghệ thuật:</a:t>
            </a:r>
            <a:endParaRPr lang="en-US" sz="2800" dirty="0">
              <a:solidFill>
                <a:srgbClr val="FF0000"/>
              </a:solidFill>
              <a:latin typeface="Times New Roman" panose="02020603050405020304" pitchFamily="18" charset="0"/>
              <a:cs typeface="Times New Roman" panose="02020603050405020304" pitchFamily="18" charset="0"/>
            </a:endParaRPr>
          </a:p>
          <a:p>
            <a:r>
              <a:rPr lang="vi-VN" sz="2800"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Tả thực</a:t>
            </a:r>
            <a:r>
              <a:rPr lang="vi-VN" sz="2800" dirty="0">
                <a:solidFill>
                  <a:srgbClr val="FF0000"/>
                </a:solidFill>
                <a:latin typeface="Times New Roman" panose="02020603050405020304" pitchFamily="18" charset="0"/>
                <a:cs typeface="Times New Roman" panose="02020603050405020304" pitchFamily="18" charset="0"/>
              </a:rPr>
              <a:t> cảnh thác nước cao, sườn núi dựng đứng, nước chảy với tốc độ lớn, tựa như bay</a:t>
            </a:r>
            <a:r>
              <a:rPr lang="en-US" sz="2800" dirty="0">
                <a:solidFill>
                  <a:srgbClr val="FF0000"/>
                </a:solidFill>
                <a:latin typeface="Times New Roman" panose="02020603050405020304" pitchFamily="18" charset="0"/>
                <a:cs typeface="Times New Roman" panose="02020603050405020304" pitchFamily="18" charset="0"/>
              </a:rPr>
              <a:t>…</a:t>
            </a:r>
          </a:p>
          <a:p>
            <a:r>
              <a:rPr lang="vi-VN" sz="2800"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Phóng đại, cường điệu</a:t>
            </a:r>
            <a:r>
              <a:rPr lang="en-US" sz="2800" dirty="0">
                <a:solidFill>
                  <a:srgbClr val="FF0000"/>
                </a:solidFill>
                <a:latin typeface="Times New Roman" panose="02020603050405020304" pitchFamily="18" charset="0"/>
                <a:cs typeface="Times New Roman" panose="02020603050405020304" pitchFamily="18" charset="0"/>
              </a:rPr>
              <a:t>.</a:t>
            </a:r>
          </a:p>
          <a:p>
            <a:r>
              <a:rPr lang="vi-VN" sz="2800" dirty="0">
                <a:solidFill>
                  <a:srgbClr val="00B050"/>
                </a:solidFill>
                <a:latin typeface="Times New Roman" panose="02020603050405020304" pitchFamily="18" charset="0"/>
                <a:cs typeface="Times New Roman" panose="02020603050405020304" pitchFamily="18" charset="0"/>
              </a:rPr>
              <a:t>++ Động từ “</a:t>
            </a:r>
            <a:r>
              <a:rPr lang="vi-VN" sz="2800" i="1" dirty="0">
                <a:solidFill>
                  <a:srgbClr val="00B050"/>
                </a:solidFill>
                <a:latin typeface="Times New Roman" panose="02020603050405020304" pitchFamily="18" charset="0"/>
                <a:cs typeface="Times New Roman" panose="02020603050405020304" pitchFamily="18" charset="0"/>
              </a:rPr>
              <a:t>nghi</a:t>
            </a:r>
            <a:r>
              <a:rPr lang="vi-VN" sz="2800" dirty="0">
                <a:solidFill>
                  <a:srgbClr val="00B050"/>
                </a:solidFill>
                <a:latin typeface="Times New Roman" panose="02020603050405020304" pitchFamily="18" charset="0"/>
                <a:cs typeface="Times New Roman" panose="02020603050405020304" pitchFamily="18" charset="0"/>
              </a:rPr>
              <a:t>” (ngỡ là); “</a:t>
            </a:r>
            <a:r>
              <a:rPr lang="vi-VN" sz="2800" i="1" dirty="0">
                <a:solidFill>
                  <a:srgbClr val="00B050"/>
                </a:solidFill>
                <a:latin typeface="Times New Roman" panose="02020603050405020304" pitchFamily="18" charset="0"/>
                <a:cs typeface="Times New Roman" panose="02020603050405020304" pitchFamily="18" charset="0"/>
              </a:rPr>
              <a:t>lạc</a:t>
            </a:r>
            <a:r>
              <a:rPr lang="vi-VN" sz="2800" dirty="0">
                <a:solidFill>
                  <a:srgbClr val="00B050"/>
                </a:solidFill>
                <a:latin typeface="Times New Roman" panose="02020603050405020304" pitchFamily="18" charset="0"/>
                <a:cs typeface="Times New Roman" panose="02020603050405020304" pitchFamily="18" charset="0"/>
              </a:rPr>
              <a:t>” (rơi xuống)</a:t>
            </a:r>
            <a:endParaRPr lang="en-US" sz="2800" dirty="0">
              <a:solidFill>
                <a:srgbClr val="00B050"/>
              </a:solidFill>
              <a:latin typeface="Times New Roman" panose="02020603050405020304" pitchFamily="18" charset="0"/>
              <a:cs typeface="Times New Roman" panose="02020603050405020304" pitchFamily="18" charset="0"/>
            </a:endParaRPr>
          </a:p>
          <a:p>
            <a:r>
              <a:rPr lang="vi-VN" sz="2800" dirty="0">
                <a:solidFill>
                  <a:srgbClr val="00B050"/>
                </a:solidFill>
                <a:latin typeface="Times New Roman" panose="02020603050405020304" pitchFamily="18" charset="0"/>
                <a:cs typeface="Times New Roman" panose="02020603050405020304" pitchFamily="18" charset="0"/>
              </a:rPr>
              <a:t>++ Hình ảnh: dải Ngân Hà -&gt; </a:t>
            </a:r>
            <a:r>
              <a:rPr lang="vi-VN" sz="2800" dirty="0">
                <a:solidFill>
                  <a:srgbClr val="FF0000"/>
                </a:solidFill>
                <a:latin typeface="Times New Roman" panose="02020603050405020304" pitchFamily="18" charset="0"/>
                <a:cs typeface="Times New Roman" panose="02020603050405020304" pitchFamily="18" charset="0"/>
              </a:rPr>
              <a:t>dòng thác được so sánh với dải Ngân Hà</a:t>
            </a:r>
            <a:r>
              <a:rPr lang="en-US" sz="2800" dirty="0">
                <a:solidFill>
                  <a:srgbClr val="FF0000"/>
                </a:solidFill>
                <a:latin typeface="Times New Roman" panose="02020603050405020304" pitchFamily="18" charset="0"/>
                <a:cs typeface="Times New Roman" panose="02020603050405020304" pitchFamily="18" charset="0"/>
              </a:rPr>
              <a:t>.</a:t>
            </a:r>
          </a:p>
          <a:p>
            <a:r>
              <a:rPr lang="vi-VN" sz="2800" dirty="0">
                <a:solidFill>
                  <a:srgbClr val="FF0000"/>
                </a:solidFill>
                <a:latin typeface="Times New Roman" panose="02020603050405020304" pitchFamily="18" charset="0"/>
                <a:cs typeface="Times New Roman" panose="02020603050405020304" pitchFamily="18" charset="0"/>
              </a:rPr>
              <a:t>Với trí tưởng tưởng bay bổng, kết hợp cái thực và cái ảo, cái hữu tình với thần kì.</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b="1" dirty="0">
                <a:solidFill>
                  <a:srgbClr val="FF0000"/>
                </a:solidFill>
                <a:latin typeface="Times New Roman" panose="02020603050405020304" pitchFamily="18" charset="0"/>
                <a:cs typeface="Times New Roman" panose="02020603050405020304" pitchFamily="18" charset="0"/>
              </a:rPr>
              <a:t>=&gt;</a:t>
            </a:r>
            <a:r>
              <a:rPr lang="vi-VN" sz="2800" b="1" dirty="0">
                <a:solidFill>
                  <a:srgbClr val="FF0000"/>
                </a:solidFill>
                <a:latin typeface="Times New Roman" panose="02020603050405020304" pitchFamily="18" charset="0"/>
                <a:cs typeface="Times New Roman" panose="02020603050405020304" pitchFamily="18" charset="0"/>
              </a:rPr>
              <a:t> Bức tranh thiên nhiên dòng thác núi Lư vô cùng kì vĩ, nên thơ, tráng lệ. Bức tranh có sự kết gắn cả bầu trời, mặt đất, dòng sông và đặc biệt là thác nước.  Cả bài thơ là một bức tranh tuyệt đẹp</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246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65890" cy="6858000"/>
          </a:xfrm>
          <a:prstGeom prst="rect">
            <a:avLst/>
          </a:prstGeom>
        </p:spPr>
      </p:pic>
      <p:sp>
        <p:nvSpPr>
          <p:cNvPr id="3" name="Rectangle 2"/>
          <p:cNvSpPr/>
          <p:nvPr/>
        </p:nvSpPr>
        <p:spPr>
          <a:xfrm>
            <a:off x="3570177" y="1138443"/>
            <a:ext cx="3949094"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vi-VN" sz="3200" b="1" dirty="0">
                <a:solidFill>
                  <a:srgbClr val="00B050"/>
                </a:solidFill>
                <a:latin typeface="Times New Roman" panose="02020603050405020304" pitchFamily="18" charset="0"/>
                <a:ea typeface="Times New Roman" panose="02020603050405020304" pitchFamily="18" charset="0"/>
              </a:rPr>
              <a:t>b. Vẻ </a:t>
            </a:r>
            <a:r>
              <a:rPr lang="vi-VN" sz="2800" b="1" dirty="0">
                <a:solidFill>
                  <a:srgbClr val="00B050"/>
                </a:solidFill>
                <a:latin typeface="Times New Roman" panose="02020603050405020304" pitchFamily="18" charset="0"/>
                <a:ea typeface="Times New Roman" panose="02020603050405020304" pitchFamily="18" charset="0"/>
              </a:rPr>
              <a:t>đẹp tâm hồn thi sĩ</a:t>
            </a:r>
            <a:endParaRPr lang="en-US" sz="2800" dirty="0"/>
          </a:p>
        </p:txBody>
      </p:sp>
      <p:sp>
        <p:nvSpPr>
          <p:cNvPr id="4" name="Cloud Callout 3"/>
          <p:cNvSpPr/>
          <p:nvPr/>
        </p:nvSpPr>
        <p:spPr>
          <a:xfrm>
            <a:off x="4017818" y="2678545"/>
            <a:ext cx="6871855" cy="362989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vi-VN" sz="2800" i="1" dirty="0">
                <a:latin typeface="Times New Roman" panose="02020603050405020304" pitchFamily="18" charset="0"/>
                <a:cs typeface="Times New Roman" panose="02020603050405020304" pitchFamily="18" charset="0"/>
              </a:rPr>
              <a:t>Đằng sau vẻ đẹp kì kĩ, tráng lệ của thiên nhiên núi Lư, thác nước, là tư thế của con người trong bức tranh ấy. Vẻ đẹp của con người như thế nào?</a:t>
            </a:r>
            <a:endParaRPr lang="en-US" sz="28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1005051" y="2619144"/>
            <a:ext cx="9079346" cy="3565237"/>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r>
              <a:rPr lang="vi-VN" sz="3200" dirty="0">
                <a:latin typeface="Times New Roman" panose="02020603050405020304" pitchFamily="18" charset="0"/>
                <a:cs typeface="Times New Roman" panose="02020603050405020304" pitchFamily="18" charset="0"/>
              </a:rPr>
              <a:t>- Vị trí của con người: chủ thể trữ tình trước thiên nhiên rộng lớn: đứng từ xa để bao quát cảnh vật “vọng” (trông từ xa)</a:t>
            </a:r>
            <a:r>
              <a:rPr lang="en-US" sz="3200" dirty="0">
                <a:latin typeface="Times New Roman" panose="02020603050405020304" pitchFamily="18" charset="0"/>
                <a:cs typeface="Times New Roman" panose="02020603050405020304" pitchFamily="18" charset="0"/>
              </a:rPr>
              <a:t>.</a:t>
            </a:r>
          </a:p>
          <a:p>
            <a:r>
              <a:rPr lang="vi-VN" sz="3200" dirty="0">
                <a:latin typeface="Times New Roman" panose="02020603050405020304" pitchFamily="18" charset="0"/>
                <a:cs typeface="Times New Roman" panose="02020603050405020304" pitchFamily="18" charset="0"/>
              </a:rPr>
              <a:t>- Tâm thế: rất hào sảng, tự tin như đang làm chủ cả vũ trụ bao la</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79786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4"/>
                                        </p:tgtEl>
                                        <p:attrNameLst>
                                          <p:attrName>ppt_x</p:attrName>
                                        </p:attrNameLst>
                                      </p:cBhvr>
                                      <p:tavLst>
                                        <p:tav tm="0">
                                          <p:val>
                                            <p:strVal val="ppt_x"/>
                                          </p:val>
                                        </p:tav>
                                        <p:tav tm="100000">
                                          <p:val>
                                            <p:strVal val="ppt_x"/>
                                          </p:val>
                                        </p:tav>
                                      </p:tavLst>
                                    </p:anim>
                                    <p:anim calcmode="lin" valueType="num">
                                      <p:cBhvr additive="base">
                                        <p:cTn id="15" dur="500"/>
                                        <p:tgtEl>
                                          <p:spTgt spid="4"/>
                                        </p:tgtEl>
                                        <p:attrNameLst>
                                          <p:attrName>ppt_y</p:attrName>
                                        </p:attrNameLst>
                                      </p:cBhvr>
                                      <p:tavLst>
                                        <p:tav tm="0">
                                          <p:val>
                                            <p:strVal val="ppt_y"/>
                                          </p:val>
                                        </p:tav>
                                        <p:tav tm="100000">
                                          <p:val>
                                            <p:strVal val="1+ppt_h/2"/>
                                          </p:val>
                                        </p:tav>
                                      </p:tavLst>
                                    </p:anim>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barn(inVertical)">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barn(inVertical)">
                                      <p:cBhvr>
                                        <p:cTn id="3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265890" cy="6858000"/>
          </a:xfrm>
          <a:prstGeom prst="rect">
            <a:avLst/>
          </a:prstGeom>
        </p:spPr>
      </p:pic>
      <p:sp>
        <p:nvSpPr>
          <p:cNvPr id="3" name="Rectangle 2"/>
          <p:cNvSpPr/>
          <p:nvPr/>
        </p:nvSpPr>
        <p:spPr>
          <a:xfrm>
            <a:off x="3570177" y="1138443"/>
            <a:ext cx="3949094" cy="58477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vi-VN" sz="3200" b="1" dirty="0">
                <a:solidFill>
                  <a:srgbClr val="00B050"/>
                </a:solidFill>
                <a:latin typeface="Times New Roman" panose="02020603050405020304" pitchFamily="18" charset="0"/>
                <a:ea typeface="Times New Roman" panose="02020603050405020304" pitchFamily="18" charset="0"/>
              </a:rPr>
              <a:t>b. Vẻ </a:t>
            </a:r>
            <a:r>
              <a:rPr lang="vi-VN" sz="2800" b="1" dirty="0">
                <a:solidFill>
                  <a:srgbClr val="00B050"/>
                </a:solidFill>
                <a:latin typeface="Times New Roman" panose="02020603050405020304" pitchFamily="18" charset="0"/>
                <a:ea typeface="Times New Roman" panose="02020603050405020304" pitchFamily="18" charset="0"/>
              </a:rPr>
              <a:t>đẹp tâm hồn thi sĩ</a:t>
            </a:r>
            <a:endParaRPr lang="en-US" sz="2800" dirty="0"/>
          </a:p>
        </p:txBody>
      </p:sp>
      <p:sp>
        <p:nvSpPr>
          <p:cNvPr id="4" name="Cloud Callout 3"/>
          <p:cNvSpPr/>
          <p:nvPr/>
        </p:nvSpPr>
        <p:spPr>
          <a:xfrm>
            <a:off x="4017818" y="2678545"/>
            <a:ext cx="6871855" cy="3629892"/>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2800" i="1" dirty="0">
                <a:latin typeface="Times New Roman" panose="02020603050405020304" pitchFamily="18" charset="0"/>
                <a:cs typeface="Times New Roman" panose="02020603050405020304" pitchFamily="18" charset="0"/>
              </a:rPr>
              <a:t>Qua </a:t>
            </a:r>
            <a:r>
              <a:rPr lang="en-US" sz="2800" i="1" dirty="0" err="1">
                <a:latin typeface="Times New Roman" panose="02020603050405020304" pitchFamily="18" charset="0"/>
                <a:cs typeface="Times New Roman" panose="02020603050405020304" pitchFamily="18" charset="0"/>
              </a:rPr>
              <a:t>ve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đẹp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vật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miêu</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có </a:t>
            </a:r>
            <a:r>
              <a:rPr lang="en-US" sz="2800" i="1" dirty="0" err="1">
                <a:latin typeface="Times New Roman" panose="02020603050405020304" pitchFamily="18" charset="0"/>
                <a:cs typeface="Times New Roman" panose="02020603050405020304" pitchFamily="18" charset="0"/>
              </a:rPr>
              <a:t>thê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nét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cách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của</a:t>
            </a:r>
            <a:r>
              <a:rPr lang="en-US" sz="2800" i="1" dirty="0">
                <a:latin typeface="Times New Roman" panose="02020603050405020304" pitchFamily="18" charset="0"/>
                <a:cs typeface="Times New Roman" panose="02020603050405020304" pitchFamily="18" charset="0"/>
              </a:rPr>
              <a:t> Lý </a:t>
            </a:r>
            <a:r>
              <a:rPr lang="en-US" sz="2800" i="1" dirty="0" err="1">
                <a:latin typeface="Times New Roman" panose="02020603050405020304" pitchFamily="18" charset="0"/>
                <a:cs typeface="Times New Roman" panose="02020603050405020304" pitchFamily="18" charset="0"/>
              </a:rPr>
              <a:t>Bạch</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1914358" y="2619144"/>
            <a:ext cx="9079346" cy="3565237"/>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r>
              <a:rPr lang="vi-VN"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hồn</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vi-VN" sz="2800" b="1" dirty="0">
                <a:latin typeface="Times New Roman" panose="02020603050405020304" pitchFamily="18" charset="0"/>
                <a:cs typeface="Times New Roman" panose="02020603050405020304" pitchFamily="18" charset="0"/>
              </a:rPr>
              <a:t> Lý Bạch</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a:t>
            </a:r>
          </a:p>
          <a:p>
            <a:r>
              <a:rPr lang="vi-VN" sz="2800" dirty="0">
                <a:latin typeface="Times New Roman" panose="02020603050405020304" pitchFamily="18" charset="0"/>
                <a:cs typeface="Times New Roman" panose="02020603050405020304" pitchFamily="18" charset="0"/>
              </a:rPr>
              <a:t>+ Tình yêu và sự gắn bó của nhà thơ với thiên nhiên</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+Ẩ</a:t>
            </a:r>
            <a:r>
              <a:rPr lang="vi-VN" sz="2800" dirty="0">
                <a:latin typeface="Times New Roman" panose="02020603050405020304" pitchFamily="18" charset="0"/>
                <a:cs typeface="Times New Roman" panose="02020603050405020304" pitchFamily="18" charset="0"/>
              </a:rPr>
              <a:t>n hiện sau cảnh là một con người yêu thích tự do, lãng mạn, phóng khoáng, ung dung, tự tại. </a:t>
            </a:r>
            <a:endParaRPr lang="en-US" sz="2800" dirty="0">
              <a:latin typeface="Times New Roman" panose="02020603050405020304" pitchFamily="18" charset="0"/>
              <a:cs typeface="Times New Roman" panose="02020603050405020304" pitchFamily="18" charset="0"/>
            </a:endParaRPr>
          </a:p>
          <a:p>
            <a:r>
              <a:rPr lang="vi-VN" sz="2800" dirty="0">
                <a:solidFill>
                  <a:srgbClr val="7030A0"/>
                </a:solidFill>
                <a:latin typeface="Times New Roman" panose="02020603050405020304" pitchFamily="18" charset="0"/>
                <a:cs typeface="Times New Roman" panose="02020603050405020304" pitchFamily="18" charset="0"/>
              </a:rPr>
              <a:t>Đó là bút pháp tả cảnh ngụ tình đặc sắc.</a:t>
            </a:r>
            <a:endParaRPr lang="en-US" sz="28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0074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4"/>
                                        </p:tgtEl>
                                        <p:attrNameLst>
                                          <p:attrName>ppt_x</p:attrName>
                                        </p:attrNameLst>
                                      </p:cBhvr>
                                      <p:tavLst>
                                        <p:tav tm="0">
                                          <p:val>
                                            <p:strVal val="ppt_x"/>
                                          </p:val>
                                        </p:tav>
                                        <p:tav tm="100000">
                                          <p:val>
                                            <p:strVal val="ppt_x"/>
                                          </p:val>
                                        </p:tav>
                                      </p:tavLst>
                                    </p:anim>
                                    <p:anim calcmode="lin" valueType="num">
                                      <p:cBhvr additive="base">
                                        <p:cTn id="15" dur="500"/>
                                        <p:tgtEl>
                                          <p:spTgt spid="4"/>
                                        </p:tgtEl>
                                        <p:attrNameLst>
                                          <p:attrName>ppt_y</p:attrName>
                                        </p:attrNameLst>
                                      </p:cBhvr>
                                      <p:tavLst>
                                        <p:tav tm="0">
                                          <p:val>
                                            <p:strVal val="ppt_y"/>
                                          </p:val>
                                        </p:tav>
                                        <p:tav tm="100000">
                                          <p:val>
                                            <p:strVal val="1+ppt_h/2"/>
                                          </p:val>
                                        </p:tav>
                                      </p:tavLst>
                                    </p:anim>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barn(inVertical)">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barn(inVertical)">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barn(inVertical)">
                                      <p:cBhvr>
                                        <p:cTn id="36" dur="500"/>
                                        <p:tgtEl>
                                          <p:spTgt spid="5">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barn(inVertical)">
                                      <p:cBhvr>
                                        <p:cTn id="4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533" y="654518"/>
            <a:ext cx="9846644" cy="5640403"/>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095" y="2600324"/>
            <a:ext cx="5303519" cy="1748789"/>
          </a:xfrm>
          <a:prstGeom prst="rect">
            <a:avLst/>
          </a:prstGeom>
        </p:spPr>
      </p:pic>
    </p:spTree>
    <p:extLst>
      <p:ext uri="{BB962C8B-B14F-4D97-AF65-F5344CB8AC3E}">
        <p14:creationId xmlns:p14="http://schemas.microsoft.com/office/powerpoint/2010/main" val="2387425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7620" y="-19685"/>
            <a:ext cx="252095" cy="516890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 name="Rectangle 2"/>
          <p:cNvSpPr/>
          <p:nvPr/>
        </p:nvSpPr>
        <p:spPr>
          <a:xfrm>
            <a:off x="5322652" y="100433"/>
            <a:ext cx="2290114" cy="385362"/>
          </a:xfrm>
          <a:prstGeom prst="rect">
            <a:avLst/>
          </a:prstGeom>
        </p:spPr>
        <p:txBody>
          <a:bodyPr wrap="none">
            <a:spAutoFit/>
          </a:bodyPr>
          <a:lstStyle/>
          <a:p>
            <a:pPr algn="ctr">
              <a:lnSpc>
                <a:spcPct val="115000"/>
              </a:lnSpc>
              <a:spcAft>
                <a:spcPts val="0"/>
              </a:spcAft>
            </a:pPr>
            <a:r>
              <a:rPr lang="en-US" sz="1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GB" sz="1800">
              <a:solidFill>
                <a:schemeClr val="bg1"/>
              </a:solidFill>
              <a:effectLst/>
              <a:latin typeface="Times New Roman" panose="02020603050405020304" pitchFamily="18" charset="0"/>
              <a:ea typeface="Times New Roman" panose="02020603050405020304" pitchFamily="18" charset="0"/>
            </a:endParaRPr>
          </a:p>
        </p:txBody>
      </p:sp>
      <p:sp>
        <p:nvSpPr>
          <p:cNvPr id="4" name="Freeform 16"/>
          <p:cNvSpPr/>
          <p:nvPr/>
        </p:nvSpPr>
        <p:spPr>
          <a:xfrm rot="7526970" flipH="1">
            <a:off x="-118907" y="491535"/>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2"/>
            <a:stretch>
              <a:fillRect/>
            </a:stretch>
          </a:blipFill>
        </p:spPr>
      </p:sp>
      <p:sp>
        <p:nvSpPr>
          <p:cNvPr id="5" name="Freeform 15"/>
          <p:cNvSpPr/>
          <p:nvPr/>
        </p:nvSpPr>
        <p:spPr>
          <a:xfrm rot="11921256">
            <a:off x="70068" y="2989845"/>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GB"/>
          </a:p>
        </p:txBody>
      </p:sp>
      <p:sp>
        <p:nvSpPr>
          <p:cNvPr id="6" name="Freeform 15"/>
          <p:cNvSpPr/>
          <p:nvPr/>
        </p:nvSpPr>
        <p:spPr>
          <a:xfrm rot="11921256">
            <a:off x="1405619" y="18363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7" name="Freeform 16"/>
          <p:cNvSpPr/>
          <p:nvPr/>
        </p:nvSpPr>
        <p:spPr>
          <a:xfrm rot="5805845" flipH="1">
            <a:off x="471683" y="-84611"/>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2"/>
            <a:stretch>
              <a:fillRect/>
            </a:stretch>
          </a:blipFill>
        </p:spPr>
      </p:sp>
      <p:sp>
        <p:nvSpPr>
          <p:cNvPr id="8" name="Freeform 15"/>
          <p:cNvSpPr/>
          <p:nvPr/>
        </p:nvSpPr>
        <p:spPr>
          <a:xfrm rot="10200131">
            <a:off x="3019863" y="183638"/>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GB"/>
          </a:p>
        </p:txBody>
      </p:sp>
      <p:sp>
        <p:nvSpPr>
          <p:cNvPr id="9" name="Freeform 15"/>
          <p:cNvSpPr/>
          <p:nvPr/>
        </p:nvSpPr>
        <p:spPr>
          <a:xfrm rot="10200131">
            <a:off x="2852360" y="164610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10" name="Freeform 14"/>
          <p:cNvSpPr/>
          <p:nvPr/>
        </p:nvSpPr>
        <p:spPr>
          <a:xfrm>
            <a:off x="9379879" y="0"/>
            <a:ext cx="1169411" cy="1176766"/>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2"/>
          <p:cNvSpPr/>
          <p:nvPr/>
        </p:nvSpPr>
        <p:spPr>
          <a:xfrm>
            <a:off x="10886105" y="165843"/>
            <a:ext cx="1186997" cy="1170675"/>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6"/>
            <a:stretch>
              <a:fillRect/>
            </a:stretch>
          </a:blipFill>
        </p:spPr>
      </p:sp>
      <p:sp>
        <p:nvSpPr>
          <p:cNvPr id="14" name="Snip Diagonal Corner Rectangle 3">
            <a:extLst>
              <a:ext uri="{FF2B5EF4-FFF2-40B4-BE49-F238E27FC236}">
                <a16:creationId xmlns:a16="http://schemas.microsoft.com/office/drawing/2014/main" id="{EA7E95EE-7465-4ABE-A15B-B0CCB7EA21E5}"/>
              </a:ext>
            </a:extLst>
          </p:cNvPr>
          <p:cNvSpPr>
            <a:spLocks noChangeArrowheads="1"/>
          </p:cNvSpPr>
          <p:nvPr/>
        </p:nvSpPr>
        <p:spPr bwMode="auto">
          <a:xfrm>
            <a:off x="2083326" y="1051380"/>
            <a:ext cx="7395831" cy="1485620"/>
          </a:xfrm>
          <a:custGeom>
            <a:avLst/>
            <a:gdLst>
              <a:gd name="T0" fmla="*/ 8619744 w 8619744"/>
              <a:gd name="T1" fmla="*/ 975360 h 1950720"/>
              <a:gd name="T2" fmla="*/ 4309872 w 8619744"/>
              <a:gd name="T3" fmla="*/ 1950720 h 1950720"/>
              <a:gd name="T4" fmla="*/ 0 w 8619744"/>
              <a:gd name="T5" fmla="*/ 975360 h 1950720"/>
              <a:gd name="T6" fmla="*/ 4309872 w 8619744"/>
              <a:gd name="T7" fmla="*/ 0 h 1950720"/>
              <a:gd name="T8" fmla="*/ 0 60000 65536"/>
              <a:gd name="T9" fmla="*/ 5898240 60000 65536"/>
              <a:gd name="T10" fmla="*/ 11796480 60000 65536"/>
              <a:gd name="T11" fmla="*/ 17694720 60000 65536"/>
              <a:gd name="T12" fmla="*/ 162563 w 8619744"/>
              <a:gd name="T13" fmla="*/ 162563 h 1950720"/>
              <a:gd name="T14" fmla="*/ 8457181 w 8619744"/>
              <a:gd name="T15" fmla="*/ 1788157 h 1950720"/>
            </a:gdLst>
            <a:ahLst/>
            <a:cxnLst>
              <a:cxn ang="T8">
                <a:pos x="T0" y="T1"/>
              </a:cxn>
              <a:cxn ang="T9">
                <a:pos x="T2" y="T3"/>
              </a:cxn>
              <a:cxn ang="T10">
                <a:pos x="T4" y="T5"/>
              </a:cxn>
              <a:cxn ang="T11">
                <a:pos x="T6" y="T7"/>
              </a:cxn>
            </a:cxnLst>
            <a:rect l="T12" t="T13" r="T14" b="T15"/>
            <a:pathLst>
              <a:path w="8619744" h="1950720">
                <a:moveTo>
                  <a:pt x="0" y="0"/>
                </a:moveTo>
                <a:lnTo>
                  <a:pt x="8294617" y="0"/>
                </a:lnTo>
                <a:lnTo>
                  <a:pt x="8619744" y="325127"/>
                </a:lnTo>
                <a:lnTo>
                  <a:pt x="8619744" y="1950720"/>
                </a:lnTo>
                <a:lnTo>
                  <a:pt x="325127" y="1950720"/>
                </a:lnTo>
                <a:lnTo>
                  <a:pt x="0" y="1625593"/>
                </a:lnTo>
                <a:lnTo>
                  <a:pt x="0" y="0"/>
                </a:lnTo>
                <a:close/>
              </a:path>
            </a:pathLst>
          </a:custGeom>
          <a:solidFill>
            <a:schemeClr val="accent4">
              <a:lumMod val="60000"/>
              <a:lumOff val="40000"/>
              <a:alpha val="74901"/>
            </a:schemeClr>
          </a:solidFill>
          <a:ln>
            <a:noFill/>
          </a:ln>
        </p:spPr>
        <p:txBody>
          <a:bodyPr anchor="ctr"/>
          <a:lstStyle/>
          <a:p>
            <a:pPr marL="0" marR="0" lvl="0" indent="0" algn="l" defTabSz="9084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a:p>
            <a:endParaRPr lang="en-US" sz="3200" b="1" dirty="0">
              <a:latin typeface="Times New Roman" panose="02020603050405020304" pitchFamily="18" charset="0"/>
              <a:cs typeface="Times New Roman" panose="02020603050405020304" pitchFamily="18" charset="0"/>
            </a:endParaRPr>
          </a:p>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1:</a:t>
            </a:r>
            <a:r>
              <a:rPr lang="en-US" sz="3200" dirty="0">
                <a:latin typeface="Times New Roman" panose="02020603050405020304" pitchFamily="18" charset="0"/>
                <a:cs typeface="Times New Roman" panose="02020603050405020304" pitchFamily="18" charset="0"/>
              </a:rPr>
              <a:t> </a:t>
            </a:r>
            <a:r>
              <a:rPr lang="en-US" sz="3200" b="1" i="1" u="sng"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vi-VN" sz="3200" i="1" dirty="0">
                <a:latin typeface="Times New Roman" panose="02020603050405020304" pitchFamily="18" charset="0"/>
                <a:cs typeface="Times New Roman" panose="02020603050405020304" pitchFamily="18" charset="0"/>
              </a:rPr>
              <a:t>Thơ Đường là thể thơ có nguồn gốc từ quốc gia nào?</a:t>
            </a:r>
            <a:endParaRPr lang="en-US" sz="3200" dirty="0">
              <a:latin typeface="Times New Roman" panose="02020603050405020304" pitchFamily="18" charset="0"/>
              <a:cs typeface="Times New Roman" panose="02020603050405020304" pitchFamily="18" charset="0"/>
            </a:endParaRPr>
          </a:p>
          <a:p>
            <a:r>
              <a:rPr lang="en-US" sz="3200" b="1"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marL="0" marR="0" lvl="0" indent="0" algn="l" defTabSz="9084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a:p>
            <a:pPr marL="0" marR="0" lvl="0" indent="0" algn="ctr" defTabSz="9084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5" name="Snip Diagonal Corner Rectangle 4">
            <a:extLst>
              <a:ext uri="{FF2B5EF4-FFF2-40B4-BE49-F238E27FC236}">
                <a16:creationId xmlns:a16="http://schemas.microsoft.com/office/drawing/2014/main" id="{408D45CB-19B7-41C4-B9EB-0EB648D42C32}"/>
              </a:ext>
            </a:extLst>
          </p:cNvPr>
          <p:cNvSpPr>
            <a:spLocks noChangeArrowheads="1"/>
          </p:cNvSpPr>
          <p:nvPr/>
        </p:nvSpPr>
        <p:spPr bwMode="auto">
          <a:xfrm>
            <a:off x="3285738" y="4298641"/>
            <a:ext cx="6873297" cy="1701148"/>
          </a:xfrm>
          <a:custGeom>
            <a:avLst/>
            <a:gdLst>
              <a:gd name="T0" fmla="*/ 8290560 w 8290560"/>
              <a:gd name="T1" fmla="*/ 752856 h 1505712"/>
              <a:gd name="T2" fmla="*/ 4145280 w 8290560"/>
              <a:gd name="T3" fmla="*/ 1505712 h 1505712"/>
              <a:gd name="T4" fmla="*/ 0 w 8290560"/>
              <a:gd name="T5" fmla="*/ 752856 h 1505712"/>
              <a:gd name="T6" fmla="*/ 4145280 w 8290560"/>
              <a:gd name="T7" fmla="*/ 0 h 1505712"/>
              <a:gd name="T8" fmla="*/ 0 60000 65536"/>
              <a:gd name="T9" fmla="*/ 5898240 60000 65536"/>
              <a:gd name="T10" fmla="*/ 11796480 60000 65536"/>
              <a:gd name="T11" fmla="*/ 17694720 60000 65536"/>
              <a:gd name="T12" fmla="*/ 125479 w 8290560"/>
              <a:gd name="T13" fmla="*/ 125479 h 1505712"/>
              <a:gd name="T14" fmla="*/ 8165081 w 8290560"/>
              <a:gd name="T15" fmla="*/ 1380233 h 1505712"/>
            </a:gdLst>
            <a:ahLst/>
            <a:cxnLst>
              <a:cxn ang="T8">
                <a:pos x="T0" y="T1"/>
              </a:cxn>
              <a:cxn ang="T9">
                <a:pos x="T2" y="T3"/>
              </a:cxn>
              <a:cxn ang="T10">
                <a:pos x="T4" y="T5"/>
              </a:cxn>
              <a:cxn ang="T11">
                <a:pos x="T6" y="T7"/>
              </a:cxn>
            </a:cxnLst>
            <a:rect l="T12" t="T13" r="T14" b="T15"/>
            <a:pathLst>
              <a:path w="8290560" h="1505712">
                <a:moveTo>
                  <a:pt x="0" y="0"/>
                </a:moveTo>
                <a:lnTo>
                  <a:pt x="8039603" y="0"/>
                </a:lnTo>
                <a:lnTo>
                  <a:pt x="8290560" y="250957"/>
                </a:lnTo>
                <a:lnTo>
                  <a:pt x="8290560" y="1505712"/>
                </a:lnTo>
                <a:lnTo>
                  <a:pt x="250957" y="1505712"/>
                </a:lnTo>
                <a:lnTo>
                  <a:pt x="0" y="1254755"/>
                </a:lnTo>
                <a:lnTo>
                  <a:pt x="0" y="0"/>
                </a:lnTo>
                <a:close/>
              </a:path>
            </a:pathLst>
          </a:custGeom>
          <a:solidFill>
            <a:schemeClr val="accent6">
              <a:lumMod val="40000"/>
              <a:lumOff val="60000"/>
              <a:alpha val="74901"/>
            </a:schemeClr>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3200" b="1" i="1" dirty="0" err="1">
                <a:latin typeface="Times New Roman" panose="02020603050405020304" pitchFamily="18" charset="0"/>
                <a:cs typeface="Times New Roman" panose="02020603050405020304" pitchFamily="18" charset="0"/>
              </a:rPr>
              <a:t>Đáp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án</a:t>
            </a:r>
            <a:r>
              <a:rPr lang="en-US" sz="3200" b="1" i="1"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 </a:t>
            </a:r>
            <a:r>
              <a:rPr lang="vi-VN" sz="3200" b="1" i="1" dirty="0">
                <a:latin typeface="Times New Roman" panose="02020603050405020304" pitchFamily="18" charset="0"/>
                <a:cs typeface="Times New Roman" panose="02020603050405020304" pitchFamily="18" charset="0"/>
              </a:rPr>
              <a:t>Trung Quốc</a:t>
            </a:r>
            <a:endParaRPr lang="en-US" sz="3200" dirty="0">
              <a:latin typeface="Times New Roman" panose="02020603050405020304" pitchFamily="18" charset="0"/>
              <a:cs typeface="Times New Roman" panose="02020603050405020304" pitchFamily="18" charset="0"/>
            </a:endParaRPr>
          </a:p>
        </p:txBody>
      </p:sp>
      <p:sp>
        <p:nvSpPr>
          <p:cNvPr id="16" name="Arrow: Up 1">
            <a:hlinkClick r:id="rId7" action="ppaction://hlinksldjump"/>
            <a:extLst>
              <a:ext uri="{FF2B5EF4-FFF2-40B4-BE49-F238E27FC236}">
                <a16:creationId xmlns:a16="http://schemas.microsoft.com/office/drawing/2014/main" id="{2ABE9425-4A94-489E-A40B-8A8850A65D01}"/>
              </a:ext>
            </a:extLst>
          </p:cNvPr>
          <p:cNvSpPr/>
          <p:nvPr/>
        </p:nvSpPr>
        <p:spPr>
          <a:xfrm rot="5400000">
            <a:off x="10951400" y="5840413"/>
            <a:ext cx="889254" cy="1000125"/>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4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6"/>
          <p:cNvSpPr/>
          <p:nvPr/>
        </p:nvSpPr>
        <p:spPr>
          <a:xfrm>
            <a:off x="684382" y="3407674"/>
            <a:ext cx="3130236" cy="2902871"/>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8"/>
            <a:stretch>
              <a:fillRect/>
            </a:stretch>
          </a:blipFill>
        </p:spPr>
      </p:sp>
      <p:sp>
        <p:nvSpPr>
          <p:cNvPr id="18" name="Freeform 3"/>
          <p:cNvSpPr/>
          <p:nvPr/>
        </p:nvSpPr>
        <p:spPr>
          <a:xfrm>
            <a:off x="419398" y="4192770"/>
            <a:ext cx="2288369" cy="2424308"/>
          </a:xfrm>
          <a:custGeom>
            <a:avLst/>
            <a:gdLst/>
            <a:ahLst/>
            <a:cxnLst/>
            <a:rect l="l" t="t" r="r" b="b"/>
            <a:pathLst>
              <a:path w="10260570" h="8229600">
                <a:moveTo>
                  <a:pt x="0" y="0"/>
                </a:moveTo>
                <a:lnTo>
                  <a:pt x="10260569" y="0"/>
                </a:lnTo>
                <a:lnTo>
                  <a:pt x="10260569" y="8229600"/>
                </a:lnTo>
                <a:lnTo>
                  <a:pt x="0" y="8229600"/>
                </a:lnTo>
                <a:lnTo>
                  <a:pt x="0" y="0"/>
                </a:lnTo>
                <a:close/>
              </a:path>
            </a:pathLst>
          </a:custGeom>
          <a:blipFill>
            <a:blip r:embed="rId9"/>
            <a:stretch>
              <a:fillRect/>
            </a:stretch>
          </a:blipFill>
        </p:spPr>
      </p:sp>
    </p:spTree>
    <p:extLst>
      <p:ext uri="{BB962C8B-B14F-4D97-AF65-F5344CB8AC3E}">
        <p14:creationId xmlns:p14="http://schemas.microsoft.com/office/powerpoint/2010/main" val="540606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030"/>
            <a:ext cx="12192000" cy="7064943"/>
          </a:xfrm>
          <a:prstGeom prst="rect">
            <a:avLst/>
          </a:prstGeom>
        </p:spPr>
      </p:pic>
      <p:pic>
        <p:nvPicPr>
          <p:cNvPr id="4" name="Picture 3"/>
          <p:cNvPicPr>
            <a:picLocks noChangeAspect="1"/>
          </p:cNvPicPr>
          <p:nvPr/>
        </p:nvPicPr>
        <p:blipFill>
          <a:blip r:embed="rId3"/>
          <a:stretch>
            <a:fillRect/>
          </a:stretch>
        </p:blipFill>
        <p:spPr>
          <a:xfrm>
            <a:off x="8614019" y="2633106"/>
            <a:ext cx="4218798" cy="4224894"/>
          </a:xfrm>
          <a:prstGeom prst="rect">
            <a:avLst/>
          </a:prstGeom>
        </p:spPr>
      </p:pic>
      <p:sp>
        <p:nvSpPr>
          <p:cNvPr id="5" name="Cloud Callout 4"/>
          <p:cNvSpPr/>
          <p:nvPr/>
        </p:nvSpPr>
        <p:spPr>
          <a:xfrm>
            <a:off x="4382798" y="973466"/>
            <a:ext cx="5467928" cy="3319280"/>
          </a:xfrm>
          <a:prstGeom prst="cloudCallou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Rút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ra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những</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nét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đặc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sắc</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về</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nội</a:t>
            </a:r>
            <a:r>
              <a:rPr lang="en-US" sz="3200" i="1" dirty="0">
                <a:latin typeface="Times New Roman" panose="02020603050405020304" pitchFamily="18" charset="0"/>
                <a:ea typeface="Times New Roman" panose="02020603050405020304" pitchFamily="18" charset="0"/>
              </a:rPr>
              <a:t> dung </a:t>
            </a:r>
            <a:r>
              <a:rPr lang="en-US" sz="3200" i="1" dirty="0" err="1">
                <a:latin typeface="Times New Roman" panose="02020603050405020304" pitchFamily="18" charset="0"/>
                <a:ea typeface="Times New Roman" panose="02020603050405020304" pitchFamily="18" charset="0"/>
              </a:rPr>
              <a:t>và</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nghệ</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thuật</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của</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văn</a:t>
            </a:r>
            <a:r>
              <a:rPr lang="en-US" sz="3200" i="1" dirty="0">
                <a:latin typeface="Times New Roman" panose="02020603050405020304" pitchFamily="18" charset="0"/>
                <a:ea typeface="Times New Roman" panose="02020603050405020304" pitchFamily="18" charset="0"/>
              </a:rPr>
              <a:t> </a:t>
            </a:r>
            <a:r>
              <a:rPr lang="en-US" sz="3200" i="1" dirty="0" err="1">
                <a:latin typeface="Times New Roman" panose="02020603050405020304" pitchFamily="18" charset="0"/>
                <a:ea typeface="Times New Roman" panose="02020603050405020304" pitchFamily="18" charset="0"/>
              </a:rPr>
              <a:t>bản</a:t>
            </a:r>
            <a:r>
              <a:rPr lang="en-US" sz="3200" i="1" dirty="0">
                <a:latin typeface="Times New Roman" panose="02020603050405020304" pitchFamily="18" charset="0"/>
                <a:ea typeface="Times New Roman" panose="02020603050405020304" pitchFamily="18" charset="0"/>
              </a:rPr>
              <a:t>?</a:t>
            </a:r>
            <a:endParaRPr lang="en-US" sz="3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240" y="21719"/>
            <a:ext cx="5303519" cy="1060968"/>
          </a:xfrm>
          <a:prstGeom prst="rect">
            <a:avLst/>
          </a:prstGeom>
        </p:spPr>
      </p:pic>
      <p:sp>
        <p:nvSpPr>
          <p:cNvPr id="7" name="Rectangle 6"/>
          <p:cNvSpPr/>
          <p:nvPr/>
        </p:nvSpPr>
        <p:spPr>
          <a:xfrm>
            <a:off x="517237" y="1009599"/>
            <a:ext cx="10002982" cy="5133713"/>
          </a:xfrm>
          <a:prstGeom prst="rect">
            <a:avLst/>
          </a:prstGeom>
        </p:spPr>
        <p:txBody>
          <a:bodyPr wrap="square">
            <a:spAutoFit/>
          </a:bodyPr>
          <a:lstStyle/>
          <a:p>
            <a:pPr algn="just">
              <a:lnSpc>
                <a:spcPct val="130000"/>
              </a:lnSpc>
              <a:spcAft>
                <a:spcPts val="0"/>
              </a:spcAft>
            </a:pPr>
            <a:r>
              <a:rPr lang="vi-VN" sz="2800" b="1" dirty="0">
                <a:solidFill>
                  <a:srgbClr val="0070C0"/>
                </a:solidFill>
                <a:latin typeface="Times New Roman" panose="02020603050405020304" pitchFamily="18" charset="0"/>
                <a:ea typeface="Calibri" panose="020F0502020204030204" pitchFamily="34" charset="0"/>
              </a:rPr>
              <a:t>1. </a:t>
            </a:r>
            <a:r>
              <a:rPr lang="en-US" sz="2800" b="1" dirty="0" err="1">
                <a:solidFill>
                  <a:srgbClr val="0070C0"/>
                </a:solidFill>
                <a:latin typeface="Times New Roman" panose="02020603050405020304" pitchFamily="18" charset="0"/>
                <a:ea typeface="Calibri" panose="020F0502020204030204" pitchFamily="34" charset="0"/>
              </a:rPr>
              <a:t>Nghệ</a:t>
            </a:r>
            <a:r>
              <a:rPr lang="en-US" sz="2800" b="1" dirty="0">
                <a:solidFill>
                  <a:srgbClr val="0070C0"/>
                </a:solidFill>
                <a:latin typeface="Times New Roman" panose="02020603050405020304" pitchFamily="18" charset="0"/>
                <a:ea typeface="Calibri" panose="020F0502020204030204" pitchFamily="34" charset="0"/>
              </a:rPr>
              <a:t> </a:t>
            </a:r>
            <a:r>
              <a:rPr lang="en-US" sz="2800" b="1" dirty="0" err="1">
                <a:solidFill>
                  <a:srgbClr val="0070C0"/>
                </a:solidFill>
                <a:latin typeface="Times New Roman" panose="02020603050405020304" pitchFamily="18" charset="0"/>
                <a:ea typeface="Calibri" panose="020F0502020204030204" pitchFamily="34" charset="0"/>
              </a:rPr>
              <a:t>thuật</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2800" dirty="0">
                <a:latin typeface="Times New Roman" panose="02020603050405020304" pitchFamily="18" charset="0"/>
                <a:ea typeface="Calibri" panose="020F0502020204030204" pitchFamily="34" charset="0"/>
              </a:rPr>
              <a:t>- Thể thơ thất ngôn tứ tuyệt hàm súc.</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2800" dirty="0">
                <a:latin typeface="Times New Roman" panose="02020603050405020304" pitchFamily="18" charset="0"/>
                <a:ea typeface="Calibri" panose="020F0502020204030204" pitchFamily="34" charset="0"/>
              </a:rPr>
              <a:t>- Nhà thơ chọn điểm nhìn đặc biệt để cảm nhận và miêu tả vẻ đẹp của thiên nhiên.</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hòa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tĩnh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nhuần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nhuyễn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giữa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tình</a:t>
            </a:r>
            <a:r>
              <a:rPr lang="vi-VN"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30000"/>
              </a:lnSpc>
              <a:spcAft>
                <a:spcPts val="0"/>
              </a:spcAft>
            </a:pPr>
            <a:r>
              <a:rPr lang="vi-VN" sz="2800" dirty="0">
                <a:latin typeface="Times New Roman" panose="02020603050405020304" pitchFamily="18" charset="0"/>
                <a:ea typeface="Calibri" panose="020F0502020204030204" pitchFamily="34" charset="0"/>
              </a:rPr>
              <a:t>- Từ ngữ tinh tế, tưởng tượng tự do, bay bổng, hình ảnh thơ độc đáo, từ tả thực, vừa cường điệu, phút pháp tả cảnh ngụ tình đặc sắc của bậc “tiên thơ”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36112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5"/>
                                        </p:tgtEl>
                                        <p:attrNameLst>
                                          <p:attrName>ppt_x</p:attrName>
                                        </p:attrNameLst>
                                      </p:cBhvr>
                                      <p:tavLst>
                                        <p:tav tm="0">
                                          <p:val>
                                            <p:strVal val="ppt_x"/>
                                          </p:val>
                                        </p:tav>
                                        <p:tav tm="100000">
                                          <p:val>
                                            <p:strVal val="ppt_x"/>
                                          </p:val>
                                        </p:tav>
                                      </p:tavLst>
                                    </p:anim>
                                    <p:anim calcmode="lin" valueType="num">
                                      <p:cBhvr additive="base">
                                        <p:cTn id="15" dur="500"/>
                                        <p:tgtEl>
                                          <p:spTgt spid="5"/>
                                        </p:tgtEl>
                                        <p:attrNameLst>
                                          <p:attrName>ppt_y</p:attrName>
                                        </p:attrNameLst>
                                      </p:cBhvr>
                                      <p:tavLst>
                                        <p:tav tm="0">
                                          <p:val>
                                            <p:strVal val="ppt_y"/>
                                          </p:val>
                                        </p:tav>
                                        <p:tav tm="100000">
                                          <p:val>
                                            <p:strVal val="1+ppt_h/2"/>
                                          </p:val>
                                        </p:tav>
                                      </p:tavLst>
                                    </p:anim>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arn(inVertical)">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barn(inVertical)">
                                      <p:cBhvr>
                                        <p:cTn id="26" dur="500"/>
                                        <p:tgtEl>
                                          <p:spTgt spid="7">
                                            <p:txEl>
                                              <p:pRg st="1" end="1"/>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barn(inVertical)">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barn(inVertical)">
                                      <p:cBhvr>
                                        <p:cTn id="34" dur="500"/>
                                        <p:tgtEl>
                                          <p:spTgt spid="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barn(inVertical)">
                                      <p:cBhvr>
                                        <p:cTn id="39"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64943"/>
          </a:xfrm>
          <a:prstGeom prst="rect">
            <a:avLst/>
          </a:prstGeom>
        </p:spPr>
      </p:pic>
      <p:pic>
        <p:nvPicPr>
          <p:cNvPr id="4" name="Picture 3"/>
          <p:cNvPicPr>
            <a:picLocks noChangeAspect="1"/>
          </p:cNvPicPr>
          <p:nvPr/>
        </p:nvPicPr>
        <p:blipFill>
          <a:blip r:embed="rId3"/>
          <a:stretch>
            <a:fillRect/>
          </a:stretch>
        </p:blipFill>
        <p:spPr>
          <a:xfrm>
            <a:off x="8614019" y="2633106"/>
            <a:ext cx="4218798" cy="42248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7458" y="99388"/>
            <a:ext cx="5303519" cy="1060968"/>
          </a:xfrm>
          <a:prstGeom prst="rect">
            <a:avLst/>
          </a:prstGeom>
        </p:spPr>
      </p:pic>
      <p:sp>
        <p:nvSpPr>
          <p:cNvPr id="7" name="Rectangle 6"/>
          <p:cNvSpPr/>
          <p:nvPr/>
        </p:nvSpPr>
        <p:spPr>
          <a:xfrm>
            <a:off x="554182" y="1602054"/>
            <a:ext cx="10002982" cy="2062103"/>
          </a:xfrm>
          <a:prstGeom prst="rect">
            <a:avLst/>
          </a:prstGeom>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a:t>
            </a:r>
            <a:endParaRPr lang="en-US" sz="3200" dirty="0">
              <a:latin typeface="Times New Roman" panose="02020603050405020304" pitchFamily="18" charset="0"/>
              <a:cs typeface="Times New Roman" panose="02020603050405020304" pitchFamily="18" charset="0"/>
            </a:endParaRPr>
          </a:p>
          <a:p>
            <a:pPr algn="just"/>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Bạch</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61808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533" y="654518"/>
            <a:ext cx="9846644" cy="5640403"/>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236" y="2680311"/>
            <a:ext cx="5384800" cy="1588815"/>
          </a:xfrm>
          <a:prstGeom prst="rect">
            <a:avLst/>
          </a:prstGeom>
        </p:spPr>
      </p:pic>
    </p:spTree>
    <p:extLst>
      <p:ext uri="{BB962C8B-B14F-4D97-AF65-F5344CB8AC3E}">
        <p14:creationId xmlns:p14="http://schemas.microsoft.com/office/powerpoint/2010/main" val="3069476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27345" cy="5671126"/>
          </a:xfrm>
          <a:prstGeom prst="rect">
            <a:avLst/>
          </a:prstGeom>
        </p:spPr>
      </p:pic>
      <p:sp>
        <p:nvSpPr>
          <p:cNvPr id="3" name="TextBox 2"/>
          <p:cNvSpPr txBox="1"/>
          <p:nvPr/>
        </p:nvSpPr>
        <p:spPr>
          <a:xfrm>
            <a:off x="2863273" y="5865091"/>
            <a:ext cx="6908800" cy="923330"/>
          </a:xfrm>
          <a:prstGeom prst="rect">
            <a:avLst/>
          </a:prstGeom>
          <a:noFill/>
        </p:spPr>
        <p:txBody>
          <a:bodyPr wrap="square" rtlCol="0">
            <a:spAutoFit/>
          </a:bodyPr>
          <a:lstStyle/>
          <a:p>
            <a:r>
              <a:rPr lang="en-US" sz="5400" b="1" dirty="0">
                <a:solidFill>
                  <a:srgbClr val="7030A0"/>
                </a:solidFill>
                <a:latin typeface="Times New Roman" panose="02020603050405020304" pitchFamily="18" charset="0"/>
                <a:cs typeface="Times New Roman" panose="02020603050405020304" pitchFamily="18" charset="0"/>
              </a:rPr>
              <a:t>Ai </a:t>
            </a:r>
            <a:r>
              <a:rPr lang="en-US" sz="5400" b="1" dirty="0" err="1">
                <a:solidFill>
                  <a:srgbClr val="7030A0"/>
                </a:solidFill>
                <a:latin typeface="Times New Roman" panose="02020603050405020304" pitchFamily="18" charset="0"/>
                <a:cs typeface="Times New Roman" panose="02020603050405020304" pitchFamily="18" charset="0"/>
              </a:rPr>
              <a:t>là</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nhà</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thông</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thái</a:t>
            </a:r>
            <a:r>
              <a:rPr lang="en-US" sz="5400" b="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8473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nip Diagonal Corner Rectangle 11"/>
          <p:cNvSpPr/>
          <p:nvPr/>
        </p:nvSpPr>
        <p:spPr>
          <a:xfrm>
            <a:off x="1061582" y="597099"/>
            <a:ext cx="9927193" cy="1772563"/>
          </a:xfrm>
          <a:prstGeom prst="snip2Diag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lang="vi-VN" sz="3200" b="1" dirty="0">
                <a:solidFill>
                  <a:schemeClr val="tx1"/>
                </a:solidFill>
                <a:latin typeface="Times New Roman" panose="02020603050405020304" pitchFamily="18" charset="0"/>
                <a:cs typeface="Times New Roman" panose="02020603050405020304" pitchFamily="18" charset="0"/>
              </a:rPr>
              <a:t>1</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viết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theo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061582" y="3903559"/>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Thất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ngôn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cú</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081977" y="3907748"/>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Thất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ngôn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tuyệt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061582" y="4891054"/>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Thất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ngôn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tuyệt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081977" y="4895243"/>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Ngũ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ngôn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tuyệt</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2658" y="3929034"/>
            <a:ext cx="805722" cy="708059"/>
          </a:xfrm>
          <a:prstGeom prst="rect">
            <a:avLst/>
          </a:prstGeom>
        </p:spPr>
      </p:pic>
      <p:pic>
        <p:nvPicPr>
          <p:cNvPr id="18" name="Picture 17"/>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4924418"/>
            <a:ext cx="804536" cy="704088"/>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4033" y="4936015"/>
            <a:ext cx="804742" cy="70719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4033" y="3980706"/>
            <a:ext cx="804742" cy="643793"/>
          </a:xfrm>
          <a:prstGeom prst="rect">
            <a:avLst/>
          </a:prstGeom>
        </p:spPr>
      </p:pic>
    </p:spTree>
    <p:extLst>
      <p:ext uri="{BB962C8B-B14F-4D97-AF65-F5344CB8AC3E}">
        <p14:creationId xmlns:p14="http://schemas.microsoft.com/office/powerpoint/2010/main" val="3598601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FFFF0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4"/>
                                        </p:tgtEl>
                                        <p:attrNameLst>
                                          <p:attrName>fillcolor</p:attrName>
                                        </p:attrNameLst>
                                      </p:cBhvr>
                                      <p:to>
                                        <a:srgbClr val="FFF2CC"/>
                                      </p:to>
                                    </p:animClr>
                                    <p:set>
                                      <p:cBhvr>
                                        <p:cTn id="50" dur="250" fill="hold"/>
                                        <p:tgtEl>
                                          <p:spTgt spid="14"/>
                                        </p:tgtEl>
                                        <p:attrNameLst>
                                          <p:attrName>fill.type</p:attrName>
                                        </p:attrNameLst>
                                      </p:cBhvr>
                                      <p:to>
                                        <p:strVal val="solid"/>
                                      </p:to>
                                    </p:set>
                                    <p:set>
                                      <p:cBhvr>
                                        <p:cTn id="51" dur="250" fill="hold"/>
                                        <p:tgtEl>
                                          <p:spTgt spid="1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p:cTn id="54" dur="250" fill="hold"/>
                                        <p:tgtEl>
                                          <p:spTgt spid="20"/>
                                        </p:tgtEl>
                                        <p:attrNameLst>
                                          <p:attrName>ppt_w</p:attrName>
                                        </p:attrNameLst>
                                      </p:cBhvr>
                                      <p:tavLst>
                                        <p:tav tm="0">
                                          <p:val>
                                            <p:strVal val="4*#ppt_w"/>
                                          </p:val>
                                        </p:tav>
                                        <p:tav tm="100000">
                                          <p:val>
                                            <p:strVal val="#ppt_w"/>
                                          </p:val>
                                        </p:tav>
                                      </p:tavLst>
                                    </p:anim>
                                    <p:anim calcmode="lin" valueType="num">
                                      <p:cBhvr>
                                        <p:cTn id="5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4"/>
                                        </p:tgtEl>
                                        <p:attrNameLst>
                                          <p:attrName>fillcolor</p:attrName>
                                        </p:attrNameLst>
                                      </p:cBhvr>
                                      <p:to>
                                        <a:srgbClr val="00B050"/>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5"/>
                                        </p:tgtEl>
                                        <p:attrNameLst>
                                          <p:attrName>fillcolor</p:attrName>
                                        </p:attrNameLst>
                                      </p:cBhvr>
                                      <p:to>
                                        <a:srgbClr val="FFF2CC"/>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8"/>
                                        </p:tgtEl>
                                        <p:attrNameLst>
                                          <p:attrName>style.visibility</p:attrName>
                                        </p:attrNameLst>
                                      </p:cBhvr>
                                      <p:to>
                                        <p:strVal val="visible"/>
                                      </p:to>
                                    </p:set>
                                    <p:anim calcmode="lin" valueType="num">
                                      <p:cBhvr>
                                        <p:cTn id="69" dur="250" fill="hold"/>
                                        <p:tgtEl>
                                          <p:spTgt spid="18"/>
                                        </p:tgtEl>
                                        <p:attrNameLst>
                                          <p:attrName>ppt_w</p:attrName>
                                        </p:attrNameLst>
                                      </p:cBhvr>
                                      <p:tavLst>
                                        <p:tav tm="0">
                                          <p:val>
                                            <p:strVal val="4*#ppt_w"/>
                                          </p:val>
                                        </p:tav>
                                        <p:tav tm="100000">
                                          <p:val>
                                            <p:strVal val="#ppt_w"/>
                                          </p:val>
                                        </p:tav>
                                      </p:tavLst>
                                    </p:anim>
                                    <p:anim calcmode="lin" valueType="num">
                                      <p:cBhvr>
                                        <p:cTn id="7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5"/>
                                        </p:tgtEl>
                                        <p:attrNameLst>
                                          <p:attrName>fillcolor</p:attrName>
                                        </p:attrNameLst>
                                      </p:cBhvr>
                                      <p:to>
                                        <a:srgbClr val="FFFF00"/>
                                      </p:to>
                                    </p:animClr>
                                    <p:set>
                                      <p:cBhvr>
                                        <p:cTn id="73" dur="250" fill="hold"/>
                                        <p:tgtEl>
                                          <p:spTgt spid="15"/>
                                        </p:tgtEl>
                                        <p:attrNameLst>
                                          <p:attrName>fill.type</p:attrName>
                                        </p:attrNameLst>
                                      </p:cBhvr>
                                      <p:to>
                                        <p:strVal val="solid"/>
                                      </p:to>
                                    </p:set>
                                    <p:set>
                                      <p:cBhvr>
                                        <p:cTn id="7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6"/>
                                        </p:tgtEl>
                                        <p:attrNameLst>
                                          <p:attrName>fillcolor</p:attrName>
                                        </p:attrNameLst>
                                      </p:cBhvr>
                                      <p:to>
                                        <a:srgbClr val="FFF2CC"/>
                                      </p:to>
                                    </p:animClr>
                                    <p:set>
                                      <p:cBhvr>
                                        <p:cTn id="80" dur="250" fill="hold"/>
                                        <p:tgtEl>
                                          <p:spTgt spid="16"/>
                                        </p:tgtEl>
                                        <p:attrNameLst>
                                          <p:attrName>fill.type</p:attrName>
                                        </p:attrNameLst>
                                      </p:cBhvr>
                                      <p:to>
                                        <p:strVal val="solid"/>
                                      </p:to>
                                    </p:set>
                                    <p:set>
                                      <p:cBhvr>
                                        <p:cTn id="81" dur="250" fill="hold"/>
                                        <p:tgtEl>
                                          <p:spTgt spid="1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9"/>
                                        </p:tgtEl>
                                        <p:attrNameLst>
                                          <p:attrName>style.visibility</p:attrName>
                                        </p:attrNameLst>
                                      </p:cBhvr>
                                      <p:to>
                                        <p:strVal val="visible"/>
                                      </p:to>
                                    </p:set>
                                    <p:anim calcmode="lin" valueType="num">
                                      <p:cBhvr>
                                        <p:cTn id="84" dur="250" fill="hold"/>
                                        <p:tgtEl>
                                          <p:spTgt spid="19"/>
                                        </p:tgtEl>
                                        <p:attrNameLst>
                                          <p:attrName>ppt_w</p:attrName>
                                        </p:attrNameLst>
                                      </p:cBhvr>
                                      <p:tavLst>
                                        <p:tav tm="0">
                                          <p:val>
                                            <p:strVal val="4*#ppt_w"/>
                                          </p:val>
                                        </p:tav>
                                        <p:tav tm="100000">
                                          <p:val>
                                            <p:strVal val="#ppt_w"/>
                                          </p:val>
                                        </p:tav>
                                      </p:tavLst>
                                    </p:anim>
                                    <p:anim calcmode="lin" valueType="num">
                                      <p:cBhvr>
                                        <p:cTn id="8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6"/>
                                        </p:tgtEl>
                                        <p:attrNameLst>
                                          <p:attrName>fillcolor</p:attrName>
                                        </p:attrNameLst>
                                      </p:cBhvr>
                                      <p:to>
                                        <a:srgbClr val="FFFF00"/>
                                      </p:to>
                                    </p:animClr>
                                    <p:set>
                                      <p:cBhvr>
                                        <p:cTn id="88" dur="250" fill="hold"/>
                                        <p:tgtEl>
                                          <p:spTgt spid="16"/>
                                        </p:tgtEl>
                                        <p:attrNameLst>
                                          <p:attrName>fill.type</p:attrName>
                                        </p:attrNameLst>
                                      </p:cBhvr>
                                      <p:to>
                                        <p:strVal val="solid"/>
                                      </p:to>
                                    </p:set>
                                    <p:set>
                                      <p:cBhvr>
                                        <p:cTn id="8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2" grpId="0" animBg="1"/>
      <p:bldP spid="13" grpId="0" animBg="1"/>
      <p:bldP spid="14" grpId="0" animBg="1"/>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nip Diagonal Corner Rectangle 11"/>
          <p:cNvSpPr/>
          <p:nvPr/>
        </p:nvSpPr>
        <p:spPr>
          <a:xfrm>
            <a:off x="1061582" y="597099"/>
            <a:ext cx="9927193" cy="1772563"/>
          </a:xfrm>
          <a:prstGeom prst="snip2Diag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2. </a:t>
            </a:r>
            <a:r>
              <a:rPr lang="en-US" sz="3200" b="1" dirty="0" err="1">
                <a:solidFill>
                  <a:schemeClr val="tx1"/>
                </a:solidFill>
                <a:latin typeface="Times New Roman" panose="02020603050405020304" pitchFamily="18" charset="0"/>
                <a:cs typeface="Times New Roman" panose="02020603050405020304" pitchFamily="18" charset="0"/>
              </a:rPr>
              <a:t>Nhà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Lí</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Bạch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mệnh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gì</a:t>
            </a:r>
            <a:r>
              <a:rPr lang="en-US" sz="3200" b="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081977" y="3814834"/>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Thánh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thơ</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061582" y="3825767"/>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Tiên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thơ</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061582" y="4891054"/>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Thần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thơ</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081977" y="4895243"/>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Cả</a:t>
            </a:r>
            <a:r>
              <a:rPr lang="en-US" sz="3200" dirty="0">
                <a:solidFill>
                  <a:schemeClr val="tx1"/>
                </a:solidFill>
                <a:latin typeface="Times New Roman" panose="02020603050405020304" pitchFamily="18" charset="0"/>
                <a:cs typeface="Times New Roman" panose="02020603050405020304" pitchFamily="18" charset="0"/>
              </a:rPr>
              <a:t> A, B, C </a:t>
            </a:r>
            <a:r>
              <a:rPr lang="en-US" sz="3200" dirty="0" err="1">
                <a:solidFill>
                  <a:schemeClr val="tx1"/>
                </a:solidFill>
                <a:latin typeface="Times New Roman" panose="02020603050405020304" pitchFamily="18" charset="0"/>
                <a:cs typeface="Times New Roman" panose="02020603050405020304" pitchFamily="18" charset="0"/>
              </a:rPr>
              <a:t>đều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sai</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3053" y="3840309"/>
            <a:ext cx="805722" cy="708059"/>
          </a:xfrm>
          <a:prstGeom prst="rect">
            <a:avLst/>
          </a:prstGeom>
        </p:spPr>
      </p:pic>
      <p:pic>
        <p:nvPicPr>
          <p:cNvPr id="18" name="Picture 17"/>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4924418"/>
            <a:ext cx="804536" cy="704088"/>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4033" y="4936015"/>
            <a:ext cx="804742" cy="70719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3638" y="3898725"/>
            <a:ext cx="804742" cy="643793"/>
          </a:xfrm>
          <a:prstGeom prst="rect">
            <a:avLst/>
          </a:prstGeom>
        </p:spPr>
      </p:pic>
    </p:spTree>
    <p:extLst>
      <p:ext uri="{BB962C8B-B14F-4D97-AF65-F5344CB8AC3E}">
        <p14:creationId xmlns:p14="http://schemas.microsoft.com/office/powerpoint/2010/main" val="206303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FFFF0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4"/>
                                        </p:tgtEl>
                                        <p:attrNameLst>
                                          <p:attrName>fillcolor</p:attrName>
                                        </p:attrNameLst>
                                      </p:cBhvr>
                                      <p:to>
                                        <a:srgbClr val="FFF2CC"/>
                                      </p:to>
                                    </p:animClr>
                                    <p:set>
                                      <p:cBhvr>
                                        <p:cTn id="50" dur="250" fill="hold"/>
                                        <p:tgtEl>
                                          <p:spTgt spid="14"/>
                                        </p:tgtEl>
                                        <p:attrNameLst>
                                          <p:attrName>fill.type</p:attrName>
                                        </p:attrNameLst>
                                      </p:cBhvr>
                                      <p:to>
                                        <p:strVal val="solid"/>
                                      </p:to>
                                    </p:set>
                                    <p:set>
                                      <p:cBhvr>
                                        <p:cTn id="51" dur="250" fill="hold"/>
                                        <p:tgtEl>
                                          <p:spTgt spid="1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p:cTn id="54" dur="250" fill="hold"/>
                                        <p:tgtEl>
                                          <p:spTgt spid="20"/>
                                        </p:tgtEl>
                                        <p:attrNameLst>
                                          <p:attrName>ppt_w</p:attrName>
                                        </p:attrNameLst>
                                      </p:cBhvr>
                                      <p:tavLst>
                                        <p:tav tm="0">
                                          <p:val>
                                            <p:strVal val="4*#ppt_w"/>
                                          </p:val>
                                        </p:tav>
                                        <p:tav tm="100000">
                                          <p:val>
                                            <p:strVal val="#ppt_w"/>
                                          </p:val>
                                        </p:tav>
                                      </p:tavLst>
                                    </p:anim>
                                    <p:anim calcmode="lin" valueType="num">
                                      <p:cBhvr>
                                        <p:cTn id="5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4"/>
                                        </p:tgtEl>
                                        <p:attrNameLst>
                                          <p:attrName>fillcolor</p:attrName>
                                        </p:attrNameLst>
                                      </p:cBhvr>
                                      <p:to>
                                        <a:srgbClr val="00B050"/>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5"/>
                                        </p:tgtEl>
                                        <p:attrNameLst>
                                          <p:attrName>fillcolor</p:attrName>
                                        </p:attrNameLst>
                                      </p:cBhvr>
                                      <p:to>
                                        <a:srgbClr val="FFF2CC"/>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8"/>
                                        </p:tgtEl>
                                        <p:attrNameLst>
                                          <p:attrName>style.visibility</p:attrName>
                                        </p:attrNameLst>
                                      </p:cBhvr>
                                      <p:to>
                                        <p:strVal val="visible"/>
                                      </p:to>
                                    </p:set>
                                    <p:anim calcmode="lin" valueType="num">
                                      <p:cBhvr>
                                        <p:cTn id="69" dur="250" fill="hold"/>
                                        <p:tgtEl>
                                          <p:spTgt spid="18"/>
                                        </p:tgtEl>
                                        <p:attrNameLst>
                                          <p:attrName>ppt_w</p:attrName>
                                        </p:attrNameLst>
                                      </p:cBhvr>
                                      <p:tavLst>
                                        <p:tav tm="0">
                                          <p:val>
                                            <p:strVal val="4*#ppt_w"/>
                                          </p:val>
                                        </p:tav>
                                        <p:tav tm="100000">
                                          <p:val>
                                            <p:strVal val="#ppt_w"/>
                                          </p:val>
                                        </p:tav>
                                      </p:tavLst>
                                    </p:anim>
                                    <p:anim calcmode="lin" valueType="num">
                                      <p:cBhvr>
                                        <p:cTn id="7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5"/>
                                        </p:tgtEl>
                                        <p:attrNameLst>
                                          <p:attrName>fillcolor</p:attrName>
                                        </p:attrNameLst>
                                      </p:cBhvr>
                                      <p:to>
                                        <a:srgbClr val="FFFF00"/>
                                      </p:to>
                                    </p:animClr>
                                    <p:set>
                                      <p:cBhvr>
                                        <p:cTn id="73" dur="250" fill="hold"/>
                                        <p:tgtEl>
                                          <p:spTgt spid="15"/>
                                        </p:tgtEl>
                                        <p:attrNameLst>
                                          <p:attrName>fill.type</p:attrName>
                                        </p:attrNameLst>
                                      </p:cBhvr>
                                      <p:to>
                                        <p:strVal val="solid"/>
                                      </p:to>
                                    </p:set>
                                    <p:set>
                                      <p:cBhvr>
                                        <p:cTn id="7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6"/>
                                        </p:tgtEl>
                                        <p:attrNameLst>
                                          <p:attrName>fillcolor</p:attrName>
                                        </p:attrNameLst>
                                      </p:cBhvr>
                                      <p:to>
                                        <a:srgbClr val="FFF2CC"/>
                                      </p:to>
                                    </p:animClr>
                                    <p:set>
                                      <p:cBhvr>
                                        <p:cTn id="80" dur="250" fill="hold"/>
                                        <p:tgtEl>
                                          <p:spTgt spid="16"/>
                                        </p:tgtEl>
                                        <p:attrNameLst>
                                          <p:attrName>fill.type</p:attrName>
                                        </p:attrNameLst>
                                      </p:cBhvr>
                                      <p:to>
                                        <p:strVal val="solid"/>
                                      </p:to>
                                    </p:set>
                                    <p:set>
                                      <p:cBhvr>
                                        <p:cTn id="81" dur="250" fill="hold"/>
                                        <p:tgtEl>
                                          <p:spTgt spid="1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9"/>
                                        </p:tgtEl>
                                        <p:attrNameLst>
                                          <p:attrName>style.visibility</p:attrName>
                                        </p:attrNameLst>
                                      </p:cBhvr>
                                      <p:to>
                                        <p:strVal val="visible"/>
                                      </p:to>
                                    </p:set>
                                    <p:anim calcmode="lin" valueType="num">
                                      <p:cBhvr>
                                        <p:cTn id="84" dur="250" fill="hold"/>
                                        <p:tgtEl>
                                          <p:spTgt spid="19"/>
                                        </p:tgtEl>
                                        <p:attrNameLst>
                                          <p:attrName>ppt_w</p:attrName>
                                        </p:attrNameLst>
                                      </p:cBhvr>
                                      <p:tavLst>
                                        <p:tav tm="0">
                                          <p:val>
                                            <p:strVal val="4*#ppt_w"/>
                                          </p:val>
                                        </p:tav>
                                        <p:tav tm="100000">
                                          <p:val>
                                            <p:strVal val="#ppt_w"/>
                                          </p:val>
                                        </p:tav>
                                      </p:tavLst>
                                    </p:anim>
                                    <p:anim calcmode="lin" valueType="num">
                                      <p:cBhvr>
                                        <p:cTn id="8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6"/>
                                        </p:tgtEl>
                                        <p:attrNameLst>
                                          <p:attrName>fillcolor</p:attrName>
                                        </p:attrNameLst>
                                      </p:cBhvr>
                                      <p:to>
                                        <a:srgbClr val="FFFF00"/>
                                      </p:to>
                                    </p:animClr>
                                    <p:set>
                                      <p:cBhvr>
                                        <p:cTn id="88" dur="250" fill="hold"/>
                                        <p:tgtEl>
                                          <p:spTgt spid="16"/>
                                        </p:tgtEl>
                                        <p:attrNameLst>
                                          <p:attrName>fill.type</p:attrName>
                                        </p:attrNameLst>
                                      </p:cBhvr>
                                      <p:to>
                                        <p:strVal val="solid"/>
                                      </p:to>
                                    </p:set>
                                    <p:set>
                                      <p:cBhvr>
                                        <p:cTn id="8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2" grpId="0" animBg="1"/>
      <p:bldP spid="13" grpId="0" animBg="1"/>
      <p:bldP spid="14" grpId="0" animBg="1"/>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8826"/>
            <a:ext cx="12192000" cy="6858000"/>
          </a:xfrm>
          <a:prstGeom prst="rect">
            <a:avLst/>
          </a:prstGeom>
        </p:spPr>
      </p:pic>
      <p:sp>
        <p:nvSpPr>
          <p:cNvPr id="12" name="Snip Diagonal Corner Rectangle 11"/>
          <p:cNvSpPr/>
          <p:nvPr/>
        </p:nvSpPr>
        <p:spPr>
          <a:xfrm>
            <a:off x="1061582" y="597099"/>
            <a:ext cx="9927193" cy="1772563"/>
          </a:xfrm>
          <a:prstGeom prst="snip2Diag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3. </a:t>
            </a:r>
            <a:r>
              <a:rPr lang="en-US" sz="3200" b="1" dirty="0" err="1">
                <a:solidFill>
                  <a:schemeClr val="tx1"/>
                </a:solidFill>
                <a:latin typeface="Times New Roman" panose="02020603050405020304" pitchFamily="18" charset="0"/>
                <a:cs typeface="Times New Roman" panose="02020603050405020304" pitchFamily="18" charset="0"/>
              </a:rPr>
              <a:t>Dòng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dòng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dịch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nghĩa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i="1" dirty="0">
                <a:solidFill>
                  <a:schemeClr val="tx1"/>
                </a:solidFill>
                <a:latin typeface="Times New Roman" panose="02020603050405020304" pitchFamily="18" charset="0"/>
                <a:cs typeface="Times New Roman" panose="02020603050405020304" pitchFamily="18" charset="0"/>
              </a:rPr>
              <a:t>Phi </a:t>
            </a:r>
            <a:r>
              <a:rPr lang="en-US" sz="3200" b="1" i="1" dirty="0" err="1">
                <a:solidFill>
                  <a:schemeClr val="tx1"/>
                </a:solidFill>
                <a:latin typeface="Times New Roman" panose="02020603050405020304" pitchFamily="18" charset="0"/>
                <a:cs typeface="Times New Roman" panose="02020603050405020304" pitchFamily="18" charset="0"/>
              </a:rPr>
              <a:t>lưu</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trực</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há</a:t>
            </a:r>
            <a:r>
              <a:rPr lang="en-US" sz="3200" b="1" i="1" dirty="0">
                <a:solidFill>
                  <a:schemeClr val="tx1"/>
                </a:solidFill>
                <a:latin typeface="Times New Roman" panose="02020603050405020304" pitchFamily="18" charset="0"/>
                <a:cs typeface="Times New Roman" panose="02020603050405020304" pitchFamily="18" charset="0"/>
              </a:rPr>
              <a:t> tam </a:t>
            </a:r>
            <a:r>
              <a:rPr lang="en-US" sz="3200" b="1" i="1" dirty="0" err="1">
                <a:solidFill>
                  <a:schemeClr val="tx1"/>
                </a:solidFill>
                <a:latin typeface="Times New Roman" panose="02020603050405020304" pitchFamily="18" charset="0"/>
                <a:cs typeface="Times New Roman" panose="02020603050405020304" pitchFamily="18" charset="0"/>
              </a:rPr>
              <a:t>thiên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xích</a:t>
            </a:r>
            <a:r>
              <a:rPr lang="en-US" sz="3200" b="1" i="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081977" y="3234961"/>
            <a:ext cx="4906798" cy="1350689"/>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Xa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nhìn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dòng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treo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dòng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phía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trước</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996927" y="4990714"/>
            <a:ext cx="4906798" cy="1350689"/>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Thác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chảy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như</a:t>
            </a:r>
            <a:r>
              <a:rPr lang="en-US" sz="3200" dirty="0">
                <a:solidFill>
                  <a:schemeClr val="tx1"/>
                </a:solidFill>
                <a:latin typeface="Times New Roman" panose="02020603050405020304" pitchFamily="18" charset="0"/>
                <a:cs typeface="Times New Roman" panose="02020603050405020304" pitchFamily="18" charset="0"/>
              </a:rPr>
              <a:t> bay </a:t>
            </a:r>
            <a:r>
              <a:rPr lang="en-US" sz="3200" dirty="0" err="1">
                <a:solidFill>
                  <a:schemeClr val="tx1"/>
                </a:solidFill>
                <a:latin typeface="Times New Roman" panose="02020603050405020304" pitchFamily="18" charset="0"/>
                <a:cs typeface="Times New Roman" panose="02020603050405020304" pitchFamily="18" charset="0"/>
              </a:rPr>
              <a:t>đổ</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thẳng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xuống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từ</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nghìn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thước</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118381" y="3256769"/>
            <a:ext cx="4906798" cy="1350689"/>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Mặt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chiếu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núi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Hương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Lô</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khói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tía</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081977" y="4967867"/>
            <a:ext cx="4906798" cy="1350689"/>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Ngỡ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tự</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chín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tầng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mây</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3053" y="3840309"/>
            <a:ext cx="805722" cy="708059"/>
          </a:xfrm>
          <a:prstGeom prst="rect">
            <a:avLst/>
          </a:prstGeom>
        </p:spPr>
      </p:pic>
      <p:pic>
        <p:nvPicPr>
          <p:cNvPr id="18" name="Picture 17"/>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3873673"/>
            <a:ext cx="804536" cy="704088"/>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4033" y="4936015"/>
            <a:ext cx="804742" cy="70719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20436" y="5702297"/>
            <a:ext cx="804742" cy="643793"/>
          </a:xfrm>
          <a:prstGeom prst="rect">
            <a:avLst/>
          </a:prstGeom>
        </p:spPr>
      </p:pic>
    </p:spTree>
    <p:extLst>
      <p:ext uri="{BB962C8B-B14F-4D97-AF65-F5344CB8AC3E}">
        <p14:creationId xmlns:p14="http://schemas.microsoft.com/office/powerpoint/2010/main" val="3103858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FFFF0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4"/>
                                        </p:tgtEl>
                                        <p:attrNameLst>
                                          <p:attrName>fillcolor</p:attrName>
                                        </p:attrNameLst>
                                      </p:cBhvr>
                                      <p:to>
                                        <a:srgbClr val="FFF2CC"/>
                                      </p:to>
                                    </p:animClr>
                                    <p:set>
                                      <p:cBhvr>
                                        <p:cTn id="50" dur="250" fill="hold"/>
                                        <p:tgtEl>
                                          <p:spTgt spid="14"/>
                                        </p:tgtEl>
                                        <p:attrNameLst>
                                          <p:attrName>fill.type</p:attrName>
                                        </p:attrNameLst>
                                      </p:cBhvr>
                                      <p:to>
                                        <p:strVal val="solid"/>
                                      </p:to>
                                    </p:set>
                                    <p:set>
                                      <p:cBhvr>
                                        <p:cTn id="51" dur="250" fill="hold"/>
                                        <p:tgtEl>
                                          <p:spTgt spid="1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p:cTn id="54" dur="250" fill="hold"/>
                                        <p:tgtEl>
                                          <p:spTgt spid="20"/>
                                        </p:tgtEl>
                                        <p:attrNameLst>
                                          <p:attrName>ppt_w</p:attrName>
                                        </p:attrNameLst>
                                      </p:cBhvr>
                                      <p:tavLst>
                                        <p:tav tm="0">
                                          <p:val>
                                            <p:strVal val="4*#ppt_w"/>
                                          </p:val>
                                        </p:tav>
                                        <p:tav tm="100000">
                                          <p:val>
                                            <p:strVal val="#ppt_w"/>
                                          </p:val>
                                        </p:tav>
                                      </p:tavLst>
                                    </p:anim>
                                    <p:anim calcmode="lin" valueType="num">
                                      <p:cBhvr>
                                        <p:cTn id="5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4"/>
                                        </p:tgtEl>
                                        <p:attrNameLst>
                                          <p:attrName>fillcolor</p:attrName>
                                        </p:attrNameLst>
                                      </p:cBhvr>
                                      <p:to>
                                        <a:srgbClr val="00B050"/>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5"/>
                                        </p:tgtEl>
                                        <p:attrNameLst>
                                          <p:attrName>fillcolor</p:attrName>
                                        </p:attrNameLst>
                                      </p:cBhvr>
                                      <p:to>
                                        <a:srgbClr val="FFF2CC"/>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8"/>
                                        </p:tgtEl>
                                        <p:attrNameLst>
                                          <p:attrName>style.visibility</p:attrName>
                                        </p:attrNameLst>
                                      </p:cBhvr>
                                      <p:to>
                                        <p:strVal val="visible"/>
                                      </p:to>
                                    </p:set>
                                    <p:anim calcmode="lin" valueType="num">
                                      <p:cBhvr>
                                        <p:cTn id="69" dur="250" fill="hold"/>
                                        <p:tgtEl>
                                          <p:spTgt spid="18"/>
                                        </p:tgtEl>
                                        <p:attrNameLst>
                                          <p:attrName>ppt_w</p:attrName>
                                        </p:attrNameLst>
                                      </p:cBhvr>
                                      <p:tavLst>
                                        <p:tav tm="0">
                                          <p:val>
                                            <p:strVal val="4*#ppt_w"/>
                                          </p:val>
                                        </p:tav>
                                        <p:tav tm="100000">
                                          <p:val>
                                            <p:strVal val="#ppt_w"/>
                                          </p:val>
                                        </p:tav>
                                      </p:tavLst>
                                    </p:anim>
                                    <p:anim calcmode="lin" valueType="num">
                                      <p:cBhvr>
                                        <p:cTn id="7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5"/>
                                        </p:tgtEl>
                                        <p:attrNameLst>
                                          <p:attrName>fillcolor</p:attrName>
                                        </p:attrNameLst>
                                      </p:cBhvr>
                                      <p:to>
                                        <a:srgbClr val="FFFF00"/>
                                      </p:to>
                                    </p:animClr>
                                    <p:set>
                                      <p:cBhvr>
                                        <p:cTn id="73" dur="250" fill="hold"/>
                                        <p:tgtEl>
                                          <p:spTgt spid="15"/>
                                        </p:tgtEl>
                                        <p:attrNameLst>
                                          <p:attrName>fill.type</p:attrName>
                                        </p:attrNameLst>
                                      </p:cBhvr>
                                      <p:to>
                                        <p:strVal val="solid"/>
                                      </p:to>
                                    </p:set>
                                    <p:set>
                                      <p:cBhvr>
                                        <p:cTn id="7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6"/>
                                        </p:tgtEl>
                                        <p:attrNameLst>
                                          <p:attrName>fillcolor</p:attrName>
                                        </p:attrNameLst>
                                      </p:cBhvr>
                                      <p:to>
                                        <a:srgbClr val="FFF2CC"/>
                                      </p:to>
                                    </p:animClr>
                                    <p:set>
                                      <p:cBhvr>
                                        <p:cTn id="80" dur="250" fill="hold"/>
                                        <p:tgtEl>
                                          <p:spTgt spid="16"/>
                                        </p:tgtEl>
                                        <p:attrNameLst>
                                          <p:attrName>fill.type</p:attrName>
                                        </p:attrNameLst>
                                      </p:cBhvr>
                                      <p:to>
                                        <p:strVal val="solid"/>
                                      </p:to>
                                    </p:set>
                                    <p:set>
                                      <p:cBhvr>
                                        <p:cTn id="81" dur="250" fill="hold"/>
                                        <p:tgtEl>
                                          <p:spTgt spid="1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9"/>
                                        </p:tgtEl>
                                        <p:attrNameLst>
                                          <p:attrName>style.visibility</p:attrName>
                                        </p:attrNameLst>
                                      </p:cBhvr>
                                      <p:to>
                                        <p:strVal val="visible"/>
                                      </p:to>
                                    </p:set>
                                    <p:anim calcmode="lin" valueType="num">
                                      <p:cBhvr>
                                        <p:cTn id="84" dur="250" fill="hold"/>
                                        <p:tgtEl>
                                          <p:spTgt spid="19"/>
                                        </p:tgtEl>
                                        <p:attrNameLst>
                                          <p:attrName>ppt_w</p:attrName>
                                        </p:attrNameLst>
                                      </p:cBhvr>
                                      <p:tavLst>
                                        <p:tav tm="0">
                                          <p:val>
                                            <p:strVal val="4*#ppt_w"/>
                                          </p:val>
                                        </p:tav>
                                        <p:tav tm="100000">
                                          <p:val>
                                            <p:strVal val="#ppt_w"/>
                                          </p:val>
                                        </p:tav>
                                      </p:tavLst>
                                    </p:anim>
                                    <p:anim calcmode="lin" valueType="num">
                                      <p:cBhvr>
                                        <p:cTn id="8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6"/>
                                        </p:tgtEl>
                                        <p:attrNameLst>
                                          <p:attrName>fillcolor</p:attrName>
                                        </p:attrNameLst>
                                      </p:cBhvr>
                                      <p:to>
                                        <a:srgbClr val="FFFF00"/>
                                      </p:to>
                                    </p:animClr>
                                    <p:set>
                                      <p:cBhvr>
                                        <p:cTn id="88" dur="250" fill="hold"/>
                                        <p:tgtEl>
                                          <p:spTgt spid="16"/>
                                        </p:tgtEl>
                                        <p:attrNameLst>
                                          <p:attrName>fill.type</p:attrName>
                                        </p:attrNameLst>
                                      </p:cBhvr>
                                      <p:to>
                                        <p:strVal val="solid"/>
                                      </p:to>
                                    </p:set>
                                    <p:set>
                                      <p:cBhvr>
                                        <p:cTn id="8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2" grpId="0" animBg="1"/>
      <p:bldP spid="13" grpId="0" animBg="1"/>
      <p:bldP spid="14" grpId="0" animBg="1"/>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nip Diagonal Corner Rectangle 11"/>
          <p:cNvSpPr/>
          <p:nvPr/>
        </p:nvSpPr>
        <p:spPr>
          <a:xfrm>
            <a:off x="1061582" y="597099"/>
            <a:ext cx="9927193" cy="1772563"/>
          </a:xfrm>
          <a:prstGeom prst="snip2Diag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50000"/>
              </a:spcBef>
              <a:defRPr/>
            </a:pPr>
            <a:r>
              <a:rPr lang="en-US" sz="3600" b="1" dirty="0" err="1">
                <a:solidFill>
                  <a:schemeClr val="tx1"/>
                </a:solidFill>
                <a:latin typeface="Times New Roman" panose="02020603050405020304" pitchFamily="18" charset="0"/>
                <a:cs typeface="Times New Roman" panose="02020603050405020304" pitchFamily="18" charset="0"/>
              </a:rPr>
              <a:t>Câu</a:t>
            </a:r>
            <a:r>
              <a:rPr lang="en-US" sz="3600" b="1" dirty="0">
                <a:solidFill>
                  <a:schemeClr val="tx1"/>
                </a:solidFill>
                <a:latin typeface="Times New Roman" panose="02020603050405020304" pitchFamily="18" charset="0"/>
                <a:cs typeface="Times New Roman" panose="02020603050405020304" pitchFamily="18" charset="0"/>
              </a:rPr>
              <a:t> 4. </a:t>
            </a:r>
            <a:r>
              <a:rPr lang="en-US" sz="3600" b="1" dirty="0" err="1">
                <a:solidFill>
                  <a:schemeClr val="tx1"/>
                </a:solidFill>
                <a:latin typeface="Times New Roman" panose="02020603050405020304" pitchFamily="18" charset="0"/>
                <a:cs typeface="Times New Roman" panose="02020603050405020304" pitchFamily="18" charset="0"/>
              </a:rPr>
              <a:t>Điểm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nhìn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của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bài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thơ</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là</a:t>
            </a:r>
            <a:r>
              <a:rPr lang="en-US" sz="3600" b="1" dirty="0">
                <a:solidFill>
                  <a:schemeClr val="tx1"/>
                </a:solidFill>
                <a:latin typeface="Times New Roman" panose="02020603050405020304" pitchFamily="18" charset="0"/>
                <a:cs typeface="Times New Roman" panose="02020603050405020304" pitchFamily="18" charset="0"/>
              </a:rPr>
              <a:t>?</a:t>
            </a:r>
            <a:endParaRPr kumimoji="0" lang="en-US" altLang="en-US" sz="36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3" name="Rectangle 12"/>
          <p:cNvSpPr/>
          <p:nvPr/>
        </p:nvSpPr>
        <p:spPr>
          <a:xfrm>
            <a:off x="6081977" y="3602182"/>
            <a:ext cx="4906798" cy="983468"/>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Trên</a:t>
            </a:r>
            <a:r>
              <a:rPr lang="en-US" sz="3200" dirty="0">
                <a:solidFill>
                  <a:schemeClr val="tx1"/>
                </a:solidFill>
                <a:latin typeface="Times New Roman" panose="02020603050405020304" pitchFamily="18" charset="0"/>
                <a:cs typeface="Times New Roman" panose="02020603050405020304" pitchFamily="18" charset="0"/>
              </a:rPr>
              <a:t> con </a:t>
            </a:r>
            <a:r>
              <a:rPr lang="en-US" sz="3200" dirty="0" err="1">
                <a:solidFill>
                  <a:schemeClr val="tx1"/>
                </a:solidFill>
                <a:latin typeface="Times New Roman" panose="02020603050405020304" pitchFamily="18" charset="0"/>
                <a:cs typeface="Times New Roman" panose="02020603050405020304" pitchFamily="18" charset="0"/>
              </a:rPr>
              <a:t>thuyền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xuôi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dòng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sông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260416" y="4891054"/>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Đứng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nhìn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từ</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xa</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061582" y="4891054"/>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Trên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đỉnh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núi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Hương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Lô</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061581" y="3537527"/>
            <a:ext cx="4666935" cy="1048123"/>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Ngay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dưới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núi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Hương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Lô</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3053" y="3840309"/>
            <a:ext cx="805722" cy="708059"/>
          </a:xfrm>
          <a:prstGeom prst="rect">
            <a:avLst/>
          </a:prstGeom>
        </p:spPr>
      </p:pic>
      <p:pic>
        <p:nvPicPr>
          <p:cNvPr id="18" name="Picture 17"/>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4924418"/>
            <a:ext cx="804536" cy="704088"/>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3775" y="3855606"/>
            <a:ext cx="804742" cy="70719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62472" y="4964012"/>
            <a:ext cx="804742" cy="643793"/>
          </a:xfrm>
          <a:prstGeom prst="rect">
            <a:avLst/>
          </a:prstGeom>
        </p:spPr>
      </p:pic>
    </p:spTree>
    <p:extLst>
      <p:ext uri="{BB962C8B-B14F-4D97-AF65-F5344CB8AC3E}">
        <p14:creationId xmlns:p14="http://schemas.microsoft.com/office/powerpoint/2010/main" val="2731912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FFFF0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4"/>
                                        </p:tgtEl>
                                        <p:attrNameLst>
                                          <p:attrName>fillcolor</p:attrName>
                                        </p:attrNameLst>
                                      </p:cBhvr>
                                      <p:to>
                                        <a:srgbClr val="FFF2CC"/>
                                      </p:to>
                                    </p:animClr>
                                    <p:set>
                                      <p:cBhvr>
                                        <p:cTn id="50" dur="250" fill="hold"/>
                                        <p:tgtEl>
                                          <p:spTgt spid="14"/>
                                        </p:tgtEl>
                                        <p:attrNameLst>
                                          <p:attrName>fill.type</p:attrName>
                                        </p:attrNameLst>
                                      </p:cBhvr>
                                      <p:to>
                                        <p:strVal val="solid"/>
                                      </p:to>
                                    </p:set>
                                    <p:set>
                                      <p:cBhvr>
                                        <p:cTn id="51" dur="250" fill="hold"/>
                                        <p:tgtEl>
                                          <p:spTgt spid="1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p:cTn id="54" dur="250" fill="hold"/>
                                        <p:tgtEl>
                                          <p:spTgt spid="20"/>
                                        </p:tgtEl>
                                        <p:attrNameLst>
                                          <p:attrName>ppt_w</p:attrName>
                                        </p:attrNameLst>
                                      </p:cBhvr>
                                      <p:tavLst>
                                        <p:tav tm="0">
                                          <p:val>
                                            <p:strVal val="4*#ppt_w"/>
                                          </p:val>
                                        </p:tav>
                                        <p:tav tm="100000">
                                          <p:val>
                                            <p:strVal val="#ppt_w"/>
                                          </p:val>
                                        </p:tav>
                                      </p:tavLst>
                                    </p:anim>
                                    <p:anim calcmode="lin" valueType="num">
                                      <p:cBhvr>
                                        <p:cTn id="5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4"/>
                                        </p:tgtEl>
                                        <p:attrNameLst>
                                          <p:attrName>fillcolor</p:attrName>
                                        </p:attrNameLst>
                                      </p:cBhvr>
                                      <p:to>
                                        <a:srgbClr val="00B050"/>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5"/>
                                        </p:tgtEl>
                                        <p:attrNameLst>
                                          <p:attrName>fillcolor</p:attrName>
                                        </p:attrNameLst>
                                      </p:cBhvr>
                                      <p:to>
                                        <a:srgbClr val="FFF2CC"/>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8"/>
                                        </p:tgtEl>
                                        <p:attrNameLst>
                                          <p:attrName>style.visibility</p:attrName>
                                        </p:attrNameLst>
                                      </p:cBhvr>
                                      <p:to>
                                        <p:strVal val="visible"/>
                                      </p:to>
                                    </p:set>
                                    <p:anim calcmode="lin" valueType="num">
                                      <p:cBhvr>
                                        <p:cTn id="69" dur="250" fill="hold"/>
                                        <p:tgtEl>
                                          <p:spTgt spid="18"/>
                                        </p:tgtEl>
                                        <p:attrNameLst>
                                          <p:attrName>ppt_w</p:attrName>
                                        </p:attrNameLst>
                                      </p:cBhvr>
                                      <p:tavLst>
                                        <p:tav tm="0">
                                          <p:val>
                                            <p:strVal val="4*#ppt_w"/>
                                          </p:val>
                                        </p:tav>
                                        <p:tav tm="100000">
                                          <p:val>
                                            <p:strVal val="#ppt_w"/>
                                          </p:val>
                                        </p:tav>
                                      </p:tavLst>
                                    </p:anim>
                                    <p:anim calcmode="lin" valueType="num">
                                      <p:cBhvr>
                                        <p:cTn id="7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5"/>
                                        </p:tgtEl>
                                        <p:attrNameLst>
                                          <p:attrName>fillcolor</p:attrName>
                                        </p:attrNameLst>
                                      </p:cBhvr>
                                      <p:to>
                                        <a:srgbClr val="FFFF00"/>
                                      </p:to>
                                    </p:animClr>
                                    <p:set>
                                      <p:cBhvr>
                                        <p:cTn id="73" dur="250" fill="hold"/>
                                        <p:tgtEl>
                                          <p:spTgt spid="15"/>
                                        </p:tgtEl>
                                        <p:attrNameLst>
                                          <p:attrName>fill.type</p:attrName>
                                        </p:attrNameLst>
                                      </p:cBhvr>
                                      <p:to>
                                        <p:strVal val="solid"/>
                                      </p:to>
                                    </p:set>
                                    <p:set>
                                      <p:cBhvr>
                                        <p:cTn id="7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6"/>
                                        </p:tgtEl>
                                        <p:attrNameLst>
                                          <p:attrName>fillcolor</p:attrName>
                                        </p:attrNameLst>
                                      </p:cBhvr>
                                      <p:to>
                                        <a:srgbClr val="FFF2CC"/>
                                      </p:to>
                                    </p:animClr>
                                    <p:set>
                                      <p:cBhvr>
                                        <p:cTn id="80" dur="250" fill="hold"/>
                                        <p:tgtEl>
                                          <p:spTgt spid="16"/>
                                        </p:tgtEl>
                                        <p:attrNameLst>
                                          <p:attrName>fill.type</p:attrName>
                                        </p:attrNameLst>
                                      </p:cBhvr>
                                      <p:to>
                                        <p:strVal val="solid"/>
                                      </p:to>
                                    </p:set>
                                    <p:set>
                                      <p:cBhvr>
                                        <p:cTn id="81" dur="250" fill="hold"/>
                                        <p:tgtEl>
                                          <p:spTgt spid="1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9"/>
                                        </p:tgtEl>
                                        <p:attrNameLst>
                                          <p:attrName>style.visibility</p:attrName>
                                        </p:attrNameLst>
                                      </p:cBhvr>
                                      <p:to>
                                        <p:strVal val="visible"/>
                                      </p:to>
                                    </p:set>
                                    <p:anim calcmode="lin" valueType="num">
                                      <p:cBhvr>
                                        <p:cTn id="84" dur="250" fill="hold"/>
                                        <p:tgtEl>
                                          <p:spTgt spid="19"/>
                                        </p:tgtEl>
                                        <p:attrNameLst>
                                          <p:attrName>ppt_w</p:attrName>
                                        </p:attrNameLst>
                                      </p:cBhvr>
                                      <p:tavLst>
                                        <p:tav tm="0">
                                          <p:val>
                                            <p:strVal val="4*#ppt_w"/>
                                          </p:val>
                                        </p:tav>
                                        <p:tav tm="100000">
                                          <p:val>
                                            <p:strVal val="#ppt_w"/>
                                          </p:val>
                                        </p:tav>
                                      </p:tavLst>
                                    </p:anim>
                                    <p:anim calcmode="lin" valueType="num">
                                      <p:cBhvr>
                                        <p:cTn id="8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6"/>
                                        </p:tgtEl>
                                        <p:attrNameLst>
                                          <p:attrName>fillcolor</p:attrName>
                                        </p:attrNameLst>
                                      </p:cBhvr>
                                      <p:to>
                                        <a:srgbClr val="FFFF00"/>
                                      </p:to>
                                    </p:animClr>
                                    <p:set>
                                      <p:cBhvr>
                                        <p:cTn id="88" dur="250" fill="hold"/>
                                        <p:tgtEl>
                                          <p:spTgt spid="16"/>
                                        </p:tgtEl>
                                        <p:attrNameLst>
                                          <p:attrName>fill.type</p:attrName>
                                        </p:attrNameLst>
                                      </p:cBhvr>
                                      <p:to>
                                        <p:strVal val="solid"/>
                                      </p:to>
                                    </p:set>
                                    <p:set>
                                      <p:cBhvr>
                                        <p:cTn id="8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2" grpId="0" animBg="1"/>
      <p:bldP spid="13" grpId="0" animBg="1"/>
      <p:bldP spid="14"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nip Diagonal Corner Rectangle 11"/>
          <p:cNvSpPr/>
          <p:nvPr/>
        </p:nvSpPr>
        <p:spPr>
          <a:xfrm>
            <a:off x="1061582" y="597099"/>
            <a:ext cx="9927193" cy="1772563"/>
          </a:xfrm>
          <a:prstGeom prst="snip2Diag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5. </a:t>
            </a:r>
            <a:r>
              <a:rPr lang="en-US" sz="3200" b="1" dirty="0" err="1">
                <a:solidFill>
                  <a:schemeClr val="tx1"/>
                </a:solidFill>
                <a:latin typeface="Times New Roman" panose="02020603050405020304" pitchFamily="18" charset="0"/>
                <a:cs typeface="Times New Roman" panose="02020603050405020304" pitchFamily="18" charset="0"/>
              </a:rPr>
              <a:t>Vẻ</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đẹp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bức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núi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Lư</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1061582" y="3903559"/>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Hiền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hòa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081977" y="3907748"/>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Tráng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lệ</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ảo</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061582" y="4891054"/>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Hùng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vĩ</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tĩnh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lặng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081977" y="4895243"/>
            <a:ext cx="4906798" cy="770816"/>
          </a:xfrm>
          <a:prstGeom prst="rect">
            <a:avLst/>
          </a:prstGeom>
          <a:solidFill>
            <a:schemeClr val="accent4">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Êm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đềm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tiên</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2658" y="3929034"/>
            <a:ext cx="805722" cy="708059"/>
          </a:xfrm>
          <a:prstGeom prst="rect">
            <a:avLst/>
          </a:prstGeom>
        </p:spPr>
      </p:pic>
      <p:pic>
        <p:nvPicPr>
          <p:cNvPr id="18" name="Picture 17"/>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4924418"/>
            <a:ext cx="804536" cy="704088"/>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4033" y="4936015"/>
            <a:ext cx="804742" cy="707197"/>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4033" y="3980706"/>
            <a:ext cx="804742" cy="643793"/>
          </a:xfrm>
          <a:prstGeom prst="rect">
            <a:avLst/>
          </a:prstGeom>
        </p:spPr>
      </p:pic>
    </p:spTree>
    <p:extLst>
      <p:ext uri="{BB962C8B-B14F-4D97-AF65-F5344CB8AC3E}">
        <p14:creationId xmlns:p14="http://schemas.microsoft.com/office/powerpoint/2010/main" val="1431041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3"/>
                                        </p:tgtEl>
                                        <p:attrNameLst>
                                          <p:attrName>fillcolor</p:attrName>
                                        </p:attrNameLst>
                                      </p:cBhvr>
                                      <p:to>
                                        <a:srgbClr val="FFF2CC"/>
                                      </p:to>
                                    </p:animClr>
                                    <p:set>
                                      <p:cBhvr>
                                        <p:cTn id="35" dur="250" fill="hold"/>
                                        <p:tgtEl>
                                          <p:spTgt spid="13"/>
                                        </p:tgtEl>
                                        <p:attrNameLst>
                                          <p:attrName>fill.type</p:attrName>
                                        </p:attrNameLst>
                                      </p:cBhvr>
                                      <p:to>
                                        <p:strVal val="solid"/>
                                      </p:to>
                                    </p:set>
                                    <p:set>
                                      <p:cBhvr>
                                        <p:cTn id="36" dur="250" fill="hold"/>
                                        <p:tgtEl>
                                          <p:spTgt spid="1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3"/>
                                        </p:tgtEl>
                                        <p:attrNameLst>
                                          <p:attrName>fillcolor</p:attrName>
                                        </p:attrNameLst>
                                      </p:cBhvr>
                                      <p:to>
                                        <a:srgbClr val="FFFF00"/>
                                      </p:to>
                                    </p:animClr>
                                    <p:set>
                                      <p:cBhvr>
                                        <p:cTn id="43" dur="250" fill="hold"/>
                                        <p:tgtEl>
                                          <p:spTgt spid="13"/>
                                        </p:tgtEl>
                                        <p:attrNameLst>
                                          <p:attrName>fill.type</p:attrName>
                                        </p:attrNameLst>
                                      </p:cBhvr>
                                      <p:to>
                                        <p:strVal val="solid"/>
                                      </p:to>
                                    </p:set>
                                    <p:set>
                                      <p:cBhvr>
                                        <p:cTn id="4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4"/>
                                        </p:tgtEl>
                                        <p:attrNameLst>
                                          <p:attrName>fillcolor</p:attrName>
                                        </p:attrNameLst>
                                      </p:cBhvr>
                                      <p:to>
                                        <a:srgbClr val="FFF2CC"/>
                                      </p:to>
                                    </p:animClr>
                                    <p:set>
                                      <p:cBhvr>
                                        <p:cTn id="50" dur="250" fill="hold"/>
                                        <p:tgtEl>
                                          <p:spTgt spid="14"/>
                                        </p:tgtEl>
                                        <p:attrNameLst>
                                          <p:attrName>fill.type</p:attrName>
                                        </p:attrNameLst>
                                      </p:cBhvr>
                                      <p:to>
                                        <p:strVal val="solid"/>
                                      </p:to>
                                    </p:set>
                                    <p:set>
                                      <p:cBhvr>
                                        <p:cTn id="51" dur="250" fill="hold"/>
                                        <p:tgtEl>
                                          <p:spTgt spid="1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p:cTn id="54" dur="250" fill="hold"/>
                                        <p:tgtEl>
                                          <p:spTgt spid="20"/>
                                        </p:tgtEl>
                                        <p:attrNameLst>
                                          <p:attrName>ppt_w</p:attrName>
                                        </p:attrNameLst>
                                      </p:cBhvr>
                                      <p:tavLst>
                                        <p:tav tm="0">
                                          <p:val>
                                            <p:strVal val="4*#ppt_w"/>
                                          </p:val>
                                        </p:tav>
                                        <p:tav tm="100000">
                                          <p:val>
                                            <p:strVal val="#ppt_w"/>
                                          </p:val>
                                        </p:tav>
                                      </p:tavLst>
                                    </p:anim>
                                    <p:anim calcmode="lin" valueType="num">
                                      <p:cBhvr>
                                        <p:cTn id="5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4"/>
                                        </p:tgtEl>
                                        <p:attrNameLst>
                                          <p:attrName>fillcolor</p:attrName>
                                        </p:attrNameLst>
                                      </p:cBhvr>
                                      <p:to>
                                        <a:srgbClr val="00B050"/>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5"/>
                                        </p:tgtEl>
                                        <p:attrNameLst>
                                          <p:attrName>fillcolor</p:attrName>
                                        </p:attrNameLst>
                                      </p:cBhvr>
                                      <p:to>
                                        <a:srgbClr val="FFF2CC"/>
                                      </p:to>
                                    </p:animClr>
                                    <p:set>
                                      <p:cBhvr>
                                        <p:cTn id="65" dur="250" fill="hold"/>
                                        <p:tgtEl>
                                          <p:spTgt spid="15"/>
                                        </p:tgtEl>
                                        <p:attrNameLst>
                                          <p:attrName>fill.type</p:attrName>
                                        </p:attrNameLst>
                                      </p:cBhvr>
                                      <p:to>
                                        <p:strVal val="solid"/>
                                      </p:to>
                                    </p:set>
                                    <p:set>
                                      <p:cBhvr>
                                        <p:cTn id="66" dur="250" fill="hold"/>
                                        <p:tgtEl>
                                          <p:spTgt spid="1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8"/>
                                        </p:tgtEl>
                                        <p:attrNameLst>
                                          <p:attrName>style.visibility</p:attrName>
                                        </p:attrNameLst>
                                      </p:cBhvr>
                                      <p:to>
                                        <p:strVal val="visible"/>
                                      </p:to>
                                    </p:set>
                                    <p:anim calcmode="lin" valueType="num">
                                      <p:cBhvr>
                                        <p:cTn id="69" dur="250" fill="hold"/>
                                        <p:tgtEl>
                                          <p:spTgt spid="18"/>
                                        </p:tgtEl>
                                        <p:attrNameLst>
                                          <p:attrName>ppt_w</p:attrName>
                                        </p:attrNameLst>
                                      </p:cBhvr>
                                      <p:tavLst>
                                        <p:tav tm="0">
                                          <p:val>
                                            <p:strVal val="4*#ppt_w"/>
                                          </p:val>
                                        </p:tav>
                                        <p:tav tm="100000">
                                          <p:val>
                                            <p:strVal val="#ppt_w"/>
                                          </p:val>
                                        </p:tav>
                                      </p:tavLst>
                                    </p:anim>
                                    <p:anim calcmode="lin" valueType="num">
                                      <p:cBhvr>
                                        <p:cTn id="7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5"/>
                                        </p:tgtEl>
                                        <p:attrNameLst>
                                          <p:attrName>fillcolor</p:attrName>
                                        </p:attrNameLst>
                                      </p:cBhvr>
                                      <p:to>
                                        <a:srgbClr val="FFFF00"/>
                                      </p:to>
                                    </p:animClr>
                                    <p:set>
                                      <p:cBhvr>
                                        <p:cTn id="73" dur="250" fill="hold"/>
                                        <p:tgtEl>
                                          <p:spTgt spid="15"/>
                                        </p:tgtEl>
                                        <p:attrNameLst>
                                          <p:attrName>fill.type</p:attrName>
                                        </p:attrNameLst>
                                      </p:cBhvr>
                                      <p:to>
                                        <p:strVal val="solid"/>
                                      </p:to>
                                    </p:set>
                                    <p:set>
                                      <p:cBhvr>
                                        <p:cTn id="7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1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6"/>
                                        </p:tgtEl>
                                        <p:attrNameLst>
                                          <p:attrName>fillcolor</p:attrName>
                                        </p:attrNameLst>
                                      </p:cBhvr>
                                      <p:to>
                                        <a:srgbClr val="FFF2CC"/>
                                      </p:to>
                                    </p:animClr>
                                    <p:set>
                                      <p:cBhvr>
                                        <p:cTn id="80" dur="250" fill="hold"/>
                                        <p:tgtEl>
                                          <p:spTgt spid="16"/>
                                        </p:tgtEl>
                                        <p:attrNameLst>
                                          <p:attrName>fill.type</p:attrName>
                                        </p:attrNameLst>
                                      </p:cBhvr>
                                      <p:to>
                                        <p:strVal val="solid"/>
                                      </p:to>
                                    </p:set>
                                    <p:set>
                                      <p:cBhvr>
                                        <p:cTn id="81" dur="250" fill="hold"/>
                                        <p:tgtEl>
                                          <p:spTgt spid="1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9"/>
                                        </p:tgtEl>
                                        <p:attrNameLst>
                                          <p:attrName>style.visibility</p:attrName>
                                        </p:attrNameLst>
                                      </p:cBhvr>
                                      <p:to>
                                        <p:strVal val="visible"/>
                                      </p:to>
                                    </p:set>
                                    <p:anim calcmode="lin" valueType="num">
                                      <p:cBhvr>
                                        <p:cTn id="84" dur="250" fill="hold"/>
                                        <p:tgtEl>
                                          <p:spTgt spid="19"/>
                                        </p:tgtEl>
                                        <p:attrNameLst>
                                          <p:attrName>ppt_w</p:attrName>
                                        </p:attrNameLst>
                                      </p:cBhvr>
                                      <p:tavLst>
                                        <p:tav tm="0">
                                          <p:val>
                                            <p:strVal val="4*#ppt_w"/>
                                          </p:val>
                                        </p:tav>
                                        <p:tav tm="100000">
                                          <p:val>
                                            <p:strVal val="#ppt_w"/>
                                          </p:val>
                                        </p:tav>
                                      </p:tavLst>
                                    </p:anim>
                                    <p:anim calcmode="lin" valueType="num">
                                      <p:cBhvr>
                                        <p:cTn id="8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6"/>
                                        </p:tgtEl>
                                        <p:attrNameLst>
                                          <p:attrName>fillcolor</p:attrName>
                                        </p:attrNameLst>
                                      </p:cBhvr>
                                      <p:to>
                                        <a:srgbClr val="FFFF00"/>
                                      </p:to>
                                    </p:animClr>
                                    <p:set>
                                      <p:cBhvr>
                                        <p:cTn id="88" dur="250" fill="hold"/>
                                        <p:tgtEl>
                                          <p:spTgt spid="16"/>
                                        </p:tgtEl>
                                        <p:attrNameLst>
                                          <p:attrName>fill.type</p:attrName>
                                        </p:attrNameLst>
                                      </p:cBhvr>
                                      <p:to>
                                        <p:strVal val="solid"/>
                                      </p:to>
                                    </p:set>
                                    <p:set>
                                      <p:cBhvr>
                                        <p:cTn id="8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2" grpId="0" animBg="1"/>
      <p:bldP spid="13" grpId="0" animBg="1"/>
      <p:bldP spid="14"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744" y="185547"/>
            <a:ext cx="6431973" cy="11906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ounded Rectangle 3"/>
          <p:cNvSpPr/>
          <p:nvPr/>
        </p:nvSpPr>
        <p:spPr>
          <a:xfrm>
            <a:off x="5421744" y="1766454"/>
            <a:ext cx="6770256" cy="470130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Dự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VB</a:t>
            </a:r>
            <a:endParaRPr lang="en-US" sz="2800" dirty="0">
              <a:latin typeface="Times New Roman" panose="02020603050405020304" pitchFamily="18" charset="0"/>
              <a:cs typeface="Times New Roman" panose="02020603050405020304" pitchFamily="18" charset="0"/>
            </a:endParaRPr>
          </a:p>
          <a:p>
            <a:pPr lvl="0" algn="just"/>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sĩ</a:t>
            </a:r>
            <a:endParaRPr lang="en-US" sz="2800" dirty="0">
              <a:latin typeface="Times New Roman" panose="02020603050405020304" pitchFamily="18" charset="0"/>
              <a:cs typeface="Times New Roman" panose="02020603050405020304" pitchFamily="18" charset="0"/>
            </a:endParaRPr>
          </a:p>
          <a:p>
            <a:pPr lvl="0" algn="just"/>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hoạ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p>
          <a:p>
            <a:pPr lvl="0" algn="just"/>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endParaRPr lang="en-US" sz="2800" dirty="0">
              <a:latin typeface="Times New Roman" panose="02020603050405020304" pitchFamily="18" charset="0"/>
              <a:cs typeface="Times New Roman" panose="02020603050405020304" pitchFamily="18" charset="0"/>
            </a:endParaRPr>
          </a:p>
          <a:p>
            <a:pPr algn="just"/>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HS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a:t>
            </a:r>
          </a:p>
          <a:p>
            <a:pPr algn="just"/>
            <a:r>
              <a:rPr lang="en-US" sz="2800" b="1" dirty="0" err="1">
                <a:latin typeface="Times New Roman" panose="02020603050405020304" pitchFamily="18" charset="0"/>
                <a:cs typeface="Times New Roman" panose="02020603050405020304" pitchFamily="18" charset="0"/>
              </a:rPr>
              <a:t>Lưu</a:t>
            </a:r>
            <a:r>
              <a:rPr lang="en-US" sz="2800" b="1" dirty="0">
                <a:latin typeface="Times New Roman" panose="02020603050405020304" pitchFamily="18" charset="0"/>
                <a:cs typeface="Times New Roman" panose="02020603050405020304" pitchFamily="18" charset="0"/>
              </a:rPr>
              <a:t> ý:</a:t>
            </a:r>
            <a:r>
              <a:rPr lang="en-US" sz="2800" dirty="0">
                <a:latin typeface="Times New Roman" panose="02020603050405020304" pitchFamily="18" charset="0"/>
                <a:cs typeface="Times New Roman" panose="02020603050405020304" pitchFamily="18" charset="0"/>
              </a:rPr>
              <a:t> GV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trách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83655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7620" y="-19685"/>
            <a:ext cx="252095" cy="516890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 name="Rectangle 2"/>
          <p:cNvSpPr/>
          <p:nvPr/>
        </p:nvSpPr>
        <p:spPr>
          <a:xfrm>
            <a:off x="5322652" y="100433"/>
            <a:ext cx="2290114" cy="385362"/>
          </a:xfrm>
          <a:prstGeom prst="rect">
            <a:avLst/>
          </a:prstGeom>
        </p:spPr>
        <p:txBody>
          <a:bodyPr wrap="none">
            <a:spAutoFit/>
          </a:bodyPr>
          <a:lstStyle/>
          <a:p>
            <a:pPr algn="ctr">
              <a:lnSpc>
                <a:spcPct val="115000"/>
              </a:lnSpc>
              <a:spcAft>
                <a:spcPts val="0"/>
              </a:spcAft>
            </a:pPr>
            <a:r>
              <a:rPr lang="en-US" sz="1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GB" sz="1800">
              <a:solidFill>
                <a:schemeClr val="bg1"/>
              </a:solidFill>
              <a:effectLst/>
              <a:latin typeface="Times New Roman" panose="02020603050405020304" pitchFamily="18" charset="0"/>
              <a:ea typeface="Times New Roman" panose="02020603050405020304" pitchFamily="18" charset="0"/>
            </a:endParaRPr>
          </a:p>
        </p:txBody>
      </p:sp>
      <p:sp>
        <p:nvSpPr>
          <p:cNvPr id="4" name="Freeform 16"/>
          <p:cNvSpPr/>
          <p:nvPr/>
        </p:nvSpPr>
        <p:spPr>
          <a:xfrm rot="7526970" flipH="1">
            <a:off x="-118907" y="491535"/>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2"/>
            <a:stretch>
              <a:fillRect/>
            </a:stretch>
          </a:blipFill>
        </p:spPr>
      </p:sp>
      <p:sp>
        <p:nvSpPr>
          <p:cNvPr id="5" name="Freeform 15"/>
          <p:cNvSpPr/>
          <p:nvPr/>
        </p:nvSpPr>
        <p:spPr>
          <a:xfrm rot="11921256">
            <a:off x="70068" y="2989845"/>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GB"/>
          </a:p>
        </p:txBody>
      </p:sp>
      <p:sp>
        <p:nvSpPr>
          <p:cNvPr id="6" name="Freeform 15"/>
          <p:cNvSpPr/>
          <p:nvPr/>
        </p:nvSpPr>
        <p:spPr>
          <a:xfrm rot="11921256">
            <a:off x="1405619" y="18363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7" name="Freeform 16"/>
          <p:cNvSpPr/>
          <p:nvPr/>
        </p:nvSpPr>
        <p:spPr>
          <a:xfrm rot="5805845" flipH="1">
            <a:off x="471683" y="-84611"/>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2"/>
            <a:stretch>
              <a:fillRect/>
            </a:stretch>
          </a:blipFill>
        </p:spPr>
      </p:sp>
      <p:sp>
        <p:nvSpPr>
          <p:cNvPr id="8" name="Freeform 15"/>
          <p:cNvSpPr/>
          <p:nvPr/>
        </p:nvSpPr>
        <p:spPr>
          <a:xfrm rot="10200131">
            <a:off x="3019863" y="183638"/>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GB"/>
          </a:p>
        </p:txBody>
      </p:sp>
      <p:sp>
        <p:nvSpPr>
          <p:cNvPr id="9" name="Freeform 15"/>
          <p:cNvSpPr/>
          <p:nvPr/>
        </p:nvSpPr>
        <p:spPr>
          <a:xfrm rot="10200131">
            <a:off x="2852360" y="164610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10" name="Freeform 14"/>
          <p:cNvSpPr/>
          <p:nvPr/>
        </p:nvSpPr>
        <p:spPr>
          <a:xfrm>
            <a:off x="9379879" y="0"/>
            <a:ext cx="1169411" cy="1176766"/>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2"/>
          <p:cNvSpPr/>
          <p:nvPr/>
        </p:nvSpPr>
        <p:spPr>
          <a:xfrm>
            <a:off x="10886105" y="165843"/>
            <a:ext cx="1186997" cy="1170675"/>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6"/>
            <a:stretch>
              <a:fillRect/>
            </a:stretch>
          </a:blipFill>
        </p:spPr>
      </p:sp>
      <p:sp>
        <p:nvSpPr>
          <p:cNvPr id="14" name="Snip Diagonal Corner Rectangle 3">
            <a:extLst>
              <a:ext uri="{FF2B5EF4-FFF2-40B4-BE49-F238E27FC236}">
                <a16:creationId xmlns:a16="http://schemas.microsoft.com/office/drawing/2014/main" id="{EA7E95EE-7465-4ABE-A15B-B0CCB7EA21E5}"/>
              </a:ext>
            </a:extLst>
          </p:cNvPr>
          <p:cNvSpPr>
            <a:spLocks noChangeArrowheads="1"/>
          </p:cNvSpPr>
          <p:nvPr/>
        </p:nvSpPr>
        <p:spPr bwMode="auto">
          <a:xfrm>
            <a:off x="2083326" y="1051380"/>
            <a:ext cx="7395831" cy="1485620"/>
          </a:xfrm>
          <a:custGeom>
            <a:avLst/>
            <a:gdLst>
              <a:gd name="T0" fmla="*/ 8619744 w 8619744"/>
              <a:gd name="T1" fmla="*/ 975360 h 1950720"/>
              <a:gd name="T2" fmla="*/ 4309872 w 8619744"/>
              <a:gd name="T3" fmla="*/ 1950720 h 1950720"/>
              <a:gd name="T4" fmla="*/ 0 w 8619744"/>
              <a:gd name="T5" fmla="*/ 975360 h 1950720"/>
              <a:gd name="T6" fmla="*/ 4309872 w 8619744"/>
              <a:gd name="T7" fmla="*/ 0 h 1950720"/>
              <a:gd name="T8" fmla="*/ 0 60000 65536"/>
              <a:gd name="T9" fmla="*/ 5898240 60000 65536"/>
              <a:gd name="T10" fmla="*/ 11796480 60000 65536"/>
              <a:gd name="T11" fmla="*/ 17694720 60000 65536"/>
              <a:gd name="T12" fmla="*/ 162563 w 8619744"/>
              <a:gd name="T13" fmla="*/ 162563 h 1950720"/>
              <a:gd name="T14" fmla="*/ 8457181 w 8619744"/>
              <a:gd name="T15" fmla="*/ 1788157 h 1950720"/>
            </a:gdLst>
            <a:ahLst/>
            <a:cxnLst>
              <a:cxn ang="T8">
                <a:pos x="T0" y="T1"/>
              </a:cxn>
              <a:cxn ang="T9">
                <a:pos x="T2" y="T3"/>
              </a:cxn>
              <a:cxn ang="T10">
                <a:pos x="T4" y="T5"/>
              </a:cxn>
              <a:cxn ang="T11">
                <a:pos x="T6" y="T7"/>
              </a:cxn>
            </a:cxnLst>
            <a:rect l="T12" t="T13" r="T14" b="T15"/>
            <a:pathLst>
              <a:path w="8619744" h="1950720">
                <a:moveTo>
                  <a:pt x="0" y="0"/>
                </a:moveTo>
                <a:lnTo>
                  <a:pt x="8294617" y="0"/>
                </a:lnTo>
                <a:lnTo>
                  <a:pt x="8619744" y="325127"/>
                </a:lnTo>
                <a:lnTo>
                  <a:pt x="8619744" y="1950720"/>
                </a:lnTo>
                <a:lnTo>
                  <a:pt x="325127" y="1950720"/>
                </a:lnTo>
                <a:lnTo>
                  <a:pt x="0" y="1625593"/>
                </a:lnTo>
                <a:lnTo>
                  <a:pt x="0" y="0"/>
                </a:lnTo>
                <a:close/>
              </a:path>
            </a:pathLst>
          </a:custGeom>
          <a:solidFill>
            <a:schemeClr val="accent4">
              <a:lumMod val="60000"/>
              <a:lumOff val="40000"/>
              <a:alpha val="74901"/>
            </a:schemeClr>
          </a:solidFill>
          <a:ln>
            <a:noFill/>
          </a:ln>
        </p:spPr>
        <p:txBody>
          <a:bodyPr anchor="ctr"/>
          <a:lstStyle/>
          <a:p>
            <a:pPr marL="0" marR="0" lvl="0" indent="0" algn="l" defTabSz="9084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endParaRPr lang="en-US" sz="3200" b="1" i="1" u="sng" dirty="0">
              <a:latin typeface="Times New Roman" panose="02020603050405020304" pitchFamily="18" charset="0"/>
              <a:cs typeface="Times New Roman" panose="02020603050405020304" pitchFamily="18" charset="0"/>
            </a:endParaRPr>
          </a:p>
          <a:p>
            <a:endParaRPr lang="en-US" sz="3200" b="1" i="1" u="sng" dirty="0">
              <a:latin typeface="Times New Roman" panose="02020603050405020304" pitchFamily="18" charset="0"/>
              <a:cs typeface="Times New Roman" panose="02020603050405020304" pitchFamily="18" charset="0"/>
            </a:endParaRPr>
          </a:p>
          <a:p>
            <a:r>
              <a:rPr lang="en-US" sz="3200" b="1" i="1" u="sng" dirty="0" err="1">
                <a:latin typeface="Times New Roman" panose="02020603050405020304" pitchFamily="18" charset="0"/>
                <a:cs typeface="Times New Roman" panose="02020603050405020304" pitchFamily="18" charset="0"/>
              </a:rPr>
              <a:t>Câu</a:t>
            </a:r>
            <a:r>
              <a:rPr lang="en-US" sz="3200" b="1" i="1" u="sng" dirty="0">
                <a:latin typeface="Times New Roman" panose="02020603050405020304" pitchFamily="18" charset="0"/>
                <a:cs typeface="Times New Roman" panose="02020603050405020304" pitchFamily="18" charset="0"/>
              </a:rPr>
              <a:t> 2:</a:t>
            </a:r>
            <a:r>
              <a:rPr lang="en-US" sz="3200" i="1"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Em hãy kể tên ba nhà thơ tiêu biểu thời Đường ở Trung Quốc</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b="1"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marL="0" marR="0" lvl="0" indent="0" algn="l" defTabSz="9084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a:p>
            <a:pPr marL="0" marR="0" lvl="0" indent="0" algn="ctr" defTabSz="9084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5" name="Snip Diagonal Corner Rectangle 4">
            <a:extLst>
              <a:ext uri="{FF2B5EF4-FFF2-40B4-BE49-F238E27FC236}">
                <a16:creationId xmlns:a16="http://schemas.microsoft.com/office/drawing/2014/main" id="{408D45CB-19B7-41C4-B9EB-0EB648D42C32}"/>
              </a:ext>
            </a:extLst>
          </p:cNvPr>
          <p:cNvSpPr>
            <a:spLocks noChangeArrowheads="1"/>
          </p:cNvSpPr>
          <p:nvPr/>
        </p:nvSpPr>
        <p:spPr bwMode="auto">
          <a:xfrm>
            <a:off x="3429080" y="4639327"/>
            <a:ext cx="6873297" cy="1701148"/>
          </a:xfrm>
          <a:custGeom>
            <a:avLst/>
            <a:gdLst>
              <a:gd name="T0" fmla="*/ 8290560 w 8290560"/>
              <a:gd name="T1" fmla="*/ 752856 h 1505712"/>
              <a:gd name="T2" fmla="*/ 4145280 w 8290560"/>
              <a:gd name="T3" fmla="*/ 1505712 h 1505712"/>
              <a:gd name="T4" fmla="*/ 0 w 8290560"/>
              <a:gd name="T5" fmla="*/ 752856 h 1505712"/>
              <a:gd name="T6" fmla="*/ 4145280 w 8290560"/>
              <a:gd name="T7" fmla="*/ 0 h 1505712"/>
              <a:gd name="T8" fmla="*/ 0 60000 65536"/>
              <a:gd name="T9" fmla="*/ 5898240 60000 65536"/>
              <a:gd name="T10" fmla="*/ 11796480 60000 65536"/>
              <a:gd name="T11" fmla="*/ 17694720 60000 65536"/>
              <a:gd name="T12" fmla="*/ 125479 w 8290560"/>
              <a:gd name="T13" fmla="*/ 125479 h 1505712"/>
              <a:gd name="T14" fmla="*/ 8165081 w 8290560"/>
              <a:gd name="T15" fmla="*/ 1380233 h 1505712"/>
            </a:gdLst>
            <a:ahLst/>
            <a:cxnLst>
              <a:cxn ang="T8">
                <a:pos x="T0" y="T1"/>
              </a:cxn>
              <a:cxn ang="T9">
                <a:pos x="T2" y="T3"/>
              </a:cxn>
              <a:cxn ang="T10">
                <a:pos x="T4" y="T5"/>
              </a:cxn>
              <a:cxn ang="T11">
                <a:pos x="T6" y="T7"/>
              </a:cxn>
            </a:cxnLst>
            <a:rect l="T12" t="T13" r="T14" b="T15"/>
            <a:pathLst>
              <a:path w="8290560" h="1505712">
                <a:moveTo>
                  <a:pt x="0" y="0"/>
                </a:moveTo>
                <a:lnTo>
                  <a:pt x="8039603" y="0"/>
                </a:lnTo>
                <a:lnTo>
                  <a:pt x="8290560" y="250957"/>
                </a:lnTo>
                <a:lnTo>
                  <a:pt x="8290560" y="1505712"/>
                </a:lnTo>
                <a:lnTo>
                  <a:pt x="250957" y="1505712"/>
                </a:lnTo>
                <a:lnTo>
                  <a:pt x="0" y="1254755"/>
                </a:lnTo>
                <a:lnTo>
                  <a:pt x="0" y="0"/>
                </a:lnTo>
                <a:close/>
              </a:path>
            </a:pathLst>
          </a:custGeom>
          <a:solidFill>
            <a:schemeClr val="accent6">
              <a:lumMod val="40000"/>
              <a:lumOff val="60000"/>
              <a:alpha val="74901"/>
            </a:schemeClr>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3200" b="1" i="1" dirty="0" err="1">
                <a:latin typeface="Times New Roman" panose="02020603050405020304" pitchFamily="18" charset="0"/>
                <a:cs typeface="Times New Roman" panose="02020603050405020304" pitchFamily="18" charset="0"/>
              </a:rPr>
              <a:t>Đáp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án</a:t>
            </a:r>
            <a:r>
              <a:rPr lang="en-US" sz="3200" b="1" i="1"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 </a:t>
            </a:r>
            <a:r>
              <a:rPr lang="vi-VN" sz="3200" b="1" i="1" dirty="0">
                <a:latin typeface="Times New Roman" panose="02020603050405020304" pitchFamily="18" charset="0"/>
                <a:cs typeface="Times New Roman" panose="02020603050405020304" pitchFamily="18" charset="0"/>
              </a:rPr>
              <a:t>Lý Bạch, Đỗ Phủ, Bạch Cư Dị, ...</a:t>
            </a:r>
            <a:endParaRPr lang="en-US" sz="3200" dirty="0">
              <a:latin typeface="Times New Roman" panose="02020603050405020304" pitchFamily="18" charset="0"/>
              <a:cs typeface="Times New Roman" panose="02020603050405020304" pitchFamily="18" charset="0"/>
            </a:endParaRPr>
          </a:p>
        </p:txBody>
      </p:sp>
      <p:sp>
        <p:nvSpPr>
          <p:cNvPr id="16" name="Arrow: Up 1">
            <a:hlinkClick r:id="rId7" action="ppaction://hlinksldjump"/>
            <a:extLst>
              <a:ext uri="{FF2B5EF4-FFF2-40B4-BE49-F238E27FC236}">
                <a16:creationId xmlns:a16="http://schemas.microsoft.com/office/drawing/2014/main" id="{2ABE9425-4A94-489E-A40B-8A8850A65D01}"/>
              </a:ext>
            </a:extLst>
          </p:cNvPr>
          <p:cNvSpPr/>
          <p:nvPr/>
        </p:nvSpPr>
        <p:spPr>
          <a:xfrm rot="5400000">
            <a:off x="10951400" y="5840413"/>
            <a:ext cx="889254" cy="1000125"/>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4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6"/>
          <p:cNvSpPr/>
          <p:nvPr/>
        </p:nvSpPr>
        <p:spPr>
          <a:xfrm>
            <a:off x="684382" y="3407674"/>
            <a:ext cx="3130236" cy="2902871"/>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8"/>
            <a:stretch>
              <a:fillRect/>
            </a:stretch>
          </a:blipFill>
        </p:spPr>
      </p:sp>
      <p:sp>
        <p:nvSpPr>
          <p:cNvPr id="18" name="Freeform 3"/>
          <p:cNvSpPr/>
          <p:nvPr/>
        </p:nvSpPr>
        <p:spPr>
          <a:xfrm>
            <a:off x="419398" y="4192770"/>
            <a:ext cx="2288369" cy="2424308"/>
          </a:xfrm>
          <a:custGeom>
            <a:avLst/>
            <a:gdLst/>
            <a:ahLst/>
            <a:cxnLst/>
            <a:rect l="l" t="t" r="r" b="b"/>
            <a:pathLst>
              <a:path w="10260570" h="8229600">
                <a:moveTo>
                  <a:pt x="0" y="0"/>
                </a:moveTo>
                <a:lnTo>
                  <a:pt x="10260569" y="0"/>
                </a:lnTo>
                <a:lnTo>
                  <a:pt x="10260569" y="8229600"/>
                </a:lnTo>
                <a:lnTo>
                  <a:pt x="0" y="8229600"/>
                </a:lnTo>
                <a:lnTo>
                  <a:pt x="0" y="0"/>
                </a:lnTo>
                <a:close/>
              </a:path>
            </a:pathLst>
          </a:custGeom>
          <a:blipFill>
            <a:blip r:embed="rId9"/>
            <a:stretch>
              <a:fillRect/>
            </a:stretch>
          </a:blipFill>
        </p:spPr>
      </p:sp>
    </p:spTree>
    <p:extLst>
      <p:ext uri="{BB962C8B-B14F-4D97-AF65-F5344CB8AC3E}">
        <p14:creationId xmlns:p14="http://schemas.microsoft.com/office/powerpoint/2010/main" val="407592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29074631"/>
              </p:ext>
            </p:extLst>
          </p:nvPr>
        </p:nvGraphicFramePr>
        <p:xfrm>
          <a:off x="387926" y="979054"/>
          <a:ext cx="11314547" cy="5956347"/>
        </p:xfrm>
        <a:graphic>
          <a:graphicData uri="http://schemas.openxmlformats.org/drawingml/2006/table">
            <a:tbl>
              <a:tblPr firstRow="1" firstCol="1" bandRow="1" bandCol="1"/>
              <a:tblGrid>
                <a:gridCol w="2216729">
                  <a:extLst>
                    <a:ext uri="{9D8B030D-6E8A-4147-A177-3AD203B41FA5}">
                      <a16:colId xmlns:a16="http://schemas.microsoft.com/office/drawing/2014/main" val="560905081"/>
                    </a:ext>
                  </a:extLst>
                </a:gridCol>
                <a:gridCol w="2983345">
                  <a:extLst>
                    <a:ext uri="{9D8B030D-6E8A-4147-A177-3AD203B41FA5}">
                      <a16:colId xmlns:a16="http://schemas.microsoft.com/office/drawing/2014/main" val="2825237005"/>
                    </a:ext>
                  </a:extLst>
                </a:gridCol>
                <a:gridCol w="3020291">
                  <a:extLst>
                    <a:ext uri="{9D8B030D-6E8A-4147-A177-3AD203B41FA5}">
                      <a16:colId xmlns:a16="http://schemas.microsoft.com/office/drawing/2014/main" val="3195894388"/>
                    </a:ext>
                  </a:extLst>
                </a:gridCol>
                <a:gridCol w="3094182">
                  <a:extLst>
                    <a:ext uri="{9D8B030D-6E8A-4147-A177-3AD203B41FA5}">
                      <a16:colId xmlns:a16="http://schemas.microsoft.com/office/drawing/2014/main" val="3809100612"/>
                    </a:ext>
                  </a:extLst>
                </a:gridCol>
              </a:tblGrid>
              <a:tr h="1034473">
                <a:tc>
                  <a:txBody>
                    <a:bodyPr/>
                    <a:lstStyle/>
                    <a:p>
                      <a:pPr>
                        <a:lnSpc>
                          <a:spcPct val="130000"/>
                        </a:lnSpc>
                        <a:spcAft>
                          <a:spcPts val="0"/>
                        </a:spcAft>
                        <a:tabLst>
                          <a:tab pos="602615" algn="l"/>
                        </a:tabLst>
                      </a:pPr>
                      <a:r>
                        <a:rPr lang="en-US" sz="2400" b="1"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độ</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0000"/>
                        </a:lnSpc>
                        <a:spcAft>
                          <a:spcPts val="0"/>
                        </a:spcAft>
                        <a:tabLst>
                          <a:tab pos="602615" algn="l"/>
                        </a:tabLst>
                      </a:pPr>
                      <a:r>
                        <a:rPr lang="en-US" sz="2400" b="1"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b="1"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chí</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400" b="1"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400" b="1"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tabLst>
                          <a:tab pos="602615" algn="l"/>
                        </a:tabLst>
                      </a:pPr>
                      <a:r>
                        <a:rPr lang="en-US" sz="2400" b="1"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Mức</a:t>
                      </a:r>
                      <a:r>
                        <a:rPr lang="en-US" sz="2400" b="1"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1756851"/>
                  </a:ext>
                </a:extLst>
              </a:tr>
              <a:tr h="2068946">
                <a:tc>
                  <a:txBody>
                    <a:bodyPr/>
                    <a:lstStyle/>
                    <a:p>
                      <a:pPr algn="ctr">
                        <a:lnSpc>
                          <a:spcPct val="130000"/>
                        </a:lnSpc>
                        <a:spcAft>
                          <a:spcPts val="0"/>
                        </a:spcAft>
                        <a:tabLst>
                          <a:tab pos="602615" algn="l"/>
                        </a:tabLst>
                      </a:pPr>
                      <a:r>
                        <a:rPr lang="en-US" sz="24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Vẽ tranh minh hoạ về nội dung bài thơ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30000"/>
                        </a:lnSpc>
                        <a:spcAft>
                          <a:spcPts val="0"/>
                        </a:spcAft>
                        <a:tabLst>
                          <a:tab pos="602615" algn="l"/>
                        </a:tabLst>
                      </a:pPr>
                      <a:r>
                        <a:rPr lang="en-US" sz="2400" b="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(10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(&gt; 5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phú</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tabLst>
                          <a:tab pos="602615" algn="l"/>
                        </a:tabLst>
                      </a:pP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(5-7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phú</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hấp</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tabLst>
                          <a:tab pos="602615" algn="l"/>
                        </a:tabLst>
                      </a:pP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(8 -10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3337294"/>
                  </a:ext>
                </a:extLst>
              </a:tr>
              <a:tr h="2802037">
                <a:tc>
                  <a:txBody>
                    <a:bodyPr/>
                    <a:lstStyle/>
                    <a:p>
                      <a:pPr algn="ctr">
                        <a:lnSpc>
                          <a:spcPct val="130000"/>
                        </a:lnSpc>
                        <a:spcAft>
                          <a:spcPts val="0"/>
                        </a:spcAft>
                        <a:tabLst>
                          <a:tab pos="602615" algn="l"/>
                        </a:tabLst>
                      </a:pPr>
                      <a:r>
                        <a:rPr lang="en-US" sz="24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Đọc diễn cảm/ ngâm thơ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Đúng phát âm, tốc độ đọc chưa hợp lí; ngắt nghỉ chưa đúng nhiều chỗ, ngữ điệu chưa đúng.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Phát âm chuẩn, ngắt nghỉ đúng chỗ; tốc độ đọc phù hợp nhưn ngữ điệu lên xuống giọng còn chưa hợp lí ở một số chỗ.</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tabLst>
                          <a:tab pos="602615" algn="l"/>
                        </a:tabLst>
                      </a:pP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ngắt</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nghỉ</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chỗ</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điệu</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2400" dirty="0">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Calibri" panose="020F0502020204030204" pitchFamily="34" charset="0"/>
                          <a:cs typeface="Times New Roman" panose="02020603050405020304" pitchFamily="18" charset="0"/>
                        </a:rPr>
                        <a:t>hợp</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1206548"/>
                  </a:ext>
                </a:extLst>
              </a:tr>
            </a:tbl>
          </a:graphicData>
        </a:graphic>
      </p:graphicFrame>
      <p:sp>
        <p:nvSpPr>
          <p:cNvPr id="5" name="Rectangle 4"/>
          <p:cNvSpPr/>
          <p:nvPr/>
        </p:nvSpPr>
        <p:spPr>
          <a:xfrm>
            <a:off x="1299478" y="84726"/>
            <a:ext cx="9112751" cy="596574"/>
          </a:xfrm>
          <a:prstGeom prst="rect">
            <a:avLst/>
          </a:prstGeom>
        </p:spPr>
        <p:txBody>
          <a:bodyPr wrap="none">
            <a:spAutoFit/>
          </a:bodyPr>
          <a:lstStyle/>
          <a:p>
            <a:pPr indent="342265" algn="just">
              <a:lnSpc>
                <a:spcPct val="130000"/>
              </a:lnSpc>
              <a:spcAft>
                <a:spcPts val="0"/>
              </a:spcAft>
            </a:pPr>
            <a:r>
              <a:rPr lang="en-US" sz="2800" dirty="0">
                <a:solidFill>
                  <a:srgbClr val="0070C0"/>
                </a:solidFill>
                <a:latin typeface="Times New Roman" panose="02020603050405020304" pitchFamily="18" charset="0"/>
                <a:ea typeface="Calibri" panose="020F0502020204030204" pitchFamily="34" charset="0"/>
              </a:rPr>
              <a:t>*</a:t>
            </a:r>
            <a:r>
              <a:rPr lang="en-US" sz="2800" b="1" i="1" dirty="0">
                <a:solidFill>
                  <a:srgbClr val="0070C0"/>
                </a:solidFill>
                <a:latin typeface="Times New Roman" panose="02020603050405020304" pitchFamily="18" charset="0"/>
                <a:ea typeface="Calibri" panose="020F0502020204030204" pitchFamily="34" charset="0"/>
              </a:rPr>
              <a:t>Rubric </a:t>
            </a:r>
            <a:r>
              <a:rPr lang="en-US" sz="2800" b="1" i="1" dirty="0" err="1">
                <a:solidFill>
                  <a:srgbClr val="0070C0"/>
                </a:solidFill>
                <a:latin typeface="Times New Roman" panose="02020603050405020304" pitchFamily="18" charset="0"/>
                <a:ea typeface="Calibri" panose="020F0502020204030204" pitchFamily="34" charset="0"/>
              </a:rPr>
              <a:t>đánh</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giá</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sản</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phẩm</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hoạt</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động</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vận</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dụng</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liên</a:t>
            </a:r>
            <a:r>
              <a:rPr lang="en-US" sz="2800" b="1" i="1" dirty="0">
                <a:solidFill>
                  <a:srgbClr val="0070C0"/>
                </a:solidFill>
                <a:latin typeface="Times New Roman" panose="02020603050405020304" pitchFamily="18" charset="0"/>
                <a:ea typeface="Calibri" panose="020F0502020204030204" pitchFamily="34" charset="0"/>
              </a:rPr>
              <a:t> </a:t>
            </a:r>
            <a:r>
              <a:rPr lang="en-US" sz="2800" b="1" i="1" dirty="0" err="1">
                <a:solidFill>
                  <a:srgbClr val="0070C0"/>
                </a:solidFill>
                <a:latin typeface="Times New Roman" panose="02020603050405020304" pitchFamily="18" charset="0"/>
                <a:ea typeface="Calibri" panose="020F0502020204030204" pitchFamily="34" charset="0"/>
              </a:rPr>
              <a:t>hệ</a:t>
            </a:r>
            <a:r>
              <a:rPr lang="en-US" sz="2800" b="1" i="1" dirty="0">
                <a:solidFill>
                  <a:srgbClr val="0070C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Times New Roman" panose="02020603050405020304" pitchFamily="18" charset="0"/>
            </a:endParaRPr>
          </a:p>
        </p:txBody>
      </p:sp>
      <p:cxnSp>
        <p:nvCxnSpPr>
          <p:cNvPr id="7" name="Straight Connector 6"/>
          <p:cNvCxnSpPr/>
          <p:nvPr/>
        </p:nvCxnSpPr>
        <p:spPr>
          <a:xfrm>
            <a:off x="369455" y="979055"/>
            <a:ext cx="2189018" cy="9698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45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45745"/>
          </a:xfrm>
          <a:prstGeom prst="rect">
            <a:avLst/>
          </a:prstGeom>
        </p:spPr>
      </p:pic>
      <p:sp>
        <p:nvSpPr>
          <p:cNvPr id="3" name="Rectangle 2"/>
          <p:cNvSpPr/>
          <p:nvPr/>
        </p:nvSpPr>
        <p:spPr>
          <a:xfrm>
            <a:off x="858984" y="1060873"/>
            <a:ext cx="9494980" cy="3293209"/>
          </a:xfrm>
          <a:prstGeom prst="rect">
            <a:avLst/>
          </a:prstGeom>
        </p:spPr>
        <p:txBody>
          <a:bodyPr wrap="square">
            <a:spAutoFit/>
          </a:bodyPr>
          <a:lstStyle/>
          <a:p>
            <a:pPr algn="ctr">
              <a:lnSpc>
                <a:spcPct val="130000"/>
              </a:lnSpc>
              <a:spcAft>
                <a:spcPts val="0"/>
              </a:spcAft>
            </a:pPr>
            <a:r>
              <a:rPr lang="pt-BR" sz="3200" b="1" dirty="0">
                <a:solidFill>
                  <a:srgbClr val="FF0000"/>
                </a:solidFill>
                <a:latin typeface="Times New Roman" panose="02020603050405020304" pitchFamily="18" charset="0"/>
                <a:ea typeface="Times New Roman" panose="02020603050405020304" pitchFamily="18" charset="0"/>
              </a:rPr>
              <a:t>HƯỚNG DẪN HỌC Ở NHÀ</a:t>
            </a:r>
            <a:endParaRPr lang="en-US" sz="3200" dirty="0">
              <a:latin typeface="Times New Roman" panose="02020603050405020304" pitchFamily="18" charset="0"/>
              <a:ea typeface="Times New Roman" panose="02020603050405020304" pitchFamily="18" charset="0"/>
            </a:endParaRPr>
          </a:p>
          <a:p>
            <a:pPr>
              <a:lnSpc>
                <a:spcPct val="130000"/>
              </a:lnSpc>
              <a:spcAft>
                <a:spcPts val="0"/>
              </a:spcAft>
            </a:pPr>
            <a:r>
              <a:rPr lang="pt-BR" sz="3200" dirty="0">
                <a:latin typeface="Times New Roman" panose="02020603050405020304" pitchFamily="18" charset="0"/>
                <a:ea typeface="Times New Roman" panose="02020603050405020304" pitchFamily="18" charset="0"/>
              </a:rPr>
              <a:t>- Vẽ sơ đồ tư duy về các đơn vị kiến thức của bài học hoặc vẽ tranh hình ảnh ấn tượng về bài học.</a:t>
            </a:r>
            <a:endParaRPr lang="en-US" sz="3200" dirty="0">
              <a:latin typeface="Times New Roman" panose="02020603050405020304" pitchFamily="18" charset="0"/>
              <a:ea typeface="Times New Roman" panose="02020603050405020304" pitchFamily="18" charset="0"/>
            </a:endParaRPr>
          </a:p>
          <a:p>
            <a:pPr>
              <a:lnSpc>
                <a:spcPct val="130000"/>
              </a:lnSpc>
              <a:spcAft>
                <a:spcPts val="0"/>
              </a:spcAft>
            </a:pPr>
            <a:r>
              <a:rPr lang="pt-BR" sz="3200" dirty="0">
                <a:latin typeface="Times New Roman" panose="02020603050405020304" pitchFamily="18" charset="0"/>
                <a:ea typeface="Times New Roman" panose="02020603050405020304" pitchFamily="18" charset="0"/>
              </a:rPr>
              <a:t>- Tìm hiểu về một số bài thơ của nhà thơ </a:t>
            </a:r>
            <a:r>
              <a:rPr lang="vi-VN" sz="3200" dirty="0">
                <a:latin typeface="Times New Roman" panose="02020603050405020304" pitchFamily="18" charset="0"/>
                <a:ea typeface="Times New Roman" panose="02020603050405020304" pitchFamily="18" charset="0"/>
              </a:rPr>
              <a:t>Lý Bạch</a:t>
            </a:r>
            <a:r>
              <a:rPr lang="pt-BR" sz="3200"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nSpc>
                <a:spcPct val="130000"/>
              </a:lnSpc>
              <a:spcAft>
                <a:spcPts val="0"/>
              </a:spcAft>
            </a:pPr>
            <a:r>
              <a:rPr lang="pt-BR" sz="3200" dirty="0">
                <a:latin typeface="Times New Roman" panose="02020603050405020304" pitchFamily="18" charset="0"/>
                <a:ea typeface="Times New Roman" panose="02020603050405020304" pitchFamily="18" charset="0"/>
              </a:rPr>
              <a:t>- Chuẩn bị: </a:t>
            </a:r>
            <a:r>
              <a:rPr lang="vi-VN" sz="3200" dirty="0">
                <a:latin typeface="Times New Roman" panose="02020603050405020304" pitchFamily="18" charset="0"/>
                <a:ea typeface="Times New Roman" panose="02020603050405020304" pitchFamily="18" charset="0"/>
              </a:rPr>
              <a:t>Soạn văn bản “Cảnh khuya” (Hồ Chí Minh)</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35497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232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7620" y="-19685"/>
            <a:ext cx="252095" cy="516890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 name="Rectangle 2"/>
          <p:cNvSpPr/>
          <p:nvPr/>
        </p:nvSpPr>
        <p:spPr>
          <a:xfrm>
            <a:off x="5322652" y="100433"/>
            <a:ext cx="2290114" cy="385362"/>
          </a:xfrm>
          <a:prstGeom prst="rect">
            <a:avLst/>
          </a:prstGeom>
        </p:spPr>
        <p:txBody>
          <a:bodyPr wrap="none">
            <a:spAutoFit/>
          </a:bodyPr>
          <a:lstStyle/>
          <a:p>
            <a:pPr algn="ctr">
              <a:lnSpc>
                <a:spcPct val="115000"/>
              </a:lnSpc>
              <a:spcAft>
                <a:spcPts val="0"/>
              </a:spcAft>
            </a:pPr>
            <a:r>
              <a:rPr lang="en-US" sz="1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GB" sz="1800">
              <a:solidFill>
                <a:schemeClr val="bg1"/>
              </a:solidFill>
              <a:effectLst/>
              <a:latin typeface="Times New Roman" panose="02020603050405020304" pitchFamily="18" charset="0"/>
              <a:ea typeface="Times New Roman" panose="02020603050405020304" pitchFamily="18" charset="0"/>
            </a:endParaRPr>
          </a:p>
        </p:txBody>
      </p:sp>
      <p:sp>
        <p:nvSpPr>
          <p:cNvPr id="4" name="Freeform 16"/>
          <p:cNvSpPr/>
          <p:nvPr/>
        </p:nvSpPr>
        <p:spPr>
          <a:xfrm rot="7526970" flipH="1">
            <a:off x="-118907" y="491535"/>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2"/>
            <a:stretch>
              <a:fillRect/>
            </a:stretch>
          </a:blipFill>
        </p:spPr>
      </p:sp>
      <p:sp>
        <p:nvSpPr>
          <p:cNvPr id="5" name="Freeform 15"/>
          <p:cNvSpPr/>
          <p:nvPr/>
        </p:nvSpPr>
        <p:spPr>
          <a:xfrm rot="11921256">
            <a:off x="70068" y="2989845"/>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GB"/>
          </a:p>
        </p:txBody>
      </p:sp>
      <p:sp>
        <p:nvSpPr>
          <p:cNvPr id="6" name="Freeform 15"/>
          <p:cNvSpPr/>
          <p:nvPr/>
        </p:nvSpPr>
        <p:spPr>
          <a:xfrm rot="11921256">
            <a:off x="1405619" y="18363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7" name="Freeform 16"/>
          <p:cNvSpPr/>
          <p:nvPr/>
        </p:nvSpPr>
        <p:spPr>
          <a:xfrm rot="5805845" flipH="1">
            <a:off x="471683" y="-84611"/>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2"/>
            <a:stretch>
              <a:fillRect/>
            </a:stretch>
          </a:blipFill>
        </p:spPr>
      </p:sp>
      <p:sp>
        <p:nvSpPr>
          <p:cNvPr id="8" name="Freeform 15"/>
          <p:cNvSpPr/>
          <p:nvPr/>
        </p:nvSpPr>
        <p:spPr>
          <a:xfrm rot="10200131">
            <a:off x="3019863" y="183638"/>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GB"/>
          </a:p>
        </p:txBody>
      </p:sp>
      <p:sp>
        <p:nvSpPr>
          <p:cNvPr id="9" name="Freeform 15"/>
          <p:cNvSpPr/>
          <p:nvPr/>
        </p:nvSpPr>
        <p:spPr>
          <a:xfrm rot="10200131">
            <a:off x="2852360" y="164610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10" name="Freeform 14"/>
          <p:cNvSpPr/>
          <p:nvPr/>
        </p:nvSpPr>
        <p:spPr>
          <a:xfrm>
            <a:off x="9379879" y="0"/>
            <a:ext cx="1169411" cy="1176766"/>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2"/>
          <p:cNvSpPr/>
          <p:nvPr/>
        </p:nvSpPr>
        <p:spPr>
          <a:xfrm>
            <a:off x="10886105" y="165843"/>
            <a:ext cx="1186997" cy="1170675"/>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6"/>
            <a:stretch>
              <a:fillRect/>
            </a:stretch>
          </a:blipFill>
        </p:spPr>
      </p:sp>
      <p:sp>
        <p:nvSpPr>
          <p:cNvPr id="14" name="Snip Diagonal Corner Rectangle 3">
            <a:extLst>
              <a:ext uri="{FF2B5EF4-FFF2-40B4-BE49-F238E27FC236}">
                <a16:creationId xmlns:a16="http://schemas.microsoft.com/office/drawing/2014/main" id="{EA7E95EE-7465-4ABE-A15B-B0CCB7EA21E5}"/>
              </a:ext>
            </a:extLst>
          </p:cNvPr>
          <p:cNvSpPr>
            <a:spLocks noChangeArrowheads="1"/>
          </p:cNvSpPr>
          <p:nvPr/>
        </p:nvSpPr>
        <p:spPr bwMode="auto">
          <a:xfrm>
            <a:off x="2083326" y="1051380"/>
            <a:ext cx="7395831" cy="1485620"/>
          </a:xfrm>
          <a:custGeom>
            <a:avLst/>
            <a:gdLst>
              <a:gd name="T0" fmla="*/ 8619744 w 8619744"/>
              <a:gd name="T1" fmla="*/ 975360 h 1950720"/>
              <a:gd name="T2" fmla="*/ 4309872 w 8619744"/>
              <a:gd name="T3" fmla="*/ 1950720 h 1950720"/>
              <a:gd name="T4" fmla="*/ 0 w 8619744"/>
              <a:gd name="T5" fmla="*/ 975360 h 1950720"/>
              <a:gd name="T6" fmla="*/ 4309872 w 8619744"/>
              <a:gd name="T7" fmla="*/ 0 h 1950720"/>
              <a:gd name="T8" fmla="*/ 0 60000 65536"/>
              <a:gd name="T9" fmla="*/ 5898240 60000 65536"/>
              <a:gd name="T10" fmla="*/ 11796480 60000 65536"/>
              <a:gd name="T11" fmla="*/ 17694720 60000 65536"/>
              <a:gd name="T12" fmla="*/ 162563 w 8619744"/>
              <a:gd name="T13" fmla="*/ 162563 h 1950720"/>
              <a:gd name="T14" fmla="*/ 8457181 w 8619744"/>
              <a:gd name="T15" fmla="*/ 1788157 h 1950720"/>
            </a:gdLst>
            <a:ahLst/>
            <a:cxnLst>
              <a:cxn ang="T8">
                <a:pos x="T0" y="T1"/>
              </a:cxn>
              <a:cxn ang="T9">
                <a:pos x="T2" y="T3"/>
              </a:cxn>
              <a:cxn ang="T10">
                <a:pos x="T4" y="T5"/>
              </a:cxn>
              <a:cxn ang="T11">
                <a:pos x="T6" y="T7"/>
              </a:cxn>
            </a:cxnLst>
            <a:rect l="T12" t="T13" r="T14" b="T15"/>
            <a:pathLst>
              <a:path w="8619744" h="1950720">
                <a:moveTo>
                  <a:pt x="0" y="0"/>
                </a:moveTo>
                <a:lnTo>
                  <a:pt x="8294617" y="0"/>
                </a:lnTo>
                <a:lnTo>
                  <a:pt x="8619744" y="325127"/>
                </a:lnTo>
                <a:lnTo>
                  <a:pt x="8619744" y="1950720"/>
                </a:lnTo>
                <a:lnTo>
                  <a:pt x="325127" y="1950720"/>
                </a:lnTo>
                <a:lnTo>
                  <a:pt x="0" y="1625593"/>
                </a:lnTo>
                <a:lnTo>
                  <a:pt x="0" y="0"/>
                </a:lnTo>
                <a:close/>
              </a:path>
            </a:pathLst>
          </a:custGeom>
          <a:solidFill>
            <a:schemeClr val="accent4">
              <a:lumMod val="60000"/>
              <a:lumOff val="40000"/>
              <a:alpha val="74901"/>
            </a:schemeClr>
          </a:solidFill>
          <a:ln>
            <a:noFill/>
          </a:ln>
        </p:spPr>
        <p:txBody>
          <a:bodyPr anchor="ctr"/>
          <a:lstStyle/>
          <a:p>
            <a:pPr marL="0" marR="0" lvl="0" indent="0" algn="l" defTabSz="9084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endParaRPr lang="en-US" sz="3200" b="1" i="1" u="sng" dirty="0">
              <a:latin typeface="Times New Roman" panose="02020603050405020304" pitchFamily="18" charset="0"/>
              <a:cs typeface="Times New Roman" panose="02020603050405020304" pitchFamily="18" charset="0"/>
            </a:endParaRPr>
          </a:p>
          <a:p>
            <a:r>
              <a:rPr lang="en-US" sz="3200" b="1" i="1" u="sng" dirty="0" err="1">
                <a:latin typeface="Times New Roman" panose="02020603050405020304" pitchFamily="18" charset="0"/>
                <a:cs typeface="Times New Roman" panose="02020603050405020304" pitchFamily="18" charset="0"/>
              </a:rPr>
              <a:t>Câu</a:t>
            </a:r>
            <a:r>
              <a:rPr lang="en-US" sz="3200" b="1" i="1" u="sng" dirty="0">
                <a:latin typeface="Times New Roman" panose="02020603050405020304" pitchFamily="18" charset="0"/>
                <a:cs typeface="Times New Roman" panose="02020603050405020304" pitchFamily="18" charset="0"/>
              </a:rPr>
              <a:t> 3:</a:t>
            </a:r>
            <a:r>
              <a:rPr lang="en-US" sz="3200" i="1"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Trong số các nhà thơ đó, ai được gọi là “tiên thơ”</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b="1" i="1" dirty="0"/>
              <a:t> </a:t>
            </a:r>
            <a:endParaRPr lang="en-US" dirty="0"/>
          </a:p>
          <a:p>
            <a:pPr marL="0" marR="0" lvl="0" indent="0" algn="l" defTabSz="9084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a:p>
            <a:pPr marL="0" marR="0" lvl="0" indent="0" algn="ctr" defTabSz="9084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5" name="Snip Diagonal Corner Rectangle 4">
            <a:extLst>
              <a:ext uri="{FF2B5EF4-FFF2-40B4-BE49-F238E27FC236}">
                <a16:creationId xmlns:a16="http://schemas.microsoft.com/office/drawing/2014/main" id="{408D45CB-19B7-41C4-B9EB-0EB648D42C32}"/>
              </a:ext>
            </a:extLst>
          </p:cNvPr>
          <p:cNvSpPr>
            <a:spLocks noChangeArrowheads="1"/>
          </p:cNvSpPr>
          <p:nvPr/>
        </p:nvSpPr>
        <p:spPr bwMode="auto">
          <a:xfrm>
            <a:off x="3675993" y="4396509"/>
            <a:ext cx="6873297" cy="1701148"/>
          </a:xfrm>
          <a:custGeom>
            <a:avLst/>
            <a:gdLst>
              <a:gd name="T0" fmla="*/ 8290560 w 8290560"/>
              <a:gd name="T1" fmla="*/ 752856 h 1505712"/>
              <a:gd name="T2" fmla="*/ 4145280 w 8290560"/>
              <a:gd name="T3" fmla="*/ 1505712 h 1505712"/>
              <a:gd name="T4" fmla="*/ 0 w 8290560"/>
              <a:gd name="T5" fmla="*/ 752856 h 1505712"/>
              <a:gd name="T6" fmla="*/ 4145280 w 8290560"/>
              <a:gd name="T7" fmla="*/ 0 h 1505712"/>
              <a:gd name="T8" fmla="*/ 0 60000 65536"/>
              <a:gd name="T9" fmla="*/ 5898240 60000 65536"/>
              <a:gd name="T10" fmla="*/ 11796480 60000 65536"/>
              <a:gd name="T11" fmla="*/ 17694720 60000 65536"/>
              <a:gd name="T12" fmla="*/ 125479 w 8290560"/>
              <a:gd name="T13" fmla="*/ 125479 h 1505712"/>
              <a:gd name="T14" fmla="*/ 8165081 w 8290560"/>
              <a:gd name="T15" fmla="*/ 1380233 h 1505712"/>
            </a:gdLst>
            <a:ahLst/>
            <a:cxnLst>
              <a:cxn ang="T8">
                <a:pos x="T0" y="T1"/>
              </a:cxn>
              <a:cxn ang="T9">
                <a:pos x="T2" y="T3"/>
              </a:cxn>
              <a:cxn ang="T10">
                <a:pos x="T4" y="T5"/>
              </a:cxn>
              <a:cxn ang="T11">
                <a:pos x="T6" y="T7"/>
              </a:cxn>
            </a:cxnLst>
            <a:rect l="T12" t="T13" r="T14" b="T15"/>
            <a:pathLst>
              <a:path w="8290560" h="1505712">
                <a:moveTo>
                  <a:pt x="0" y="0"/>
                </a:moveTo>
                <a:lnTo>
                  <a:pt x="8039603" y="0"/>
                </a:lnTo>
                <a:lnTo>
                  <a:pt x="8290560" y="250957"/>
                </a:lnTo>
                <a:lnTo>
                  <a:pt x="8290560" y="1505712"/>
                </a:lnTo>
                <a:lnTo>
                  <a:pt x="250957" y="1505712"/>
                </a:lnTo>
                <a:lnTo>
                  <a:pt x="0" y="1254755"/>
                </a:lnTo>
                <a:lnTo>
                  <a:pt x="0" y="0"/>
                </a:lnTo>
                <a:close/>
              </a:path>
            </a:pathLst>
          </a:custGeom>
          <a:solidFill>
            <a:schemeClr val="accent6">
              <a:lumMod val="40000"/>
              <a:lumOff val="60000"/>
              <a:alpha val="74901"/>
            </a:schemeClr>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3200" b="1" i="1" dirty="0" err="1">
                <a:latin typeface="Times New Roman" panose="02020603050405020304" pitchFamily="18" charset="0"/>
                <a:cs typeface="Times New Roman" panose="02020603050405020304" pitchFamily="18" charset="0"/>
              </a:rPr>
              <a:t>Đáp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án</a:t>
            </a:r>
            <a:r>
              <a:rPr lang="en-US" sz="3200" b="1" i="1"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 </a:t>
            </a:r>
            <a:r>
              <a:rPr lang="vi-VN" sz="3200" b="1" i="1" dirty="0">
                <a:latin typeface="Times New Roman" panose="02020603050405020304" pitchFamily="18" charset="0"/>
                <a:cs typeface="Times New Roman" panose="02020603050405020304" pitchFamily="18" charset="0"/>
              </a:rPr>
              <a:t>Lý Bạch</a:t>
            </a:r>
            <a:endParaRPr lang="en-US" sz="3200" dirty="0">
              <a:latin typeface="Times New Roman" panose="02020603050405020304" pitchFamily="18" charset="0"/>
              <a:cs typeface="Times New Roman" panose="02020603050405020304" pitchFamily="18" charset="0"/>
            </a:endParaRPr>
          </a:p>
        </p:txBody>
      </p:sp>
      <p:sp>
        <p:nvSpPr>
          <p:cNvPr id="16" name="Arrow: Up 1">
            <a:hlinkClick r:id="rId7" action="ppaction://hlinksldjump"/>
            <a:extLst>
              <a:ext uri="{FF2B5EF4-FFF2-40B4-BE49-F238E27FC236}">
                <a16:creationId xmlns:a16="http://schemas.microsoft.com/office/drawing/2014/main" id="{2ABE9425-4A94-489E-A40B-8A8850A65D01}"/>
              </a:ext>
            </a:extLst>
          </p:cNvPr>
          <p:cNvSpPr/>
          <p:nvPr/>
        </p:nvSpPr>
        <p:spPr>
          <a:xfrm rot="5400000">
            <a:off x="10951400" y="5840413"/>
            <a:ext cx="889254" cy="1000125"/>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4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6"/>
          <p:cNvSpPr/>
          <p:nvPr/>
        </p:nvSpPr>
        <p:spPr>
          <a:xfrm>
            <a:off x="684382" y="3407674"/>
            <a:ext cx="3130236" cy="2902871"/>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8"/>
            <a:stretch>
              <a:fillRect/>
            </a:stretch>
          </a:blipFill>
        </p:spPr>
      </p:sp>
      <p:sp>
        <p:nvSpPr>
          <p:cNvPr id="18" name="Freeform 3"/>
          <p:cNvSpPr/>
          <p:nvPr/>
        </p:nvSpPr>
        <p:spPr>
          <a:xfrm>
            <a:off x="419398" y="4192770"/>
            <a:ext cx="2288369" cy="2424308"/>
          </a:xfrm>
          <a:custGeom>
            <a:avLst/>
            <a:gdLst/>
            <a:ahLst/>
            <a:cxnLst/>
            <a:rect l="l" t="t" r="r" b="b"/>
            <a:pathLst>
              <a:path w="10260570" h="8229600">
                <a:moveTo>
                  <a:pt x="0" y="0"/>
                </a:moveTo>
                <a:lnTo>
                  <a:pt x="10260569" y="0"/>
                </a:lnTo>
                <a:lnTo>
                  <a:pt x="10260569" y="8229600"/>
                </a:lnTo>
                <a:lnTo>
                  <a:pt x="0" y="8229600"/>
                </a:lnTo>
                <a:lnTo>
                  <a:pt x="0" y="0"/>
                </a:lnTo>
                <a:close/>
              </a:path>
            </a:pathLst>
          </a:custGeom>
          <a:blipFill>
            <a:blip r:embed="rId9"/>
            <a:stretch>
              <a:fillRect/>
            </a:stretch>
          </a:blipFill>
        </p:spPr>
      </p:sp>
    </p:spTree>
    <p:extLst>
      <p:ext uri="{BB962C8B-B14F-4D97-AF65-F5344CB8AC3E}">
        <p14:creationId xmlns:p14="http://schemas.microsoft.com/office/powerpoint/2010/main" val="122907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7620" y="-19685"/>
            <a:ext cx="252095" cy="5168900"/>
          </a:xfrm>
          <a:prstGeom prst="rect">
            <a:avLst/>
          </a:prstGeom>
          <a:solidFill>
            <a:srgbClr val="753D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 name="Rectangle 2"/>
          <p:cNvSpPr/>
          <p:nvPr/>
        </p:nvSpPr>
        <p:spPr>
          <a:xfrm>
            <a:off x="5322652" y="100433"/>
            <a:ext cx="2290114" cy="385362"/>
          </a:xfrm>
          <a:prstGeom prst="rect">
            <a:avLst/>
          </a:prstGeom>
        </p:spPr>
        <p:txBody>
          <a:bodyPr wrap="none">
            <a:spAutoFit/>
          </a:bodyPr>
          <a:lstStyle/>
          <a:p>
            <a:pPr algn="ctr">
              <a:lnSpc>
                <a:spcPct val="115000"/>
              </a:lnSpc>
              <a:spcAft>
                <a:spcPts val="0"/>
              </a:spcAft>
            </a:pPr>
            <a:r>
              <a:rPr lang="en-US" sz="1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lang="en-GB" sz="1800">
              <a:solidFill>
                <a:schemeClr val="bg1"/>
              </a:solidFill>
              <a:effectLst/>
              <a:latin typeface="Times New Roman" panose="02020603050405020304" pitchFamily="18" charset="0"/>
              <a:ea typeface="Times New Roman" panose="02020603050405020304" pitchFamily="18" charset="0"/>
            </a:endParaRPr>
          </a:p>
        </p:txBody>
      </p:sp>
      <p:sp>
        <p:nvSpPr>
          <p:cNvPr id="4" name="Freeform 16"/>
          <p:cNvSpPr/>
          <p:nvPr/>
        </p:nvSpPr>
        <p:spPr>
          <a:xfrm rot="7526970" flipH="1">
            <a:off x="-118907" y="491535"/>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2"/>
            <a:stretch>
              <a:fillRect/>
            </a:stretch>
          </a:blipFill>
        </p:spPr>
      </p:sp>
      <p:sp>
        <p:nvSpPr>
          <p:cNvPr id="5" name="Freeform 15"/>
          <p:cNvSpPr/>
          <p:nvPr/>
        </p:nvSpPr>
        <p:spPr>
          <a:xfrm rot="11921256">
            <a:off x="70068" y="2989845"/>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GB"/>
          </a:p>
        </p:txBody>
      </p:sp>
      <p:sp>
        <p:nvSpPr>
          <p:cNvPr id="6" name="Freeform 15"/>
          <p:cNvSpPr/>
          <p:nvPr/>
        </p:nvSpPr>
        <p:spPr>
          <a:xfrm rot="11921256">
            <a:off x="1405619" y="18363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7" name="Freeform 16"/>
          <p:cNvSpPr/>
          <p:nvPr/>
        </p:nvSpPr>
        <p:spPr>
          <a:xfrm rot="5805845" flipH="1">
            <a:off x="471683" y="-84611"/>
            <a:ext cx="2265216" cy="2470022"/>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2"/>
            <a:stretch>
              <a:fillRect/>
            </a:stretch>
          </a:blipFill>
        </p:spPr>
      </p:sp>
      <p:sp>
        <p:nvSpPr>
          <p:cNvPr id="8" name="Freeform 15"/>
          <p:cNvSpPr/>
          <p:nvPr/>
        </p:nvSpPr>
        <p:spPr>
          <a:xfrm rot="10200131">
            <a:off x="3019863" y="183638"/>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txBody>
          <a:bodyPr/>
          <a:lstStyle/>
          <a:p>
            <a:endParaRPr lang="en-GB"/>
          </a:p>
        </p:txBody>
      </p:sp>
      <p:sp>
        <p:nvSpPr>
          <p:cNvPr id="9" name="Freeform 15"/>
          <p:cNvSpPr/>
          <p:nvPr/>
        </p:nvSpPr>
        <p:spPr>
          <a:xfrm rot="10200131">
            <a:off x="2852360" y="1646107"/>
            <a:ext cx="1153441" cy="1766597"/>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3"/>
            <a:stretch>
              <a:fillRect/>
            </a:stretch>
          </a:blipFill>
        </p:spPr>
      </p:sp>
      <p:sp>
        <p:nvSpPr>
          <p:cNvPr id="10" name="Freeform 14"/>
          <p:cNvSpPr/>
          <p:nvPr/>
        </p:nvSpPr>
        <p:spPr>
          <a:xfrm>
            <a:off x="9379879" y="0"/>
            <a:ext cx="1169411" cy="1176766"/>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2"/>
          <p:cNvSpPr/>
          <p:nvPr/>
        </p:nvSpPr>
        <p:spPr>
          <a:xfrm>
            <a:off x="10886105" y="165843"/>
            <a:ext cx="1186997" cy="1170675"/>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6"/>
            <a:stretch>
              <a:fillRect/>
            </a:stretch>
          </a:blipFill>
        </p:spPr>
      </p:sp>
      <p:sp>
        <p:nvSpPr>
          <p:cNvPr id="14" name="Snip Diagonal Corner Rectangle 3">
            <a:extLst>
              <a:ext uri="{FF2B5EF4-FFF2-40B4-BE49-F238E27FC236}">
                <a16:creationId xmlns:a16="http://schemas.microsoft.com/office/drawing/2014/main" id="{EA7E95EE-7465-4ABE-A15B-B0CCB7EA21E5}"/>
              </a:ext>
            </a:extLst>
          </p:cNvPr>
          <p:cNvSpPr>
            <a:spLocks noChangeArrowheads="1"/>
          </p:cNvSpPr>
          <p:nvPr/>
        </p:nvSpPr>
        <p:spPr bwMode="auto">
          <a:xfrm>
            <a:off x="2083326" y="1051380"/>
            <a:ext cx="7395831" cy="1485620"/>
          </a:xfrm>
          <a:custGeom>
            <a:avLst/>
            <a:gdLst>
              <a:gd name="T0" fmla="*/ 8619744 w 8619744"/>
              <a:gd name="T1" fmla="*/ 975360 h 1950720"/>
              <a:gd name="T2" fmla="*/ 4309872 w 8619744"/>
              <a:gd name="T3" fmla="*/ 1950720 h 1950720"/>
              <a:gd name="T4" fmla="*/ 0 w 8619744"/>
              <a:gd name="T5" fmla="*/ 975360 h 1950720"/>
              <a:gd name="T6" fmla="*/ 4309872 w 8619744"/>
              <a:gd name="T7" fmla="*/ 0 h 1950720"/>
              <a:gd name="T8" fmla="*/ 0 60000 65536"/>
              <a:gd name="T9" fmla="*/ 5898240 60000 65536"/>
              <a:gd name="T10" fmla="*/ 11796480 60000 65536"/>
              <a:gd name="T11" fmla="*/ 17694720 60000 65536"/>
              <a:gd name="T12" fmla="*/ 162563 w 8619744"/>
              <a:gd name="T13" fmla="*/ 162563 h 1950720"/>
              <a:gd name="T14" fmla="*/ 8457181 w 8619744"/>
              <a:gd name="T15" fmla="*/ 1788157 h 1950720"/>
            </a:gdLst>
            <a:ahLst/>
            <a:cxnLst>
              <a:cxn ang="T8">
                <a:pos x="T0" y="T1"/>
              </a:cxn>
              <a:cxn ang="T9">
                <a:pos x="T2" y="T3"/>
              </a:cxn>
              <a:cxn ang="T10">
                <a:pos x="T4" y="T5"/>
              </a:cxn>
              <a:cxn ang="T11">
                <a:pos x="T6" y="T7"/>
              </a:cxn>
            </a:cxnLst>
            <a:rect l="T12" t="T13" r="T14" b="T15"/>
            <a:pathLst>
              <a:path w="8619744" h="1950720">
                <a:moveTo>
                  <a:pt x="0" y="0"/>
                </a:moveTo>
                <a:lnTo>
                  <a:pt x="8294617" y="0"/>
                </a:lnTo>
                <a:lnTo>
                  <a:pt x="8619744" y="325127"/>
                </a:lnTo>
                <a:lnTo>
                  <a:pt x="8619744" y="1950720"/>
                </a:lnTo>
                <a:lnTo>
                  <a:pt x="325127" y="1950720"/>
                </a:lnTo>
                <a:lnTo>
                  <a:pt x="0" y="1625593"/>
                </a:lnTo>
                <a:lnTo>
                  <a:pt x="0" y="0"/>
                </a:lnTo>
                <a:close/>
              </a:path>
            </a:pathLst>
          </a:custGeom>
          <a:solidFill>
            <a:schemeClr val="accent4">
              <a:lumMod val="60000"/>
              <a:lumOff val="40000"/>
              <a:alpha val="74901"/>
            </a:schemeClr>
          </a:solidFill>
          <a:ln>
            <a:noFill/>
          </a:ln>
        </p:spPr>
        <p:txBody>
          <a:bodyPr anchor="ctr"/>
          <a:lstStyle/>
          <a:p>
            <a:pPr marL="0" marR="0" lvl="0" indent="0" algn="l" defTabSz="9084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endParaRPr lang="en-US" sz="3200" b="1" i="1" dirty="0">
              <a:latin typeface="Times New Roman" panose="02020603050405020304" pitchFamily="18" charset="0"/>
              <a:cs typeface="Times New Roman" panose="02020603050405020304" pitchFamily="18" charset="0"/>
            </a:endParaRPr>
          </a:p>
          <a:p>
            <a:endParaRPr lang="en-US" sz="3200" b="1" i="1" dirty="0">
              <a:latin typeface="Times New Roman" panose="02020603050405020304" pitchFamily="18" charset="0"/>
              <a:cs typeface="Times New Roman" panose="02020603050405020304" pitchFamily="18" charset="0"/>
            </a:endParaRPr>
          </a:p>
          <a:p>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4: </a:t>
            </a:r>
            <a:r>
              <a:rPr lang="vi-VN" sz="3200" i="1" dirty="0">
                <a:latin typeface="Times New Roman" panose="02020603050405020304" pitchFamily="18" charset="0"/>
                <a:cs typeface="Times New Roman" panose="02020603050405020304" pitchFamily="18" charset="0"/>
              </a:rPr>
              <a:t>“Xa ngắm thác núi Lư” là bài thơ viết về đề tài gì?</a:t>
            </a:r>
            <a:endParaRPr lang="en-US" sz="3200" dirty="0">
              <a:latin typeface="Times New Roman" panose="02020603050405020304" pitchFamily="18" charset="0"/>
              <a:cs typeface="Times New Roman" panose="02020603050405020304" pitchFamily="18" charset="0"/>
            </a:endParaRPr>
          </a:p>
          <a:p>
            <a:r>
              <a:rPr lang="en-US" sz="3200" b="1" i="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pPr marL="0" marR="0" lvl="0" indent="0" algn="l" defTabSz="9084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8" charset="0"/>
              <a:cs typeface="Times New Roman" pitchFamily="18" charset="0"/>
            </a:endParaRPr>
          </a:p>
          <a:p>
            <a:pPr marL="0" marR="0" lvl="0" indent="0" algn="ctr" defTabSz="9084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5" name="Snip Diagonal Corner Rectangle 4">
            <a:extLst>
              <a:ext uri="{FF2B5EF4-FFF2-40B4-BE49-F238E27FC236}">
                <a16:creationId xmlns:a16="http://schemas.microsoft.com/office/drawing/2014/main" id="{408D45CB-19B7-41C4-B9EB-0EB648D42C32}"/>
              </a:ext>
            </a:extLst>
          </p:cNvPr>
          <p:cNvSpPr>
            <a:spLocks noChangeArrowheads="1"/>
          </p:cNvSpPr>
          <p:nvPr/>
        </p:nvSpPr>
        <p:spPr bwMode="auto">
          <a:xfrm>
            <a:off x="3429080" y="4433455"/>
            <a:ext cx="6873297" cy="1701148"/>
          </a:xfrm>
          <a:custGeom>
            <a:avLst/>
            <a:gdLst>
              <a:gd name="T0" fmla="*/ 8290560 w 8290560"/>
              <a:gd name="T1" fmla="*/ 752856 h 1505712"/>
              <a:gd name="T2" fmla="*/ 4145280 w 8290560"/>
              <a:gd name="T3" fmla="*/ 1505712 h 1505712"/>
              <a:gd name="T4" fmla="*/ 0 w 8290560"/>
              <a:gd name="T5" fmla="*/ 752856 h 1505712"/>
              <a:gd name="T6" fmla="*/ 4145280 w 8290560"/>
              <a:gd name="T7" fmla="*/ 0 h 1505712"/>
              <a:gd name="T8" fmla="*/ 0 60000 65536"/>
              <a:gd name="T9" fmla="*/ 5898240 60000 65536"/>
              <a:gd name="T10" fmla="*/ 11796480 60000 65536"/>
              <a:gd name="T11" fmla="*/ 17694720 60000 65536"/>
              <a:gd name="T12" fmla="*/ 125479 w 8290560"/>
              <a:gd name="T13" fmla="*/ 125479 h 1505712"/>
              <a:gd name="T14" fmla="*/ 8165081 w 8290560"/>
              <a:gd name="T15" fmla="*/ 1380233 h 1505712"/>
            </a:gdLst>
            <a:ahLst/>
            <a:cxnLst>
              <a:cxn ang="T8">
                <a:pos x="T0" y="T1"/>
              </a:cxn>
              <a:cxn ang="T9">
                <a:pos x="T2" y="T3"/>
              </a:cxn>
              <a:cxn ang="T10">
                <a:pos x="T4" y="T5"/>
              </a:cxn>
              <a:cxn ang="T11">
                <a:pos x="T6" y="T7"/>
              </a:cxn>
            </a:cxnLst>
            <a:rect l="T12" t="T13" r="T14" b="T15"/>
            <a:pathLst>
              <a:path w="8290560" h="1505712">
                <a:moveTo>
                  <a:pt x="0" y="0"/>
                </a:moveTo>
                <a:lnTo>
                  <a:pt x="8039603" y="0"/>
                </a:lnTo>
                <a:lnTo>
                  <a:pt x="8290560" y="250957"/>
                </a:lnTo>
                <a:lnTo>
                  <a:pt x="8290560" y="1505712"/>
                </a:lnTo>
                <a:lnTo>
                  <a:pt x="250957" y="1505712"/>
                </a:lnTo>
                <a:lnTo>
                  <a:pt x="0" y="1254755"/>
                </a:lnTo>
                <a:lnTo>
                  <a:pt x="0" y="0"/>
                </a:lnTo>
                <a:close/>
              </a:path>
            </a:pathLst>
          </a:custGeom>
          <a:solidFill>
            <a:schemeClr val="accent6">
              <a:lumMod val="40000"/>
              <a:lumOff val="60000"/>
              <a:alpha val="74901"/>
            </a:schemeClr>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sz="3200" b="1" i="1" dirty="0" err="1">
                <a:latin typeface="Times New Roman" panose="02020603050405020304" pitchFamily="18" charset="0"/>
                <a:cs typeface="Times New Roman" panose="02020603050405020304" pitchFamily="18" charset="0"/>
              </a:rPr>
              <a:t>Đáp</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án</a:t>
            </a:r>
            <a:r>
              <a:rPr lang="en-US" sz="3200" b="1" i="1"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 </a:t>
            </a:r>
            <a:r>
              <a:rPr lang="vi-VN" sz="3200" b="1" i="1" dirty="0">
                <a:latin typeface="Times New Roman" panose="02020603050405020304" pitchFamily="18" charset="0"/>
                <a:cs typeface="Times New Roman" panose="02020603050405020304" pitchFamily="18" charset="0"/>
              </a:rPr>
              <a:t>Đề tài: Thiên nhiên</a:t>
            </a:r>
            <a:endParaRPr lang="en-US" sz="3200" dirty="0">
              <a:latin typeface="Times New Roman" panose="02020603050405020304" pitchFamily="18" charset="0"/>
              <a:cs typeface="Times New Roman" panose="02020603050405020304" pitchFamily="18" charset="0"/>
            </a:endParaRPr>
          </a:p>
        </p:txBody>
      </p:sp>
      <p:sp>
        <p:nvSpPr>
          <p:cNvPr id="16" name="Arrow: Up 1">
            <a:hlinkClick r:id="rId7" action="ppaction://hlinksldjump"/>
            <a:extLst>
              <a:ext uri="{FF2B5EF4-FFF2-40B4-BE49-F238E27FC236}">
                <a16:creationId xmlns:a16="http://schemas.microsoft.com/office/drawing/2014/main" id="{2ABE9425-4A94-489E-A40B-8A8850A65D01}"/>
              </a:ext>
            </a:extLst>
          </p:cNvPr>
          <p:cNvSpPr/>
          <p:nvPr/>
        </p:nvSpPr>
        <p:spPr>
          <a:xfrm rot="5400000">
            <a:off x="10951400" y="5840413"/>
            <a:ext cx="889254" cy="1000125"/>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084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17" name="Freeform 6"/>
          <p:cNvSpPr/>
          <p:nvPr/>
        </p:nvSpPr>
        <p:spPr>
          <a:xfrm>
            <a:off x="684382" y="3407674"/>
            <a:ext cx="3130236" cy="2902871"/>
          </a:xfrm>
          <a:custGeom>
            <a:avLst/>
            <a:gdLst/>
            <a:ahLst/>
            <a:cxnLst/>
            <a:rect l="l" t="t" r="r" b="b"/>
            <a:pathLst>
              <a:path w="10292361" h="8229600">
                <a:moveTo>
                  <a:pt x="0" y="0"/>
                </a:moveTo>
                <a:lnTo>
                  <a:pt x="10292360" y="0"/>
                </a:lnTo>
                <a:lnTo>
                  <a:pt x="10292360" y="8229600"/>
                </a:lnTo>
                <a:lnTo>
                  <a:pt x="0" y="8229600"/>
                </a:lnTo>
                <a:lnTo>
                  <a:pt x="0" y="0"/>
                </a:lnTo>
                <a:close/>
              </a:path>
            </a:pathLst>
          </a:custGeom>
          <a:blipFill>
            <a:blip r:embed="rId8"/>
            <a:stretch>
              <a:fillRect/>
            </a:stretch>
          </a:blipFill>
        </p:spPr>
      </p:sp>
      <p:sp>
        <p:nvSpPr>
          <p:cNvPr id="18" name="Freeform 3"/>
          <p:cNvSpPr/>
          <p:nvPr/>
        </p:nvSpPr>
        <p:spPr>
          <a:xfrm>
            <a:off x="419398" y="4192770"/>
            <a:ext cx="2288369" cy="2424308"/>
          </a:xfrm>
          <a:custGeom>
            <a:avLst/>
            <a:gdLst/>
            <a:ahLst/>
            <a:cxnLst/>
            <a:rect l="l" t="t" r="r" b="b"/>
            <a:pathLst>
              <a:path w="10260570" h="8229600">
                <a:moveTo>
                  <a:pt x="0" y="0"/>
                </a:moveTo>
                <a:lnTo>
                  <a:pt x="10260569" y="0"/>
                </a:lnTo>
                <a:lnTo>
                  <a:pt x="10260569" y="8229600"/>
                </a:lnTo>
                <a:lnTo>
                  <a:pt x="0" y="8229600"/>
                </a:lnTo>
                <a:lnTo>
                  <a:pt x="0" y="0"/>
                </a:lnTo>
                <a:close/>
              </a:path>
            </a:pathLst>
          </a:custGeom>
          <a:blipFill>
            <a:blip r:embed="rId9"/>
            <a:stretch>
              <a:fillRect/>
            </a:stretch>
          </a:blipFill>
        </p:spPr>
      </p:sp>
    </p:spTree>
    <p:extLst>
      <p:ext uri="{BB962C8B-B14F-4D97-AF65-F5344CB8AC3E}">
        <p14:creationId xmlns:p14="http://schemas.microsoft.com/office/powerpoint/2010/main" val="112490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5" name="图片 4">
            <a:extLst>
              <a:ext uri="{FF2B5EF4-FFF2-40B4-BE49-F238E27FC236}">
                <a16:creationId xmlns:a16="http://schemas.microsoft.com/office/drawing/2014/main" id="{6FFA19FB-0CBB-43A2-B612-1B04B6D10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594">
            <a:off x="-580186" y="48180"/>
            <a:ext cx="3782267" cy="2059053"/>
          </a:xfrm>
          <a:prstGeom prst="rect">
            <a:avLst/>
          </a:prstGeom>
        </p:spPr>
      </p:pic>
      <p:pic>
        <p:nvPicPr>
          <p:cNvPr id="6" name="Picture 5"/>
          <p:cNvPicPr>
            <a:picLocks noChangeAspect="1"/>
          </p:cNvPicPr>
          <p:nvPr/>
        </p:nvPicPr>
        <p:blipFill>
          <a:blip r:embed="rId6"/>
          <a:stretch>
            <a:fillRect/>
          </a:stretch>
        </p:blipFill>
        <p:spPr>
          <a:xfrm>
            <a:off x="858914" y="2272687"/>
            <a:ext cx="10001895" cy="1432432"/>
          </a:xfrm>
          <a:prstGeom prst="rect">
            <a:avLst/>
          </a:prstGeom>
        </p:spPr>
      </p:pic>
      <p:pic>
        <p:nvPicPr>
          <p:cNvPr id="7" name="Picture 6"/>
          <p:cNvPicPr>
            <a:picLocks noChangeAspect="1"/>
          </p:cNvPicPr>
          <p:nvPr/>
        </p:nvPicPr>
        <p:blipFill>
          <a:blip r:embed="rId7"/>
          <a:stretch>
            <a:fillRect/>
          </a:stretch>
        </p:blipFill>
        <p:spPr>
          <a:xfrm>
            <a:off x="3676005" y="3893421"/>
            <a:ext cx="5392305" cy="1394830"/>
          </a:xfrm>
          <a:prstGeom prst="rect">
            <a:avLst/>
          </a:prstGeom>
        </p:spPr>
      </p:pic>
    </p:spTree>
    <p:extLst>
      <p:ext uri="{BB962C8B-B14F-4D97-AF65-F5344CB8AC3E}">
        <p14:creationId xmlns:p14="http://schemas.microsoft.com/office/powerpoint/2010/main" val="1265111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45" y="387927"/>
            <a:ext cx="11037455" cy="592974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4283261" y="2405352"/>
            <a:ext cx="5073176" cy="1569660"/>
          </a:xfrm>
          <a:prstGeom prst="rect">
            <a:avLst/>
          </a:prstGeom>
        </p:spPr>
        <p:txBody>
          <a:bodyPr wrap="square">
            <a:spAutoFit/>
          </a:bodyPr>
          <a:lstStyle/>
          <a:p>
            <a:r>
              <a:rPr lang="en-US" sz="4800" b="1" dirty="0">
                <a:solidFill>
                  <a:srgbClr val="00B050"/>
                </a:solidFill>
                <a:latin typeface="Times New Roman" panose="02020603050405020304" pitchFamily="18" charset="0"/>
                <a:ea typeface="Calibri" panose="020F0502020204030204" pitchFamily="34" charset="0"/>
              </a:rPr>
              <a:t>HÌNH THÀNH KIẾN THỨC</a:t>
            </a:r>
            <a:endParaRPr lang="en-US" sz="4800" dirty="0">
              <a:solidFill>
                <a:srgbClr val="00B050"/>
              </a:solidFill>
            </a:endParaRPr>
          </a:p>
        </p:txBody>
      </p:sp>
    </p:spTree>
    <p:extLst>
      <p:ext uri="{BB962C8B-B14F-4D97-AF65-F5344CB8AC3E}">
        <p14:creationId xmlns:p14="http://schemas.microsoft.com/office/powerpoint/2010/main" val="2054556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墨中国风感恩教师节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1755</TotalTime>
  <Words>3389</Words>
  <Application>Microsoft Office PowerPoint</Application>
  <PresentationFormat>Widescreen</PresentationFormat>
  <Paragraphs>292</Paragraphs>
  <Slides>52</Slides>
  <Notes>7</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52</vt:i4>
      </vt:variant>
    </vt:vector>
  </HeadingPairs>
  <TitlesOfParts>
    <vt:vector size="58" baseType="lpstr">
      <vt:lpstr>Arial</vt:lpstr>
      <vt:lpstr>Calibri</vt:lpstr>
      <vt:lpstr>Calibri Light</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水墨中国风感恩教师节PPT模板</dc:title>
  <dc:creator>Figbank</dc:creator>
  <cp:lastModifiedBy>Administrator</cp:lastModifiedBy>
  <cp:revision>108</cp:revision>
  <dcterms:created xsi:type="dcterms:W3CDTF">2017-01-03T02:44:21Z</dcterms:created>
  <dcterms:modified xsi:type="dcterms:W3CDTF">2024-02-17T02:00:33Z</dcterms:modified>
</cp:coreProperties>
</file>