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5" r:id="rId2"/>
    <p:sldId id="594" r:id="rId3"/>
    <p:sldId id="374" r:id="rId4"/>
    <p:sldId id="365" r:id="rId5"/>
    <p:sldId id="377" r:id="rId6"/>
    <p:sldId id="375" r:id="rId7"/>
    <p:sldId id="598" r:id="rId8"/>
    <p:sldId id="599" r:id="rId9"/>
    <p:sldId id="600" r:id="rId10"/>
    <p:sldId id="601" r:id="rId11"/>
    <p:sldId id="596" r:id="rId12"/>
    <p:sldId id="378" r:id="rId13"/>
    <p:sldId id="376" r:id="rId14"/>
    <p:sldId id="385" r:id="rId15"/>
    <p:sldId id="586" r:id="rId16"/>
    <p:sldId id="258" r:id="rId17"/>
    <p:sldId id="263" r:id="rId18"/>
    <p:sldId id="271" r:id="rId19"/>
    <p:sldId id="274" r:id="rId20"/>
    <p:sldId id="283" r:id="rId21"/>
    <p:sldId id="593"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7030A0"/>
    <a:srgbClr val="FFE699"/>
    <a:srgbClr val="002060"/>
    <a:srgbClr val="FFEEB7"/>
    <a:srgbClr val="C7B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13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07289-34C6-4E4A-A6F3-886C47E488F0}" type="datetimeFigureOut">
              <a:rPr lang="vi-VN" smtClean="0"/>
              <a:t>15/02/2024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6E020-D515-4D43-B465-965950BD06B7}" type="slidenum">
              <a:rPr lang="vi-VN" smtClean="0"/>
              <a:t>‹#›</a:t>
            </a:fld>
            <a:endParaRPr lang="vi-VN"/>
          </a:p>
        </p:txBody>
      </p:sp>
    </p:spTree>
    <p:extLst>
      <p:ext uri="{BB962C8B-B14F-4D97-AF65-F5344CB8AC3E}">
        <p14:creationId xmlns:p14="http://schemas.microsoft.com/office/powerpoint/2010/main" val="150635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16</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17</a:t>
            </a:fld>
            <a:endParaRPr lang="en-US"/>
          </a:p>
        </p:txBody>
      </p:sp>
    </p:spTree>
    <p:extLst>
      <p:ext uri="{BB962C8B-B14F-4D97-AF65-F5344CB8AC3E}">
        <p14:creationId xmlns:p14="http://schemas.microsoft.com/office/powerpoint/2010/main" val="219257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18</a:t>
            </a:fld>
            <a:endParaRPr lang="en-US"/>
          </a:p>
        </p:txBody>
      </p:sp>
    </p:spTree>
    <p:extLst>
      <p:ext uri="{BB962C8B-B14F-4D97-AF65-F5344CB8AC3E}">
        <p14:creationId xmlns:p14="http://schemas.microsoft.com/office/powerpoint/2010/main" val="122752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19</a:t>
            </a:fld>
            <a:endParaRPr lang="en-US"/>
          </a:p>
        </p:txBody>
      </p:sp>
    </p:spTree>
    <p:extLst>
      <p:ext uri="{BB962C8B-B14F-4D97-AF65-F5344CB8AC3E}">
        <p14:creationId xmlns:p14="http://schemas.microsoft.com/office/powerpoint/2010/main" val="103834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20</a:t>
            </a:fld>
            <a:endParaRPr lang="en-US"/>
          </a:p>
        </p:txBody>
      </p:sp>
    </p:spTree>
    <p:extLst>
      <p:ext uri="{BB962C8B-B14F-4D97-AF65-F5344CB8AC3E}">
        <p14:creationId xmlns:p14="http://schemas.microsoft.com/office/powerpoint/2010/main" val="3213137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21</a:t>
            </a:fld>
            <a:endParaRPr lang="en-US"/>
          </a:p>
        </p:txBody>
      </p:sp>
    </p:spTree>
    <p:extLst>
      <p:ext uri="{BB962C8B-B14F-4D97-AF65-F5344CB8AC3E}">
        <p14:creationId xmlns:p14="http://schemas.microsoft.com/office/powerpoint/2010/main" val="29836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B73868-D929-4583-B12A-6840A5C576F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59956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73868-D929-4583-B12A-6840A5C576F2}"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9423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73868-D929-4583-B12A-6840A5C576F2}"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94772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73868-D929-4583-B12A-6840A5C576F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490058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73868-D929-4583-B12A-6840A5C576F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08937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56CFBFB-CD66-4E33-84FB-0C63ECB273E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A205800-470F-4B69-9A58-6BAE6BEE91CB}"/>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E54CB37-3F18-4883-9B9B-38C92B2B497F}"/>
              </a:ext>
            </a:extLst>
          </p:cNvPr>
          <p:cNvSpPr>
            <a:spLocks noGrp="1"/>
          </p:cNvSpPr>
          <p:nvPr>
            <p:ph type="sldNum" sz="quarter" idx="12"/>
          </p:nvPr>
        </p:nvSpPr>
        <p:spPr>
          <a:xfrm>
            <a:off x="8737600" y="6245225"/>
            <a:ext cx="2844800" cy="476250"/>
          </a:xfrm>
        </p:spPr>
        <p:txBody>
          <a:bodyPr/>
          <a:lstStyle>
            <a:lvl1pPr>
              <a:defRPr/>
            </a:lvl1pPr>
          </a:lstStyle>
          <a:p>
            <a:fld id="{E8F6A410-CD0D-4B99-B037-CAAC895027C2}" type="slidenum">
              <a:rPr lang="en-US" altLang="en-US"/>
              <a:pPr/>
              <a:t>‹#›</a:t>
            </a:fld>
            <a:endParaRPr lang="en-US" altLang="en-US"/>
          </a:p>
        </p:txBody>
      </p:sp>
    </p:spTree>
    <p:extLst>
      <p:ext uri="{BB962C8B-B14F-4D97-AF65-F5344CB8AC3E}">
        <p14:creationId xmlns:p14="http://schemas.microsoft.com/office/powerpoint/2010/main" val="79363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56CFBFB-CD66-4E33-84FB-0C63ECB273E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A205800-470F-4B69-9A58-6BAE6BEE91CB}"/>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E54CB37-3F18-4883-9B9B-38C92B2B497F}"/>
              </a:ext>
            </a:extLst>
          </p:cNvPr>
          <p:cNvSpPr>
            <a:spLocks noGrp="1"/>
          </p:cNvSpPr>
          <p:nvPr>
            <p:ph type="sldNum" sz="quarter" idx="12"/>
          </p:nvPr>
        </p:nvSpPr>
        <p:spPr>
          <a:xfrm>
            <a:off x="8737600" y="6245225"/>
            <a:ext cx="2844800" cy="476250"/>
          </a:xfrm>
        </p:spPr>
        <p:txBody>
          <a:bodyPr/>
          <a:lstStyle>
            <a:lvl1pPr>
              <a:defRPr/>
            </a:lvl1pPr>
          </a:lstStyle>
          <a:p>
            <a:fld id="{E8F6A410-CD0D-4B99-B037-CAAC895027C2}" type="slidenum">
              <a:rPr lang="en-US" altLang="en-US"/>
              <a:pPr/>
              <a:t>‹#›</a:t>
            </a:fld>
            <a:endParaRPr lang="en-US" altLang="en-US"/>
          </a:p>
        </p:txBody>
      </p:sp>
    </p:spTree>
    <p:extLst>
      <p:ext uri="{BB962C8B-B14F-4D97-AF65-F5344CB8AC3E}">
        <p14:creationId xmlns:p14="http://schemas.microsoft.com/office/powerpoint/2010/main" val="234999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56CFBFB-CD66-4E33-84FB-0C63ECB273E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A205800-470F-4B69-9A58-6BAE6BEE91CB}"/>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E54CB37-3F18-4883-9B9B-38C92B2B497F}"/>
              </a:ext>
            </a:extLst>
          </p:cNvPr>
          <p:cNvSpPr>
            <a:spLocks noGrp="1"/>
          </p:cNvSpPr>
          <p:nvPr>
            <p:ph type="sldNum" sz="quarter" idx="12"/>
          </p:nvPr>
        </p:nvSpPr>
        <p:spPr>
          <a:xfrm>
            <a:off x="8737600" y="6245225"/>
            <a:ext cx="2844800" cy="476250"/>
          </a:xfrm>
        </p:spPr>
        <p:txBody>
          <a:bodyPr/>
          <a:lstStyle>
            <a:lvl1pPr>
              <a:defRPr/>
            </a:lvl1pPr>
          </a:lstStyle>
          <a:p>
            <a:fld id="{E8F6A410-CD0D-4B99-B037-CAAC895027C2}" type="slidenum">
              <a:rPr lang="en-US" altLang="en-US"/>
              <a:pPr/>
              <a:t>‹#›</a:t>
            </a:fld>
            <a:endParaRPr lang="en-US" altLang="en-US"/>
          </a:p>
        </p:txBody>
      </p:sp>
    </p:spTree>
    <p:extLst>
      <p:ext uri="{BB962C8B-B14F-4D97-AF65-F5344CB8AC3E}">
        <p14:creationId xmlns:p14="http://schemas.microsoft.com/office/powerpoint/2010/main" val="165292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B73868-D929-4583-B12A-6840A5C576F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861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73868-D929-4583-B12A-6840A5C576F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9717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B73868-D929-4583-B12A-6840A5C576F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249943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B73868-D929-4583-B12A-6840A5C576F2}"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28269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B73868-D929-4583-B12A-6840A5C576F2}"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81059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B73868-D929-4583-B12A-6840A5C576F2}"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0226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73868-D929-4583-B12A-6840A5C576F2}"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897389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73868-D929-4583-B12A-6840A5C576F2}"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7493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73868-D929-4583-B12A-6840A5C576F2}" type="datetimeFigureOut">
              <a:rPr lang="en-US" smtClean="0"/>
              <a:t>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419C3-3E13-47B1-87C2-77679553ABB8}" type="slidenum">
              <a:rPr lang="en-US" smtClean="0"/>
              <a:t>‹#›</a:t>
            </a:fld>
            <a:endParaRPr lang="en-US"/>
          </a:p>
        </p:txBody>
      </p:sp>
    </p:spTree>
    <p:extLst>
      <p:ext uri="{BB962C8B-B14F-4D97-AF65-F5344CB8AC3E}">
        <p14:creationId xmlns:p14="http://schemas.microsoft.com/office/powerpoint/2010/main" val="150710328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1" r:id="rId4"/>
    <p:sldLayoutId id="2147483652" r:id="rId5"/>
    <p:sldLayoutId id="2147483653" r:id="rId6"/>
    <p:sldLayoutId id="2147483654" r:id="rId7"/>
    <p:sldLayoutId id="2147483655" r:id="rId8"/>
    <p:sldLayoutId id="2147483666" r:id="rId9"/>
    <p:sldLayoutId id="2147483656" r:id="rId10"/>
    <p:sldLayoutId id="2147483657" r:id="rId11"/>
    <p:sldLayoutId id="2147483658" r:id="rId12"/>
    <p:sldLayoutId id="2147483659" r:id="rId13"/>
    <p:sldLayoutId id="2147483663" r:id="rId14"/>
    <p:sldLayoutId id="214748366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1.jpe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1.jpe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1.jpe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2.xml"/><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Text Box 11">
            <a:extLst>
              <a:ext uri="{FF2B5EF4-FFF2-40B4-BE49-F238E27FC236}">
                <a16:creationId xmlns:a16="http://schemas.microsoft.com/office/drawing/2014/main" id="{598F73F2-F6E7-46A8-B7EE-EAA65436EA75}"/>
              </a:ext>
            </a:extLst>
          </p:cNvPr>
          <p:cNvSpPr txBox="1">
            <a:spLocks noChangeArrowheads="1"/>
          </p:cNvSpPr>
          <p:nvPr/>
        </p:nvSpPr>
        <p:spPr bwMode="auto">
          <a:xfrm>
            <a:off x="152400" y="2676110"/>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3. Vùng Bắc Trung Bộ</a:t>
            </a:r>
          </a:p>
        </p:txBody>
      </p:sp>
      <p:sp>
        <p:nvSpPr>
          <p:cNvPr id="6158" name="Text Box 14">
            <a:extLst>
              <a:ext uri="{FF2B5EF4-FFF2-40B4-BE49-F238E27FC236}">
                <a16:creationId xmlns:a16="http://schemas.microsoft.com/office/drawing/2014/main" id="{C4195302-E51D-41C0-8EBE-F82C1510408C}"/>
              </a:ext>
            </a:extLst>
          </p:cNvPr>
          <p:cNvSpPr txBox="1">
            <a:spLocks noChangeArrowheads="1"/>
          </p:cNvSpPr>
          <p:nvPr/>
        </p:nvSpPr>
        <p:spPr bwMode="auto">
          <a:xfrm>
            <a:off x="152400" y="4622420"/>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00B050"/>
                </a:solidFill>
              </a:rPr>
              <a:t>6. </a:t>
            </a:r>
            <a:r>
              <a:rPr lang="en-US" altLang="en-US" sz="2800" dirty="0" err="1">
                <a:solidFill>
                  <a:srgbClr val="00B050"/>
                </a:solidFill>
              </a:rPr>
              <a:t>Vùng</a:t>
            </a:r>
            <a:r>
              <a:rPr lang="en-US" altLang="en-US" sz="2800" dirty="0">
                <a:solidFill>
                  <a:srgbClr val="00B050"/>
                </a:solidFill>
              </a:rPr>
              <a:t> </a:t>
            </a:r>
            <a:r>
              <a:rPr lang="en-US" altLang="en-US" sz="2800" dirty="0" err="1">
                <a:solidFill>
                  <a:srgbClr val="00B050"/>
                </a:solidFill>
              </a:rPr>
              <a:t>Đông</a:t>
            </a:r>
            <a:r>
              <a:rPr lang="en-US" altLang="en-US" sz="2800" dirty="0">
                <a:solidFill>
                  <a:srgbClr val="00B050"/>
                </a:solidFill>
              </a:rPr>
              <a:t> Nam </a:t>
            </a:r>
            <a:r>
              <a:rPr lang="en-US" altLang="en-US" sz="2800" dirty="0" err="1">
                <a:solidFill>
                  <a:srgbClr val="00B050"/>
                </a:solidFill>
              </a:rPr>
              <a:t>Bộ</a:t>
            </a:r>
            <a:endParaRPr lang="en-US" altLang="en-US" sz="2800" dirty="0">
              <a:solidFill>
                <a:srgbClr val="00B050"/>
              </a:solidFill>
            </a:endParaRPr>
          </a:p>
        </p:txBody>
      </p:sp>
      <p:sp>
        <p:nvSpPr>
          <p:cNvPr id="6160" name="Text Box 16">
            <a:extLst>
              <a:ext uri="{FF2B5EF4-FFF2-40B4-BE49-F238E27FC236}">
                <a16:creationId xmlns:a16="http://schemas.microsoft.com/office/drawing/2014/main" id="{B1ACD6EC-A4D3-4F66-951F-1935D7D07001}"/>
              </a:ext>
            </a:extLst>
          </p:cNvPr>
          <p:cNvSpPr txBox="1">
            <a:spLocks noChangeArrowheads="1"/>
          </p:cNvSpPr>
          <p:nvPr/>
        </p:nvSpPr>
        <p:spPr bwMode="auto">
          <a:xfrm>
            <a:off x="971371" y="89981"/>
            <a:ext cx="9026703"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i="1">
                <a:solidFill>
                  <a:srgbClr val="FF0000"/>
                </a:solidFill>
              </a:rPr>
              <a:t>Em hãy kể tên các vùng kinh tế đã học</a:t>
            </a:r>
          </a:p>
          <a:p>
            <a:pPr algn="ctr" eaLnBrk="1" hangingPunct="1">
              <a:spcBef>
                <a:spcPct val="50000"/>
              </a:spcBef>
              <a:buFont typeface="Wingdings" panose="05000000000000000000" pitchFamily="2" charset="2"/>
              <a:buNone/>
            </a:pPr>
            <a:endParaRPr lang="en-US" altLang="en-US" b="1" i="1">
              <a:solidFill>
                <a:srgbClr val="006600"/>
              </a:solidFill>
              <a:latin typeface=".VnTime" panose="020B7200000000000000" pitchFamily="34" charset="0"/>
            </a:endParaRPr>
          </a:p>
        </p:txBody>
      </p:sp>
      <p:sp>
        <p:nvSpPr>
          <p:cNvPr id="4103" name="Text Box 19">
            <a:extLst>
              <a:ext uri="{FF2B5EF4-FFF2-40B4-BE49-F238E27FC236}">
                <a16:creationId xmlns:a16="http://schemas.microsoft.com/office/drawing/2014/main" id="{9CEDEFFB-49D6-44C7-9999-B984CCE91C2C}"/>
              </a:ext>
            </a:extLst>
          </p:cNvPr>
          <p:cNvSpPr txBox="1">
            <a:spLocks noChangeArrowheads="1"/>
          </p:cNvSpPr>
          <p:nvPr/>
        </p:nvSpPr>
        <p:spPr bwMode="auto">
          <a:xfrm>
            <a:off x="2193926" y="533401"/>
            <a:ext cx="62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6190" name="Group 46">
            <a:extLst>
              <a:ext uri="{FF2B5EF4-FFF2-40B4-BE49-F238E27FC236}">
                <a16:creationId xmlns:a16="http://schemas.microsoft.com/office/drawing/2014/main" id="{B9B79687-70EE-455A-962E-B765C740D25B}"/>
              </a:ext>
            </a:extLst>
          </p:cNvPr>
          <p:cNvGrpSpPr>
            <a:grpSpLocks/>
          </p:cNvGrpSpPr>
          <p:nvPr/>
        </p:nvGrpSpPr>
        <p:grpSpPr bwMode="auto">
          <a:xfrm>
            <a:off x="5791200" y="1219200"/>
            <a:ext cx="4572000" cy="5486400"/>
            <a:chOff x="2688" y="768"/>
            <a:chExt cx="2880" cy="3456"/>
          </a:xfrm>
        </p:grpSpPr>
        <p:pic>
          <p:nvPicPr>
            <p:cNvPr id="4110" name="Picture 25">
              <a:extLst>
                <a:ext uri="{FF2B5EF4-FFF2-40B4-BE49-F238E27FC236}">
                  <a16:creationId xmlns:a16="http://schemas.microsoft.com/office/drawing/2014/main" id="{91D79FF4-2EED-4EE2-B108-9B08E106C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 y="768"/>
              <a:ext cx="2880" cy="3456"/>
            </a:xfrm>
            <a:prstGeom prst="rect">
              <a:avLst/>
            </a:prstGeom>
            <a:noFill/>
            <a:ln w="57150" cmpd="thickThin">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111" name="AutoShape 31">
              <a:extLst>
                <a:ext uri="{FF2B5EF4-FFF2-40B4-BE49-F238E27FC236}">
                  <a16:creationId xmlns:a16="http://schemas.microsoft.com/office/drawing/2014/main" id="{7ECEE0B9-3738-4A15-9CD7-65D02679C744}"/>
                </a:ext>
              </a:extLst>
            </p:cNvPr>
            <p:cNvSpPr>
              <a:spLocks noChangeArrowheads="1"/>
            </p:cNvSpPr>
            <p:nvPr/>
          </p:nvSpPr>
          <p:spPr bwMode="auto">
            <a:xfrm>
              <a:off x="4752" y="864"/>
              <a:ext cx="384" cy="240"/>
            </a:xfrm>
            <a:prstGeom prst="wedgeRoundRectCallout">
              <a:avLst>
                <a:gd name="adj1" fmla="val -300782"/>
                <a:gd name="adj2" fmla="val 62083"/>
                <a:gd name="adj3" fmla="val 16667"/>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1</a:t>
              </a:r>
            </a:p>
          </p:txBody>
        </p:sp>
        <p:sp>
          <p:nvSpPr>
            <p:cNvPr id="4112" name="AutoShape 33">
              <a:extLst>
                <a:ext uri="{FF2B5EF4-FFF2-40B4-BE49-F238E27FC236}">
                  <a16:creationId xmlns:a16="http://schemas.microsoft.com/office/drawing/2014/main" id="{E46D1D93-2FE4-47FD-B070-6632B20A13D3}"/>
                </a:ext>
              </a:extLst>
            </p:cNvPr>
            <p:cNvSpPr>
              <a:spLocks noChangeArrowheads="1"/>
            </p:cNvSpPr>
            <p:nvPr/>
          </p:nvSpPr>
          <p:spPr bwMode="auto">
            <a:xfrm flipV="1">
              <a:off x="2880" y="2064"/>
              <a:ext cx="336" cy="240"/>
            </a:xfrm>
            <a:prstGeom prst="wedgeRoundRectCallout">
              <a:avLst>
                <a:gd name="adj1" fmla="val 197616"/>
                <a:gd name="adj2" fmla="val 227917"/>
                <a:gd name="adj3" fmla="val 16667"/>
              </a:avLst>
            </a:prstGeom>
            <a:solidFill>
              <a:schemeClr val="accent1"/>
            </a:solidFill>
            <a:ln w="9525">
              <a:solidFill>
                <a:srgbClr val="99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latin typeface=".VnTime" panose="020B7200000000000000" pitchFamily="34" charset="0"/>
              </a:endParaRPr>
            </a:p>
          </p:txBody>
        </p:sp>
        <p:sp>
          <p:nvSpPr>
            <p:cNvPr id="4113" name="AutoShape 36">
              <a:extLst>
                <a:ext uri="{FF2B5EF4-FFF2-40B4-BE49-F238E27FC236}">
                  <a16:creationId xmlns:a16="http://schemas.microsoft.com/office/drawing/2014/main" id="{6E5251B4-EE1E-4B29-A445-1ECE6A726635}"/>
                </a:ext>
              </a:extLst>
            </p:cNvPr>
            <p:cNvSpPr>
              <a:spLocks noChangeArrowheads="1"/>
            </p:cNvSpPr>
            <p:nvPr/>
          </p:nvSpPr>
          <p:spPr bwMode="auto">
            <a:xfrm flipV="1">
              <a:off x="5040" y="2400"/>
              <a:ext cx="336" cy="240"/>
            </a:xfrm>
            <a:prstGeom prst="wedgeRoundRectCallout">
              <a:avLst>
                <a:gd name="adj1" fmla="val -183338"/>
                <a:gd name="adj2" fmla="val -107083"/>
                <a:gd name="adj3" fmla="val 16667"/>
              </a:avLst>
            </a:prstGeom>
            <a:solidFill>
              <a:schemeClr val="accent1"/>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4</a:t>
              </a:r>
            </a:p>
          </p:txBody>
        </p:sp>
        <p:sp>
          <p:nvSpPr>
            <p:cNvPr id="4114" name="AutoShape 38">
              <a:extLst>
                <a:ext uri="{FF2B5EF4-FFF2-40B4-BE49-F238E27FC236}">
                  <a16:creationId xmlns:a16="http://schemas.microsoft.com/office/drawing/2014/main" id="{72875458-53FA-4E29-B34E-F6FD71F39DE1}"/>
                </a:ext>
              </a:extLst>
            </p:cNvPr>
            <p:cNvSpPr>
              <a:spLocks noChangeArrowheads="1"/>
            </p:cNvSpPr>
            <p:nvPr/>
          </p:nvSpPr>
          <p:spPr bwMode="auto">
            <a:xfrm flipV="1">
              <a:off x="3408" y="2544"/>
              <a:ext cx="336" cy="240"/>
            </a:xfrm>
            <a:prstGeom prst="wedgeRoundRectCallout">
              <a:avLst>
                <a:gd name="adj1" fmla="val 276486"/>
                <a:gd name="adj2" fmla="val -147083"/>
                <a:gd name="adj3" fmla="val 16667"/>
              </a:avLst>
            </a:prstGeom>
            <a:solidFill>
              <a:schemeClr val="accent1"/>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5</a:t>
              </a:r>
            </a:p>
          </p:txBody>
        </p:sp>
        <p:sp>
          <p:nvSpPr>
            <p:cNvPr id="4115" name="AutoShape 39">
              <a:extLst>
                <a:ext uri="{FF2B5EF4-FFF2-40B4-BE49-F238E27FC236}">
                  <a16:creationId xmlns:a16="http://schemas.microsoft.com/office/drawing/2014/main" id="{A5CB18A7-13ED-4D54-8BF2-5407EBCAC234}"/>
                </a:ext>
              </a:extLst>
            </p:cNvPr>
            <p:cNvSpPr>
              <a:spLocks noChangeArrowheads="1"/>
            </p:cNvSpPr>
            <p:nvPr/>
          </p:nvSpPr>
          <p:spPr bwMode="auto">
            <a:xfrm flipV="1">
              <a:off x="4752" y="1536"/>
              <a:ext cx="336" cy="240"/>
            </a:xfrm>
            <a:prstGeom prst="wedgeRoundRectCallout">
              <a:avLst>
                <a:gd name="adj1" fmla="val -293157"/>
                <a:gd name="adj2" fmla="val 107917"/>
                <a:gd name="adj3" fmla="val 16667"/>
              </a:avLst>
            </a:prstGeom>
            <a:solidFill>
              <a:schemeClr val="accent1"/>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latin typeface=".VnTime" panose="020B7200000000000000" pitchFamily="34" charset="0"/>
              </a:endParaRPr>
            </a:p>
          </p:txBody>
        </p:sp>
        <p:sp>
          <p:nvSpPr>
            <p:cNvPr id="4116" name="AutoShape 40">
              <a:extLst>
                <a:ext uri="{FF2B5EF4-FFF2-40B4-BE49-F238E27FC236}">
                  <a16:creationId xmlns:a16="http://schemas.microsoft.com/office/drawing/2014/main" id="{931CBC46-5BD8-4F09-AD8E-7A334A837C5A}"/>
                </a:ext>
              </a:extLst>
            </p:cNvPr>
            <p:cNvSpPr>
              <a:spLocks noChangeArrowheads="1"/>
            </p:cNvSpPr>
            <p:nvPr/>
          </p:nvSpPr>
          <p:spPr bwMode="auto">
            <a:xfrm flipV="1">
              <a:off x="5040" y="3216"/>
              <a:ext cx="336" cy="288"/>
            </a:xfrm>
            <a:prstGeom prst="wedgeRoundRectCallout">
              <a:avLst>
                <a:gd name="adj1" fmla="val -277384"/>
                <a:gd name="adj2" fmla="val -72569"/>
                <a:gd name="adj3" fmla="val 16667"/>
              </a:avLst>
            </a:prstGeom>
            <a:solidFill>
              <a:schemeClr val="accent1"/>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6</a:t>
              </a:r>
            </a:p>
          </p:txBody>
        </p:sp>
        <p:sp>
          <p:nvSpPr>
            <p:cNvPr id="4117" name="Text Box 42">
              <a:extLst>
                <a:ext uri="{FF2B5EF4-FFF2-40B4-BE49-F238E27FC236}">
                  <a16:creationId xmlns:a16="http://schemas.microsoft.com/office/drawing/2014/main" id="{7BD2B385-308A-4309-B485-E5165C8A1EFC}"/>
                </a:ext>
              </a:extLst>
            </p:cNvPr>
            <p:cNvSpPr txBox="1">
              <a:spLocks noChangeArrowheads="1"/>
            </p:cNvSpPr>
            <p:nvPr/>
          </p:nvSpPr>
          <p:spPr bwMode="auto">
            <a:xfrm>
              <a:off x="4752" y="1536"/>
              <a:ext cx="22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VnTime" panose="020B7200000000000000" pitchFamily="34" charset="0"/>
                </a:rPr>
                <a:t> 2</a:t>
              </a:r>
            </a:p>
          </p:txBody>
        </p:sp>
        <p:sp>
          <p:nvSpPr>
            <p:cNvPr id="4118" name="Text Box 43">
              <a:extLst>
                <a:ext uri="{FF2B5EF4-FFF2-40B4-BE49-F238E27FC236}">
                  <a16:creationId xmlns:a16="http://schemas.microsoft.com/office/drawing/2014/main" id="{35585BFF-F625-4AD4-81E4-A715C70FE8FE}"/>
                </a:ext>
              </a:extLst>
            </p:cNvPr>
            <p:cNvSpPr txBox="1">
              <a:spLocks noChangeArrowheads="1"/>
            </p:cNvSpPr>
            <p:nvPr/>
          </p:nvSpPr>
          <p:spPr bwMode="auto">
            <a:xfrm>
              <a:off x="2928" y="2064"/>
              <a:ext cx="1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VnTime" panose="020B7200000000000000" pitchFamily="34" charset="0"/>
                </a:rPr>
                <a:t>3</a:t>
              </a:r>
            </a:p>
          </p:txBody>
        </p:sp>
      </p:grpSp>
      <p:sp>
        <p:nvSpPr>
          <p:cNvPr id="6159" name="Text Box 15">
            <a:extLst>
              <a:ext uri="{FF2B5EF4-FFF2-40B4-BE49-F238E27FC236}">
                <a16:creationId xmlns:a16="http://schemas.microsoft.com/office/drawing/2014/main" id="{86273C7A-78A1-4F49-B0CA-69763DF44515}"/>
              </a:ext>
            </a:extLst>
          </p:cNvPr>
          <p:cNvSpPr txBox="1">
            <a:spLocks noChangeArrowheads="1"/>
          </p:cNvSpPr>
          <p:nvPr/>
        </p:nvSpPr>
        <p:spPr bwMode="auto">
          <a:xfrm>
            <a:off x="90095" y="5667345"/>
            <a:ext cx="4481905" cy="40011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Font typeface="Wingdings" pitchFamily="2" charset="2"/>
              <a:buChar char="Ø"/>
              <a:defRPr/>
            </a:pPr>
            <a:r>
              <a:rPr lang="en-US" sz="2000" b="1">
                <a:solidFill>
                  <a:srgbClr val="3333FF"/>
                </a:solidFill>
                <a:latin typeface="Arial" panose="020B0604020202020204" pitchFamily="34" charset="0"/>
                <a:cs typeface="Arial" panose="020B0604020202020204" pitchFamily="34" charset="0"/>
              </a:rPr>
              <a:t>Vùng đồng bằng sông Cửu Long</a:t>
            </a:r>
            <a:endParaRPr lang="en-US" sz="2000" b="1" dirty="0">
              <a:solidFill>
                <a:srgbClr val="3333FF"/>
              </a:solidFill>
              <a:latin typeface="Arial" panose="020B0604020202020204" pitchFamily="34" charset="0"/>
              <a:cs typeface="Arial" panose="020B0604020202020204" pitchFamily="34" charset="0"/>
            </a:endParaRPr>
          </a:p>
        </p:txBody>
      </p:sp>
      <p:sp>
        <p:nvSpPr>
          <p:cNvPr id="6191" name="Text Box 47">
            <a:extLst>
              <a:ext uri="{FF2B5EF4-FFF2-40B4-BE49-F238E27FC236}">
                <a16:creationId xmlns:a16="http://schemas.microsoft.com/office/drawing/2014/main" id="{16870BD6-9FD0-446E-A823-C7D0B01F41D7}"/>
              </a:ext>
            </a:extLst>
          </p:cNvPr>
          <p:cNvSpPr txBox="1">
            <a:spLocks noChangeArrowheads="1"/>
          </p:cNvSpPr>
          <p:nvPr/>
        </p:nvSpPr>
        <p:spPr bwMode="auto">
          <a:xfrm>
            <a:off x="44948" y="1262610"/>
            <a:ext cx="57179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00B050"/>
                </a:solidFill>
              </a:rPr>
              <a:t>1. </a:t>
            </a:r>
            <a:r>
              <a:rPr lang="en-US" altLang="en-US" sz="2800" dirty="0" err="1">
                <a:solidFill>
                  <a:srgbClr val="00B050"/>
                </a:solidFill>
              </a:rPr>
              <a:t>Vùng</a:t>
            </a:r>
            <a:r>
              <a:rPr lang="en-US" altLang="en-US" sz="2800" dirty="0">
                <a:solidFill>
                  <a:srgbClr val="00B050"/>
                </a:solidFill>
              </a:rPr>
              <a:t> </a:t>
            </a:r>
            <a:r>
              <a:rPr lang="en-US" altLang="en-US" sz="2800" dirty="0" err="1">
                <a:solidFill>
                  <a:srgbClr val="00B050"/>
                </a:solidFill>
              </a:rPr>
              <a:t>Trung</a:t>
            </a:r>
            <a:r>
              <a:rPr lang="en-US" altLang="en-US" sz="2800" dirty="0">
                <a:solidFill>
                  <a:srgbClr val="00B050"/>
                </a:solidFill>
              </a:rPr>
              <a:t> du </a:t>
            </a:r>
            <a:r>
              <a:rPr lang="en-US" altLang="en-US" sz="2800" dirty="0" err="1">
                <a:solidFill>
                  <a:srgbClr val="00B050"/>
                </a:solidFill>
              </a:rPr>
              <a:t>miền</a:t>
            </a:r>
            <a:r>
              <a:rPr lang="en-US" altLang="en-US" sz="2800" dirty="0">
                <a:solidFill>
                  <a:srgbClr val="00B050"/>
                </a:solidFill>
              </a:rPr>
              <a:t> </a:t>
            </a:r>
            <a:r>
              <a:rPr lang="en-US" altLang="en-US" sz="2800" dirty="0" err="1">
                <a:solidFill>
                  <a:srgbClr val="00B050"/>
                </a:solidFill>
              </a:rPr>
              <a:t>núi</a:t>
            </a:r>
            <a:r>
              <a:rPr lang="en-US" altLang="en-US" sz="2800" dirty="0">
                <a:solidFill>
                  <a:srgbClr val="00B050"/>
                </a:solidFill>
              </a:rPr>
              <a:t> </a:t>
            </a:r>
            <a:r>
              <a:rPr lang="en-US" altLang="en-US" sz="2800" dirty="0" err="1">
                <a:solidFill>
                  <a:srgbClr val="00B050"/>
                </a:solidFill>
              </a:rPr>
              <a:t>Bắc</a:t>
            </a:r>
            <a:r>
              <a:rPr lang="en-US" altLang="en-US" sz="2800" dirty="0">
                <a:solidFill>
                  <a:srgbClr val="00B050"/>
                </a:solidFill>
              </a:rPr>
              <a:t> </a:t>
            </a:r>
            <a:r>
              <a:rPr lang="en-US" altLang="en-US" sz="2800" dirty="0" err="1">
                <a:solidFill>
                  <a:srgbClr val="00B050"/>
                </a:solidFill>
              </a:rPr>
              <a:t>Bộ</a:t>
            </a:r>
            <a:endParaRPr lang="en-US" altLang="en-US" sz="2800" dirty="0">
              <a:solidFill>
                <a:srgbClr val="00B050"/>
              </a:solidFill>
            </a:endParaRPr>
          </a:p>
        </p:txBody>
      </p:sp>
      <p:sp>
        <p:nvSpPr>
          <p:cNvPr id="6192" name="Text Box 48">
            <a:extLst>
              <a:ext uri="{FF2B5EF4-FFF2-40B4-BE49-F238E27FC236}">
                <a16:creationId xmlns:a16="http://schemas.microsoft.com/office/drawing/2014/main" id="{C652136F-B897-41F9-B9D0-F65CFE7FB47F}"/>
              </a:ext>
            </a:extLst>
          </p:cNvPr>
          <p:cNvSpPr txBox="1">
            <a:spLocks noChangeArrowheads="1"/>
          </p:cNvSpPr>
          <p:nvPr/>
        </p:nvSpPr>
        <p:spPr bwMode="auto">
          <a:xfrm>
            <a:off x="152400" y="1943725"/>
            <a:ext cx="56104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2. Vùng đồng bằng sông Hồng</a:t>
            </a:r>
          </a:p>
        </p:txBody>
      </p:sp>
      <p:sp>
        <p:nvSpPr>
          <p:cNvPr id="6194" name="Line 50">
            <a:extLst>
              <a:ext uri="{FF2B5EF4-FFF2-40B4-BE49-F238E27FC236}">
                <a16:creationId xmlns:a16="http://schemas.microsoft.com/office/drawing/2014/main" id="{A4EAC018-7C49-4CE7-B312-CDEC240FE30F}"/>
              </a:ext>
            </a:extLst>
          </p:cNvPr>
          <p:cNvSpPr>
            <a:spLocks noChangeShapeType="1"/>
          </p:cNvSpPr>
          <p:nvPr/>
        </p:nvSpPr>
        <p:spPr bwMode="auto">
          <a:xfrm>
            <a:off x="4572000" y="5867400"/>
            <a:ext cx="27432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5" name="Freeform 51">
            <a:extLst>
              <a:ext uri="{FF2B5EF4-FFF2-40B4-BE49-F238E27FC236}">
                <a16:creationId xmlns:a16="http://schemas.microsoft.com/office/drawing/2014/main" id="{B74AB731-FFEE-4A81-B0C6-E6AD7052FF52}"/>
              </a:ext>
            </a:extLst>
          </p:cNvPr>
          <p:cNvSpPr>
            <a:spLocks/>
          </p:cNvSpPr>
          <p:nvPr/>
        </p:nvSpPr>
        <p:spPr bwMode="auto">
          <a:xfrm>
            <a:off x="7148514" y="5753101"/>
            <a:ext cx="947737" cy="982663"/>
          </a:xfrm>
          <a:custGeom>
            <a:avLst/>
            <a:gdLst>
              <a:gd name="T0" fmla="*/ 2147483647 w 597"/>
              <a:gd name="T1" fmla="*/ 0 h 619"/>
              <a:gd name="T2" fmla="*/ 2147483647 w 597"/>
              <a:gd name="T3" fmla="*/ 2147483647 h 619"/>
              <a:gd name="T4" fmla="*/ 2147483647 w 597"/>
              <a:gd name="T5" fmla="*/ 2147483647 h 619"/>
              <a:gd name="T6" fmla="*/ 2147483647 w 597"/>
              <a:gd name="T7" fmla="*/ 2147483647 h 619"/>
              <a:gd name="T8" fmla="*/ 2147483647 w 597"/>
              <a:gd name="T9" fmla="*/ 2147483647 h 619"/>
              <a:gd name="T10" fmla="*/ 2147483647 w 597"/>
              <a:gd name="T11" fmla="*/ 2147483647 h 619"/>
              <a:gd name="T12" fmla="*/ 2147483647 w 597"/>
              <a:gd name="T13" fmla="*/ 2147483647 h 619"/>
              <a:gd name="T14" fmla="*/ 2147483647 w 597"/>
              <a:gd name="T15" fmla="*/ 2147483647 h 619"/>
              <a:gd name="T16" fmla="*/ 2147483647 w 597"/>
              <a:gd name="T17" fmla="*/ 2147483647 h 619"/>
              <a:gd name="T18" fmla="*/ 2147483647 w 597"/>
              <a:gd name="T19" fmla="*/ 2147483647 h 619"/>
              <a:gd name="T20" fmla="*/ 2147483647 w 597"/>
              <a:gd name="T21" fmla="*/ 2147483647 h 619"/>
              <a:gd name="T22" fmla="*/ 2147483647 w 597"/>
              <a:gd name="T23" fmla="*/ 2147483647 h 619"/>
              <a:gd name="T24" fmla="*/ 2147483647 w 597"/>
              <a:gd name="T25" fmla="*/ 2147483647 h 619"/>
              <a:gd name="T26" fmla="*/ 2147483647 w 597"/>
              <a:gd name="T27" fmla="*/ 2147483647 h 619"/>
              <a:gd name="T28" fmla="*/ 2147483647 w 597"/>
              <a:gd name="T29" fmla="*/ 2147483647 h 619"/>
              <a:gd name="T30" fmla="*/ 2147483647 w 597"/>
              <a:gd name="T31" fmla="*/ 2147483647 h 619"/>
              <a:gd name="T32" fmla="*/ 2147483647 w 597"/>
              <a:gd name="T33" fmla="*/ 2147483647 h 619"/>
              <a:gd name="T34" fmla="*/ 2147483647 w 597"/>
              <a:gd name="T35" fmla="*/ 2147483647 h 619"/>
              <a:gd name="T36" fmla="*/ 2147483647 w 597"/>
              <a:gd name="T37" fmla="*/ 2147483647 h 619"/>
              <a:gd name="T38" fmla="*/ 2147483647 w 597"/>
              <a:gd name="T39" fmla="*/ 2147483647 h 619"/>
              <a:gd name="T40" fmla="*/ 2147483647 w 597"/>
              <a:gd name="T41" fmla="*/ 2147483647 h 619"/>
              <a:gd name="T42" fmla="*/ 2147483647 w 597"/>
              <a:gd name="T43" fmla="*/ 2147483647 h 619"/>
              <a:gd name="T44" fmla="*/ 2147483647 w 597"/>
              <a:gd name="T45" fmla="*/ 2147483647 h 6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97" h="619">
                <a:moveTo>
                  <a:pt x="429" y="0"/>
                </a:moveTo>
                <a:cubicBezTo>
                  <a:pt x="425" y="12"/>
                  <a:pt x="427" y="29"/>
                  <a:pt x="417" y="36"/>
                </a:cubicBezTo>
                <a:cubicBezTo>
                  <a:pt x="370" y="69"/>
                  <a:pt x="235" y="69"/>
                  <a:pt x="201" y="72"/>
                </a:cubicBezTo>
                <a:cubicBezTo>
                  <a:pt x="165" y="84"/>
                  <a:pt x="129" y="96"/>
                  <a:pt x="93" y="108"/>
                </a:cubicBezTo>
                <a:cubicBezTo>
                  <a:pt x="68" y="116"/>
                  <a:pt x="46" y="136"/>
                  <a:pt x="21" y="144"/>
                </a:cubicBezTo>
                <a:cubicBezTo>
                  <a:pt x="17" y="156"/>
                  <a:pt x="0" y="171"/>
                  <a:pt x="9" y="180"/>
                </a:cubicBezTo>
                <a:cubicBezTo>
                  <a:pt x="23" y="194"/>
                  <a:pt x="50" y="185"/>
                  <a:pt x="69" y="192"/>
                </a:cubicBezTo>
                <a:cubicBezTo>
                  <a:pt x="83" y="197"/>
                  <a:pt x="92" y="210"/>
                  <a:pt x="105" y="216"/>
                </a:cubicBezTo>
                <a:cubicBezTo>
                  <a:pt x="116" y="222"/>
                  <a:pt x="129" y="224"/>
                  <a:pt x="141" y="228"/>
                </a:cubicBezTo>
                <a:cubicBezTo>
                  <a:pt x="168" y="269"/>
                  <a:pt x="191" y="286"/>
                  <a:pt x="153" y="348"/>
                </a:cubicBezTo>
                <a:cubicBezTo>
                  <a:pt x="144" y="362"/>
                  <a:pt x="121" y="356"/>
                  <a:pt x="105" y="360"/>
                </a:cubicBezTo>
                <a:cubicBezTo>
                  <a:pt x="87" y="387"/>
                  <a:pt x="47" y="434"/>
                  <a:pt x="81" y="468"/>
                </a:cubicBezTo>
                <a:cubicBezTo>
                  <a:pt x="90" y="477"/>
                  <a:pt x="105" y="476"/>
                  <a:pt x="117" y="480"/>
                </a:cubicBezTo>
                <a:cubicBezTo>
                  <a:pt x="121" y="516"/>
                  <a:pt x="103" y="562"/>
                  <a:pt x="129" y="588"/>
                </a:cubicBezTo>
                <a:cubicBezTo>
                  <a:pt x="160" y="619"/>
                  <a:pt x="224" y="569"/>
                  <a:pt x="249" y="552"/>
                </a:cubicBezTo>
                <a:cubicBezTo>
                  <a:pt x="256" y="532"/>
                  <a:pt x="265" y="492"/>
                  <a:pt x="285" y="480"/>
                </a:cubicBezTo>
                <a:cubicBezTo>
                  <a:pt x="299" y="471"/>
                  <a:pt x="422" y="425"/>
                  <a:pt x="441" y="420"/>
                </a:cubicBezTo>
                <a:cubicBezTo>
                  <a:pt x="527" y="363"/>
                  <a:pt x="493" y="392"/>
                  <a:pt x="549" y="336"/>
                </a:cubicBezTo>
                <a:cubicBezTo>
                  <a:pt x="567" y="263"/>
                  <a:pt x="556" y="304"/>
                  <a:pt x="585" y="216"/>
                </a:cubicBezTo>
                <a:cubicBezTo>
                  <a:pt x="589" y="204"/>
                  <a:pt x="597" y="180"/>
                  <a:pt x="597" y="180"/>
                </a:cubicBezTo>
                <a:cubicBezTo>
                  <a:pt x="593" y="164"/>
                  <a:pt x="594" y="146"/>
                  <a:pt x="585" y="132"/>
                </a:cubicBezTo>
                <a:cubicBezTo>
                  <a:pt x="577" y="120"/>
                  <a:pt x="560" y="117"/>
                  <a:pt x="549" y="108"/>
                </a:cubicBezTo>
                <a:cubicBezTo>
                  <a:pt x="486" y="55"/>
                  <a:pt x="539" y="85"/>
                  <a:pt x="489" y="60"/>
                </a:cubicBezTo>
              </a:path>
            </a:pathLst>
          </a:custGeom>
          <a:noFill/>
          <a:ln w="57150" cap="flat" cmpd="sng">
            <a:solidFill>
              <a:srgbClr val="00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1">
            <a:extLst>
              <a:ext uri="{FF2B5EF4-FFF2-40B4-BE49-F238E27FC236}">
                <a16:creationId xmlns:a16="http://schemas.microsoft.com/office/drawing/2014/main" id="{EBE237EA-E4F4-4B9A-AA59-D1A35F27CB7F}"/>
              </a:ext>
            </a:extLst>
          </p:cNvPr>
          <p:cNvSpPr txBox="1">
            <a:spLocks noChangeArrowheads="1"/>
          </p:cNvSpPr>
          <p:nvPr/>
        </p:nvSpPr>
        <p:spPr bwMode="auto">
          <a:xfrm>
            <a:off x="-142607" y="3324880"/>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a:solidFill>
                  <a:srgbClr val="00B050"/>
                </a:solidFill>
              </a:rPr>
              <a:t>4. Vùng duyên hải Nam Trung Bộ</a:t>
            </a:r>
          </a:p>
        </p:txBody>
      </p:sp>
      <p:sp>
        <p:nvSpPr>
          <p:cNvPr id="24" name="Text Box 13">
            <a:extLst>
              <a:ext uri="{FF2B5EF4-FFF2-40B4-BE49-F238E27FC236}">
                <a16:creationId xmlns:a16="http://schemas.microsoft.com/office/drawing/2014/main" id="{EDCCD8A9-B7C3-4085-A84F-73B9CC708E40}"/>
              </a:ext>
            </a:extLst>
          </p:cNvPr>
          <p:cNvSpPr txBox="1">
            <a:spLocks noChangeArrowheads="1"/>
          </p:cNvSpPr>
          <p:nvPr/>
        </p:nvSpPr>
        <p:spPr bwMode="auto">
          <a:xfrm>
            <a:off x="152400" y="396749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00B050"/>
                </a:solidFill>
              </a:rPr>
              <a:t>5. </a:t>
            </a:r>
            <a:r>
              <a:rPr lang="en-US" altLang="en-US" sz="2800" dirty="0" err="1">
                <a:solidFill>
                  <a:srgbClr val="00B050"/>
                </a:solidFill>
              </a:rPr>
              <a:t>Vùng</a:t>
            </a:r>
            <a:r>
              <a:rPr lang="en-US" altLang="en-US" sz="2800" dirty="0">
                <a:solidFill>
                  <a:srgbClr val="00B050"/>
                </a:solidFill>
              </a:rPr>
              <a:t> </a:t>
            </a:r>
            <a:r>
              <a:rPr lang="en-US" altLang="en-US" sz="2800" dirty="0" err="1">
                <a:solidFill>
                  <a:srgbClr val="00B050"/>
                </a:solidFill>
              </a:rPr>
              <a:t>Tây</a:t>
            </a:r>
            <a:r>
              <a:rPr lang="en-US" altLang="en-US" sz="2800" dirty="0">
                <a:solidFill>
                  <a:srgbClr val="00B050"/>
                </a:solidFill>
              </a:rPr>
              <a:t> </a:t>
            </a:r>
            <a:r>
              <a:rPr lang="en-US" altLang="en-US" sz="2800" dirty="0" err="1">
                <a:solidFill>
                  <a:srgbClr val="00B050"/>
                </a:solidFill>
              </a:rPr>
              <a:t>Nguyên</a:t>
            </a:r>
            <a:endParaRPr lang="en-US" altLang="en-US" sz="28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190"/>
                                        </p:tgtEl>
                                        <p:attrNameLst>
                                          <p:attrName>style.visibility</p:attrName>
                                        </p:attrNameLst>
                                      </p:cBhvr>
                                      <p:to>
                                        <p:strVal val="visible"/>
                                      </p:to>
                                    </p:set>
                                    <p:animEffect transition="in" filter="strips(downLeft)">
                                      <p:cBhvr>
                                        <p:cTn id="7" dur="500"/>
                                        <p:tgtEl>
                                          <p:spTgt spid="6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60"/>
                                        </p:tgtEl>
                                        <p:attrNameLst>
                                          <p:attrName>style.visibility</p:attrName>
                                        </p:attrNameLst>
                                      </p:cBhvr>
                                      <p:to>
                                        <p:strVal val="visible"/>
                                      </p:to>
                                    </p:set>
                                    <p:anim calcmode="discrete" valueType="clr">
                                      <p:cBhvr override="childStyle">
                                        <p:cTn id="12" dur="80"/>
                                        <p:tgtEl>
                                          <p:spTgt spid="61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60"/>
                                        </p:tgtEl>
                                        <p:attrNameLst>
                                          <p:attrName>fillcolor</p:attrName>
                                        </p:attrNameLst>
                                      </p:cBhvr>
                                      <p:tavLst>
                                        <p:tav tm="0">
                                          <p:val>
                                            <p:clrVal>
                                              <a:schemeClr val="accent2"/>
                                            </p:clrVal>
                                          </p:val>
                                        </p:tav>
                                        <p:tav tm="50000">
                                          <p:val>
                                            <p:clrVal>
                                              <a:schemeClr val="hlink"/>
                                            </p:clrVal>
                                          </p:val>
                                        </p:tav>
                                      </p:tavLst>
                                    </p:anim>
                                    <p:set>
                                      <p:cBhvr>
                                        <p:cTn id="14" dur="80"/>
                                        <p:tgtEl>
                                          <p:spTgt spid="616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6191"/>
                                        </p:tgtEl>
                                        <p:attrNameLst>
                                          <p:attrName>style.visibility</p:attrName>
                                        </p:attrNameLst>
                                      </p:cBhvr>
                                      <p:to>
                                        <p:strVal val="visible"/>
                                      </p:to>
                                    </p:set>
                                    <p:animEffect transition="in" filter="barn(inHorizontal)">
                                      <p:cBhvr>
                                        <p:cTn id="19" dur="500"/>
                                        <p:tgtEl>
                                          <p:spTgt spid="6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192"/>
                                        </p:tgtEl>
                                        <p:attrNameLst>
                                          <p:attrName>style.visibility</p:attrName>
                                        </p:attrNameLst>
                                      </p:cBhvr>
                                      <p:to>
                                        <p:strVal val="visible"/>
                                      </p:to>
                                    </p:set>
                                    <p:animEffect transition="in" filter="wipe(down)">
                                      <p:cBhvr>
                                        <p:cTn id="24" dur="500"/>
                                        <p:tgtEl>
                                          <p:spTgt spid="619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155"/>
                                        </p:tgtEl>
                                        <p:attrNameLst>
                                          <p:attrName>style.visibility</p:attrName>
                                        </p:attrNameLst>
                                      </p:cBhvr>
                                      <p:to>
                                        <p:strVal val="visible"/>
                                      </p:to>
                                    </p:set>
                                    <p:animEffect transition="in" filter="wipe(down)">
                                      <p:cBhvr>
                                        <p:cTn id="29" dur="500"/>
                                        <p:tgtEl>
                                          <p:spTgt spid="61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edg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158"/>
                                        </p:tgtEl>
                                        <p:attrNameLst>
                                          <p:attrName>style.visibility</p:attrName>
                                        </p:attrNameLst>
                                      </p:cBhvr>
                                      <p:to>
                                        <p:strVal val="visible"/>
                                      </p:to>
                                    </p:set>
                                    <p:anim calcmode="lin" valueType="num">
                                      <p:cBhvr additive="base">
                                        <p:cTn id="44" dur="500" fill="hold"/>
                                        <p:tgtEl>
                                          <p:spTgt spid="6158"/>
                                        </p:tgtEl>
                                        <p:attrNameLst>
                                          <p:attrName>ppt_x</p:attrName>
                                        </p:attrNameLst>
                                      </p:cBhvr>
                                      <p:tavLst>
                                        <p:tav tm="0">
                                          <p:val>
                                            <p:strVal val="#ppt_x"/>
                                          </p:val>
                                        </p:tav>
                                        <p:tav tm="100000">
                                          <p:val>
                                            <p:strVal val="#ppt_x"/>
                                          </p:val>
                                        </p:tav>
                                      </p:tavLst>
                                    </p:anim>
                                    <p:anim calcmode="lin" valueType="num">
                                      <p:cBhvr additive="base">
                                        <p:cTn id="45"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7" presetClass="entr" presetSubtype="0" fill="hold" nodeType="clickEffect">
                                  <p:stCondLst>
                                    <p:cond delay="0"/>
                                  </p:stCondLst>
                                  <p:iterate type="lt">
                                    <p:tmPct val="50000"/>
                                  </p:iterate>
                                  <p:childTnLst>
                                    <p:set>
                                      <p:cBhvr>
                                        <p:cTn id="49" dur="1" fill="hold">
                                          <p:stCondLst>
                                            <p:cond delay="0"/>
                                          </p:stCondLst>
                                        </p:cTn>
                                        <p:tgtEl>
                                          <p:spTgt spid="6159"/>
                                        </p:tgtEl>
                                        <p:attrNameLst>
                                          <p:attrName>style.visibility</p:attrName>
                                        </p:attrNameLst>
                                      </p:cBhvr>
                                      <p:to>
                                        <p:strVal val="visible"/>
                                      </p:to>
                                    </p:set>
                                    <p:anim calcmode="discrete" valueType="clr">
                                      <p:cBhvr override="childStyle">
                                        <p:cTn id="50" dur="80"/>
                                        <p:tgtEl>
                                          <p:spTgt spid="6159"/>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6159"/>
                                        </p:tgtEl>
                                        <p:attrNameLst>
                                          <p:attrName>fillcolor</p:attrName>
                                        </p:attrNameLst>
                                      </p:cBhvr>
                                      <p:tavLst>
                                        <p:tav tm="0">
                                          <p:val>
                                            <p:clrVal>
                                              <a:schemeClr val="accent2"/>
                                            </p:clrVal>
                                          </p:val>
                                        </p:tav>
                                        <p:tav tm="50000">
                                          <p:val>
                                            <p:clrVal>
                                              <a:schemeClr val="hlink"/>
                                            </p:clrVal>
                                          </p:val>
                                        </p:tav>
                                      </p:tavLst>
                                    </p:anim>
                                    <p:set>
                                      <p:cBhvr>
                                        <p:cTn id="52" dur="80"/>
                                        <p:tgtEl>
                                          <p:spTgt spid="6159"/>
                                        </p:tgtEl>
                                        <p:attrNameLst>
                                          <p:attrName>fill.type</p:attrName>
                                        </p:attrNameLst>
                                      </p:cBhvr>
                                      <p:to>
                                        <p:strVal val="solid"/>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0" presetClass="entr" presetSubtype="0" repeatCount="10000" fill="hold" nodeType="clickEffect">
                                  <p:stCondLst>
                                    <p:cond delay="0"/>
                                  </p:stCondLst>
                                  <p:childTnLst>
                                    <p:set>
                                      <p:cBhvr>
                                        <p:cTn id="56" dur="1" fill="hold">
                                          <p:stCondLst>
                                            <p:cond delay="0"/>
                                          </p:stCondLst>
                                        </p:cTn>
                                        <p:tgtEl>
                                          <p:spTgt spid="6194"/>
                                        </p:tgtEl>
                                        <p:attrNameLst>
                                          <p:attrName>style.visibility</p:attrName>
                                        </p:attrNameLst>
                                      </p:cBhvr>
                                      <p:to>
                                        <p:strVal val="visible"/>
                                      </p:to>
                                    </p:set>
                                    <p:animEffect transition="in" filter="wedge">
                                      <p:cBhvr>
                                        <p:cTn id="57" dur="2000"/>
                                        <p:tgtEl>
                                          <p:spTgt spid="6194"/>
                                        </p:tgtEl>
                                      </p:cBhvr>
                                    </p:animEffect>
                                  </p:childTnLst>
                                </p:cTn>
                              </p:par>
                              <p:par>
                                <p:cTn id="58" presetID="24" presetClass="entr" presetSubtype="0" fill="hold" nodeType="withEffect">
                                  <p:stCondLst>
                                    <p:cond delay="0"/>
                                  </p:stCondLst>
                                  <p:childTnLst>
                                    <p:set>
                                      <p:cBhvr>
                                        <p:cTn id="59" dur="1" fill="hold">
                                          <p:stCondLst>
                                            <p:cond delay="0"/>
                                          </p:stCondLst>
                                        </p:cTn>
                                        <p:tgtEl>
                                          <p:spTgt spid="6195"/>
                                        </p:tgtEl>
                                        <p:attrNameLst>
                                          <p:attrName>style.visibility</p:attrName>
                                        </p:attrNameLst>
                                      </p:cBhvr>
                                      <p:to>
                                        <p:strVal val="visible"/>
                                      </p:to>
                                    </p:set>
                                    <p:anim to="" calcmode="lin" valueType="num">
                                      <p:cBhvr>
                                        <p:cTn id="60" dur="1" fill="hold"/>
                                        <p:tgtEl>
                                          <p:spTgt spid="619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p:bldP spid="6160" grpId="0"/>
      <p:bldP spid="6191" grpId="0"/>
      <p:bldP spid="619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9B6B2-EE60-4B1D-9001-0713B67C8FDF}"/>
              </a:ext>
            </a:extLst>
          </p:cNvPr>
          <p:cNvSpPr txBox="1"/>
          <p:nvPr/>
        </p:nvSpPr>
        <p:spPr>
          <a:xfrm>
            <a:off x="134321" y="103499"/>
            <a:ext cx="2007927" cy="461665"/>
          </a:xfrm>
          <a:prstGeom prst="rect">
            <a:avLst/>
          </a:prstGeom>
          <a:solidFill>
            <a:schemeClr val="accent4">
              <a:lumMod val="20000"/>
              <a:lumOff val="80000"/>
            </a:schemeClr>
          </a:solidFill>
          <a:ln>
            <a:solidFill>
              <a:srgbClr val="3333FF"/>
            </a:solidFill>
          </a:ln>
        </p:spPr>
        <p:txBody>
          <a:bodyPr wrap="square" rtlCol="0">
            <a:spAutoFit/>
          </a:bodyPr>
          <a:lstStyle/>
          <a:p>
            <a:r>
              <a:rPr lang="vi-VN" sz="2400">
                <a:solidFill>
                  <a:srgbClr val="3333FF"/>
                </a:solidFill>
                <a:latin typeface="Arial" panose="020B0604020202020204" pitchFamily="34" charset="0"/>
                <a:cs typeface="Arial" panose="020B0604020202020204" pitchFamily="34" charset="0"/>
              </a:rPr>
              <a:t>3</a:t>
            </a:r>
            <a:r>
              <a:rPr lang="en-US" sz="2400">
                <a:solidFill>
                  <a:srgbClr val="3333FF"/>
                </a:solidFill>
                <a:latin typeface="Arial" panose="020B0604020202020204" pitchFamily="34" charset="0"/>
                <a:cs typeface="Arial" panose="020B0604020202020204" pitchFamily="34" charset="0"/>
              </a:rPr>
              <a:t>. </a:t>
            </a:r>
            <a:r>
              <a:rPr lang="vi-VN" sz="2400">
                <a:solidFill>
                  <a:srgbClr val="3333FF"/>
                </a:solidFill>
                <a:latin typeface="Arial" panose="020B0604020202020204" pitchFamily="34" charset="0"/>
                <a:cs typeface="Arial" panose="020B0604020202020204" pitchFamily="34" charset="0"/>
              </a:rPr>
              <a:t>Khó khăn</a:t>
            </a:r>
            <a:endParaRPr lang="en-US" sz="2400">
              <a:solidFill>
                <a:srgbClr val="3333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9A396C-F91B-4D68-9F71-165E0A7CE25A}"/>
              </a:ext>
            </a:extLst>
          </p:cNvPr>
          <p:cNvPicPr>
            <a:picLocks noChangeAspect="1"/>
          </p:cNvPicPr>
          <p:nvPr/>
        </p:nvPicPr>
        <p:blipFill>
          <a:blip r:embed="rId2"/>
          <a:stretch>
            <a:fillRect/>
          </a:stretch>
        </p:blipFill>
        <p:spPr>
          <a:xfrm>
            <a:off x="703085" y="783588"/>
            <a:ext cx="2457383" cy="1618437"/>
          </a:xfrm>
          <a:prstGeom prst="ellipse">
            <a:avLst/>
          </a:prstGeom>
        </p:spPr>
      </p:pic>
      <p:sp>
        <p:nvSpPr>
          <p:cNvPr id="4" name="Rectangle 3">
            <a:extLst>
              <a:ext uri="{FF2B5EF4-FFF2-40B4-BE49-F238E27FC236}">
                <a16:creationId xmlns:a16="http://schemas.microsoft.com/office/drawing/2014/main" id="{21665DAA-0691-4960-A53E-F7BD51CC1A89}"/>
              </a:ext>
            </a:extLst>
          </p:cNvPr>
          <p:cNvSpPr/>
          <p:nvPr/>
        </p:nvSpPr>
        <p:spPr>
          <a:xfrm>
            <a:off x="610014" y="2528610"/>
            <a:ext cx="4126451" cy="461665"/>
          </a:xfrm>
          <a:prstGeom prst="rect">
            <a:avLst/>
          </a:prstGeom>
          <a:solidFill>
            <a:srgbClr val="FFEEB7"/>
          </a:solidFill>
          <a:ln>
            <a:solidFill>
              <a:srgbClr val="00B0F0"/>
            </a:solidFill>
            <a:prstDash val="solid"/>
          </a:ln>
        </p:spPr>
        <p:txBody>
          <a:bodyPr wrap="none">
            <a:spAutoFit/>
          </a:bodyPr>
          <a:lstStyle/>
          <a:p>
            <a:pPr marL="342900" indent="-342900" algn="just">
              <a:buFont typeface="Wingdings" panose="05000000000000000000" pitchFamily="2" charset="2"/>
              <a:buChar char="ü"/>
            </a:pPr>
            <a:r>
              <a:rPr lang="vi-VN" sz="2400">
                <a:solidFill>
                  <a:srgbClr val="3333FF"/>
                </a:solidFill>
                <a:latin typeface="Arial" panose="020B0604020202020204" pitchFamily="34" charset="0"/>
                <a:ea typeface="Calibri" panose="020F0502020204030204" pitchFamily="34" charset="0"/>
                <a:cs typeface="Arial" panose="020B0604020202020204" pitchFamily="34" charset="0"/>
              </a:rPr>
              <a:t>Hạn hán: mùa khô kéo dài</a:t>
            </a:r>
            <a:endParaRPr lang="en-US" sz="24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BC459CC-D42F-4E8F-815C-C0222E262106}"/>
              </a:ext>
            </a:extLst>
          </p:cNvPr>
          <p:cNvSpPr/>
          <p:nvPr/>
        </p:nvSpPr>
        <p:spPr>
          <a:xfrm>
            <a:off x="650016" y="3284148"/>
            <a:ext cx="3416320" cy="830997"/>
          </a:xfrm>
          <a:prstGeom prst="rect">
            <a:avLst/>
          </a:prstGeom>
          <a:solidFill>
            <a:srgbClr val="FFEEB7"/>
          </a:solidFill>
          <a:ln>
            <a:solidFill>
              <a:srgbClr val="0070C0"/>
            </a:solidFill>
          </a:ln>
        </p:spPr>
        <p:txBody>
          <a:bodyPr wrap="none">
            <a:spAutoFit/>
          </a:bodyPr>
          <a:lstStyle/>
          <a:p>
            <a:pPr marL="285750" indent="-285750">
              <a:buFont typeface="Wingdings" panose="05000000000000000000" pitchFamily="2" charset="2"/>
              <a:buChar char="ü"/>
            </a:pPr>
            <a:r>
              <a:rPr lang="vi-VN" sz="2400" dirty="0">
                <a:solidFill>
                  <a:srgbClr val="3333FF"/>
                </a:solidFill>
                <a:latin typeface="Arial" panose="020B0604020202020204" pitchFamily="34" charset="0"/>
                <a:cs typeface="Arial" panose="020B0604020202020204" pitchFamily="34" charset="0"/>
              </a:rPr>
              <a:t>Đ</a:t>
            </a:r>
            <a:r>
              <a:rPr lang="en-US" sz="2400" dirty="0" err="1">
                <a:solidFill>
                  <a:srgbClr val="3333FF"/>
                </a:solidFill>
                <a:latin typeface="Arial" panose="020B0604020202020204" pitchFamily="34" charset="0"/>
                <a:cs typeface="Arial" panose="020B0604020202020204" pitchFamily="34" charset="0"/>
              </a:rPr>
              <a:t>ất</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phèn</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đất</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mặn</a:t>
            </a:r>
            <a:r>
              <a:rPr lang="vi-VN" sz="2400" dirty="0">
                <a:solidFill>
                  <a:srgbClr val="3333FF"/>
                </a:solidFill>
                <a:latin typeface="Arial" panose="020B0604020202020204" pitchFamily="34" charset="0"/>
                <a:cs typeface="Arial" panose="020B0604020202020204" pitchFamily="34" charset="0"/>
              </a:rPr>
              <a:t> có</a:t>
            </a:r>
          </a:p>
          <a:p>
            <a:r>
              <a:rPr lang="vi-VN" sz="2400" dirty="0">
                <a:solidFill>
                  <a:srgbClr val="3333FF"/>
                </a:solidFill>
                <a:latin typeface="Arial" panose="020B0604020202020204" pitchFamily="34" charset="0"/>
                <a:cs typeface="Arial" panose="020B0604020202020204" pitchFamily="34" charset="0"/>
              </a:rPr>
              <a:t> diện tích lớn</a:t>
            </a:r>
            <a:endParaRPr lang="en-US" sz="2400" dirty="0">
              <a:solidFill>
                <a:srgbClr val="3333F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C36CAD9-EA59-40EC-BD89-1384D4383CE7}"/>
              </a:ext>
            </a:extLst>
          </p:cNvPr>
          <p:cNvSpPr/>
          <p:nvPr/>
        </p:nvSpPr>
        <p:spPr>
          <a:xfrm>
            <a:off x="650016" y="4368315"/>
            <a:ext cx="2563522" cy="461665"/>
          </a:xfrm>
          <a:prstGeom prst="rect">
            <a:avLst/>
          </a:prstGeom>
          <a:solidFill>
            <a:srgbClr val="FFEEB7"/>
          </a:solidFill>
          <a:ln>
            <a:solidFill>
              <a:srgbClr val="0070C0"/>
            </a:solidFill>
            <a:prstDash val="sysDash"/>
          </a:ln>
        </p:spPr>
        <p:txBody>
          <a:bodyPr wrap="none">
            <a:spAutoFit/>
          </a:bodyPr>
          <a:lstStyle/>
          <a:p>
            <a:pPr marL="285750" indent="-285750">
              <a:buFont typeface="Wingdings" panose="05000000000000000000" pitchFamily="2" charset="2"/>
              <a:buChar char="ü"/>
            </a:pPr>
            <a:r>
              <a:rPr lang="vi-VN" sz="2400">
                <a:solidFill>
                  <a:srgbClr val="3333FF"/>
                </a:solidFill>
                <a:latin typeface="Arial" panose="020B0604020202020204" pitchFamily="34" charset="0"/>
                <a:cs typeface="Arial" panose="020B0604020202020204" pitchFamily="34" charset="0"/>
              </a:rPr>
              <a:t>Rừng suy giảm</a:t>
            </a:r>
            <a:endParaRPr lang="en-US" sz="2400">
              <a:solidFill>
                <a:srgbClr val="3333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7298DBB-A859-4026-BB94-FA6E08FFCAAF}"/>
              </a:ext>
            </a:extLst>
          </p:cNvPr>
          <p:cNvSpPr/>
          <p:nvPr/>
        </p:nvSpPr>
        <p:spPr>
          <a:xfrm>
            <a:off x="634704" y="5083150"/>
            <a:ext cx="3060453" cy="461665"/>
          </a:xfrm>
          <a:prstGeom prst="rect">
            <a:avLst/>
          </a:prstGeom>
          <a:solidFill>
            <a:srgbClr val="FFEEB7"/>
          </a:solidFill>
          <a:ln>
            <a:solidFill>
              <a:srgbClr val="0070C0"/>
            </a:solidFill>
            <a:prstDash val="sysDash"/>
          </a:ln>
        </p:spPr>
        <p:txBody>
          <a:bodyPr wrap="none">
            <a:spAutoFit/>
          </a:bodyPr>
          <a:lstStyle/>
          <a:p>
            <a:pPr marL="285750" indent="-285750">
              <a:buFont typeface="Wingdings" panose="05000000000000000000" pitchFamily="2" charset="2"/>
              <a:buChar char="ü"/>
            </a:pPr>
            <a:r>
              <a:rPr lang="vi-VN" sz="2400">
                <a:solidFill>
                  <a:srgbClr val="3333FF"/>
                </a:solidFill>
                <a:latin typeface="Arial" panose="020B0604020202020204" pitchFamily="34" charset="0"/>
                <a:cs typeface="Arial" panose="020B0604020202020204" pitchFamily="34" charset="0"/>
              </a:rPr>
              <a:t>Nghèo khoáng sản</a:t>
            </a:r>
            <a:endParaRPr lang="en-US" sz="2400">
              <a:solidFill>
                <a:srgbClr val="3333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51FFCFD-F341-4EF9-A926-8B8CB6C29B48}"/>
              </a:ext>
            </a:extLst>
          </p:cNvPr>
          <p:cNvSpPr/>
          <p:nvPr/>
        </p:nvSpPr>
        <p:spPr>
          <a:xfrm>
            <a:off x="3320886" y="1313185"/>
            <a:ext cx="4328429" cy="461665"/>
          </a:xfrm>
          <a:prstGeom prst="rect">
            <a:avLst/>
          </a:prstGeom>
          <a:solidFill>
            <a:srgbClr val="7030A0"/>
          </a:solidFill>
        </p:spPr>
        <p:txBody>
          <a:bodyPr wrap="none">
            <a:spAutoFit/>
          </a:bodyPr>
          <a:lstStyle/>
          <a:p>
            <a:pPr marL="342900" indent="-342900" algn="just">
              <a:buFont typeface="Wingdings" panose="05000000000000000000" pitchFamily="2" charset="2"/>
              <a:buChar char="ü"/>
            </a:pPr>
            <a:r>
              <a:rPr lang="vi-VN" sz="2400">
                <a:solidFill>
                  <a:schemeClr val="bg1"/>
                </a:solidFill>
                <a:latin typeface="Arial" panose="020B0604020202020204" pitchFamily="34" charset="0"/>
                <a:ea typeface="Calibri" panose="020F0502020204030204" pitchFamily="34" charset="0"/>
                <a:cs typeface="Arial" panose="020B0604020202020204" pitchFamily="34" charset="0"/>
              </a:rPr>
              <a:t>Thiếu nước, xâm ngập mặn</a:t>
            </a:r>
            <a:endParaRPr lang="en-US"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97DC4F2-91B8-4A36-8187-9CAC70D74426}"/>
              </a:ext>
            </a:extLst>
          </p:cNvPr>
          <p:cNvSpPr/>
          <p:nvPr/>
        </p:nvSpPr>
        <p:spPr>
          <a:xfrm>
            <a:off x="7982988" y="1313184"/>
            <a:ext cx="1284326" cy="461665"/>
          </a:xfrm>
          <a:prstGeom prst="rect">
            <a:avLst/>
          </a:prstGeom>
          <a:solidFill>
            <a:srgbClr val="7030A0"/>
          </a:solidFill>
        </p:spPr>
        <p:txBody>
          <a:bodyPr wrap="none">
            <a:spAutoFit/>
          </a:bodyPr>
          <a:lstStyle/>
          <a:p>
            <a:pPr marL="342900" indent="-342900" algn="just">
              <a:buFont typeface="Wingdings" panose="05000000000000000000" pitchFamily="2" charset="2"/>
              <a:buChar char="ü"/>
            </a:pPr>
            <a:r>
              <a:rPr lang="vi-VN" sz="2400">
                <a:solidFill>
                  <a:schemeClr val="bg1"/>
                </a:solidFill>
                <a:latin typeface="Arial" panose="020B0604020202020204" pitchFamily="34" charset="0"/>
                <a:ea typeface="Calibri" panose="020F0502020204030204" pitchFamily="34" charset="0"/>
                <a:cs typeface="Arial" panose="020B0604020202020204" pitchFamily="34" charset="0"/>
              </a:rPr>
              <a:t>Lũ lụt</a:t>
            </a:r>
            <a:endParaRPr lang="en-US"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FAD80E8-44F6-4868-8BCF-DFC98E982D91}"/>
              </a:ext>
            </a:extLst>
          </p:cNvPr>
          <p:cNvPicPr>
            <a:picLocks noChangeAspect="1"/>
          </p:cNvPicPr>
          <p:nvPr/>
        </p:nvPicPr>
        <p:blipFill>
          <a:blip r:embed="rId3"/>
          <a:stretch>
            <a:fillRect/>
          </a:stretch>
        </p:blipFill>
        <p:spPr>
          <a:xfrm>
            <a:off x="4978069" y="1927132"/>
            <a:ext cx="5344241" cy="4376026"/>
          </a:xfrm>
          <a:prstGeom prst="rect">
            <a:avLst/>
          </a:prstGeom>
        </p:spPr>
      </p:pic>
    </p:spTree>
    <p:extLst>
      <p:ext uri="{BB962C8B-B14F-4D97-AF65-F5344CB8AC3E}">
        <p14:creationId xmlns:p14="http://schemas.microsoft.com/office/powerpoint/2010/main" val="34582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F30BAD-ACDC-4119-AAFF-E6F9043AC012}"/>
              </a:ext>
            </a:extLst>
          </p:cNvPr>
          <p:cNvSpPr/>
          <p:nvPr/>
        </p:nvSpPr>
        <p:spPr>
          <a:xfrm>
            <a:off x="3727703" y="104277"/>
            <a:ext cx="4037870" cy="646331"/>
          </a:xfrm>
          <a:prstGeom prst="rect">
            <a:avLst/>
          </a:prstGeom>
          <a:solidFill>
            <a:srgbClr val="00B050"/>
          </a:solidFill>
        </p:spPr>
        <p:txBody>
          <a:bodyPr wrap="square">
            <a:spAutoFit/>
          </a:bodyPr>
          <a:lstStyle/>
          <a:p>
            <a:pPr algn="ctr"/>
            <a:r>
              <a:rPr lang="vi-VN" sz="3600" b="1" dirty="0">
                <a:solidFill>
                  <a:srgbClr val="FFFF00"/>
                </a:solidFill>
                <a:latin typeface="+mj-lt"/>
                <a:ea typeface="Calibri" panose="020F0502020204030204" pitchFamily="34" charset="0"/>
                <a:cs typeface="Arial" panose="020B0604020202020204" pitchFamily="34" charset="0"/>
              </a:rPr>
              <a:t>GIẢI PHÁP</a:t>
            </a:r>
            <a:endParaRPr lang="en-US" sz="3600" b="1" dirty="0">
              <a:solidFill>
                <a:srgbClr val="FFFF00"/>
              </a:solidFill>
              <a:latin typeface="+mj-lt"/>
              <a:ea typeface="Calibri" panose="020F050202020403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B0A124BA-0C10-40A3-95B5-743D683DDAA7}"/>
              </a:ext>
            </a:extLst>
          </p:cNvPr>
          <p:cNvCxnSpPr>
            <a:cxnSpLocks/>
            <a:stCxn id="3" idx="2"/>
          </p:cNvCxnSpPr>
          <p:nvPr/>
        </p:nvCxnSpPr>
        <p:spPr>
          <a:xfrm flipH="1">
            <a:off x="3727704" y="750608"/>
            <a:ext cx="2018934" cy="6778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A6B180A-958D-4D0C-9A91-1FFDC03BA9D0}"/>
              </a:ext>
            </a:extLst>
          </p:cNvPr>
          <p:cNvCxnSpPr>
            <a:cxnSpLocks/>
          </p:cNvCxnSpPr>
          <p:nvPr/>
        </p:nvCxnSpPr>
        <p:spPr>
          <a:xfrm>
            <a:off x="5734741" y="757292"/>
            <a:ext cx="1383360" cy="739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7D02A5-7F54-4E5E-A03E-448EC0394484}"/>
              </a:ext>
            </a:extLst>
          </p:cNvPr>
          <p:cNvSpPr txBox="1"/>
          <p:nvPr/>
        </p:nvSpPr>
        <p:spPr>
          <a:xfrm>
            <a:off x="545911" y="1479610"/>
            <a:ext cx="4738358" cy="646331"/>
          </a:xfrm>
          <a:prstGeom prst="rect">
            <a:avLst/>
          </a:prstGeom>
          <a:solidFill>
            <a:schemeClr val="accent4">
              <a:lumMod val="40000"/>
              <a:lumOff val="60000"/>
            </a:schemeClr>
          </a:solidFill>
          <a:ln>
            <a:solidFill>
              <a:srgbClr val="3333FF"/>
            </a:solidFill>
          </a:ln>
        </p:spPr>
        <p:txBody>
          <a:bodyPr wrap="square" rtlCol="0">
            <a:spAutoFit/>
          </a:bodyPr>
          <a:lstStyle/>
          <a:p>
            <a:pPr algn="ctr"/>
            <a:r>
              <a:rPr lang="vi-VN" sz="3600" dirty="0">
                <a:solidFill>
                  <a:srgbClr val="3333FF"/>
                </a:solidFill>
                <a:latin typeface="+mj-lt"/>
              </a:rPr>
              <a:t>Mùa khô hạn,</a:t>
            </a:r>
            <a:r>
              <a:rPr lang="en-US" sz="3600" dirty="0">
                <a:solidFill>
                  <a:srgbClr val="3333FF"/>
                </a:solidFill>
                <a:latin typeface="+mj-lt"/>
              </a:rPr>
              <a:t> </a:t>
            </a:r>
            <a:r>
              <a:rPr lang="vi-VN" sz="3600" dirty="0">
                <a:solidFill>
                  <a:srgbClr val="3333FF"/>
                </a:solidFill>
                <a:latin typeface="+mj-lt"/>
              </a:rPr>
              <a:t>mặn phèn</a:t>
            </a:r>
            <a:endParaRPr lang="en-US" sz="3600" dirty="0">
              <a:solidFill>
                <a:srgbClr val="3333FF"/>
              </a:solidFill>
              <a:latin typeface="+mj-lt"/>
            </a:endParaRPr>
          </a:p>
        </p:txBody>
      </p:sp>
      <p:sp>
        <p:nvSpPr>
          <p:cNvPr id="14" name="TextBox 13">
            <a:extLst>
              <a:ext uri="{FF2B5EF4-FFF2-40B4-BE49-F238E27FC236}">
                <a16:creationId xmlns:a16="http://schemas.microsoft.com/office/drawing/2014/main" id="{6C0CE94E-E7A8-4906-A801-D4E3512CBF17}"/>
              </a:ext>
            </a:extLst>
          </p:cNvPr>
          <p:cNvSpPr txBox="1"/>
          <p:nvPr/>
        </p:nvSpPr>
        <p:spPr>
          <a:xfrm>
            <a:off x="259883" y="2673382"/>
            <a:ext cx="5024386" cy="3970318"/>
          </a:xfrm>
          <a:prstGeom prst="rect">
            <a:avLst/>
          </a:prstGeom>
          <a:solidFill>
            <a:schemeClr val="accent1">
              <a:lumMod val="20000"/>
              <a:lumOff val="80000"/>
              <a:alpha val="11000"/>
            </a:schemeClr>
          </a:solidFill>
          <a:ln>
            <a:solidFill>
              <a:srgbClr val="3333FF"/>
            </a:solidFill>
          </a:ln>
        </p:spPr>
        <p:txBody>
          <a:bodyPr wrap="square" rtlCol="0">
            <a:spAutoFit/>
          </a:bodyPr>
          <a:lstStyle/>
          <a:p>
            <a:r>
              <a:rPr lang="vi-VN" sz="3600" dirty="0">
                <a:solidFill>
                  <a:srgbClr val="3333FF"/>
                </a:solidFill>
                <a:latin typeface="+mj-lt"/>
              </a:rPr>
              <a:t>- Đảm bảo nước ngọt</a:t>
            </a:r>
          </a:p>
          <a:p>
            <a:r>
              <a:rPr lang="vi-VN" sz="3600" dirty="0">
                <a:solidFill>
                  <a:srgbClr val="3333FF"/>
                </a:solidFill>
                <a:latin typeface="+mj-lt"/>
              </a:rPr>
              <a:t>-</a:t>
            </a:r>
            <a:r>
              <a:rPr lang="en-US" sz="3600" dirty="0">
                <a:solidFill>
                  <a:srgbClr val="3333FF"/>
                </a:solidFill>
                <a:latin typeface="+mj-lt"/>
              </a:rPr>
              <a:t> </a:t>
            </a:r>
            <a:r>
              <a:rPr lang="vi-VN" sz="3600" dirty="0">
                <a:solidFill>
                  <a:srgbClr val="3333FF"/>
                </a:solidFill>
                <a:latin typeface="+mj-lt"/>
              </a:rPr>
              <a:t>Thau chua,rửa mặn</a:t>
            </a:r>
          </a:p>
          <a:p>
            <a:r>
              <a:rPr lang="vi-VN" sz="3600" dirty="0">
                <a:solidFill>
                  <a:srgbClr val="3333FF"/>
                </a:solidFill>
                <a:latin typeface="+mj-lt"/>
              </a:rPr>
              <a:t>- Tạo giống lúa chịu phèn, mặn</a:t>
            </a:r>
          </a:p>
          <a:p>
            <a:r>
              <a:rPr lang="vi-VN" sz="3600" dirty="0">
                <a:solidFill>
                  <a:srgbClr val="3333FF"/>
                </a:solidFill>
                <a:latin typeface="+mj-lt"/>
              </a:rPr>
              <a:t>- Dùng nước ngọt cải tạo đất ở Tứ giác Long Xuyên</a:t>
            </a:r>
          </a:p>
          <a:p>
            <a:pPr marL="457200" indent="-457200">
              <a:buFontTx/>
              <a:buChar char="-"/>
            </a:pPr>
            <a:endParaRPr lang="en-US" sz="3600" dirty="0">
              <a:solidFill>
                <a:srgbClr val="3333FF"/>
              </a:solidFill>
              <a:latin typeface="+mj-lt"/>
            </a:endParaRPr>
          </a:p>
        </p:txBody>
      </p:sp>
      <p:sp>
        <p:nvSpPr>
          <p:cNvPr id="15" name="TextBox 14">
            <a:extLst>
              <a:ext uri="{FF2B5EF4-FFF2-40B4-BE49-F238E27FC236}">
                <a16:creationId xmlns:a16="http://schemas.microsoft.com/office/drawing/2014/main" id="{79C2B46D-4662-4F29-9316-04577BDC3124}"/>
              </a:ext>
            </a:extLst>
          </p:cNvPr>
          <p:cNvSpPr txBox="1"/>
          <p:nvPr/>
        </p:nvSpPr>
        <p:spPr>
          <a:xfrm>
            <a:off x="5518980" y="1520993"/>
            <a:ext cx="6477402" cy="646331"/>
          </a:xfrm>
          <a:prstGeom prst="rect">
            <a:avLst/>
          </a:prstGeom>
          <a:solidFill>
            <a:schemeClr val="accent4">
              <a:lumMod val="40000"/>
              <a:lumOff val="60000"/>
            </a:schemeClr>
          </a:solidFill>
          <a:ln>
            <a:solidFill>
              <a:srgbClr val="3333FF"/>
            </a:solidFill>
          </a:ln>
        </p:spPr>
        <p:txBody>
          <a:bodyPr wrap="square" rtlCol="0">
            <a:spAutoFit/>
          </a:bodyPr>
          <a:lstStyle/>
          <a:p>
            <a:pPr algn="ctr"/>
            <a:r>
              <a:rPr lang="vi-VN" sz="3600" dirty="0">
                <a:solidFill>
                  <a:srgbClr val="3333FF"/>
                </a:solidFill>
                <a:latin typeface="+mj-lt"/>
              </a:rPr>
              <a:t>Sử dụng hợp lí,cải tạo tự nhiên</a:t>
            </a:r>
            <a:endParaRPr lang="en-US" sz="3600" dirty="0">
              <a:solidFill>
                <a:srgbClr val="3333FF"/>
              </a:solidFill>
              <a:latin typeface="+mj-lt"/>
            </a:endParaRPr>
          </a:p>
        </p:txBody>
      </p:sp>
      <p:sp>
        <p:nvSpPr>
          <p:cNvPr id="17" name="TextBox 16">
            <a:extLst>
              <a:ext uri="{FF2B5EF4-FFF2-40B4-BE49-F238E27FC236}">
                <a16:creationId xmlns:a16="http://schemas.microsoft.com/office/drawing/2014/main" id="{2E403686-F92D-4D06-BF9A-D99A5EFECF0E}"/>
              </a:ext>
            </a:extLst>
          </p:cNvPr>
          <p:cNvSpPr txBox="1"/>
          <p:nvPr/>
        </p:nvSpPr>
        <p:spPr>
          <a:xfrm>
            <a:off x="5699856" y="2673382"/>
            <a:ext cx="6007770" cy="3970318"/>
          </a:xfrm>
          <a:prstGeom prst="rect">
            <a:avLst/>
          </a:prstGeom>
          <a:solidFill>
            <a:schemeClr val="accent1">
              <a:lumMod val="20000"/>
              <a:lumOff val="80000"/>
              <a:alpha val="11000"/>
            </a:schemeClr>
          </a:solidFill>
          <a:ln>
            <a:solidFill>
              <a:srgbClr val="3333FF"/>
            </a:solidFill>
          </a:ln>
        </p:spPr>
        <p:txBody>
          <a:bodyPr wrap="square" rtlCol="0">
            <a:spAutoFit/>
          </a:bodyPr>
          <a:lstStyle/>
          <a:p>
            <a:pPr marL="285750" indent="-285750">
              <a:buFontTx/>
              <a:buChar char="-"/>
            </a:pPr>
            <a:r>
              <a:rPr lang="vi-VN" sz="3600" dirty="0">
                <a:solidFill>
                  <a:srgbClr val="3333FF"/>
                </a:solidFill>
                <a:latin typeface="+mj-lt"/>
              </a:rPr>
              <a:t>Trồng rừng, bảo vệ vốn rừng</a:t>
            </a:r>
          </a:p>
          <a:p>
            <a:pPr marL="285750" indent="-285750">
              <a:buFontTx/>
              <a:buChar char="-"/>
            </a:pPr>
            <a:r>
              <a:rPr lang="vi-VN" sz="3600" dirty="0">
                <a:solidFill>
                  <a:srgbClr val="3333FF"/>
                </a:solidFill>
                <a:latin typeface="+mj-lt"/>
              </a:rPr>
              <a:t>Nuôi trồng thủy hải sản</a:t>
            </a:r>
          </a:p>
          <a:p>
            <a:pPr marL="285750" indent="-285750">
              <a:buFontTx/>
              <a:buChar char="-"/>
            </a:pPr>
            <a:r>
              <a:rPr lang="vi-VN" sz="3600" dirty="0">
                <a:solidFill>
                  <a:srgbClr val="3333FF"/>
                </a:solidFill>
                <a:latin typeface="+mj-lt"/>
              </a:rPr>
              <a:t>Đẩy mạnh trồng cây CN, cây ăn quả</a:t>
            </a:r>
          </a:p>
          <a:p>
            <a:pPr marL="285750" indent="-285750">
              <a:buFontTx/>
              <a:buChar char="-"/>
            </a:pPr>
            <a:r>
              <a:rPr lang="vi-VN" sz="3600" dirty="0">
                <a:solidFill>
                  <a:srgbClr val="3333FF"/>
                </a:solidFill>
                <a:latin typeface="+mj-lt"/>
              </a:rPr>
              <a:t>Sống chung với lũ,khai thác lợi thế từ lũ mang lại....</a:t>
            </a:r>
          </a:p>
          <a:p>
            <a:pPr marL="285750" indent="-285750">
              <a:buFontTx/>
              <a:buChar char="-"/>
            </a:pPr>
            <a:endParaRPr lang="en-US" sz="3600" dirty="0">
              <a:solidFill>
                <a:srgbClr val="3333FF"/>
              </a:solidFill>
              <a:latin typeface="+mj-lt"/>
            </a:endParaRPr>
          </a:p>
        </p:txBody>
      </p:sp>
    </p:spTree>
    <p:extLst>
      <p:ext uri="{BB962C8B-B14F-4D97-AF65-F5344CB8AC3E}">
        <p14:creationId xmlns:p14="http://schemas.microsoft.com/office/powerpoint/2010/main" val="28649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7705CA-6E08-45A8-84C4-F6B7F216C41B}"/>
              </a:ext>
            </a:extLst>
          </p:cNvPr>
          <p:cNvGrpSpPr/>
          <p:nvPr/>
        </p:nvGrpSpPr>
        <p:grpSpPr>
          <a:xfrm>
            <a:off x="1210287" y="89067"/>
            <a:ext cx="10756255"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id="{A3CFD8BC-6D05-4DB3-B23F-452FA096F34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DF0FEAB-3D34-4D38-A2F0-81F5BE6CD58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7E2CC7-E3CE-47BD-BA2B-E57BB2708121}"/>
              </a:ext>
            </a:extLst>
          </p:cNvPr>
          <p:cNvSpPr txBox="1"/>
          <p:nvPr/>
        </p:nvSpPr>
        <p:spPr>
          <a:xfrm>
            <a:off x="2459216" y="199716"/>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Điều kiện tự nhiên và tài nguyên thiên nhiên</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18DC33C2-D754-42E9-8DDC-F3252CB546F7}"/>
              </a:ext>
            </a:extLst>
          </p:cNvPr>
          <p:cNvSpPr/>
          <p:nvPr/>
        </p:nvSpPr>
        <p:spPr>
          <a:xfrm>
            <a:off x="1100468" y="8614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7" name="Isosceles Triangle 6">
            <a:extLst>
              <a:ext uri="{FF2B5EF4-FFF2-40B4-BE49-F238E27FC236}">
                <a16:creationId xmlns:a16="http://schemas.microsoft.com/office/drawing/2014/main" id="{FE63ABA8-F8B6-4C57-A25E-2EFC267F27ED}"/>
              </a:ext>
            </a:extLst>
          </p:cNvPr>
          <p:cNvSpPr/>
          <p:nvPr/>
        </p:nvSpPr>
        <p:spPr>
          <a:xfrm rot="5400000">
            <a:off x="2091200" y="39351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Флэт дизайн: история, преимущества и применение на практике">
            <a:extLst>
              <a:ext uri="{FF2B5EF4-FFF2-40B4-BE49-F238E27FC236}">
                <a16:creationId xmlns:a16="http://schemas.microsoft.com/office/drawing/2014/main" id="{AD4932A0-8CE2-4791-84ED-68103321603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813" b="12914"/>
          <a:stretch/>
        </p:blipFill>
        <p:spPr bwMode="auto">
          <a:xfrm>
            <a:off x="-177026" y="-270927"/>
            <a:ext cx="1332403" cy="144591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6CC04D9-D840-4EC7-B974-D97E7B03BB5F}"/>
              </a:ext>
            </a:extLst>
          </p:cNvPr>
          <p:cNvSpPr/>
          <p:nvPr/>
        </p:nvSpPr>
        <p:spPr>
          <a:xfrm>
            <a:off x="183222" y="1997839"/>
            <a:ext cx="11825555" cy="3170099"/>
          </a:xfrm>
          <a:prstGeom prst="rect">
            <a:avLst/>
          </a:prstGeom>
        </p:spPr>
        <p:txBody>
          <a:bodyPr wrap="square">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Giàu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tài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nguyên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để</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phát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triển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nông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nghiệp</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đồng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bằng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rộng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phù</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khí</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hậu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nóng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ẩm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nguồn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nước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dồi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dào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sinh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vật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phú</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dạng</a:t>
            </a:r>
            <a:r>
              <a:rPr lang="en-US" sz="4000" dirty="0">
                <a:solidFill>
                  <a:srgbClr val="0070C0"/>
                </a:solidFill>
                <a:latin typeface="Times New Roman" panose="02020603050405020304" pitchFamily="18" charset="0"/>
                <a:cs typeface="Times New Roman" panose="02020603050405020304" pitchFamily="18" charset="0"/>
              </a:rPr>
              <a:t>.</a:t>
            </a:r>
          </a:p>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khăn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diện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tích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mặn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phèn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lớn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thiếu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nước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ngọt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mùa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khô</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20" name="Picture 19" descr="book9">
            <a:extLst>
              <a:ext uri="{FF2B5EF4-FFF2-40B4-BE49-F238E27FC236}">
                <a16:creationId xmlns:a16="http://schemas.microsoft.com/office/drawing/2014/main" id="{708AD7B8-41F5-4F60-95B8-98E19E716D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2232" y="1034069"/>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07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42D46-106B-4EDB-A619-0CB41124D0F9}"/>
              </a:ext>
            </a:extLst>
          </p:cNvPr>
          <p:cNvGrpSpPr/>
          <p:nvPr/>
        </p:nvGrpSpPr>
        <p:grpSpPr>
          <a:xfrm>
            <a:off x="1293577" y="109857"/>
            <a:ext cx="7336715" cy="872949"/>
            <a:chOff x="1133366" y="2220084"/>
            <a:chExt cx="5681780" cy="914400"/>
          </a:xfrm>
          <a:solidFill>
            <a:schemeClr val="accent2">
              <a:lumMod val="40000"/>
              <a:lumOff val="60000"/>
            </a:schemeClr>
          </a:solidFill>
        </p:grpSpPr>
        <p:sp>
          <p:nvSpPr>
            <p:cNvPr id="3" name="Arrow: Pentagon 2">
              <a:extLst>
                <a:ext uri="{FF2B5EF4-FFF2-40B4-BE49-F238E27FC236}">
                  <a16:creationId xmlns:a16="http://schemas.microsoft.com/office/drawing/2014/main" id="{DC69F422-D98B-4CF7-A80D-574AA921C07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28F32F59-5DB6-46E9-87CA-9C733159B5E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C6825A0-EA10-49B2-9577-F183AE318906}"/>
              </a:ext>
            </a:extLst>
          </p:cNvPr>
          <p:cNvSpPr txBox="1"/>
          <p:nvPr/>
        </p:nvSpPr>
        <p:spPr>
          <a:xfrm>
            <a:off x="927079" y="286684"/>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DC13673E-0D70-49E2-90EC-3E704678DC5C}"/>
              </a:ext>
            </a:extLst>
          </p:cNvPr>
          <p:cNvSpPr/>
          <p:nvPr/>
        </p:nvSpPr>
        <p:spPr>
          <a:xfrm>
            <a:off x="1183758" y="106933"/>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7" name="Isosceles Triangle 6">
            <a:extLst>
              <a:ext uri="{FF2B5EF4-FFF2-40B4-BE49-F238E27FC236}">
                <a16:creationId xmlns:a16="http://schemas.microsoft.com/office/drawing/2014/main" id="{ED907814-F3B4-439F-A4ED-4D1437BFCF1D}"/>
              </a:ext>
            </a:extLst>
          </p:cNvPr>
          <p:cNvSpPr/>
          <p:nvPr/>
        </p:nvSpPr>
        <p:spPr>
          <a:xfrm rot="5400000">
            <a:off x="2174490" y="41430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edios De Comunicación Social, Iconos De Equipo, Grupo Social ...">
            <a:extLst>
              <a:ext uri="{FF2B5EF4-FFF2-40B4-BE49-F238E27FC236}">
                <a16:creationId xmlns:a16="http://schemas.microsoft.com/office/drawing/2014/main" id="{A05F0481-E192-402D-BE0C-875FC065AF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4" y="160271"/>
            <a:ext cx="1123944" cy="8991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DBB00F8-FCDC-43C3-92AE-7453273628BE}"/>
              </a:ext>
            </a:extLst>
          </p:cNvPr>
          <p:cNvSpPr/>
          <p:nvPr/>
        </p:nvSpPr>
        <p:spPr>
          <a:xfrm>
            <a:off x="483928" y="1109842"/>
            <a:ext cx="11381642" cy="523220"/>
          </a:xfrm>
          <a:prstGeom prst="rect">
            <a:avLst/>
          </a:prstGeom>
        </p:spPr>
        <p:txBody>
          <a:bodyPr wrap="none">
            <a:spAutoFit/>
          </a:bodyPr>
          <a:lstStyle/>
          <a:p>
            <a:pPr algn="ctr">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Một số tiêu chí về dân cư, xã hội của vùng </a:t>
            </a:r>
            <a:r>
              <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rPr>
              <a:t>Đồng bằng sông Cửu Long</a:t>
            </a:r>
            <a:endParaRPr lang="en-US" sz="28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28230836-37F2-4A5F-A773-E454FEAC58E8}"/>
              </a:ext>
            </a:extLst>
          </p:cNvPr>
          <p:cNvGraphicFramePr>
            <a:graphicFrameLocks noGrp="1"/>
          </p:cNvGraphicFramePr>
          <p:nvPr>
            <p:extLst>
              <p:ext uri="{D42A27DB-BD31-4B8C-83A1-F6EECF244321}">
                <p14:modId xmlns:p14="http://schemas.microsoft.com/office/powerpoint/2010/main" val="4245356518"/>
              </p:ext>
            </p:extLst>
          </p:nvPr>
        </p:nvGraphicFramePr>
        <p:xfrm>
          <a:off x="149192" y="1758375"/>
          <a:ext cx="11893616" cy="4023360"/>
        </p:xfrm>
        <a:graphic>
          <a:graphicData uri="http://schemas.openxmlformats.org/drawingml/2006/table">
            <a:tbl>
              <a:tblPr firstRow="1" firstCol="1" bandRow="1">
                <a:tableStyleId>{5C22544A-7EE6-4342-B048-85BDC9FD1C3A}</a:tableStyleId>
              </a:tblPr>
              <a:tblGrid>
                <a:gridCol w="5076544">
                  <a:extLst>
                    <a:ext uri="{9D8B030D-6E8A-4147-A177-3AD203B41FA5}">
                      <a16:colId xmlns:a16="http://schemas.microsoft.com/office/drawing/2014/main" val="1003326654"/>
                    </a:ext>
                  </a:extLst>
                </a:gridCol>
                <a:gridCol w="2012486">
                  <a:extLst>
                    <a:ext uri="{9D8B030D-6E8A-4147-A177-3AD203B41FA5}">
                      <a16:colId xmlns:a16="http://schemas.microsoft.com/office/drawing/2014/main" val="3600257810"/>
                    </a:ext>
                  </a:extLst>
                </a:gridCol>
                <a:gridCol w="1095083">
                  <a:extLst>
                    <a:ext uri="{9D8B030D-6E8A-4147-A177-3AD203B41FA5}">
                      <a16:colId xmlns:a16="http://schemas.microsoft.com/office/drawing/2014/main" val="2727848829"/>
                    </a:ext>
                  </a:extLst>
                </a:gridCol>
                <a:gridCol w="1821348">
                  <a:extLst>
                    <a:ext uri="{9D8B030D-6E8A-4147-A177-3AD203B41FA5}">
                      <a16:colId xmlns:a16="http://schemas.microsoft.com/office/drawing/2014/main" val="4160581963"/>
                    </a:ext>
                  </a:extLst>
                </a:gridCol>
                <a:gridCol w="1888155">
                  <a:extLst>
                    <a:ext uri="{9D8B030D-6E8A-4147-A177-3AD203B41FA5}">
                      <a16:colId xmlns:a16="http://schemas.microsoft.com/office/drawing/2014/main" val="3176752928"/>
                    </a:ext>
                  </a:extLst>
                </a:gridCol>
              </a:tblGrid>
              <a:tr h="0">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Tiêu chí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Đơn vị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Năm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Đồng bằng sông</a:t>
                      </a:r>
                      <a:br>
                        <a:rPr lang="en-US" sz="2400">
                          <a:effectLst/>
                          <a:latin typeface="Arial" panose="020B0604020202020204" pitchFamily="34" charset="0"/>
                          <a:cs typeface="Arial" panose="020B0604020202020204" pitchFamily="34" charset="0"/>
                        </a:rPr>
                      </a:br>
                      <a:r>
                        <a:rPr lang="en-US" sz="2400">
                          <a:effectLst/>
                          <a:latin typeface="Arial" panose="020B0604020202020204" pitchFamily="34" charset="0"/>
                          <a:cs typeface="Arial" panose="020B0604020202020204" pitchFamily="34" charset="0"/>
                        </a:rPr>
                        <a:t>Cửu Long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Cả</a:t>
                      </a:r>
                      <a:br>
                        <a:rPr lang="en-US" sz="2400">
                          <a:effectLst/>
                          <a:latin typeface="Arial" panose="020B0604020202020204" pitchFamily="34" charset="0"/>
                          <a:cs typeface="Arial" panose="020B0604020202020204" pitchFamily="34" charset="0"/>
                        </a:rPr>
                      </a:br>
                      <a:r>
                        <a:rPr lang="en-US" sz="2400">
                          <a:effectLst/>
                          <a:latin typeface="Arial" panose="020B0604020202020204" pitchFamily="34" charset="0"/>
                          <a:cs typeface="Arial" panose="020B0604020202020204" pitchFamily="34" charset="0"/>
                        </a:rPr>
                        <a:t>nước</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3442296"/>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Mật độ dân số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Người/km2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435</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283</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54261726"/>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gia tăng dân số tự nhiên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0,4</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0,81</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47624552"/>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hộ nghèo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5,2</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5,8</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10531595"/>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Thu nhập bình quân đầu người/tháng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Nghìn đồng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2777,6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3097,6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7279116"/>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người lớn biết chữ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93,4</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95,1</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4303610"/>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Tuổi thọ trung bình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Năm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2019</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75,0</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73,6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027554"/>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dân số thành thị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25,5</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35,0</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3866679"/>
                  </a:ext>
                </a:extLst>
              </a:tr>
            </a:tbl>
          </a:graphicData>
        </a:graphic>
      </p:graphicFrame>
      <p:sp>
        <p:nvSpPr>
          <p:cNvPr id="12" name="Rectangle 11">
            <a:extLst>
              <a:ext uri="{FF2B5EF4-FFF2-40B4-BE49-F238E27FC236}">
                <a16:creationId xmlns:a16="http://schemas.microsoft.com/office/drawing/2014/main" id="{EBAE2053-B03B-439E-9E53-2318F9DDD4B0}"/>
              </a:ext>
            </a:extLst>
          </p:cNvPr>
          <p:cNvSpPr/>
          <p:nvPr/>
        </p:nvSpPr>
        <p:spPr>
          <a:xfrm>
            <a:off x="927079" y="6117929"/>
            <a:ext cx="10777241" cy="523220"/>
          </a:xfrm>
          <a:prstGeom prst="rect">
            <a:avLst/>
          </a:prstGeom>
        </p:spPr>
        <p:txBody>
          <a:bodyPr wrap="square">
            <a:spAutoFit/>
          </a:bodyPr>
          <a:lstStyle/>
          <a:p>
            <a:pPr algn="just">
              <a:spcBef>
                <a:spcPts val="600"/>
              </a:spcBef>
              <a:spcAft>
                <a:spcPts val="600"/>
              </a:spcAft>
            </a:pPr>
            <a:r>
              <a:rPr lang="en-US" sz="2800">
                <a:solidFill>
                  <a:srgbClr val="FF0000"/>
                </a:solidFill>
                <a:latin typeface="Arial" panose="020B0604020202020204" pitchFamily="34" charset="0"/>
                <a:ea typeface="Calibri" panose="020F0502020204030204" pitchFamily="34" charset="0"/>
                <a:cs typeface="Arial" panose="020B0604020202020204" pitchFamily="34" charset="0"/>
              </a:rPr>
              <a:t>Hãy nêu đặc điểm dân số, dân tộc ở đồng bằng sông Cửu Long?</a:t>
            </a:r>
          </a:p>
        </p:txBody>
      </p:sp>
      <p:sp>
        <p:nvSpPr>
          <p:cNvPr id="13" name="Rectangle 12">
            <a:extLst>
              <a:ext uri="{FF2B5EF4-FFF2-40B4-BE49-F238E27FC236}">
                <a16:creationId xmlns:a16="http://schemas.microsoft.com/office/drawing/2014/main" id="{970B54F0-F7C3-493D-9837-DA85F208D5C8}"/>
              </a:ext>
            </a:extLst>
          </p:cNvPr>
          <p:cNvSpPr/>
          <p:nvPr/>
        </p:nvSpPr>
        <p:spPr>
          <a:xfrm>
            <a:off x="-78044" y="5847792"/>
            <a:ext cx="11458875" cy="954107"/>
          </a:xfrm>
          <a:prstGeom prst="rect">
            <a:avLst/>
          </a:prstGeom>
          <a:solidFill>
            <a:schemeClr val="bg1"/>
          </a:solidFill>
        </p:spPr>
        <p:txBody>
          <a:bodyPr wrap="square">
            <a:spAutoFit/>
          </a:bodyPr>
          <a:lstStyle/>
          <a:p>
            <a:pPr algn="ctr">
              <a:spcBef>
                <a:spcPts val="600"/>
              </a:spcBef>
              <a:spcAft>
                <a:spcPts val="600"/>
              </a:spcAft>
            </a:pPr>
            <a:r>
              <a:rPr lang="en-US" sz="2800">
                <a:solidFill>
                  <a:srgbClr val="FF0000"/>
                </a:solidFill>
                <a:latin typeface="Arial" panose="020B0604020202020204" pitchFamily="34" charset="0"/>
                <a:ea typeface="Calibri" panose="020F0502020204030204" pitchFamily="34" charset="0"/>
                <a:cs typeface="Arial" panose="020B0604020202020204" pitchFamily="34" charset="0"/>
              </a:rPr>
              <a:t>- Dựa vào bảng 35.1 hãy nêu nhận xét tình hình dân cư-xã hội của đồng bằng sông Cửu Long?</a:t>
            </a:r>
          </a:p>
        </p:txBody>
      </p:sp>
    </p:spTree>
    <p:extLst>
      <p:ext uri="{BB962C8B-B14F-4D97-AF65-F5344CB8AC3E}">
        <p14:creationId xmlns:p14="http://schemas.microsoft.com/office/powerpoint/2010/main" val="26203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42D46-106B-4EDB-A619-0CB41124D0F9}"/>
              </a:ext>
            </a:extLst>
          </p:cNvPr>
          <p:cNvGrpSpPr/>
          <p:nvPr/>
        </p:nvGrpSpPr>
        <p:grpSpPr>
          <a:xfrm>
            <a:off x="1293577" y="109857"/>
            <a:ext cx="7336715" cy="872949"/>
            <a:chOff x="1133366" y="2220084"/>
            <a:chExt cx="5681780" cy="914400"/>
          </a:xfrm>
          <a:solidFill>
            <a:schemeClr val="accent2">
              <a:lumMod val="40000"/>
              <a:lumOff val="60000"/>
            </a:schemeClr>
          </a:solidFill>
        </p:grpSpPr>
        <p:sp>
          <p:nvSpPr>
            <p:cNvPr id="3" name="Arrow: Pentagon 2">
              <a:extLst>
                <a:ext uri="{FF2B5EF4-FFF2-40B4-BE49-F238E27FC236}">
                  <a16:creationId xmlns:a16="http://schemas.microsoft.com/office/drawing/2014/main" id="{DC69F422-D98B-4CF7-A80D-574AA921C07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28F32F59-5DB6-46E9-87CA-9C733159B5E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C6825A0-EA10-49B2-9577-F183AE318906}"/>
              </a:ext>
            </a:extLst>
          </p:cNvPr>
          <p:cNvSpPr txBox="1"/>
          <p:nvPr/>
        </p:nvSpPr>
        <p:spPr>
          <a:xfrm>
            <a:off x="927079" y="286684"/>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DC13673E-0D70-49E2-90EC-3E704678DC5C}"/>
              </a:ext>
            </a:extLst>
          </p:cNvPr>
          <p:cNvSpPr/>
          <p:nvPr/>
        </p:nvSpPr>
        <p:spPr>
          <a:xfrm>
            <a:off x="1183758" y="106933"/>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7" name="Isosceles Triangle 6">
            <a:extLst>
              <a:ext uri="{FF2B5EF4-FFF2-40B4-BE49-F238E27FC236}">
                <a16:creationId xmlns:a16="http://schemas.microsoft.com/office/drawing/2014/main" id="{ED907814-F3B4-439F-A4ED-4D1437BFCF1D}"/>
              </a:ext>
            </a:extLst>
          </p:cNvPr>
          <p:cNvSpPr/>
          <p:nvPr/>
        </p:nvSpPr>
        <p:spPr>
          <a:xfrm rot="5400000">
            <a:off x="2174490" y="41430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edios De Comunicación Social, Iconos De Equipo, Grupo Social ...">
            <a:extLst>
              <a:ext uri="{FF2B5EF4-FFF2-40B4-BE49-F238E27FC236}">
                <a16:creationId xmlns:a16="http://schemas.microsoft.com/office/drawing/2014/main" id="{A05F0481-E192-402D-BE0C-875FC065AF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4" y="160271"/>
            <a:ext cx="1123944" cy="8991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15EE1FB-28EF-496E-9866-EBE8CA463C13}"/>
              </a:ext>
            </a:extLst>
          </p:cNvPr>
          <p:cNvSpPr/>
          <p:nvPr/>
        </p:nvSpPr>
        <p:spPr>
          <a:xfrm>
            <a:off x="236269" y="1443841"/>
            <a:ext cx="11719461" cy="3785652"/>
          </a:xfrm>
          <a:prstGeom prst="rect">
            <a:avLst/>
          </a:prstGeom>
        </p:spPr>
        <p:txBody>
          <a:bodyPr wrap="square">
            <a:spAutoFit/>
          </a:bodyPr>
          <a:lstStyle/>
          <a:p>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Dân</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số</a:t>
            </a:r>
            <a:r>
              <a:rPr lang="en-US" sz="4000" dirty="0">
                <a:solidFill>
                  <a:srgbClr val="3333FF"/>
                </a:solidFill>
                <a:latin typeface="Times New Roman" panose="02020603050405020304" pitchFamily="18" charset="0"/>
                <a:cs typeface="Times New Roman" panose="02020603050405020304" pitchFamily="18" charset="0"/>
              </a:rPr>
              <a:t>: 17,8 </a:t>
            </a:r>
            <a:r>
              <a:rPr lang="en-US" sz="4000" dirty="0" err="1">
                <a:solidFill>
                  <a:srgbClr val="3333FF"/>
                </a:solidFill>
                <a:latin typeface="Times New Roman" panose="02020603050405020304" pitchFamily="18" charset="0"/>
                <a:cs typeface="Times New Roman" panose="02020603050405020304" pitchFamily="18" charset="0"/>
              </a:rPr>
              <a:t>triệu</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người</a:t>
            </a:r>
            <a:r>
              <a:rPr lang="en-US" sz="4000" dirty="0">
                <a:solidFill>
                  <a:srgbClr val="3333FF"/>
                </a:solidFill>
                <a:latin typeface="Times New Roman" panose="02020603050405020304" pitchFamily="18" charset="0"/>
                <a:cs typeface="Times New Roman" panose="02020603050405020304" pitchFamily="18" charset="0"/>
              </a:rPr>
              <a:t> (2018) </a:t>
            </a:r>
            <a:r>
              <a:rPr lang="en-US" sz="4000" dirty="0" err="1">
                <a:solidFill>
                  <a:srgbClr val="3333FF"/>
                </a:solidFill>
                <a:latin typeface="Times New Roman" panose="02020603050405020304" pitchFamily="18" charset="0"/>
                <a:cs typeface="Times New Roman" panose="02020603050405020304" pitchFamily="18" charset="0"/>
              </a:rPr>
              <a:t>đứng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thứ</a:t>
            </a:r>
            <a:r>
              <a:rPr lang="en-US" sz="4000" dirty="0">
                <a:solidFill>
                  <a:srgbClr val="3333FF"/>
                </a:solidFill>
                <a:latin typeface="Times New Roman" panose="02020603050405020304" pitchFamily="18" charset="0"/>
                <a:cs typeface="Times New Roman" panose="02020603050405020304" pitchFamily="18" charset="0"/>
              </a:rPr>
              <a:t> 2 </a:t>
            </a:r>
            <a:r>
              <a:rPr lang="en-US" sz="4000" dirty="0" err="1">
                <a:solidFill>
                  <a:srgbClr val="3333FF"/>
                </a:solidFill>
                <a:latin typeface="Times New Roman" panose="02020603050405020304" pitchFamily="18" charset="0"/>
                <a:cs typeface="Times New Roman" panose="02020603050405020304" pitchFamily="18" charset="0"/>
              </a:rPr>
              <a:t>sau</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đồng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bằng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sông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Hồng</a:t>
            </a:r>
            <a:endParaRPr lang="en-US" sz="4000" dirty="0">
              <a:solidFill>
                <a:srgbClr val="3333FF"/>
              </a:solidFill>
              <a:latin typeface="Times New Roman" panose="02020603050405020304" pitchFamily="18" charset="0"/>
              <a:cs typeface="Times New Roman" panose="02020603050405020304" pitchFamily="18" charset="0"/>
            </a:endParaRPr>
          </a:p>
          <a:p>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Thành</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phần</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dân</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tộc</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chủ</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yếu</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người</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Kinh</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Khơme</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Chăm</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Hoa</a:t>
            </a:r>
            <a:endParaRPr lang="en-US" sz="4000" dirty="0">
              <a:solidFill>
                <a:srgbClr val="3333FF"/>
              </a:solidFill>
              <a:latin typeface="Times New Roman" panose="02020603050405020304" pitchFamily="18" charset="0"/>
              <a:cs typeface="Times New Roman" panose="02020603050405020304" pitchFamily="18" charset="0"/>
            </a:endParaRPr>
          </a:p>
          <a:p>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Kinh</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tế</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khá</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phát</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triển</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người</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dân</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có</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kinh</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nghiệm</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tốt</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trong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sản</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xuất</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nông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nghiệp</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hàng</a:t>
            </a:r>
            <a:r>
              <a:rPr lang="en-US" sz="4000" dirty="0">
                <a:solidFill>
                  <a:srgbClr val="3333FF"/>
                </a:solidFill>
                <a:latin typeface="Times New Roman" panose="02020603050405020304" pitchFamily="18" charset="0"/>
                <a:cs typeface="Times New Roman" panose="02020603050405020304" pitchFamily="18" charset="0"/>
              </a:rPr>
              <a:t> </a:t>
            </a:r>
            <a:r>
              <a:rPr lang="en-US" sz="4000" dirty="0" err="1">
                <a:solidFill>
                  <a:srgbClr val="3333FF"/>
                </a:solidFill>
                <a:latin typeface="Times New Roman" panose="02020603050405020304" pitchFamily="18" charset="0"/>
                <a:cs typeface="Times New Roman" panose="02020603050405020304" pitchFamily="18" charset="0"/>
              </a:rPr>
              <a:t>hóa</a:t>
            </a:r>
            <a:r>
              <a:rPr lang="en-US" sz="4000" dirty="0">
                <a:solidFill>
                  <a:srgbClr val="3333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109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741769" y="2170594"/>
            <a:ext cx="7372845" cy="1726289"/>
            <a:chOff x="2612336" y="780471"/>
            <a:chExt cx="8812156" cy="1726289"/>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8" y="858486"/>
              <a:ext cx="8169615" cy="1384995"/>
            </a:xfrm>
            <a:prstGeom prst="rect">
              <a:avLst/>
            </a:prstGeom>
          </p:spPr>
          <p:txBody>
            <a:bodyPr wrap="square">
              <a:spAutoFit/>
            </a:bodyPr>
            <a:lstStyle/>
            <a:p>
              <a:r>
                <a:rPr lang="en-US" sz="2800">
                  <a:solidFill>
                    <a:srgbClr val="FF0000"/>
                  </a:solidFill>
                  <a:latin typeface="Arial" panose="020B0604020202020204" pitchFamily="34" charset="0"/>
                  <a:cs typeface="Arial" panose="020B0604020202020204" pitchFamily="34" charset="0"/>
                </a:rPr>
                <a:t>Theo em, tại sao nói để phát triển kinh tế ở ĐBSCL phải đi đôi với nâng cao dân trí, phát triển đô thị?</a:t>
              </a: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1795308"/>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34698" y="581450"/>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91359" y="1721395"/>
                <a:ext cx="1739298" cy="1300793"/>
              </a:xfrm>
              <a:prstGeom prst="rect">
                <a:avLst/>
              </a:prstGeom>
              <a:noFill/>
            </p:spPr>
            <p:txBody>
              <a:bodyPr wrap="square" rtlCol="0">
                <a:spAutoFit/>
              </a:bodyPr>
              <a:lstStyle/>
              <a:p>
                <a:pPr algn="ctr"/>
                <a:r>
                  <a:rPr lang="vi-VN" sz="3200" b="1">
                    <a:solidFill>
                      <a:schemeClr val="bg1"/>
                    </a:solidFill>
                    <a:latin typeface="Arial" panose="020B0604020202020204" pitchFamily="34" charset="0"/>
                    <a:cs typeface="Arial" panose="020B0604020202020204" pitchFamily="34" charset="0"/>
                  </a:rPr>
                  <a:t>THỬ</a:t>
                </a:r>
              </a:p>
              <a:p>
                <a:pPr algn="ctr"/>
                <a:r>
                  <a:rPr lang="vi-VN" sz="3200" b="1">
                    <a:solidFill>
                      <a:schemeClr val="bg1"/>
                    </a:solidFill>
                    <a:latin typeface="Arial" panose="020B0604020202020204" pitchFamily="34" charset="0"/>
                    <a:cs typeface="Arial" panose="020B0604020202020204" pitchFamily="34" charset="0"/>
                  </a:rPr>
                  <a:t>TÀI </a:t>
                </a:r>
              </a:p>
              <a:p>
                <a:pPr algn="ctr"/>
                <a:r>
                  <a:rPr lang="vi-VN" sz="3200" b="1">
                    <a:solidFill>
                      <a:schemeClr val="bg1"/>
                    </a:solidFill>
                    <a:latin typeface="Arial" panose="020B0604020202020204" pitchFamily="34" charset="0"/>
                    <a:cs typeface="Arial" panose="020B0604020202020204" pitchFamily="34" charset="0"/>
                  </a:rPr>
                  <a:t>CỦA EM</a:t>
                </a:r>
                <a:endParaRPr lang="en-US" sz="3200" b="1">
                  <a:solidFill>
                    <a:schemeClr val="bg1"/>
                  </a:solidFill>
                  <a:latin typeface="Arial" panose="020B0604020202020204" pitchFamily="34" charset="0"/>
                  <a:cs typeface="Arial" panose="020B0604020202020204" pitchFamily="34" charset="0"/>
                </a:endParaRPr>
              </a:p>
            </p:txBody>
          </p:sp>
        </p:gr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2741769" y="1184247"/>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12001" y="1227838"/>
            <a:ext cx="1470991" cy="826787"/>
          </a:xfrm>
          <a:prstGeom prst="rect">
            <a:avLst/>
          </a:prstGeom>
        </p:spPr>
      </p:pic>
      <p:pic>
        <p:nvPicPr>
          <p:cNvPr id="22" name="Picture 8" descr="Medios De Comunicación Social, Iconos De Equipo, Grupo Social ...">
            <a:extLst>
              <a:ext uri="{FF2B5EF4-FFF2-40B4-BE49-F238E27FC236}">
                <a16:creationId xmlns:a16="http://schemas.microsoft.com/office/drawing/2014/main" id="{F8E9B3F1-692F-44BB-BB38-7E2A6F7621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44" y="160271"/>
            <a:ext cx="1123944" cy="8991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4F81E33-17F8-4FD8-B213-A102ED165514}"/>
              </a:ext>
            </a:extLst>
          </p:cNvPr>
          <p:cNvGrpSpPr/>
          <p:nvPr/>
        </p:nvGrpSpPr>
        <p:grpSpPr>
          <a:xfrm>
            <a:off x="1826463" y="160271"/>
            <a:ext cx="7336715" cy="872949"/>
            <a:chOff x="1133366" y="2220084"/>
            <a:chExt cx="5681780" cy="914400"/>
          </a:xfrm>
          <a:solidFill>
            <a:schemeClr val="accent2">
              <a:lumMod val="40000"/>
              <a:lumOff val="60000"/>
            </a:schemeClr>
          </a:solidFill>
        </p:grpSpPr>
        <p:sp>
          <p:nvSpPr>
            <p:cNvPr id="24" name="Arrow: Pentagon 23">
              <a:extLst>
                <a:ext uri="{FF2B5EF4-FFF2-40B4-BE49-F238E27FC236}">
                  <a16:creationId xmlns:a16="http://schemas.microsoft.com/office/drawing/2014/main" id="{2291FDAC-F19D-4087-B424-4F3CC294E93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109BCFAE-DE4D-417F-B71C-F5510937705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2896CDB2-DEED-4299-A469-9195F63D4D01}"/>
              </a:ext>
            </a:extLst>
          </p:cNvPr>
          <p:cNvSpPr txBox="1"/>
          <p:nvPr/>
        </p:nvSpPr>
        <p:spPr>
          <a:xfrm>
            <a:off x="927079" y="286684"/>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27" name="Arrow: Pentagon 26">
            <a:extLst>
              <a:ext uri="{FF2B5EF4-FFF2-40B4-BE49-F238E27FC236}">
                <a16:creationId xmlns:a16="http://schemas.microsoft.com/office/drawing/2014/main" id="{3ECEC7D1-3F8B-493B-8995-FB6826EC3EA6}"/>
              </a:ext>
            </a:extLst>
          </p:cNvPr>
          <p:cNvSpPr/>
          <p:nvPr/>
        </p:nvSpPr>
        <p:spPr>
          <a:xfrm>
            <a:off x="1010262" y="160270"/>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4" name="Rectangle 3">
            <a:extLst>
              <a:ext uri="{FF2B5EF4-FFF2-40B4-BE49-F238E27FC236}">
                <a16:creationId xmlns:a16="http://schemas.microsoft.com/office/drawing/2014/main" id="{55F96EF3-216F-4135-98A9-79080BC9173B}"/>
              </a:ext>
            </a:extLst>
          </p:cNvPr>
          <p:cNvSpPr/>
          <p:nvPr/>
        </p:nvSpPr>
        <p:spPr>
          <a:xfrm>
            <a:off x="252233" y="4553095"/>
            <a:ext cx="11672390" cy="1815882"/>
          </a:xfrm>
          <a:prstGeom prst="rect">
            <a:avLst/>
          </a:prstGeom>
        </p:spPr>
        <p:txBody>
          <a:bodyPr wrap="square">
            <a:spAutoFit/>
          </a:bodyPr>
          <a:lstStyle/>
          <a:p>
            <a:pPr algn="just">
              <a:spcBef>
                <a:spcPts val="600"/>
              </a:spcBef>
              <a:spcAft>
                <a:spcPts val="600"/>
              </a:spcAft>
            </a:pPr>
            <a:r>
              <a:rPr lang="en-US" sz="2800">
                <a:solidFill>
                  <a:srgbClr val="3333FF"/>
                </a:solidFill>
                <a:latin typeface="Arial" panose="020B0604020202020204" pitchFamily="34" charset="0"/>
                <a:ea typeface="Calibri" panose="020F0502020204030204" pitchFamily="34" charset="0"/>
                <a:cs typeface="Arial" panose="020B0604020202020204" pitchFamily="34" charset="0"/>
              </a:rPr>
              <a:t>- Phát triển kinh tế ở ĐBSCL phải đi đôi với nâng cao dân trí, phát triển đô thị: Mặt bằng dân trí (con người là yếu tố quyết định)  và phát triển đô thị (cơ sở hạ tầng) có tầm quan trọng đặc biệt trong công cuộc đổi mới, nhất là xây dựng Miền Tây Nam Bộ trở thành vùng kinh tế động lực. </a:t>
            </a:r>
          </a:p>
        </p:txBody>
      </p:sp>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5118" fill="hold"/>
                                        <p:tgtEl>
                                          <p:spTgt spid="19"/>
                                        </p:tgtEl>
                                      </p:cBhvr>
                                    </p:cmd>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mute="1">
                <p:cTn id="29" fill="hold" display="0">
                  <p:stCondLst>
                    <p:cond delay="indefinite"/>
                  </p:stCondLst>
                </p:cTn>
                <p:tgtEl>
                  <p:spTgt spid="19"/>
                </p:tgtEl>
              </p:cMediaNode>
            </p:vide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09584" y="1977293"/>
            <a:ext cx="6593840" cy="1344351"/>
          </a:xfrm>
          <a:prstGeom prst="roundRect">
            <a:avLst/>
          </a:prstGeom>
          <a:solidFill>
            <a:srgbClr val="FFFFCC"/>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CC"/>
              </a:solidFill>
            </a:endParaRPr>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365052" y="3429001"/>
            <a:ext cx="8128708" cy="3315228"/>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TextBox 25">
            <a:extLst>
              <a:ext uri="{FF2B5EF4-FFF2-40B4-BE49-F238E27FC236}">
                <a16:creationId xmlns:a16="http://schemas.microsoft.com/office/drawing/2014/main" id="{F7882635-8C1E-488E-9A33-E55C253E050C}"/>
              </a:ext>
            </a:extLst>
          </p:cNvPr>
          <p:cNvSpPr txBox="1"/>
          <p:nvPr/>
        </p:nvSpPr>
        <p:spPr>
          <a:xfrm>
            <a:off x="751289" y="3739938"/>
            <a:ext cx="7672378" cy="553998"/>
          </a:xfrm>
          <a:prstGeom prst="rect">
            <a:avLst/>
          </a:prstGeom>
          <a:noFill/>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A. </a:t>
            </a:r>
            <a:r>
              <a:rPr lang="vi-VN" sz="3000" b="1">
                <a:solidFill>
                  <a:srgbClr val="7030A0"/>
                </a:solidFill>
                <a:latin typeface="Arial" panose="020B0604020202020204" pitchFamily="34" charset="0"/>
                <a:cs typeface="Arial" panose="020B0604020202020204" pitchFamily="34" charset="0"/>
              </a:rPr>
              <a:t>Sông Tiền và sông Đồng Nai</a:t>
            </a:r>
            <a:endParaRPr lang="en-US" sz="3000" b="1">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47A0BA-E892-43E7-8FDB-85D2F135B369}"/>
              </a:ext>
            </a:extLst>
          </p:cNvPr>
          <p:cNvSpPr txBox="1"/>
          <p:nvPr/>
        </p:nvSpPr>
        <p:spPr>
          <a:xfrm>
            <a:off x="738486" y="4411011"/>
            <a:ext cx="7685181" cy="553998"/>
          </a:xfrm>
          <a:prstGeom prst="rect">
            <a:avLst/>
          </a:prstGeom>
          <a:noFill/>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B. </a:t>
            </a:r>
            <a:r>
              <a:rPr lang="vi-VN" sz="3000" b="1">
                <a:solidFill>
                  <a:srgbClr val="7030A0"/>
                </a:solidFill>
                <a:latin typeface="Arial" panose="020B0604020202020204" pitchFamily="34" charset="0"/>
                <a:cs typeface="Arial" panose="020B0604020202020204" pitchFamily="34" charset="0"/>
              </a:rPr>
              <a:t>Sông Tiền và sông Hậu</a:t>
            </a:r>
            <a:endParaRPr lang="en-US" sz="3000" b="1">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D353D2-C9FA-4AFC-8013-4E35E0DA699B}"/>
              </a:ext>
            </a:extLst>
          </p:cNvPr>
          <p:cNvSpPr txBox="1"/>
          <p:nvPr/>
        </p:nvSpPr>
        <p:spPr>
          <a:xfrm>
            <a:off x="738446" y="5114460"/>
            <a:ext cx="7672378" cy="553998"/>
          </a:xfrm>
          <a:prstGeom prst="rect">
            <a:avLst/>
          </a:prstGeom>
          <a:noFill/>
          <a:ln>
            <a:solidFill>
              <a:srgbClr val="FFE699"/>
            </a:solidFill>
          </a:ln>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C. </a:t>
            </a:r>
            <a:r>
              <a:rPr lang="vi-VN" sz="3000" b="1">
                <a:solidFill>
                  <a:srgbClr val="7030A0"/>
                </a:solidFill>
                <a:latin typeface="Arial" panose="020B0604020202020204" pitchFamily="34" charset="0"/>
                <a:cs typeface="Arial" panose="020B0604020202020204" pitchFamily="34" charset="0"/>
              </a:rPr>
              <a:t>Sông Đồng Nai và sông Sài Gòn</a:t>
            </a:r>
            <a:endParaRPr lang="en-US" sz="3000" b="1">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F6F3E22-3C3C-479E-8A33-3FA56D5089F4}"/>
              </a:ext>
            </a:extLst>
          </p:cNvPr>
          <p:cNvSpPr txBox="1"/>
          <p:nvPr/>
        </p:nvSpPr>
        <p:spPr>
          <a:xfrm>
            <a:off x="738446" y="5771937"/>
            <a:ext cx="7672378" cy="584775"/>
          </a:xfrm>
          <a:prstGeom prst="rect">
            <a:avLst/>
          </a:prstGeom>
          <a:noFill/>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D. </a:t>
            </a:r>
            <a:r>
              <a:rPr lang="en-US" b="1">
                <a:solidFill>
                  <a:srgbClr val="7030A0"/>
                </a:solidFill>
              </a:rPr>
              <a:t> </a:t>
            </a:r>
            <a:r>
              <a:rPr lang="en-US" sz="3200" b="1">
                <a:solidFill>
                  <a:srgbClr val="7030A0"/>
                </a:solidFill>
                <a:latin typeface="Arial" panose="020B0604020202020204" pitchFamily="34" charset="0"/>
                <a:cs typeface="Arial" panose="020B0604020202020204" pitchFamily="34" charset="0"/>
              </a:rPr>
              <a:t>Sông Hậu và sông Đồng Nai. 	</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41659" y="2072640"/>
            <a:ext cx="6352958" cy="1200329"/>
          </a:xfrm>
          <a:prstGeom prst="rect">
            <a:avLst/>
          </a:prstGeom>
          <a:noFill/>
        </p:spPr>
        <p:txBody>
          <a:bodyPr wrap="square" rtlCol="0">
            <a:spAutoFit/>
          </a:bodyPr>
          <a:lstStyle/>
          <a:p>
            <a:pPr algn="ctr"/>
            <a:r>
              <a:rPr lang="en-US" sz="2400">
                <a:solidFill>
                  <a:srgbClr val="3333FF"/>
                </a:solidFill>
                <a:latin typeface="Arial" panose="020B0604020202020204" pitchFamily="34" charset="0"/>
                <a:cs typeface="Arial" panose="020B0604020202020204" pitchFamily="34" charset="0"/>
              </a:rPr>
              <a:t>Đồng bằng sông Cửu Long được hình thành chủ yếu do sự bồi đắp phù sa của hai</a:t>
            </a:r>
            <a:endParaRPr lang="vi-VN" sz="2400">
              <a:solidFill>
                <a:srgbClr val="3333FF"/>
              </a:solidFill>
              <a:latin typeface="Arial" panose="020B0604020202020204" pitchFamily="34" charset="0"/>
              <a:cs typeface="Arial" panose="020B0604020202020204" pitchFamily="34" charset="0"/>
            </a:endParaRPr>
          </a:p>
          <a:p>
            <a:pPr algn="ctr"/>
            <a:r>
              <a:rPr lang="en-US" sz="2400">
                <a:solidFill>
                  <a:srgbClr val="3333FF"/>
                </a:solidFill>
                <a:latin typeface="Arial" panose="020B0604020202020204" pitchFamily="34" charset="0"/>
                <a:cs typeface="Arial" panose="020B0604020202020204" pitchFamily="34" charset="0"/>
              </a:rPr>
              <a:t> con sông nào ?</a:t>
            </a:r>
          </a:p>
        </p:txBody>
      </p:sp>
      <p:sp>
        <p:nvSpPr>
          <p:cNvPr id="3" name="TextBox 2">
            <a:extLst>
              <a:ext uri="{FF2B5EF4-FFF2-40B4-BE49-F238E27FC236}">
                <a16:creationId xmlns:a16="http://schemas.microsoft.com/office/drawing/2014/main" id="{ED72F0A2-52E9-44B4-A33D-2538BB9C0667}"/>
              </a:ext>
            </a:extLst>
          </p:cNvPr>
          <p:cNvSpPr txBox="1"/>
          <p:nvPr/>
        </p:nvSpPr>
        <p:spPr>
          <a:xfrm>
            <a:off x="9817041" y="4398923"/>
            <a:ext cx="731516" cy="58477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B</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eng-yeah-tre-con-www_nhacchuongvui_com">
            <a:hlinkClick r:id="" action="ppaction://media"/>
            <a:extLst>
              <a:ext uri="{FF2B5EF4-FFF2-40B4-BE49-F238E27FC236}">
                <a16:creationId xmlns:a16="http://schemas.microsoft.com/office/drawing/2014/main" id="{8CA8DF24-A140-4283-9B43-95A9AEF8A4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7600" y="6844771"/>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10"/>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26" grpId="0"/>
      <p:bldP spid="28" grpId="0" animBg="1"/>
      <p:bldP spid="29" grpId="0"/>
      <p:bldP spid="3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a:t>
            </a:r>
            <a:r>
              <a:rPr lang="vi-VN" sz="2800" b="1">
                <a:latin typeface="Arial" panose="020B0604020202020204" pitchFamily="34" charset="0"/>
                <a:cs typeface="Arial" panose="020B0604020202020204" pitchFamily="34" charset="0"/>
              </a:rPr>
              <a:t>2</a:t>
            </a:r>
            <a:endParaRPr lang="en-US" sz="2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016000" y="3572540"/>
            <a:ext cx="6663720" cy="2733040"/>
          </a:xfrm>
          <a:prstGeom prst="roundRect">
            <a:avLst/>
          </a:prstGeom>
          <a:solidFill>
            <a:schemeClr val="accent4">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2214348" y="4780498"/>
            <a:ext cx="6920200"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C. </a:t>
            </a:r>
            <a:r>
              <a:rPr lang="vi-VN" sz="2800" b="1">
                <a:solidFill>
                  <a:srgbClr val="7030A0"/>
                </a:solidFill>
                <a:latin typeface="Arial" panose="020B0604020202020204" pitchFamily="34" charset="0"/>
                <a:cs typeface="Arial" panose="020B0604020202020204" pitchFamily="34" charset="0"/>
              </a:rPr>
              <a:t>Đất phèn</a:t>
            </a:r>
            <a:endParaRPr lang="en-US" sz="2800" b="1">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47A0BA-E892-43E7-8FDB-85D2F135B369}"/>
              </a:ext>
            </a:extLst>
          </p:cNvPr>
          <p:cNvSpPr txBox="1"/>
          <p:nvPr/>
        </p:nvSpPr>
        <p:spPr>
          <a:xfrm>
            <a:off x="2214348" y="3764441"/>
            <a:ext cx="7183652"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A. </a:t>
            </a:r>
            <a:r>
              <a:rPr lang="vi-VN" sz="2800" b="1">
                <a:solidFill>
                  <a:srgbClr val="7030A0"/>
                </a:solidFill>
                <a:latin typeface="Arial" panose="020B0604020202020204" pitchFamily="34" charset="0"/>
                <a:cs typeface="Arial" panose="020B0604020202020204" pitchFamily="34" charset="0"/>
              </a:rPr>
              <a:t>Đất mặn</a:t>
            </a:r>
            <a:endParaRPr lang="en-US" sz="2800" b="1">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D353D2-C9FA-4AFC-8013-4E35E0DA699B}"/>
              </a:ext>
            </a:extLst>
          </p:cNvPr>
          <p:cNvSpPr txBox="1"/>
          <p:nvPr/>
        </p:nvSpPr>
        <p:spPr>
          <a:xfrm>
            <a:off x="2214348" y="4227284"/>
            <a:ext cx="7538012"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B. </a:t>
            </a:r>
            <a:r>
              <a:rPr lang="vi-VN" sz="2800" b="1">
                <a:solidFill>
                  <a:srgbClr val="7030A0"/>
                </a:solidFill>
                <a:latin typeface="Arial" panose="020B0604020202020204" pitchFamily="34" charset="0"/>
                <a:cs typeface="Arial" panose="020B0604020202020204" pitchFamily="34" charset="0"/>
              </a:rPr>
              <a:t>Đất phù sa ngọt</a:t>
            </a:r>
            <a:endParaRPr lang="en-US" sz="2800" b="1">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F6F3E22-3C3C-479E-8A33-3FA56D5089F4}"/>
              </a:ext>
            </a:extLst>
          </p:cNvPr>
          <p:cNvSpPr txBox="1"/>
          <p:nvPr/>
        </p:nvSpPr>
        <p:spPr>
          <a:xfrm>
            <a:off x="2214348" y="5352188"/>
            <a:ext cx="7620000"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D. </a:t>
            </a:r>
            <a:r>
              <a:rPr lang="vi-VN" sz="2800" b="1">
                <a:solidFill>
                  <a:srgbClr val="7030A0"/>
                </a:solidFill>
                <a:latin typeface="Arial" panose="020B0604020202020204" pitchFamily="34" charset="0"/>
                <a:cs typeface="Arial" panose="020B0604020202020204" pitchFamily="34" charset="0"/>
              </a:rPr>
              <a:t>Đất than bùn</a:t>
            </a:r>
            <a:endParaRPr lang="en-US" sz="2800" b="1">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3557" y="2291699"/>
            <a:ext cx="6306966" cy="954107"/>
          </a:xfrm>
          <a:prstGeom prst="rect">
            <a:avLst/>
          </a:prstGeom>
          <a:noFill/>
        </p:spPr>
        <p:txBody>
          <a:bodyPr wrap="square" rtlCol="0">
            <a:spAutoFit/>
          </a:bodyPr>
          <a:lstStyle/>
          <a:p>
            <a:pPr algn="ctr"/>
            <a:r>
              <a:rPr lang="en-US" sz="2800">
                <a:solidFill>
                  <a:srgbClr val="3333FF"/>
                </a:solidFill>
                <a:latin typeface="Arial" panose="020B0604020202020204" pitchFamily="34" charset="0"/>
                <a:cs typeface="Arial" panose="020B0604020202020204" pitchFamily="34" charset="0"/>
              </a:rPr>
              <a:t>Loại đất có diện tích lớn nhất ở Đồng bằng sông Cửu Long là</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E31369D-BD82-4A4F-9027-010B506E5E28}"/>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C</a:t>
            </a:r>
          </a:p>
        </p:txBody>
      </p:sp>
      <p:sp>
        <p:nvSpPr>
          <p:cNvPr id="32" name="Star: 5 Points 31">
            <a:hlinkClick r:id="rId6" action="ppaction://hlinksldjump"/>
            <a:extLst>
              <a:ext uri="{FF2B5EF4-FFF2-40B4-BE49-F238E27FC236}">
                <a16:creationId xmlns:a16="http://schemas.microsoft.com/office/drawing/2014/main" id="{5F5FEEE9-4957-43A4-8407-652031001B43}"/>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D1CA2629-7AC6-402A-AB7B-FFFA4D0986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894" y="7048672"/>
            <a:ext cx="406400" cy="406400"/>
          </a:xfrm>
          <a:prstGeom prst="rect">
            <a:avLst/>
          </a:prstGeom>
        </p:spPr>
      </p:pic>
      <p:pic>
        <p:nvPicPr>
          <p:cNvPr id="4" name="Tieng-yeah-tre-con-www_nhacchuongvui_com">
            <a:hlinkClick r:id="" action="ppaction://media"/>
            <a:extLst>
              <a:ext uri="{FF2B5EF4-FFF2-40B4-BE49-F238E27FC236}">
                <a16:creationId xmlns:a16="http://schemas.microsoft.com/office/drawing/2014/main" id="{49FC5A74-86A7-414A-9BD9-AAAE75D294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2797" y="6992138"/>
            <a:ext cx="406400" cy="406400"/>
          </a:xfrm>
          <a:prstGeom prst="rect">
            <a:avLst/>
          </a:prstGeom>
        </p:spPr>
      </p:pic>
    </p:spTree>
    <p:extLst>
      <p:ext uri="{BB962C8B-B14F-4D97-AF65-F5344CB8AC3E}">
        <p14:creationId xmlns:p14="http://schemas.microsoft.com/office/powerpoint/2010/main" val="1671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6">
                                            <p:txEl>
                                              <p:pRg st="0" end="0"/>
                                            </p:txEl>
                                          </p:spTgt>
                                        </p:tgtEl>
                                        <p:attrNameLst>
                                          <p:attrName>style.color</p:attrName>
                                        </p:attrNameLst>
                                      </p:cBhvr>
                                      <p:to>
                                        <a:schemeClr val="accent2"/>
                                      </p:to>
                                    </p:animClr>
                                    <p:animClr clrSpc="rgb" dir="cw">
                                      <p:cBhvr>
                                        <p:cTn id="37" dur="500" fill="hold"/>
                                        <p:tgtEl>
                                          <p:spTgt spid="26">
                                            <p:txEl>
                                              <p:pRg st="0" end="0"/>
                                            </p:txEl>
                                          </p:spTgt>
                                        </p:tgtEl>
                                        <p:attrNameLst>
                                          <p:attrName>fillcolor</p:attrName>
                                        </p:attrNameLst>
                                      </p:cBhvr>
                                      <p:to>
                                        <a:schemeClr val="accent2"/>
                                      </p:to>
                                    </p:animClr>
                                    <p:set>
                                      <p:cBhvr>
                                        <p:cTn id="38" dur="500" fill="hold"/>
                                        <p:tgtEl>
                                          <p:spTgt spid="26">
                                            <p:txEl>
                                              <p:pRg st="0" end="0"/>
                                            </p:txEl>
                                          </p:spTgt>
                                        </p:tgtEl>
                                        <p:attrNameLst>
                                          <p:attrName>fill.type</p:attrName>
                                        </p:attrNameLst>
                                      </p:cBhvr>
                                      <p:to>
                                        <p:strVal val="solid"/>
                                      </p:to>
                                    </p:set>
                                    <p:set>
                                      <p:cBhvr>
                                        <p:cTn id="39" dur="500" fill="hold"/>
                                        <p:tgtEl>
                                          <p:spTgt spid="26">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3"/>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4"/>
                </p:tgtEl>
              </p:cMediaNode>
            </p:audio>
          </p:childTnLst>
        </p:cTn>
      </p:par>
    </p:tnLst>
    <p:bldLst>
      <p:bldP spid="27" grpId="0"/>
      <p:bldP spid="28" grpId="0"/>
      <p:bldP spid="2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a:t>
            </a:r>
            <a:r>
              <a:rPr lang="vi-VN" sz="2800" b="1">
                <a:latin typeface="Arial" panose="020B0604020202020204" pitchFamily="34" charset="0"/>
                <a:cs typeface="Arial" panose="020B0604020202020204" pitchFamily="34" charset="0"/>
              </a:rPr>
              <a:t>3</a:t>
            </a:r>
            <a:endParaRPr lang="en-US" sz="2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334040" y="3475484"/>
            <a:ext cx="8196517" cy="3315229"/>
          </a:xfrm>
          <a:prstGeom prst="roundRect">
            <a:avLst/>
          </a:prstGeom>
          <a:solidFill>
            <a:schemeClr val="accent4">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569624" y="4383430"/>
            <a:ext cx="7711440"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B. </a:t>
            </a:r>
            <a:r>
              <a:rPr lang="vi-VN" sz="3200" b="1">
                <a:solidFill>
                  <a:srgbClr val="7030A0"/>
                </a:solidFill>
                <a:latin typeface="Arial" panose="020B0604020202020204" pitchFamily="34" charset="0"/>
                <a:cs typeface="Arial" panose="020B0604020202020204" pitchFamily="34" charset="0"/>
              </a:rPr>
              <a:t>Có mùa đông lạnh</a:t>
            </a:r>
            <a:endParaRPr lang="en-US" sz="3600" b="1">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47A0BA-E892-43E7-8FDB-85D2F135B369}"/>
              </a:ext>
            </a:extLst>
          </p:cNvPr>
          <p:cNvSpPr txBox="1"/>
          <p:nvPr/>
        </p:nvSpPr>
        <p:spPr>
          <a:xfrm>
            <a:off x="650240" y="3776554"/>
            <a:ext cx="8282691"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A. có một mùa mưa và mùa khô kéo dài.</a:t>
            </a:r>
          </a:p>
        </p:txBody>
      </p:sp>
      <p:sp>
        <p:nvSpPr>
          <p:cNvPr id="28" name="TextBox 27">
            <a:extLst>
              <a:ext uri="{FF2B5EF4-FFF2-40B4-BE49-F238E27FC236}">
                <a16:creationId xmlns:a16="http://schemas.microsoft.com/office/drawing/2014/main" id="{F7D353D2-C9FA-4AFC-8013-4E35E0DA699B}"/>
              </a:ext>
            </a:extLst>
          </p:cNvPr>
          <p:cNvSpPr txBox="1"/>
          <p:nvPr/>
        </p:nvSpPr>
        <p:spPr>
          <a:xfrm>
            <a:off x="550829" y="5004506"/>
            <a:ext cx="7729076"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C. </a:t>
            </a:r>
            <a:r>
              <a:rPr lang="vi-VN" sz="3200" b="1">
                <a:solidFill>
                  <a:srgbClr val="7030A0"/>
                </a:solidFill>
                <a:latin typeface="Arial" panose="020B0604020202020204" pitchFamily="34" charset="0"/>
                <a:cs typeface="Arial" panose="020B0604020202020204" pitchFamily="34" charset="0"/>
              </a:rPr>
              <a:t>Có đầy đủ ba đai khí hậu</a:t>
            </a:r>
            <a:endParaRPr lang="en-US" sz="3200" b="1">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F6F3E22-3C3C-479E-8A33-3FA56D5089F4}"/>
              </a:ext>
            </a:extLst>
          </p:cNvPr>
          <p:cNvSpPr txBox="1"/>
          <p:nvPr/>
        </p:nvSpPr>
        <p:spPr>
          <a:xfrm>
            <a:off x="569624" y="5730223"/>
            <a:ext cx="7448373"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D. </a:t>
            </a:r>
            <a:r>
              <a:rPr lang="vi-VN" sz="3200" b="1">
                <a:solidFill>
                  <a:srgbClr val="7030A0"/>
                </a:solidFill>
                <a:latin typeface="Arial" panose="020B0604020202020204" pitchFamily="34" charset="0"/>
                <a:cs typeface="Arial" panose="020B0604020202020204" pitchFamily="34" charset="0"/>
              </a:rPr>
              <a:t>Biên độ nhiệt năm lớn</a:t>
            </a:r>
            <a:endParaRPr lang="en-US" sz="3200" b="1">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86366" y="2206888"/>
            <a:ext cx="6523474" cy="954107"/>
          </a:xfrm>
          <a:prstGeom prst="rect">
            <a:avLst/>
          </a:prstGeom>
          <a:noFill/>
        </p:spPr>
        <p:txBody>
          <a:bodyPr wrap="square" rtlCol="0">
            <a:spAutoFit/>
          </a:bodyPr>
          <a:lstStyle/>
          <a:p>
            <a:pPr algn="ctr"/>
            <a:r>
              <a:rPr lang="en-US" sz="2800" b="1">
                <a:solidFill>
                  <a:srgbClr val="3333FF"/>
                </a:solidFill>
                <a:latin typeface="Arial" panose="020B0604020202020204" pitchFamily="34" charset="0"/>
                <a:cs typeface="Arial" panose="020B0604020202020204" pitchFamily="34" charset="0"/>
              </a:rPr>
              <a:t>Tính chất đặc trưng của khí hậu </a:t>
            </a:r>
            <a:endParaRPr lang="vi-VN" sz="2800" b="1">
              <a:solidFill>
                <a:srgbClr val="3333FF"/>
              </a:solidFill>
              <a:latin typeface="Arial" panose="020B0604020202020204" pitchFamily="34" charset="0"/>
              <a:cs typeface="Arial" panose="020B0604020202020204" pitchFamily="34" charset="0"/>
            </a:endParaRPr>
          </a:p>
          <a:p>
            <a:pPr algn="ctr"/>
            <a:r>
              <a:rPr lang="en-US" sz="2800" b="1">
                <a:solidFill>
                  <a:srgbClr val="3333FF"/>
                </a:solidFill>
                <a:latin typeface="Arial" panose="020B0604020202020204" pitchFamily="34" charset="0"/>
                <a:cs typeface="Arial" panose="020B0604020202020204" pitchFamily="34" charset="0"/>
              </a:rPr>
              <a:t>Đồng bằng sông Cửu Long là</a:t>
            </a:r>
            <a:r>
              <a:rPr lang="vi-VN" sz="2800" b="1">
                <a:solidFill>
                  <a:srgbClr val="3333FF"/>
                </a:solidFill>
                <a:latin typeface="Arial" panose="020B0604020202020204" pitchFamily="34" charset="0"/>
                <a:cs typeface="Arial" panose="020B0604020202020204" pitchFamily="34" charset="0"/>
              </a:rPr>
              <a:t>?</a:t>
            </a:r>
            <a:endParaRPr lang="en-US" sz="2800" b="1">
              <a:solidFill>
                <a:srgbClr val="3333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8B81C36-2C37-4661-9ABB-49213EA76B0E}"/>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a:t>
            </a:r>
          </a:p>
        </p:txBody>
      </p:sp>
      <p:sp>
        <p:nvSpPr>
          <p:cNvPr id="32" name="Star: 5 Points 31">
            <a:hlinkClick r:id="rId6" action="ppaction://hlinksldjump"/>
            <a:extLst>
              <a:ext uri="{FF2B5EF4-FFF2-40B4-BE49-F238E27FC236}">
                <a16:creationId xmlns:a16="http://schemas.microsoft.com/office/drawing/2014/main" id="{E2DFEEE4-5385-4409-B169-5FC0770DD51D}"/>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054E8F5C-D84B-4271-841F-FBC358D3C6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9731" y="6458498"/>
            <a:ext cx="406400" cy="406400"/>
          </a:xfrm>
          <a:prstGeom prst="rect">
            <a:avLst/>
          </a:prstGeom>
        </p:spPr>
      </p:pic>
    </p:spTree>
    <p:extLst>
      <p:ext uri="{BB962C8B-B14F-4D97-AF65-F5344CB8AC3E}">
        <p14:creationId xmlns:p14="http://schemas.microsoft.com/office/powerpoint/2010/main" val="5339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9" presetClass="emph" presetSubtype="0" fill="hold" nodeType="clickEffect">
                                  <p:stCondLst>
                                    <p:cond delay="0"/>
                                  </p:stCondLst>
                                  <p:childTnLst>
                                    <p:animClr clrSpc="rgb" dir="cw">
                                      <p:cBhvr override="childStyle">
                                        <p:cTn id="31" dur="500" fill="hold"/>
                                        <p:tgtEl>
                                          <p:spTgt spid="27">
                                            <p:txEl>
                                              <p:pRg st="0" end="0"/>
                                            </p:txEl>
                                          </p:spTgt>
                                        </p:tgtEl>
                                        <p:attrNameLst>
                                          <p:attrName>style.color</p:attrName>
                                        </p:attrNameLst>
                                      </p:cBhvr>
                                      <p:to>
                                        <a:schemeClr val="accent2"/>
                                      </p:to>
                                    </p:animClr>
                                    <p:animClr clrSpc="rgb" dir="cw">
                                      <p:cBhvr>
                                        <p:cTn id="32" dur="500" fill="hold"/>
                                        <p:tgtEl>
                                          <p:spTgt spid="27">
                                            <p:txEl>
                                              <p:pRg st="0" end="0"/>
                                            </p:txEl>
                                          </p:spTgt>
                                        </p:tgtEl>
                                        <p:attrNameLst>
                                          <p:attrName>fillcolor</p:attrName>
                                        </p:attrNameLst>
                                      </p:cBhvr>
                                      <p:to>
                                        <a:schemeClr val="accent2"/>
                                      </p:to>
                                    </p:animClr>
                                    <p:set>
                                      <p:cBhvr>
                                        <p:cTn id="33" dur="500" fill="hold"/>
                                        <p:tgtEl>
                                          <p:spTgt spid="27">
                                            <p:txEl>
                                              <p:pRg st="0" end="0"/>
                                            </p:txEl>
                                          </p:spTgt>
                                        </p:tgtEl>
                                        <p:attrNameLst>
                                          <p:attrName>fill.type</p:attrName>
                                        </p:attrNameLst>
                                      </p:cBhvr>
                                      <p:to>
                                        <p:strVal val="solid"/>
                                      </p:to>
                                    </p:set>
                                    <p:set>
                                      <p:cBhvr>
                                        <p:cTn id="34" dur="500" fill="hold"/>
                                        <p:tgtEl>
                                          <p:spTgt spid="2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414" fill="hold"/>
                                        <p:tgtEl>
                                          <p:spTgt spid="3"/>
                                        </p:tgtEl>
                                      </p:cBhvr>
                                    </p:cmd>
                                  </p:childTnLst>
                                </p:cTn>
                              </p:par>
                            </p:childTnLst>
                          </p:cTn>
                        </p:par>
                      </p:childTnLst>
                    </p:cTn>
                  </p:par>
                </p:childTnLst>
              </p:cTn>
              <p:nextCondLst>
                <p:cond evt="onClick" delay="0">
                  <p:tgtEl>
                    <p:spTgt spid="17"/>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26"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a:t>
            </a:r>
            <a:r>
              <a:rPr lang="vi-VN" sz="2800" b="1">
                <a:latin typeface="Arial" panose="020B0604020202020204" pitchFamily="34" charset="0"/>
                <a:cs typeface="Arial" panose="020B0604020202020204" pitchFamily="34" charset="0"/>
              </a:rPr>
              <a:t>4</a:t>
            </a:r>
            <a:endParaRPr lang="en-US" sz="2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70021" y="1995215"/>
            <a:ext cx="7228573" cy="1309854"/>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415861" y="3450372"/>
            <a:ext cx="7955280" cy="3315229"/>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1014326" y="5698302"/>
            <a:ext cx="7711440"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D. Chế độ nước sông theo mùa. </a:t>
            </a:r>
          </a:p>
        </p:txBody>
      </p:sp>
      <p:sp>
        <p:nvSpPr>
          <p:cNvPr id="27" name="TextBox 26">
            <a:extLst>
              <a:ext uri="{FF2B5EF4-FFF2-40B4-BE49-F238E27FC236}">
                <a16:creationId xmlns:a16="http://schemas.microsoft.com/office/drawing/2014/main" id="{2B47A0BA-E892-43E7-8FDB-85D2F135B369}"/>
              </a:ext>
            </a:extLst>
          </p:cNvPr>
          <p:cNvSpPr txBox="1"/>
          <p:nvPr/>
        </p:nvSpPr>
        <p:spPr>
          <a:xfrm>
            <a:off x="1014326" y="4353705"/>
            <a:ext cx="7803973"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B. Độ dốc của lòng sông lớn.</a:t>
            </a:r>
          </a:p>
        </p:txBody>
      </p:sp>
      <p:sp>
        <p:nvSpPr>
          <p:cNvPr id="28" name="TextBox 27">
            <a:extLst>
              <a:ext uri="{FF2B5EF4-FFF2-40B4-BE49-F238E27FC236}">
                <a16:creationId xmlns:a16="http://schemas.microsoft.com/office/drawing/2014/main" id="{F7D353D2-C9FA-4AFC-8013-4E35E0DA699B}"/>
              </a:ext>
            </a:extLst>
          </p:cNvPr>
          <p:cNvSpPr txBox="1"/>
          <p:nvPr/>
        </p:nvSpPr>
        <p:spPr>
          <a:xfrm>
            <a:off x="1074631" y="3653474"/>
            <a:ext cx="7729076"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A. Nhiều nước, giàu phù sa</a:t>
            </a:r>
          </a:p>
        </p:txBody>
      </p:sp>
      <p:sp>
        <p:nvSpPr>
          <p:cNvPr id="29" name="TextBox 28">
            <a:extLst>
              <a:ext uri="{FF2B5EF4-FFF2-40B4-BE49-F238E27FC236}">
                <a16:creationId xmlns:a16="http://schemas.microsoft.com/office/drawing/2014/main" id="{0F6F3E22-3C3C-479E-8A33-3FA56D5089F4}"/>
              </a:ext>
            </a:extLst>
          </p:cNvPr>
          <p:cNvSpPr txBox="1"/>
          <p:nvPr/>
        </p:nvSpPr>
        <p:spPr>
          <a:xfrm>
            <a:off x="1014326" y="5020235"/>
            <a:ext cx="7448373"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C. Sông ngòi kênh rạch chằng chịt.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660120" y="2147860"/>
            <a:ext cx="7448373" cy="954107"/>
          </a:xfrm>
          <a:prstGeom prst="rect">
            <a:avLst/>
          </a:prstGeom>
          <a:noFill/>
        </p:spPr>
        <p:txBody>
          <a:bodyPr wrap="square" rtlCol="0">
            <a:spAutoFit/>
          </a:bodyPr>
          <a:lstStyle/>
          <a:p>
            <a:pPr algn="ctr"/>
            <a:r>
              <a:rPr lang="en-US" sz="2800" b="1">
                <a:solidFill>
                  <a:srgbClr val="3333FF"/>
                </a:solidFill>
                <a:latin typeface="Arial" panose="020B0604020202020204" pitchFamily="34" charset="0"/>
                <a:cs typeface="Arial" panose="020B0604020202020204" pitchFamily="34" charset="0"/>
              </a:rPr>
              <a:t>Ý nào sau đây không đúng về đặc điểm sông ngòi ở Đồng bằng sông Cửu Long?</a:t>
            </a:r>
          </a:p>
        </p:txBody>
      </p:sp>
      <p:sp>
        <p:nvSpPr>
          <p:cNvPr id="31" name="TextBox 30">
            <a:extLst>
              <a:ext uri="{FF2B5EF4-FFF2-40B4-BE49-F238E27FC236}">
                <a16:creationId xmlns:a16="http://schemas.microsoft.com/office/drawing/2014/main" id="{1CD9F736-8052-4F5F-9933-BF2C31B0710D}"/>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a:t>
            </a:r>
          </a:p>
        </p:txBody>
      </p:sp>
      <p:sp>
        <p:nvSpPr>
          <p:cNvPr id="32" name="Star: 5 Points 31">
            <a:hlinkClick r:id="rId6" action="ppaction://hlinksldjump"/>
            <a:extLst>
              <a:ext uri="{FF2B5EF4-FFF2-40B4-BE49-F238E27FC236}">
                <a16:creationId xmlns:a16="http://schemas.microsoft.com/office/drawing/2014/main" id="{E0B44049-02E4-4A48-A36A-1125B9AD2C23}"/>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eng-yeah-tre-con-www_nhacchuongvui_com">
            <a:hlinkClick r:id="" action="ppaction://media"/>
            <a:extLst>
              <a:ext uri="{FF2B5EF4-FFF2-40B4-BE49-F238E27FC236}">
                <a16:creationId xmlns:a16="http://schemas.microsoft.com/office/drawing/2014/main" id="{F5FB2C64-AB53-458E-8282-BD4A6DB93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31863" y="6924040"/>
            <a:ext cx="406400" cy="406400"/>
          </a:xfrm>
          <a:prstGeom prst="rect">
            <a:avLst/>
          </a:prstGeom>
        </p:spPr>
      </p:pic>
    </p:spTree>
    <p:extLst>
      <p:ext uri="{BB962C8B-B14F-4D97-AF65-F5344CB8AC3E}">
        <p14:creationId xmlns:p14="http://schemas.microsoft.com/office/powerpoint/2010/main" val="14139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wipe(left)">
                                      <p:cBhvr>
                                        <p:cTn id="2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4"/>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28" grpId="0"/>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Nhiều chính sách thúc đẩy phát triển đồng bằng sông Cửu Long -  ThienNhien.Net | Con người và Thiên nhiên">
            <a:extLst>
              <a:ext uri="{FF2B5EF4-FFF2-40B4-BE49-F238E27FC236}">
                <a16:creationId xmlns:a16="http://schemas.microsoft.com/office/drawing/2014/main" id="{70D3587D-246C-4E36-BB15-9A9400DC2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7" r="-1" b="-1"/>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hững trở lực kìm chân Đồng bằng sông Cửu Long - VnExpress Kinh doanh">
            <a:extLst>
              <a:ext uri="{FF2B5EF4-FFF2-40B4-BE49-F238E27FC236}">
                <a16:creationId xmlns:a16="http://schemas.microsoft.com/office/drawing/2014/main" id="{97DC55AB-7BA3-4B87-BF6D-EC76E6AEF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6" r="-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8543A8-30FF-4C9A-9DC5-10B6DE4E3DCF}"/>
              </a:ext>
            </a:extLst>
          </p:cNvPr>
          <p:cNvSpPr txBox="1"/>
          <p:nvPr/>
        </p:nvSpPr>
        <p:spPr>
          <a:xfrm>
            <a:off x="616450" y="4615840"/>
            <a:ext cx="10938808" cy="1526741"/>
          </a:xfrm>
          <a:prstGeom prst="rect">
            <a:avLst/>
          </a:prstGeom>
          <a:solidFill>
            <a:schemeClr val="tx1">
              <a:lumMod val="65000"/>
              <a:lumOff val="35000"/>
            </a:schemeClr>
          </a:solidFill>
        </p:spPr>
        <p:txBody>
          <a:bodyPr vert="horz" lIns="91440" tIns="45720" rIns="91440" bIns="45720" rtlCol="0" anchor="ctr">
            <a:normAutofit/>
          </a:bodyPr>
          <a:lstStyle/>
          <a:p>
            <a:pPr algn="ctr">
              <a:lnSpc>
                <a:spcPct val="90000"/>
              </a:lnSpc>
              <a:spcAft>
                <a:spcPts val="600"/>
              </a:spcAft>
            </a:pPr>
            <a:r>
              <a:rPr lang="en-US" sz="3600" b="1">
                <a:solidFill>
                  <a:schemeClr val="bg1"/>
                </a:solidFill>
                <a:latin typeface="Arial" panose="020B0604020202020204" pitchFamily="34" charset="0"/>
                <a:cs typeface="Arial" panose="020B0604020202020204" pitchFamily="34" charset="0"/>
              </a:rPr>
              <a:t>BÀI 35</a:t>
            </a:r>
          </a:p>
          <a:p>
            <a:pPr algn="ctr">
              <a:lnSpc>
                <a:spcPct val="90000"/>
              </a:lnSpc>
              <a:spcAft>
                <a:spcPts val="600"/>
              </a:spcAft>
            </a:pPr>
            <a:r>
              <a:rPr lang="en-US" sz="3600" b="1">
                <a:solidFill>
                  <a:schemeClr val="bg1"/>
                </a:solidFill>
                <a:latin typeface="Arial" panose="020B0604020202020204" pitchFamily="34" charset="0"/>
                <a:cs typeface="Arial" panose="020B0604020202020204" pitchFamily="34" charset="0"/>
              </a:rPr>
              <a:t>VÙNG ĐỒNG BẰNG SÔNG CỬU LONG</a:t>
            </a:r>
          </a:p>
        </p:txBody>
      </p:sp>
    </p:spTree>
    <p:extLst>
      <p:ext uri="{BB962C8B-B14F-4D97-AF65-F5344CB8AC3E}">
        <p14:creationId xmlns:p14="http://schemas.microsoft.com/office/powerpoint/2010/main" val="121251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sp>
        <p:nvSpPr>
          <p:cNvPr id="3" name="Rectangle 2">
            <a:extLst>
              <a:ext uri="{FF2B5EF4-FFF2-40B4-BE49-F238E27FC236}">
                <a16:creationId xmlns:a16="http://schemas.microsoft.com/office/drawing/2014/main" id="{30B2C719-1335-4DE9-8360-9DF82F5AB698}"/>
              </a:ext>
            </a:extLst>
          </p:cNvPr>
          <p:cNvSpPr/>
          <p:nvPr/>
        </p:nvSpPr>
        <p:spPr>
          <a:xfrm>
            <a:off x="183242" y="1291381"/>
            <a:ext cx="11747646" cy="3490186"/>
          </a:xfrm>
          <a:prstGeom prst="rect">
            <a:avLst/>
          </a:prstGeom>
          <a:ln>
            <a:solidFill>
              <a:srgbClr val="0070C0"/>
            </a:solidFill>
            <a:prstDash val="dash"/>
          </a:ln>
        </p:spPr>
        <p:txBody>
          <a:bodyPr wrap="square">
            <a:spAutoFit/>
          </a:bodyPr>
          <a:lstStyle/>
          <a:p>
            <a:r>
              <a:rPr lang="en-US" sz="2800">
                <a:solidFill>
                  <a:srgbClr val="3333FF"/>
                </a:solidFill>
                <a:latin typeface="Arial" panose="020B0604020202020204" pitchFamily="34" charset="0"/>
                <a:cs typeface="Arial" panose="020B0604020202020204" pitchFamily="34" charset="0"/>
              </a:rPr>
              <a:t>Qua tìm hiểu thực tế và thông tin trên Internet, hãy phân tích những hậu quả của tình trạng biến đổi khí hậu, nước biển dâng đến sinh hoạt và sản xuất của người dân vùng Đồng bằng sông Cửu Long.</a:t>
            </a:r>
          </a:p>
          <a:p>
            <a:pPr marL="571500" indent="-571500">
              <a:lnSpc>
                <a:spcPct val="140000"/>
              </a:lnSpc>
              <a:spcBef>
                <a:spcPts val="0"/>
              </a:spcBef>
              <a:buFont typeface="Wingdings" panose="05000000000000000000" pitchFamily="2" charset="2"/>
              <a:buChar char="Ø"/>
            </a:pPr>
            <a:r>
              <a:rPr lang="da-DK" sz="3600">
                <a:solidFill>
                  <a:srgbClr val="C00000"/>
                </a:solidFill>
                <a:latin typeface="Arial" panose="020B0604020202020204" pitchFamily="34" charset="0"/>
                <a:ea typeface="Roboto" panose="02000000000000000000" pitchFamily="2" charset="0"/>
                <a:cs typeface="Arial" panose="020B0604020202020204" pitchFamily="34" charset="0"/>
              </a:rPr>
              <a:t>Tiêu chí:</a:t>
            </a:r>
          </a:p>
          <a:p>
            <a:pPr marL="571500" indent="-571500">
              <a:lnSpc>
                <a:spcPct val="140000"/>
              </a:lnSpc>
              <a:spcBef>
                <a:spcPts val="0"/>
              </a:spcBef>
              <a:buFont typeface="Wingdings" panose="05000000000000000000" pitchFamily="2" charset="2"/>
              <a:buChar char="v"/>
            </a:pPr>
            <a:r>
              <a:rPr lang="da-DK" sz="3600">
                <a:solidFill>
                  <a:srgbClr val="00B050"/>
                </a:solidFill>
                <a:latin typeface="Arial" panose="020B0604020202020204" pitchFamily="34" charset="0"/>
                <a:ea typeface="Roboto" panose="02000000000000000000" pitchFamily="2" charset="0"/>
                <a:cs typeface="Arial" panose="020B0604020202020204" pitchFamily="34" charset="0"/>
              </a:rPr>
              <a:t>Cá nhân</a:t>
            </a:r>
            <a:endParaRPr lang="vi-VN" sz="3600">
              <a:solidFill>
                <a:srgbClr val="00B050"/>
              </a:solidFill>
              <a:latin typeface="Arial" panose="020B0604020202020204" pitchFamily="34" charset="0"/>
              <a:ea typeface="Roboto" panose="02000000000000000000" pitchFamily="2" charset="0"/>
              <a:cs typeface="Arial" panose="020B0604020202020204" pitchFamily="34" charset="0"/>
            </a:endParaRPr>
          </a:p>
          <a:p>
            <a:pPr marL="571500" indent="-571500">
              <a:buFont typeface="Wingdings" panose="05000000000000000000" pitchFamily="2" charset="2"/>
              <a:buChar char="Ø"/>
            </a:pPr>
            <a:r>
              <a:rPr lang="da-DK" sz="3600">
                <a:solidFill>
                  <a:srgbClr val="C00000"/>
                </a:solidFill>
                <a:latin typeface="Arial" panose="020B0604020202020204" pitchFamily="34" charset="0"/>
                <a:ea typeface="Roboto" panose="02000000000000000000" pitchFamily="2" charset="0"/>
                <a:cs typeface="Arial" panose="020B0604020202020204" pitchFamily="34" charset="0"/>
              </a:rPr>
              <a:t>Hạn nộp: </a:t>
            </a:r>
            <a:r>
              <a:rPr lang="da-DK" sz="3600">
                <a:solidFill>
                  <a:srgbClr val="00B050"/>
                </a:solidFill>
                <a:latin typeface="Arial" panose="020B0604020202020204" pitchFamily="34" charset="0"/>
                <a:ea typeface="Roboto" panose="02000000000000000000" pitchFamily="2" charset="0"/>
                <a:cs typeface="Arial" panose="020B0604020202020204" pitchFamily="34" charset="0"/>
              </a:rPr>
              <a:t>tuần sau</a:t>
            </a:r>
            <a:endParaRPr lang="en-US" sz="3600">
              <a:solidFill>
                <a:srgbClr val="00B05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B09B4CAD-784A-4E92-9584-86AB0F57CD39}"/>
              </a:ext>
            </a:extLst>
          </p:cNvPr>
          <p:cNvSpPr/>
          <p:nvPr/>
        </p:nvSpPr>
        <p:spPr>
          <a:xfrm>
            <a:off x="3095739" y="256649"/>
            <a:ext cx="6147413" cy="9440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DA6FC3-BA68-442A-9915-84CCA57EF6E2}"/>
              </a:ext>
            </a:extLst>
          </p:cNvPr>
          <p:cNvSpPr txBox="1">
            <a:spLocks/>
          </p:cNvSpPr>
          <p:nvPr/>
        </p:nvSpPr>
        <p:spPr>
          <a:xfrm>
            <a:off x="2232752" y="315768"/>
            <a:ext cx="8225400" cy="825818"/>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70C0"/>
                </a:solidFill>
                <a:latin typeface="#9Slide07 IcielBC Cubano Normal" panose="00000500000000000000" pitchFamily="2" charset="0"/>
                <a:cs typeface="Arial" panose="020B0604020202020204" pitchFamily="34" charset="0"/>
              </a:rPr>
              <a:t>NHIỆM VỤ CỦA EM</a:t>
            </a:r>
            <a:endParaRPr lang="en-US" b="1" dirty="0">
              <a:solidFill>
                <a:srgbClr val="0070C0"/>
              </a:solidFill>
              <a:latin typeface="#9Slide07 IcielBC Cubano Normal" panose="000005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B0C49ABF-DEB7-4418-84B3-E9E733D82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406" y="2351450"/>
            <a:ext cx="2502994" cy="2379800"/>
          </a:xfrm>
          <a:prstGeom prst="rect">
            <a:avLst/>
          </a:prstGeom>
        </p:spPr>
      </p:pic>
    </p:spTree>
    <p:extLst>
      <p:ext uri="{BB962C8B-B14F-4D97-AF65-F5344CB8AC3E}">
        <p14:creationId xmlns:p14="http://schemas.microsoft.com/office/powerpoint/2010/main" val="990551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FF99CC"/>
                </a:solidFill>
                <a:latin typeface="Arial" pitchFamily="34" charset="0"/>
                <a:cs typeface="Arial" pitchFamily="34" charset="0"/>
              </a:rPr>
              <a:t>Hoàn thành bài tập</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3410773" y="4512730"/>
            <a:ext cx="8529594"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a:solidFill>
                  <a:srgbClr val="3399FF"/>
                </a:solidFill>
                <a:latin typeface="Arial" pitchFamily="34" charset="0"/>
                <a:cs typeface="Arial" pitchFamily="34" charset="0"/>
              </a:rPr>
              <a:t>Chuẩn bị tiết ….</a:t>
            </a:r>
            <a:endParaRPr lang="en-US" sz="36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spTree>
    <p:extLst>
      <p:ext uri="{BB962C8B-B14F-4D97-AF65-F5344CB8AC3E}">
        <p14:creationId xmlns:p14="http://schemas.microsoft.com/office/powerpoint/2010/main" val="4290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973781" y="2133470"/>
            <a:ext cx="7360648"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424065" y="2241395"/>
            <a:ext cx="6953678" cy="646331"/>
          </a:xfrm>
          <a:prstGeom prst="rect">
            <a:avLst/>
          </a:prstGeom>
          <a:noFill/>
        </p:spPr>
        <p:txBody>
          <a:bodyPr wrap="square" rtlCol="0">
            <a:spAutoFit/>
          </a:bodyPr>
          <a:lstStyle/>
          <a:p>
            <a:pPr algn="ctr"/>
            <a:r>
              <a:rPr lang="en-US" sz="3600" dirty="0" err="1">
                <a:solidFill>
                  <a:srgbClr val="0070C0"/>
                </a:solidFill>
                <a:latin typeface="Arial" panose="020B0604020202020204" pitchFamily="34" charset="0"/>
                <a:cs typeface="Arial" panose="020B0604020202020204" pitchFamily="34" charset="0"/>
              </a:rPr>
              <a:t>Vị</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trí</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địa</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lí</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và</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giới</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hạn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lãnh</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thổ</a:t>
            </a:r>
            <a:endParaRPr lang="en-US" sz="3600" dirty="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1211553" y="2133470"/>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213966" y="3368207"/>
            <a:ext cx="10756255" cy="872949"/>
            <a:chOff x="1133366" y="2220084"/>
            <a:chExt cx="5681780" cy="914400"/>
          </a:xfrm>
          <a:solidFill>
            <a:schemeClr val="accent6">
              <a:lumMod val="40000"/>
              <a:lumOff val="60000"/>
            </a:schemeClr>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544783" y="3478856"/>
            <a:ext cx="9223916" cy="646331"/>
          </a:xfrm>
          <a:prstGeom prst="rect">
            <a:avLst/>
          </a:prstGeom>
          <a:noFill/>
        </p:spPr>
        <p:txBody>
          <a:bodyPr wrap="square" rtlCol="0">
            <a:spAutoFit/>
          </a:bodyPr>
          <a:lstStyle/>
          <a:p>
            <a:pPr algn="ctr"/>
            <a:r>
              <a:rPr lang="en-US" sz="3600" dirty="0" err="1">
                <a:solidFill>
                  <a:srgbClr val="0070C0"/>
                </a:solidFill>
                <a:latin typeface="Arial" panose="020B0604020202020204" pitchFamily="34" charset="0"/>
                <a:cs typeface="Arial" panose="020B0604020202020204" pitchFamily="34" charset="0"/>
              </a:rPr>
              <a:t>Điều</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kiện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tự</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nhiên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và</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tài</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nguyên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thiên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nhiên</a:t>
            </a:r>
            <a:endParaRPr lang="en-US" sz="3600" dirty="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id="{5842362C-C37A-4057-BCCB-B6B9E2ED8C94}"/>
              </a:ext>
            </a:extLst>
          </p:cNvPr>
          <p:cNvSpPr/>
          <p:nvPr/>
        </p:nvSpPr>
        <p:spPr>
          <a:xfrm>
            <a:off x="1199683" y="337893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II</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094879" y="367265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CA3A10-D230-44BD-9E54-738DF0FD37CF}"/>
              </a:ext>
            </a:extLst>
          </p:cNvPr>
          <p:cNvGrpSpPr/>
          <p:nvPr/>
        </p:nvGrpSpPr>
        <p:grpSpPr>
          <a:xfrm>
            <a:off x="1202331" y="4554583"/>
            <a:ext cx="8988230" cy="872949"/>
            <a:chOff x="1133366" y="2220084"/>
            <a:chExt cx="5681780" cy="914400"/>
          </a:xfrm>
          <a:solidFill>
            <a:schemeClr val="accent2">
              <a:lumMod val="40000"/>
              <a:lumOff val="60000"/>
            </a:schemeClr>
          </a:solidFill>
        </p:grpSpPr>
        <p:sp>
          <p:nvSpPr>
            <p:cNvPr id="20" name="Arrow: Pentagon 19">
              <a:extLst>
                <a:ext uri="{FF2B5EF4-FFF2-40B4-BE49-F238E27FC236}">
                  <a16:creationId xmlns:a16="http://schemas.microsoft.com/office/drawing/2014/main" id="{A99F5059-E907-4716-8747-BA82AE390CD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23573754-7230-4BE4-AC8B-6882E5D7A74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2" name="TextBox 21">
            <a:extLst>
              <a:ext uri="{FF2B5EF4-FFF2-40B4-BE49-F238E27FC236}">
                <a16:creationId xmlns:a16="http://schemas.microsoft.com/office/drawing/2014/main" id="{C0D4F530-F7C7-49C9-9814-0BDBD2792C3B}"/>
              </a:ext>
            </a:extLst>
          </p:cNvPr>
          <p:cNvSpPr txBox="1"/>
          <p:nvPr/>
        </p:nvSpPr>
        <p:spPr>
          <a:xfrm>
            <a:off x="713001" y="4635870"/>
            <a:ext cx="9223916" cy="646331"/>
          </a:xfrm>
          <a:prstGeom prst="rect">
            <a:avLst/>
          </a:prstGeom>
          <a:noFill/>
        </p:spPr>
        <p:txBody>
          <a:bodyPr wrap="square" rtlCol="0">
            <a:spAutoFit/>
          </a:bodyPr>
          <a:lstStyle/>
          <a:p>
            <a:pPr algn="ctr"/>
            <a:r>
              <a:rPr lang="en-US" sz="3600" dirty="0" err="1">
                <a:solidFill>
                  <a:srgbClr val="0070C0"/>
                </a:solidFill>
                <a:latin typeface="Arial" panose="020B0604020202020204" pitchFamily="34" charset="0"/>
                <a:cs typeface="Arial" panose="020B0604020202020204" pitchFamily="34" charset="0"/>
              </a:rPr>
              <a:t>Đặc</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điểm</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dân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cư</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xã</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hội</a:t>
            </a:r>
            <a:endParaRPr lang="en-US" sz="3600" dirty="0">
              <a:solidFill>
                <a:srgbClr val="0070C0"/>
              </a:solidFill>
              <a:latin typeface="Arial" panose="020B0604020202020204" pitchFamily="34" charset="0"/>
              <a:cs typeface="Arial" panose="020B0604020202020204" pitchFamily="34" charset="0"/>
            </a:endParaRPr>
          </a:p>
        </p:txBody>
      </p:sp>
      <p:sp>
        <p:nvSpPr>
          <p:cNvPr id="23" name="Arrow: Pentagon 22">
            <a:extLst>
              <a:ext uri="{FF2B5EF4-FFF2-40B4-BE49-F238E27FC236}">
                <a16:creationId xmlns:a16="http://schemas.microsoft.com/office/drawing/2014/main" id="{4CCF2FF3-FEAD-4AAA-9F59-723D63E5E642}"/>
              </a:ext>
            </a:extLst>
          </p:cNvPr>
          <p:cNvSpPr/>
          <p:nvPr/>
        </p:nvSpPr>
        <p:spPr>
          <a:xfrm>
            <a:off x="1228992" y="4565303"/>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24" name="Isosceles Triangle 23">
            <a:extLst>
              <a:ext uri="{FF2B5EF4-FFF2-40B4-BE49-F238E27FC236}">
                <a16:creationId xmlns:a16="http://schemas.microsoft.com/office/drawing/2014/main" id="{DE03EFEC-8C9A-4D70-BF96-6360F69A2D5F}"/>
              </a:ext>
            </a:extLst>
          </p:cNvPr>
          <p:cNvSpPr/>
          <p:nvPr/>
        </p:nvSpPr>
        <p:spPr>
          <a:xfrm rot="5400000">
            <a:off x="2219724" y="487267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2" grpId="0"/>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BEDC36-C906-4A7B-A5A1-355347BC1CFF}"/>
              </a:ext>
            </a:extLst>
          </p:cNvPr>
          <p:cNvGrpSpPr/>
          <p:nvPr/>
        </p:nvGrpSpPr>
        <p:grpSpPr>
          <a:xfrm>
            <a:off x="1024265" y="81096"/>
            <a:ext cx="7360648" cy="872949"/>
            <a:chOff x="1133366" y="2220084"/>
            <a:chExt cx="5681780" cy="914400"/>
          </a:xfrm>
        </p:grpSpPr>
        <p:sp>
          <p:nvSpPr>
            <p:cNvPr id="3" name="Arrow: Pentagon 2">
              <a:extLst>
                <a:ext uri="{FF2B5EF4-FFF2-40B4-BE49-F238E27FC236}">
                  <a16:creationId xmlns:a16="http://schemas.microsoft.com/office/drawing/2014/main" id="{54CF9084-BAA1-4FE7-AB16-E21D7946541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7D694CB-A81F-446C-AF19-749CC4F06997}"/>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7B48F5A-DE05-4E46-B350-A0D57C2D0164}"/>
              </a:ext>
            </a:extLst>
          </p:cNvPr>
          <p:cNvSpPr txBox="1"/>
          <p:nvPr/>
        </p:nvSpPr>
        <p:spPr>
          <a:xfrm>
            <a:off x="1242541" y="161725"/>
            <a:ext cx="6953678" cy="646331"/>
          </a:xfrm>
          <a:prstGeom prst="rect">
            <a:avLst/>
          </a:prstGeom>
          <a:noFill/>
        </p:spPr>
        <p:txBody>
          <a:bodyPr wrap="square" rtlCol="0">
            <a:spAutoFit/>
          </a:bodyPr>
          <a:lstStyle/>
          <a:p>
            <a:pPr algn="ctr"/>
            <a:r>
              <a:rPr lang="en-US" sz="3600" dirty="0" err="1">
                <a:solidFill>
                  <a:srgbClr val="0070C0"/>
                </a:solidFill>
                <a:latin typeface="Arial" panose="020B0604020202020204" pitchFamily="34" charset="0"/>
                <a:cs typeface="Arial" panose="020B0604020202020204" pitchFamily="34" charset="0"/>
              </a:rPr>
              <a:t>Vị</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trí</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địa</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lí</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và</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giới</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hạn</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lãnh</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thổ</a:t>
            </a:r>
            <a:endParaRPr lang="en-US" sz="36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8360B0B-3D5B-434D-9A4C-0A1DC1D5E76E}"/>
              </a:ext>
            </a:extLst>
          </p:cNvPr>
          <p:cNvGrpSpPr/>
          <p:nvPr/>
        </p:nvGrpSpPr>
        <p:grpSpPr>
          <a:xfrm>
            <a:off x="262037" y="81096"/>
            <a:ext cx="1301952" cy="872949"/>
            <a:chOff x="344605" y="154323"/>
            <a:chExt cx="1301952" cy="872949"/>
          </a:xfrm>
        </p:grpSpPr>
        <p:sp>
          <p:nvSpPr>
            <p:cNvPr id="7" name="Arrow: Pentagon 6">
              <a:extLst>
                <a:ext uri="{FF2B5EF4-FFF2-40B4-BE49-F238E27FC236}">
                  <a16:creationId xmlns:a16="http://schemas.microsoft.com/office/drawing/2014/main" id="{7FB6454E-A841-44C7-97E5-FE770DF5BEBC}"/>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8" name="Isosceles Triangle 7">
              <a:extLst>
                <a:ext uri="{FF2B5EF4-FFF2-40B4-BE49-F238E27FC236}">
                  <a16:creationId xmlns:a16="http://schemas.microsoft.com/office/drawing/2014/main" id="{A0D42147-7B2A-4447-827C-947150265CB7}"/>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Table 11">
            <a:extLst>
              <a:ext uri="{FF2B5EF4-FFF2-40B4-BE49-F238E27FC236}">
                <a16:creationId xmlns:a16="http://schemas.microsoft.com/office/drawing/2014/main" id="{61785279-3B0E-4606-AD2C-477023F1A16B}"/>
              </a:ext>
            </a:extLst>
          </p:cNvPr>
          <p:cNvGraphicFramePr>
            <a:graphicFrameLocks noGrp="1"/>
          </p:cNvGraphicFramePr>
          <p:nvPr>
            <p:extLst>
              <p:ext uri="{D42A27DB-BD31-4B8C-83A1-F6EECF244321}">
                <p14:modId xmlns:p14="http://schemas.microsoft.com/office/powerpoint/2010/main" val="1626022527"/>
              </p:ext>
            </p:extLst>
          </p:nvPr>
        </p:nvGraphicFramePr>
        <p:xfrm>
          <a:off x="6134533" y="3545728"/>
          <a:ext cx="5967090" cy="2923196"/>
        </p:xfrm>
        <a:graphic>
          <a:graphicData uri="http://schemas.openxmlformats.org/drawingml/2006/table">
            <a:tbl>
              <a:tblPr firstRow="1" firstCol="1" bandRow="1">
                <a:tableStyleId>{5C22544A-7EE6-4342-B048-85BDC9FD1C3A}</a:tableStyleId>
              </a:tblPr>
              <a:tblGrid>
                <a:gridCol w="2710301">
                  <a:extLst>
                    <a:ext uri="{9D8B030D-6E8A-4147-A177-3AD203B41FA5}">
                      <a16:colId xmlns:a16="http://schemas.microsoft.com/office/drawing/2014/main" val="1727328104"/>
                    </a:ext>
                  </a:extLst>
                </a:gridCol>
                <a:gridCol w="3256789">
                  <a:extLst>
                    <a:ext uri="{9D8B030D-6E8A-4147-A177-3AD203B41FA5}">
                      <a16:colId xmlns:a16="http://schemas.microsoft.com/office/drawing/2014/main" val="1477380599"/>
                    </a:ext>
                  </a:extLst>
                </a:gridCol>
              </a:tblGrid>
              <a:tr h="989456">
                <a:tc>
                  <a:txBody>
                    <a:bodyPr/>
                    <a:lstStyle/>
                    <a:p>
                      <a:pPr marL="0" marR="0" algn="ctr">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Tiêu</a:t>
                      </a:r>
                      <a:r>
                        <a:rPr lang="en-US" sz="2000" dirty="0">
                          <a:effectLst/>
                          <a:latin typeface="Arial" panose="020B0604020202020204" pitchFamily="34" charset="0"/>
                          <a:ea typeface="Tahoma" panose="020B0604030504040204" pitchFamily="34" charset="0"/>
                          <a:cs typeface="Arial" panose="020B0604020202020204" pitchFamily="34" charset="0"/>
                        </a:rPr>
                        <a:t> </a:t>
                      </a:r>
                      <a:r>
                        <a:rPr lang="en-US" sz="2000" dirty="0" err="1">
                          <a:effectLst/>
                          <a:latin typeface="Arial" panose="020B0604020202020204" pitchFamily="34" charset="0"/>
                          <a:ea typeface="Tahoma" panose="020B0604030504040204" pitchFamily="34" charset="0"/>
                          <a:cs typeface="Arial" panose="020B0604020202020204" pitchFamily="34" charset="0"/>
                        </a:rPr>
                        <a:t>chí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nchor="ctr">
                    <a:solidFill>
                      <a:srgbClr val="7030A0"/>
                    </a:solidFill>
                  </a:tcPr>
                </a:tc>
                <a:tc>
                  <a:txBody>
                    <a:bodyPr/>
                    <a:lstStyle/>
                    <a:p>
                      <a:pPr marL="0" marR="0" algn="ctr">
                        <a:lnSpc>
                          <a:spcPct val="120000"/>
                        </a:lnSpc>
                        <a:spcBef>
                          <a:spcPts val="0"/>
                        </a:spcBef>
                        <a:spcAft>
                          <a:spcPts val="0"/>
                        </a:spcAft>
                      </a:pPr>
                      <a:r>
                        <a:rPr lang="en-US" sz="1800" dirty="0" err="1">
                          <a:effectLst/>
                          <a:latin typeface="Arial" panose="020B0604020202020204" pitchFamily="34" charset="0"/>
                          <a:ea typeface="Tahoma" panose="020B0604030504040204" pitchFamily="34" charset="0"/>
                          <a:cs typeface="Arial" panose="020B0604020202020204" pitchFamily="34" charset="0"/>
                        </a:rPr>
                        <a:t>Thông</a:t>
                      </a:r>
                      <a:r>
                        <a:rPr lang="en-US" sz="1800" dirty="0">
                          <a:effectLst/>
                          <a:latin typeface="Arial" panose="020B0604020202020204" pitchFamily="34" charset="0"/>
                          <a:ea typeface="Tahoma" panose="020B0604030504040204" pitchFamily="34" charset="0"/>
                          <a:cs typeface="Arial" panose="020B0604020202020204" pitchFamily="34" charset="0"/>
                        </a:rPr>
                        <a:t> tin </a:t>
                      </a:r>
                      <a:r>
                        <a:rPr lang="en-US" sz="1800" dirty="0" err="1">
                          <a:effectLst/>
                          <a:latin typeface="Arial" panose="020B0604020202020204" pitchFamily="34" charset="0"/>
                          <a:ea typeface="Tahoma" panose="020B0604030504040204" pitchFamily="34" charset="0"/>
                          <a:cs typeface="Arial" panose="020B0604020202020204" pitchFamily="34" charset="0"/>
                        </a:rPr>
                        <a:t>vùng</a:t>
                      </a:r>
                      <a:r>
                        <a:rPr lang="en-US" sz="1800" dirty="0">
                          <a:effectLst/>
                          <a:latin typeface="Arial" panose="020B0604020202020204" pitchFamily="34" charset="0"/>
                          <a:ea typeface="Tahoma" panose="020B0604030504040204" pitchFamily="34" charset="0"/>
                          <a:cs typeface="Arial" panose="020B0604020202020204" pitchFamily="34" charset="0"/>
                        </a:rPr>
                        <a:t> </a:t>
                      </a:r>
                    </a:p>
                    <a:p>
                      <a:pPr marL="0" marR="0" algn="ctr">
                        <a:lnSpc>
                          <a:spcPct val="120000"/>
                        </a:lnSpc>
                        <a:spcBef>
                          <a:spcPts val="0"/>
                        </a:spcBef>
                        <a:spcAft>
                          <a:spcPts val="0"/>
                        </a:spcAft>
                      </a:pPr>
                      <a:r>
                        <a:rPr lang="en-US" sz="1800">
                          <a:effectLst/>
                          <a:latin typeface="Arial" panose="020B0604020202020204" pitchFamily="34" charset="0"/>
                          <a:ea typeface="Tahoma" panose="020B0604030504040204" pitchFamily="34" charset="0"/>
                          <a:cs typeface="Arial" panose="020B0604020202020204" pitchFamily="34" charset="0"/>
                        </a:rPr>
                        <a:t>Đồng bằng sông Cửu Long</a:t>
                      </a:r>
                      <a:endParaRPr lang="en-US" sz="18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rgbClr val="7030A0"/>
                    </a:solidFill>
                  </a:tcPr>
                </a:tc>
                <a:extLst>
                  <a:ext uri="{0D108BD9-81ED-4DB2-BD59-A6C34878D82A}">
                    <a16:rowId xmlns:a16="http://schemas.microsoft.com/office/drawing/2014/main" val="1347849793"/>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Diện tích vùng</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solidFill>
                      <a:schemeClr val="accent4">
                        <a:lumMod val="40000"/>
                        <a:lumOff val="60000"/>
                      </a:schemeClr>
                    </a:solidFill>
                  </a:tcPr>
                </a:tc>
                <a:extLst>
                  <a:ext uri="{0D108BD9-81ED-4DB2-BD59-A6C34878D82A}">
                    <a16:rowId xmlns:a16="http://schemas.microsoft.com/office/drawing/2014/main" val="2445896724"/>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Tiếp giáp các vùng</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26931323"/>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Gồm các tỉnh thành</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293976667"/>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Ý nghĩa của vị trí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r>
                        <a:rPr lang="en-US" sz="2000" dirty="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solidFill>
                      <a:schemeClr val="accent6">
                        <a:lumMod val="40000"/>
                        <a:lumOff val="60000"/>
                      </a:schemeClr>
                    </a:solidFill>
                  </a:tcPr>
                </a:tc>
                <a:extLst>
                  <a:ext uri="{0D108BD9-81ED-4DB2-BD59-A6C34878D82A}">
                    <a16:rowId xmlns:a16="http://schemas.microsoft.com/office/drawing/2014/main" val="2174947331"/>
                  </a:ext>
                </a:extLst>
              </a:tr>
            </a:tbl>
          </a:graphicData>
        </a:graphic>
      </p:graphicFrame>
      <p:sp>
        <p:nvSpPr>
          <p:cNvPr id="13" name="TextBox 12">
            <a:extLst>
              <a:ext uri="{FF2B5EF4-FFF2-40B4-BE49-F238E27FC236}">
                <a16:creationId xmlns:a16="http://schemas.microsoft.com/office/drawing/2014/main" id="{5925ADE7-7A77-465F-BF41-FC1A7759B3CF}"/>
              </a:ext>
            </a:extLst>
          </p:cNvPr>
          <p:cNvSpPr txBox="1"/>
          <p:nvPr/>
        </p:nvSpPr>
        <p:spPr>
          <a:xfrm>
            <a:off x="6096000" y="1940451"/>
            <a:ext cx="6083026"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v"/>
            </a:pPr>
            <a:r>
              <a:rPr lang="en-US" sz="2400" b="1">
                <a:solidFill>
                  <a:srgbClr val="FF0000"/>
                </a:solidFill>
                <a:latin typeface="Arial" panose="020B0604020202020204" pitchFamily="34" charset="0"/>
                <a:cs typeface="Arial" panose="020B0604020202020204" pitchFamily="34" charset="0"/>
              </a:rPr>
              <a:t> Hình thức: </a:t>
            </a:r>
            <a:r>
              <a:rPr lang="en-US" sz="2400">
                <a:solidFill>
                  <a:srgbClr val="0070C0"/>
                </a:solidFill>
                <a:latin typeface="Arial" panose="020B0604020202020204" pitchFamily="34" charset="0"/>
                <a:cs typeface="Arial" panose="020B0604020202020204" pitchFamily="34" charset="0"/>
              </a:rPr>
              <a:t>Cặp</a:t>
            </a:r>
          </a:p>
          <a:p>
            <a:pPr marL="285750" indent="-285750" algn="just">
              <a:buFont typeface="Wingdings" panose="05000000000000000000" pitchFamily="2" charset="2"/>
              <a:buChar char="v"/>
            </a:pPr>
            <a:r>
              <a:rPr lang="en-US" sz="2400" b="1">
                <a:solidFill>
                  <a:srgbClr val="C00000"/>
                </a:solidFill>
                <a:latin typeface="Arial" panose="020B0604020202020204" pitchFamily="34" charset="0"/>
                <a:cs typeface="Arial" panose="020B0604020202020204" pitchFamily="34" charset="0"/>
              </a:rPr>
              <a:t>Yêu cầu: </a:t>
            </a:r>
            <a:r>
              <a:rPr lang="en-US" sz="2400">
                <a:solidFill>
                  <a:srgbClr val="0070C0"/>
                </a:solidFill>
                <a:latin typeface="Arial" panose="020B0604020202020204" pitchFamily="34" charset="0"/>
                <a:cs typeface="Arial" panose="020B0604020202020204" pitchFamily="34" charset="0"/>
              </a:rPr>
              <a:t>Dựa vào thông tin SGK, tập bản đồ/ Atlat. Hoàn thành phiếu học tập.</a:t>
            </a:r>
          </a:p>
          <a:p>
            <a:pPr marL="285750" indent="-285750" algn="just">
              <a:buFont typeface="Wingdings" panose="05000000000000000000" pitchFamily="2" charset="2"/>
              <a:buChar char="v"/>
            </a:pPr>
            <a:r>
              <a:rPr lang="en-US" sz="2400" b="1">
                <a:solidFill>
                  <a:srgbClr val="C00000"/>
                </a:solidFill>
                <a:latin typeface="Arial" panose="020B0604020202020204" pitchFamily="34" charset="0"/>
                <a:cs typeface="Arial" panose="020B0604020202020204" pitchFamily="34" charset="0"/>
              </a:rPr>
              <a:t>Thời gian: 3</a:t>
            </a:r>
            <a:r>
              <a:rPr lang="en-US" sz="2400">
                <a:latin typeface="Arial" panose="020B0604020202020204" pitchFamily="34" charset="0"/>
                <a:cs typeface="Arial" panose="020B0604020202020204" pitchFamily="34" charset="0"/>
              </a:rPr>
              <a:t> </a:t>
            </a:r>
            <a:r>
              <a:rPr lang="en-US" sz="2400">
                <a:solidFill>
                  <a:srgbClr val="0070C0"/>
                </a:solidFill>
                <a:latin typeface="Arial" panose="020B0604020202020204" pitchFamily="34" charset="0"/>
                <a:cs typeface="Arial" panose="020B0604020202020204" pitchFamily="34" charset="0"/>
              </a:rPr>
              <a:t>phút</a:t>
            </a:r>
            <a:endParaRPr lang="en-US" sz="2400"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508B233-4653-44C0-9C88-437092B9C5E1}"/>
              </a:ext>
            </a:extLst>
          </p:cNvPr>
          <p:cNvSpPr txBox="1"/>
          <p:nvPr/>
        </p:nvSpPr>
        <p:spPr>
          <a:xfrm>
            <a:off x="6317396" y="1104947"/>
            <a:ext cx="3735348" cy="707886"/>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t>AI NHANH HƠN</a:t>
            </a:r>
          </a:p>
        </p:txBody>
      </p:sp>
      <p:pic>
        <p:nvPicPr>
          <p:cNvPr id="15" name="3 Minute Timer (Nho)">
            <a:hlinkClick r:id="" action="ppaction://media"/>
            <a:extLst>
              <a:ext uri="{FF2B5EF4-FFF2-40B4-BE49-F238E27FC236}">
                <a16:creationId xmlns:a16="http://schemas.microsoft.com/office/drawing/2014/main" id="{13558EB0-C4F0-4BD2-933D-4E9930F11F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12670" y="884243"/>
            <a:ext cx="1805166" cy="1009337"/>
          </a:xfrm>
          <a:prstGeom prst="rect">
            <a:avLst/>
          </a:prstGeom>
        </p:spPr>
      </p:pic>
      <p:pic>
        <p:nvPicPr>
          <p:cNvPr id="11" name="Picture 10">
            <a:extLst>
              <a:ext uri="{FF2B5EF4-FFF2-40B4-BE49-F238E27FC236}">
                <a16:creationId xmlns:a16="http://schemas.microsoft.com/office/drawing/2014/main" id="{0B98DAA9-B8DD-4539-BCFC-3698CDBE44A1}"/>
              </a:ext>
            </a:extLst>
          </p:cNvPr>
          <p:cNvPicPr>
            <a:picLocks noChangeAspect="1"/>
          </p:cNvPicPr>
          <p:nvPr/>
        </p:nvPicPr>
        <p:blipFill>
          <a:blip r:embed="rId5"/>
          <a:stretch>
            <a:fillRect/>
          </a:stretch>
        </p:blipFill>
        <p:spPr>
          <a:xfrm>
            <a:off x="25189" y="1088746"/>
            <a:ext cx="6032281" cy="5688158"/>
          </a:xfrm>
          <a:prstGeom prst="rect">
            <a:avLst/>
          </a:prstGeom>
        </p:spPr>
      </p:pic>
    </p:spTree>
    <p:extLst>
      <p:ext uri="{BB962C8B-B14F-4D97-AF65-F5344CB8AC3E}">
        <p14:creationId xmlns:p14="http://schemas.microsoft.com/office/powerpoint/2010/main" val="318561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15"/>
                </p:tgtEl>
              </p:cMediaNode>
            </p:video>
          </p:childTnLst>
        </p:cTn>
      </p:par>
    </p:tnLst>
    <p:bldLst>
      <p:bldP spid="5" grpId="0"/>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BEDC36-C906-4A7B-A5A1-355347BC1CFF}"/>
              </a:ext>
            </a:extLst>
          </p:cNvPr>
          <p:cNvGrpSpPr/>
          <p:nvPr/>
        </p:nvGrpSpPr>
        <p:grpSpPr>
          <a:xfrm>
            <a:off x="2047853" y="81096"/>
            <a:ext cx="7360648" cy="872949"/>
            <a:chOff x="1133366" y="2220084"/>
            <a:chExt cx="5681780" cy="914400"/>
          </a:xfrm>
        </p:grpSpPr>
        <p:sp>
          <p:nvSpPr>
            <p:cNvPr id="3" name="Arrow: Pentagon 2">
              <a:extLst>
                <a:ext uri="{FF2B5EF4-FFF2-40B4-BE49-F238E27FC236}">
                  <a16:creationId xmlns:a16="http://schemas.microsoft.com/office/drawing/2014/main" id="{54CF9084-BAA1-4FE7-AB16-E21D7946541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7D694CB-A81F-446C-AF19-749CC4F06997}"/>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7B48F5A-DE05-4E46-B350-A0D57C2D0164}"/>
              </a:ext>
            </a:extLst>
          </p:cNvPr>
          <p:cNvSpPr txBox="1"/>
          <p:nvPr/>
        </p:nvSpPr>
        <p:spPr>
          <a:xfrm>
            <a:off x="2307065" y="161725"/>
            <a:ext cx="6953678"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Vị trí địa lí và giới hạn lãnh thổ</a:t>
            </a:r>
            <a:endParaRPr lang="en-US" sz="36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8360B0B-3D5B-434D-9A4C-0A1DC1D5E76E}"/>
              </a:ext>
            </a:extLst>
          </p:cNvPr>
          <p:cNvGrpSpPr/>
          <p:nvPr/>
        </p:nvGrpSpPr>
        <p:grpSpPr>
          <a:xfrm>
            <a:off x="1285625" y="81096"/>
            <a:ext cx="1301952" cy="872949"/>
            <a:chOff x="344605" y="154323"/>
            <a:chExt cx="1301952" cy="872949"/>
          </a:xfrm>
        </p:grpSpPr>
        <p:sp>
          <p:nvSpPr>
            <p:cNvPr id="7" name="Arrow: Pentagon 6">
              <a:extLst>
                <a:ext uri="{FF2B5EF4-FFF2-40B4-BE49-F238E27FC236}">
                  <a16:creationId xmlns:a16="http://schemas.microsoft.com/office/drawing/2014/main" id="{7FB6454E-A841-44C7-97E5-FE770DF5BEBC}"/>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8" name="Isosceles Triangle 7">
              <a:extLst>
                <a:ext uri="{FF2B5EF4-FFF2-40B4-BE49-F238E27FC236}">
                  <a16:creationId xmlns:a16="http://schemas.microsoft.com/office/drawing/2014/main" id="{A0D42147-7B2A-4447-827C-947150265CB7}"/>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3B4E237-2B60-4798-B626-0DB0069CEC0C}"/>
              </a:ext>
            </a:extLst>
          </p:cNvPr>
          <p:cNvPicPr>
            <a:picLocks noChangeAspect="1"/>
          </p:cNvPicPr>
          <p:nvPr/>
        </p:nvPicPr>
        <p:blipFill>
          <a:blip r:embed="rId2"/>
          <a:stretch>
            <a:fillRect/>
          </a:stretch>
        </p:blipFill>
        <p:spPr>
          <a:xfrm>
            <a:off x="90378" y="81096"/>
            <a:ext cx="1047489" cy="942386"/>
          </a:xfrm>
          <a:prstGeom prst="rect">
            <a:avLst/>
          </a:prstGeom>
        </p:spPr>
      </p:pic>
      <p:pic>
        <p:nvPicPr>
          <p:cNvPr id="20" name="Picture 19">
            <a:extLst>
              <a:ext uri="{FF2B5EF4-FFF2-40B4-BE49-F238E27FC236}">
                <a16:creationId xmlns:a16="http://schemas.microsoft.com/office/drawing/2014/main" id="{9C020D87-D33C-4E88-BFB8-955CAC4B3306}"/>
              </a:ext>
            </a:extLst>
          </p:cNvPr>
          <p:cNvPicPr>
            <a:picLocks noChangeAspect="1"/>
          </p:cNvPicPr>
          <p:nvPr/>
        </p:nvPicPr>
        <p:blipFill>
          <a:blip r:embed="rId3"/>
          <a:stretch>
            <a:fillRect/>
          </a:stretch>
        </p:blipFill>
        <p:spPr>
          <a:xfrm>
            <a:off x="0" y="1380735"/>
            <a:ext cx="3851247" cy="5279809"/>
          </a:xfrm>
          <a:prstGeom prst="rect">
            <a:avLst/>
          </a:prstGeom>
        </p:spPr>
      </p:pic>
      <p:graphicFrame>
        <p:nvGraphicFramePr>
          <p:cNvPr id="21" name="Table 20">
            <a:extLst>
              <a:ext uri="{FF2B5EF4-FFF2-40B4-BE49-F238E27FC236}">
                <a16:creationId xmlns:a16="http://schemas.microsoft.com/office/drawing/2014/main" id="{522C60A6-BE56-4435-9B0A-134F13631BC0}"/>
              </a:ext>
            </a:extLst>
          </p:cNvPr>
          <p:cNvGraphicFramePr>
            <a:graphicFrameLocks noGrp="1"/>
          </p:cNvGraphicFramePr>
          <p:nvPr>
            <p:extLst>
              <p:ext uri="{D42A27DB-BD31-4B8C-83A1-F6EECF244321}">
                <p14:modId xmlns:p14="http://schemas.microsoft.com/office/powerpoint/2010/main" val="2183338960"/>
              </p:ext>
            </p:extLst>
          </p:nvPr>
        </p:nvGraphicFramePr>
        <p:xfrm>
          <a:off x="3750919" y="1344224"/>
          <a:ext cx="8239398" cy="5513776"/>
        </p:xfrm>
        <a:graphic>
          <a:graphicData uri="http://schemas.openxmlformats.org/drawingml/2006/table">
            <a:tbl>
              <a:tblPr firstRow="1" firstCol="1" bandRow="1">
                <a:tableStyleId>{5C22544A-7EE6-4342-B048-85BDC9FD1C3A}</a:tableStyleId>
              </a:tblPr>
              <a:tblGrid>
                <a:gridCol w="2017253">
                  <a:extLst>
                    <a:ext uri="{9D8B030D-6E8A-4147-A177-3AD203B41FA5}">
                      <a16:colId xmlns:a16="http://schemas.microsoft.com/office/drawing/2014/main" val="1727328104"/>
                    </a:ext>
                  </a:extLst>
                </a:gridCol>
                <a:gridCol w="6222145">
                  <a:extLst>
                    <a:ext uri="{9D8B030D-6E8A-4147-A177-3AD203B41FA5}">
                      <a16:colId xmlns:a16="http://schemas.microsoft.com/office/drawing/2014/main" val="1477380599"/>
                    </a:ext>
                  </a:extLst>
                </a:gridCol>
              </a:tblGrid>
              <a:tr h="684321">
                <a:tc>
                  <a:txBody>
                    <a:bodyPr/>
                    <a:lstStyle/>
                    <a:p>
                      <a:pPr marL="0" marR="0" algn="ctr">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Tiêu</a:t>
                      </a:r>
                      <a:r>
                        <a:rPr lang="en-US" sz="2000" dirty="0">
                          <a:effectLst/>
                          <a:latin typeface="Arial" panose="020B0604020202020204" pitchFamily="34" charset="0"/>
                          <a:ea typeface="Tahoma" panose="020B0604030504040204" pitchFamily="34" charset="0"/>
                          <a:cs typeface="Arial" panose="020B0604020202020204" pitchFamily="34" charset="0"/>
                        </a:rPr>
                        <a:t> </a:t>
                      </a:r>
                      <a:r>
                        <a:rPr lang="en-US" sz="2000" dirty="0" err="1">
                          <a:effectLst/>
                          <a:latin typeface="Arial" panose="020B0604020202020204" pitchFamily="34" charset="0"/>
                          <a:ea typeface="Tahoma" panose="020B0604030504040204" pitchFamily="34" charset="0"/>
                          <a:cs typeface="Arial" panose="020B0604020202020204" pitchFamily="34" charset="0"/>
                        </a:rPr>
                        <a:t>chí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nchor="ctr">
                    <a:solidFill>
                      <a:srgbClr val="7030A0"/>
                    </a:solidFill>
                  </a:tcPr>
                </a:tc>
                <a:tc>
                  <a:txBody>
                    <a:bodyPr/>
                    <a:lstStyle/>
                    <a:p>
                      <a:pPr marL="0" marR="0" algn="ctr">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Thông</a:t>
                      </a:r>
                      <a:r>
                        <a:rPr lang="en-US" sz="2000" dirty="0">
                          <a:effectLst/>
                          <a:latin typeface="Arial" panose="020B0604020202020204" pitchFamily="34" charset="0"/>
                          <a:ea typeface="Tahoma" panose="020B0604030504040204" pitchFamily="34" charset="0"/>
                          <a:cs typeface="Arial" panose="020B0604020202020204" pitchFamily="34" charset="0"/>
                        </a:rPr>
                        <a:t> tin </a:t>
                      </a:r>
                      <a:r>
                        <a:rPr lang="en-US" sz="2000" dirty="0" err="1">
                          <a:effectLst/>
                          <a:latin typeface="Arial" panose="020B0604020202020204" pitchFamily="34" charset="0"/>
                          <a:ea typeface="Tahoma" panose="020B0604030504040204" pitchFamily="34" charset="0"/>
                          <a:cs typeface="Arial" panose="020B0604020202020204" pitchFamily="34" charset="0"/>
                        </a:rPr>
                        <a:t>vùng</a:t>
                      </a:r>
                      <a:r>
                        <a:rPr lang="en-US" sz="2000" dirty="0">
                          <a:effectLst/>
                          <a:latin typeface="Arial" panose="020B0604020202020204" pitchFamily="34" charset="0"/>
                          <a:ea typeface="Tahoma" panose="020B0604030504040204" pitchFamily="34" charset="0"/>
                          <a:cs typeface="Arial" panose="020B0604020202020204" pitchFamily="34" charset="0"/>
                        </a:rPr>
                        <a:t> </a:t>
                      </a:r>
                    </a:p>
                    <a:p>
                      <a:pPr marL="0" marR="0" algn="ctr">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Đồng bằng sông Cửu Long</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rgbClr val="7030A0"/>
                    </a:solidFill>
                  </a:tcPr>
                </a:tc>
                <a:extLst>
                  <a:ext uri="{0D108BD9-81ED-4DB2-BD59-A6C34878D82A}">
                    <a16:rowId xmlns:a16="http://schemas.microsoft.com/office/drawing/2014/main" val="1347849793"/>
                  </a:ext>
                </a:extLst>
              </a:tr>
              <a:tr h="443093">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Diện tích vùng</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solidFill>
                      <a:schemeClr val="accent4">
                        <a:lumMod val="20000"/>
                        <a:lumOff val="80000"/>
                      </a:schemeClr>
                    </a:solidFill>
                  </a:tcPr>
                </a:tc>
                <a:extLst>
                  <a:ext uri="{0D108BD9-81ED-4DB2-BD59-A6C34878D82A}">
                    <a16:rowId xmlns:a16="http://schemas.microsoft.com/office/drawing/2014/main" val="2445896724"/>
                  </a:ext>
                </a:extLst>
              </a:tr>
              <a:tr h="1865168">
                <a:tc>
                  <a:txBody>
                    <a:bodyPr/>
                    <a:lstStyle/>
                    <a:p>
                      <a:pPr marL="0" marR="0">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Tiếp</a:t>
                      </a:r>
                      <a:r>
                        <a:rPr lang="en-US" sz="2000" dirty="0">
                          <a:effectLst/>
                          <a:latin typeface="Arial" panose="020B0604020202020204" pitchFamily="34" charset="0"/>
                          <a:ea typeface="Tahoma" panose="020B0604030504040204" pitchFamily="34" charset="0"/>
                          <a:cs typeface="Arial" panose="020B0604020202020204" pitchFamily="34" charset="0"/>
                        </a:rPr>
                        <a:t> </a:t>
                      </a:r>
                      <a:r>
                        <a:rPr lang="en-US" sz="2000" dirty="0" err="1">
                          <a:effectLst/>
                          <a:latin typeface="Arial" panose="020B0604020202020204" pitchFamily="34" charset="0"/>
                          <a:ea typeface="Tahoma" panose="020B0604030504040204" pitchFamily="34" charset="0"/>
                          <a:cs typeface="Arial" panose="020B0604020202020204" pitchFamily="34" charset="0"/>
                        </a:rPr>
                        <a:t>giáp</a:t>
                      </a:r>
                      <a:endParaRPr lang="en-US" sz="2000" dirty="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endParaRPr lang="en-US" sz="2000" dirty="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endParaRPr lang="en-US" sz="2000" dirty="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extLst>
                  <a:ext uri="{0D108BD9-81ED-4DB2-BD59-A6C34878D82A}">
                    <a16:rowId xmlns:a16="http://schemas.microsoft.com/office/drawing/2014/main" val="1926931323"/>
                  </a:ext>
                </a:extLst>
              </a:tr>
              <a:tr h="1176186">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Gồm các</a:t>
                      </a:r>
                    </a:p>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tỉnh thành</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4293976667"/>
                  </a:ext>
                </a:extLst>
              </a:tr>
              <a:tr h="1297809">
                <a:tc>
                  <a:txBody>
                    <a:bodyPr/>
                    <a:lstStyle/>
                    <a:p>
                      <a:pPr marL="0" marR="0">
                        <a:lnSpc>
                          <a:spcPct val="120000"/>
                        </a:lnSpc>
                        <a:spcBef>
                          <a:spcPts val="0"/>
                        </a:spcBef>
                        <a:spcAft>
                          <a:spcPts val="0"/>
                        </a:spcAft>
                      </a:pPr>
                      <a:endParaRPr lang="en-US" sz="200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Ý nghĩa </a:t>
                      </a:r>
                    </a:p>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của vị trí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r>
                        <a:rPr lang="en-US" sz="2000" dirty="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tc>
                <a:extLst>
                  <a:ext uri="{0D108BD9-81ED-4DB2-BD59-A6C34878D82A}">
                    <a16:rowId xmlns:a16="http://schemas.microsoft.com/office/drawing/2014/main" val="2174947331"/>
                  </a:ext>
                </a:extLst>
              </a:tr>
            </a:tbl>
          </a:graphicData>
        </a:graphic>
      </p:graphicFrame>
      <p:sp>
        <p:nvSpPr>
          <p:cNvPr id="22" name="Rectangle 21">
            <a:extLst>
              <a:ext uri="{FF2B5EF4-FFF2-40B4-BE49-F238E27FC236}">
                <a16:creationId xmlns:a16="http://schemas.microsoft.com/office/drawing/2014/main" id="{C60609EA-8AE7-4E8A-8618-FFCA3A3843B9}"/>
              </a:ext>
            </a:extLst>
          </p:cNvPr>
          <p:cNvSpPr/>
          <p:nvPr/>
        </p:nvSpPr>
        <p:spPr>
          <a:xfrm>
            <a:off x="7870618" y="2114795"/>
            <a:ext cx="1390124" cy="369332"/>
          </a:xfrm>
          <a:prstGeom prst="rect">
            <a:avLst/>
          </a:prstGeom>
        </p:spPr>
        <p:txBody>
          <a:bodyPr wrap="none">
            <a:spAutoFit/>
          </a:bodyPr>
          <a:lstStyle/>
          <a:p>
            <a:r>
              <a:rPr lang="en-US">
                <a:solidFill>
                  <a:srgbClr val="3333FF"/>
                </a:solidFill>
                <a:latin typeface="Arial" panose="020B0604020202020204" pitchFamily="34" charset="0"/>
                <a:cs typeface="Arial" panose="020B0604020202020204" pitchFamily="34" charset="0"/>
              </a:rPr>
              <a:t>39.734 km2</a:t>
            </a:r>
          </a:p>
        </p:txBody>
      </p:sp>
      <p:sp>
        <p:nvSpPr>
          <p:cNvPr id="23" name="Rectangle 22">
            <a:extLst>
              <a:ext uri="{FF2B5EF4-FFF2-40B4-BE49-F238E27FC236}">
                <a16:creationId xmlns:a16="http://schemas.microsoft.com/office/drawing/2014/main" id="{66BEE357-888A-43EA-9B13-03BF5ACB4F5C}"/>
              </a:ext>
            </a:extLst>
          </p:cNvPr>
          <p:cNvSpPr/>
          <p:nvPr/>
        </p:nvSpPr>
        <p:spPr>
          <a:xfrm>
            <a:off x="6058593" y="2580544"/>
            <a:ext cx="3369833" cy="400110"/>
          </a:xfrm>
          <a:prstGeom prst="rect">
            <a:avLst/>
          </a:prstGeom>
        </p:spPr>
        <p:txBody>
          <a:bodyPr wrap="none">
            <a:spAutoFit/>
          </a:bodyPr>
          <a:lstStyle/>
          <a:p>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Phía</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Bắc</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giáp</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Campuchia</a:t>
            </a:r>
            <a:endParaRPr lang="en-US" sz="2000" dirty="0">
              <a:solidFill>
                <a:srgbClr val="3333FF"/>
              </a:solidFill>
              <a:latin typeface="Arial" panose="020B0604020202020204" pitchFamily="34" charset="0"/>
              <a:cs typeface="Arial" panose="020B0604020202020204" pitchFamily="34" charset="0"/>
            </a:endParaRPr>
          </a:p>
        </p:txBody>
      </p:sp>
      <p:pic>
        <p:nvPicPr>
          <p:cNvPr id="26" name="Picture 25" descr="book9">
            <a:extLst>
              <a:ext uri="{FF2B5EF4-FFF2-40B4-BE49-F238E27FC236}">
                <a16:creationId xmlns:a16="http://schemas.microsoft.com/office/drawing/2014/main" id="{3393790D-AA61-4DAF-871B-9E470539C0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18357" y="646666"/>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0BE48E8-82E2-47EB-9547-B17077455383}"/>
              </a:ext>
            </a:extLst>
          </p:cNvPr>
          <p:cNvSpPr/>
          <p:nvPr/>
        </p:nvSpPr>
        <p:spPr>
          <a:xfrm>
            <a:off x="6020952" y="2935695"/>
            <a:ext cx="6700284" cy="1323439"/>
          </a:xfrm>
          <a:prstGeom prst="rect">
            <a:avLst/>
          </a:prstGeom>
        </p:spPr>
        <p:txBody>
          <a:bodyPr wrap="square">
            <a:spAutoFit/>
          </a:bodyPr>
          <a:lstStyle/>
          <a:p>
            <a:pPr algn="just">
              <a:spcBef>
                <a:spcPts val="600"/>
              </a:spcBef>
              <a:spcAft>
                <a:spcPts val="600"/>
              </a:spcAft>
            </a:pP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Phía</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Tây</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Tây</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Nam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giáp</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vịnh</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Thái</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Lan</a:t>
            </a:r>
          </a:p>
          <a:p>
            <a:pPr algn="just">
              <a:spcBef>
                <a:spcPts val="600"/>
              </a:spcBef>
              <a:spcAft>
                <a:spcPts val="600"/>
              </a:spcAft>
            </a:pP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Phía</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Đông</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Đông</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Nam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giáp</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biển</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Đông</a:t>
            </a:r>
            <a:endParaRPr lang="en-US" sz="2000" dirty="0">
              <a:solidFill>
                <a:srgbClr val="3333FF"/>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Phía</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Đông</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Bắc</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giáp</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Đông</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 Nam </a:t>
            </a:r>
            <a:r>
              <a:rPr lang="en-US" sz="2000" dirty="0" err="1">
                <a:solidFill>
                  <a:srgbClr val="3333FF"/>
                </a:solidFill>
                <a:latin typeface="Arial" panose="020B0604020202020204" pitchFamily="34" charset="0"/>
                <a:ea typeface="Calibri" panose="020F0502020204030204" pitchFamily="34" charset="0"/>
                <a:cs typeface="Arial" panose="020B0604020202020204" pitchFamily="34" charset="0"/>
              </a:rPr>
              <a:t>Bộ</a:t>
            </a:r>
            <a:r>
              <a:rPr lang="en-US" sz="2000" dirty="0">
                <a:solidFill>
                  <a:srgbClr val="3333FF"/>
                </a:solidFill>
                <a:latin typeface="Arial" panose="020B0604020202020204" pitchFamily="34" charset="0"/>
                <a:ea typeface="Calibri" panose="020F050202020403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564837CE-EE12-41BF-B1B3-1C58BB477CE0}"/>
              </a:ext>
            </a:extLst>
          </p:cNvPr>
          <p:cNvSpPr/>
          <p:nvPr/>
        </p:nvSpPr>
        <p:spPr>
          <a:xfrm>
            <a:off x="6180813" y="5795792"/>
            <a:ext cx="5080210" cy="941796"/>
          </a:xfrm>
          <a:prstGeom prst="rect">
            <a:avLst/>
          </a:prstGeom>
        </p:spPr>
        <p:txBody>
          <a:bodyPr wrap="square">
            <a:spAutoFit/>
          </a:bodyPr>
          <a:lstStyle/>
          <a:p>
            <a:pPr algn="just">
              <a:lnSpc>
                <a:spcPct val="115000"/>
              </a:lnSpc>
              <a:spcBef>
                <a:spcPts val="600"/>
              </a:spcBef>
              <a:spcAft>
                <a:spcPts val="600"/>
              </a:spcAft>
            </a:pP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T</a:t>
            </a:r>
            <a:r>
              <a:rPr lang="vi-VN" sz="2400" dirty="0">
                <a:solidFill>
                  <a:srgbClr val="3333FF"/>
                </a:solidFill>
                <a:latin typeface="Arial" panose="020B0604020202020204" pitchFamily="34" charset="0"/>
                <a:ea typeface="Calibri" panose="020F0502020204030204" pitchFamily="34" charset="0"/>
                <a:cs typeface="Arial" panose="020B0604020202020204" pitchFamily="34" charset="0"/>
              </a:rPr>
              <a:t>huận lợi cho giao lưu trên đất liền và biển với các vùng và các nước.</a:t>
            </a:r>
            <a:endParaRPr lang="en-US" sz="2400" dirty="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FF5F9FE-91A6-4AAA-BC35-8F8AECB64D06}"/>
              </a:ext>
            </a:extLst>
          </p:cNvPr>
          <p:cNvSpPr/>
          <p:nvPr/>
        </p:nvSpPr>
        <p:spPr>
          <a:xfrm>
            <a:off x="6115148" y="4399744"/>
            <a:ext cx="5975497" cy="1174809"/>
          </a:xfrm>
          <a:prstGeom prst="rect">
            <a:avLst/>
          </a:prstGeom>
        </p:spPr>
        <p:txBody>
          <a:bodyPr wrap="square">
            <a:spAutoFit/>
          </a:bodyPr>
          <a:lstStyle/>
          <a:p>
            <a:pPr algn="just">
              <a:lnSpc>
                <a:spcPct val="115000"/>
              </a:lnSpc>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Cần Th</a:t>
            </a:r>
            <a:r>
              <a:rPr lang="vi-VN">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a:solidFill>
                  <a:srgbClr val="3333FF"/>
                </a:solidFill>
                <a:latin typeface="Arial" panose="020B0604020202020204" pitchFamily="34" charset="0"/>
                <a:ea typeface="Calibri" panose="020F0502020204030204" pitchFamily="34" charset="0"/>
                <a:cs typeface="Arial" panose="020B0604020202020204" pitchFamily="34" charset="0"/>
              </a:rPr>
              <a:t>,Long An, Đồng Tháp, Tiền Giang,</a:t>
            </a:r>
          </a:p>
          <a:p>
            <a:pPr algn="just">
              <a:lnSpc>
                <a:spcPct val="115000"/>
              </a:lnSpc>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Vĩnh Long,Bến Tre,Trà Vinh, Hậu Giang, Sóc Trăng, </a:t>
            </a:r>
          </a:p>
          <a:p>
            <a:pPr algn="just">
              <a:lnSpc>
                <a:spcPct val="115000"/>
              </a:lnSpc>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An Giang, Kiên Giang, Bạc Liêu, Cà Mau.</a:t>
            </a:r>
          </a:p>
        </p:txBody>
      </p:sp>
    </p:spTree>
    <p:extLst>
      <p:ext uri="{BB962C8B-B14F-4D97-AF65-F5344CB8AC3E}">
        <p14:creationId xmlns:p14="http://schemas.microsoft.com/office/powerpoint/2010/main" val="290027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3" grpId="0"/>
      <p:bldP spid="14"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7705CA-6E08-45A8-84C4-F6B7F216C41B}"/>
              </a:ext>
            </a:extLst>
          </p:cNvPr>
          <p:cNvGrpSpPr/>
          <p:nvPr/>
        </p:nvGrpSpPr>
        <p:grpSpPr>
          <a:xfrm>
            <a:off x="1210287" y="89067"/>
            <a:ext cx="10756255"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id="{A3CFD8BC-6D05-4DB3-B23F-452FA096F34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DF0FEAB-3D34-4D38-A2F0-81F5BE6CD58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7E2CC7-E3CE-47BD-BA2B-E57BB2708121}"/>
              </a:ext>
            </a:extLst>
          </p:cNvPr>
          <p:cNvSpPr txBox="1"/>
          <p:nvPr/>
        </p:nvSpPr>
        <p:spPr>
          <a:xfrm>
            <a:off x="2459216" y="199716"/>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Điều kiện tự nhiên và tài nguyên thiên nhiên</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18DC33C2-D754-42E9-8DDC-F3252CB546F7}"/>
              </a:ext>
            </a:extLst>
          </p:cNvPr>
          <p:cNvSpPr/>
          <p:nvPr/>
        </p:nvSpPr>
        <p:spPr>
          <a:xfrm>
            <a:off x="1100468" y="8614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7" name="Isosceles Triangle 6">
            <a:extLst>
              <a:ext uri="{FF2B5EF4-FFF2-40B4-BE49-F238E27FC236}">
                <a16:creationId xmlns:a16="http://schemas.microsoft.com/office/drawing/2014/main" id="{FE63ABA8-F8B6-4C57-A25E-2EFC267F27ED}"/>
              </a:ext>
            </a:extLst>
          </p:cNvPr>
          <p:cNvSpPr/>
          <p:nvPr/>
        </p:nvSpPr>
        <p:spPr>
          <a:xfrm rot="5400000">
            <a:off x="2091200" y="39351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Флэт дизайн: история, преимущества и применение на практике">
            <a:extLst>
              <a:ext uri="{FF2B5EF4-FFF2-40B4-BE49-F238E27FC236}">
                <a16:creationId xmlns:a16="http://schemas.microsoft.com/office/drawing/2014/main" id="{AD4932A0-8CE2-4791-84ED-6810332160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9813" b="12914"/>
          <a:stretch/>
        </p:blipFill>
        <p:spPr bwMode="auto">
          <a:xfrm>
            <a:off x="-177026" y="-270927"/>
            <a:ext cx="1332403" cy="1445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361C718-E76D-45A8-BC1C-F444F427C12A}"/>
              </a:ext>
            </a:extLst>
          </p:cNvPr>
          <p:cNvGraphicFramePr>
            <a:graphicFrameLocks noGrp="1"/>
          </p:cNvGraphicFramePr>
          <p:nvPr>
            <p:extLst>
              <p:ext uri="{D42A27DB-BD31-4B8C-83A1-F6EECF244321}">
                <p14:modId xmlns:p14="http://schemas.microsoft.com/office/powerpoint/2010/main" val="749250999"/>
              </p:ext>
            </p:extLst>
          </p:nvPr>
        </p:nvGraphicFramePr>
        <p:xfrm>
          <a:off x="3838353" y="1993739"/>
          <a:ext cx="8218967" cy="4977124"/>
        </p:xfrm>
        <a:graphic>
          <a:graphicData uri="http://schemas.openxmlformats.org/drawingml/2006/table">
            <a:tbl>
              <a:tblPr bandRow="1"/>
              <a:tblGrid>
                <a:gridCol w="4369578">
                  <a:extLst>
                    <a:ext uri="{9D8B030D-6E8A-4147-A177-3AD203B41FA5}">
                      <a16:colId xmlns:a16="http://schemas.microsoft.com/office/drawing/2014/main" val="3934348076"/>
                    </a:ext>
                  </a:extLst>
                </a:gridCol>
                <a:gridCol w="3849389">
                  <a:extLst>
                    <a:ext uri="{9D8B030D-6E8A-4147-A177-3AD203B41FA5}">
                      <a16:colId xmlns:a16="http://schemas.microsoft.com/office/drawing/2014/main" val="2092399826"/>
                    </a:ext>
                  </a:extLst>
                </a:gridCol>
              </a:tblGrid>
              <a:tr h="261968">
                <a:tc>
                  <a:txBody>
                    <a:bodyPr/>
                    <a:lstStyle/>
                    <a:p>
                      <a:pPr algn="ctr">
                        <a:lnSpc>
                          <a:spcPct val="120000"/>
                        </a:lnSpc>
                        <a:spcAft>
                          <a:spcPts val="0"/>
                        </a:spcAft>
                      </a:pPr>
                      <a:r>
                        <a:rPr lang="vi-VN" sz="2400" b="1" dirty="0">
                          <a:solidFill>
                            <a:srgbClr val="3333FF"/>
                          </a:solidFill>
                          <a:effectLst/>
                          <a:latin typeface="Arial" panose="020B0604020202020204" pitchFamily="34" charset="0"/>
                          <a:ea typeface="Cambria" panose="02040503050406030204" pitchFamily="18" charset="0"/>
                          <a:cs typeface="Arial" panose="020B0604020202020204" pitchFamily="34" charset="0"/>
                        </a:rPr>
                        <a:t>Nhân tố</a:t>
                      </a:r>
                      <a:endParaRPr lang="en-US" sz="2400" dirty="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Thế mạnh</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28217292"/>
                  </a:ext>
                </a:extLst>
              </a:tr>
              <a:tr h="261968">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Địa hình</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45411456"/>
                  </a:ext>
                </a:extLst>
              </a:tr>
              <a:tr h="261968">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Khí hậu</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26503708"/>
                  </a:ext>
                </a:extLst>
              </a:tr>
              <a:tr h="1309840">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Tài nguyên</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đất trồng</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nguồn nước</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khoáng sản</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sinh vật</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7628238"/>
                  </a:ext>
                </a:extLst>
              </a:tr>
              <a:tr h="261968">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Biển</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800722"/>
                  </a:ext>
                </a:extLst>
              </a:tr>
              <a:tr h="502980">
                <a:tc>
                  <a:txBody>
                    <a:bodyPr/>
                    <a:lstStyle/>
                    <a:p>
                      <a:pPr>
                        <a:lnSpc>
                          <a:spcPct val="120000"/>
                        </a:lnSpc>
                        <a:spcAft>
                          <a:spcPts val="0"/>
                        </a:spcAft>
                      </a:pPr>
                      <a:r>
                        <a:rPr lang="en-US" sz="2400" b="1" dirty="0" err="1">
                          <a:solidFill>
                            <a:srgbClr val="3333FF"/>
                          </a:solidFill>
                          <a:effectLst/>
                          <a:latin typeface="Arial" panose="020B0604020202020204" pitchFamily="34" charset="0"/>
                          <a:ea typeface="Cambria" panose="02040503050406030204" pitchFamily="18" charset="0"/>
                          <a:cs typeface="Arial" panose="020B0604020202020204" pitchFamily="34" charset="0"/>
                        </a:rPr>
                        <a:t>Thuận</a:t>
                      </a:r>
                      <a:r>
                        <a:rPr lang="en-US" sz="2400" b="1" baseline="0" dirty="0">
                          <a:solidFill>
                            <a:srgbClr val="3333FF"/>
                          </a:solidFill>
                          <a:effectLst/>
                          <a:latin typeface="Arial" panose="020B0604020202020204" pitchFamily="34" charset="0"/>
                          <a:ea typeface="Cambria" panose="02040503050406030204" pitchFamily="18" charset="0"/>
                          <a:cs typeface="Arial" panose="020B0604020202020204" pitchFamily="34" charset="0"/>
                        </a:rPr>
                        <a:t> </a:t>
                      </a:r>
                      <a:r>
                        <a:rPr lang="en-US" sz="2400" b="1" baseline="0" dirty="0" err="1">
                          <a:solidFill>
                            <a:srgbClr val="3333FF"/>
                          </a:solidFill>
                          <a:effectLst/>
                          <a:latin typeface="Arial" panose="020B0604020202020204" pitchFamily="34" charset="0"/>
                          <a:ea typeface="Cambria" panose="02040503050406030204" pitchFamily="18" charset="0"/>
                          <a:cs typeface="Arial" panose="020B0604020202020204" pitchFamily="34" charset="0"/>
                        </a:rPr>
                        <a:t>lợi</a:t>
                      </a:r>
                      <a:endParaRPr lang="en-US" sz="2400" dirty="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20000"/>
                        </a:lnSpc>
                        <a:spcAft>
                          <a:spcPts val="0"/>
                        </a:spcAft>
                      </a:pPr>
                      <a:r>
                        <a:rPr lang="vi-VN" sz="2400" b="1" dirty="0">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dirty="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10667942"/>
                  </a:ext>
                </a:extLst>
              </a:tr>
              <a:tr h="523936">
                <a:tc>
                  <a:txBody>
                    <a:bodyPr/>
                    <a:lstStyle/>
                    <a:p>
                      <a:pPr>
                        <a:lnSpc>
                          <a:spcPct val="120000"/>
                        </a:lnSpc>
                        <a:spcAft>
                          <a:spcPts val="0"/>
                        </a:spcAft>
                      </a:pPr>
                      <a:r>
                        <a:rPr lang="en-US" sz="2400" b="1">
                          <a:solidFill>
                            <a:srgbClr val="3333FF"/>
                          </a:solidFill>
                          <a:effectLst/>
                          <a:latin typeface="Cambria" panose="02040503050406030204" pitchFamily="18" charset="0"/>
                          <a:ea typeface="Cambria" panose="02040503050406030204" pitchFamily="18" charset="0"/>
                          <a:cs typeface="Times New Roman" panose="02020603050405020304" pitchFamily="18" charset="0"/>
                        </a:rPr>
                        <a:t>Khó</a:t>
                      </a:r>
                      <a:r>
                        <a:rPr lang="en-US" sz="2400" b="1" baseline="0">
                          <a:solidFill>
                            <a:srgbClr val="3333FF"/>
                          </a:solidFill>
                          <a:effectLst/>
                          <a:latin typeface="Cambria" panose="02040503050406030204" pitchFamily="18" charset="0"/>
                          <a:ea typeface="Cambria" panose="02040503050406030204" pitchFamily="18" charset="0"/>
                          <a:cs typeface="Times New Roman" panose="02020603050405020304" pitchFamily="18" charset="0"/>
                        </a:rPr>
                        <a:t> khăn</a:t>
                      </a:r>
                      <a:endParaRPr lang="en-US" sz="2400">
                        <a:solidFill>
                          <a:srgbClr val="3333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20000"/>
                        </a:lnSpc>
                        <a:spcAft>
                          <a:spcPts val="0"/>
                        </a:spcAft>
                      </a:pPr>
                      <a:r>
                        <a:rPr lang="vi-VN" sz="2400" b="1" dirty="0">
                          <a:solidFill>
                            <a:srgbClr val="0000CC"/>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051279"/>
                  </a:ext>
                </a:extLst>
              </a:tr>
            </a:tbl>
          </a:graphicData>
        </a:graphic>
      </p:graphicFrame>
      <p:sp>
        <p:nvSpPr>
          <p:cNvPr id="10" name="Rectangle 9">
            <a:extLst>
              <a:ext uri="{FF2B5EF4-FFF2-40B4-BE49-F238E27FC236}">
                <a16:creationId xmlns:a16="http://schemas.microsoft.com/office/drawing/2014/main" id="{A28C123D-EE82-4896-A83A-967179EBF5BE}"/>
              </a:ext>
            </a:extLst>
          </p:cNvPr>
          <p:cNvSpPr/>
          <p:nvPr/>
        </p:nvSpPr>
        <p:spPr>
          <a:xfrm>
            <a:off x="78589" y="3373434"/>
            <a:ext cx="3700130" cy="2677656"/>
          </a:xfrm>
          <a:prstGeom prst="rect">
            <a:avLst/>
          </a:prstGeom>
          <a:ln>
            <a:solidFill>
              <a:schemeClr val="accent1"/>
            </a:solidFill>
            <a:prstDash val="dash"/>
          </a:ln>
        </p:spPr>
        <p:txBody>
          <a:bodyPr wrap="square">
            <a:spAutoFit/>
          </a:bodyPr>
          <a:lstStyle/>
          <a:p>
            <a:pPr algn="just">
              <a:spcAft>
                <a:spcPts val="0"/>
              </a:spcAft>
            </a:pPr>
            <a:r>
              <a:rPr lang="en-US" sz="2800" b="1">
                <a:solidFill>
                  <a:srgbClr val="C00000"/>
                </a:solidFill>
                <a:latin typeface="Arial" panose="020B0604020202020204" pitchFamily="34" charset="0"/>
                <a:ea typeface="Cambria" panose="02040503050406030204" pitchFamily="18" charset="0"/>
                <a:cs typeface="Arial" panose="020B0604020202020204" pitchFamily="34" charset="0"/>
              </a:rPr>
              <a:t>Dựa vào bảng 31.1 SGK, Atlat địa lí và bản đồ tự nhiên của vùng tìm hiểu thông tin và hoàn thành phiếu học tập?</a:t>
            </a:r>
            <a:endParaRPr lang="en-US" sz="2800">
              <a:solidFill>
                <a:srgbClr val="C00000"/>
              </a:solidFill>
              <a:latin typeface="Arial" panose="020B0604020202020204" pitchFamily="34" charset="0"/>
              <a:ea typeface="Cambria" panose="02040503050406030204" pitchFamily="18" charset="0"/>
              <a:cs typeface="Arial" panose="020B0604020202020204" pitchFamily="34" charset="0"/>
            </a:endParaRPr>
          </a:p>
        </p:txBody>
      </p:sp>
      <p:pic>
        <p:nvPicPr>
          <p:cNvPr id="11" name="5 Minute Timer (Nho)">
            <a:hlinkClick r:id="" action="ppaction://media"/>
            <a:extLst>
              <a:ext uri="{FF2B5EF4-FFF2-40B4-BE49-F238E27FC236}">
                <a16:creationId xmlns:a16="http://schemas.microsoft.com/office/drawing/2014/main" id="{B52619A1-FAB6-4C46-AA5B-BB97F58C13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753" y="1503508"/>
            <a:ext cx="1507381" cy="847240"/>
          </a:xfrm>
          <a:prstGeom prst="rect">
            <a:avLst/>
          </a:prstGeom>
        </p:spPr>
      </p:pic>
      <p:sp>
        <p:nvSpPr>
          <p:cNvPr id="12" name="Rectangle: Rounded Corners 11">
            <a:extLst>
              <a:ext uri="{FF2B5EF4-FFF2-40B4-BE49-F238E27FC236}">
                <a16:creationId xmlns:a16="http://schemas.microsoft.com/office/drawing/2014/main" id="{E4403DF9-CA6F-4EE9-B669-7C268A821BA7}"/>
              </a:ext>
            </a:extLst>
          </p:cNvPr>
          <p:cNvSpPr/>
          <p:nvPr/>
        </p:nvSpPr>
        <p:spPr>
          <a:xfrm>
            <a:off x="78589" y="2466717"/>
            <a:ext cx="3700130" cy="71420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NHÓM TÀI NĂNG</a:t>
            </a:r>
          </a:p>
        </p:txBody>
      </p:sp>
    </p:spTree>
    <p:extLst>
      <p:ext uri="{BB962C8B-B14F-4D97-AF65-F5344CB8AC3E}">
        <p14:creationId xmlns:p14="http://schemas.microsoft.com/office/powerpoint/2010/main" val="18128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50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5"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E3CD2A-F312-475B-9623-A1F167FADD6B}"/>
              </a:ext>
            </a:extLst>
          </p:cNvPr>
          <p:cNvSpPr/>
          <p:nvPr/>
        </p:nvSpPr>
        <p:spPr>
          <a:xfrm>
            <a:off x="560273" y="3400944"/>
            <a:ext cx="10962526" cy="830997"/>
          </a:xfrm>
          <a:prstGeom prst="rect">
            <a:avLst/>
          </a:prstGeom>
          <a:ln>
            <a:solidFill>
              <a:srgbClr val="00B050"/>
            </a:solidFill>
            <a:prstDash val="dash"/>
          </a:ln>
        </p:spPr>
        <p:txBody>
          <a:bodyPr wrap="square">
            <a:spAutoFit/>
          </a:bodyPr>
          <a:lstStyle/>
          <a:p>
            <a:pPr algn="just">
              <a:spcBef>
                <a:spcPts val="600"/>
              </a:spcBef>
              <a:spcAft>
                <a:spcPts val="600"/>
              </a:spcAft>
            </a:pPr>
            <a:r>
              <a:rPr lang="en-US" sz="2400" b="1">
                <a:solidFill>
                  <a:srgbClr val="FF0000"/>
                </a:solidFill>
                <a:latin typeface="Arial" panose="020B0604020202020204" pitchFamily="34" charset="0"/>
                <a:ea typeface="Calibri" panose="020F0502020204030204" pitchFamily="34" charset="0"/>
                <a:cs typeface="Arial" panose="020B0604020202020204" pitchFamily="34" charset="0"/>
              </a:rPr>
              <a:t>* Nhóm 1, 4: </a:t>
            </a: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Dựa vào H35.1 hãy cho biết đồng bằng sông Cửu Long có các loại đất chính nào, phân bố ở đâu?</a:t>
            </a:r>
            <a:r>
              <a:rPr lang="en-US" sz="2400" b="1">
                <a:solidFill>
                  <a:srgbClr val="3333FF"/>
                </a:solidFill>
                <a:latin typeface="Arial" panose="020B0604020202020204" pitchFamily="34" charset="0"/>
                <a:ea typeface="Calibri" panose="020F0502020204030204" pitchFamily="34" charset="0"/>
                <a:cs typeface="Arial" panose="020B0604020202020204" pitchFamily="34" charset="0"/>
              </a:rPr>
              <a:t>	</a:t>
            </a:r>
            <a:endParaRPr lang="en-US" sz="24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5B9FE-72A2-4957-B994-281375556EE7}"/>
              </a:ext>
            </a:extLst>
          </p:cNvPr>
          <p:cNvSpPr/>
          <p:nvPr/>
        </p:nvSpPr>
        <p:spPr>
          <a:xfrm>
            <a:off x="560272" y="4617833"/>
            <a:ext cx="10962526" cy="830997"/>
          </a:xfrm>
          <a:prstGeom prst="rect">
            <a:avLst/>
          </a:prstGeom>
          <a:ln>
            <a:solidFill>
              <a:srgbClr val="00B050"/>
            </a:solidFill>
            <a:prstDash val="dash"/>
          </a:ln>
        </p:spPr>
        <p:txBody>
          <a:bodyPr wrap="square">
            <a:spAutoFit/>
          </a:bodyPr>
          <a:lstStyle/>
          <a:p>
            <a:pPr>
              <a:spcBef>
                <a:spcPts val="600"/>
              </a:spcBef>
              <a:spcAft>
                <a:spcPts val="600"/>
              </a:spcAft>
            </a:pPr>
            <a:r>
              <a:rPr lang="en-US" sz="2400" b="1">
                <a:solidFill>
                  <a:srgbClr val="00B050"/>
                </a:solidFill>
                <a:latin typeface="Arial" panose="020B0604020202020204" pitchFamily="34" charset="0"/>
                <a:ea typeface="Calibri" panose="020F0502020204030204" pitchFamily="34" charset="0"/>
                <a:cs typeface="Arial" panose="020B0604020202020204" pitchFamily="34" charset="0"/>
              </a:rPr>
              <a:t>* Nhóm 2, 5: </a:t>
            </a: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Dựa vào H35.1 và 35.2 hãy cho biết thiên nhiên vùng đồng bằng sông Cửu Long có thuận lợi gì để sản xuất lương thực, thực phẩm?	</a:t>
            </a:r>
          </a:p>
        </p:txBody>
      </p:sp>
      <p:sp>
        <p:nvSpPr>
          <p:cNvPr id="5" name="Rectangle 4">
            <a:extLst>
              <a:ext uri="{FF2B5EF4-FFF2-40B4-BE49-F238E27FC236}">
                <a16:creationId xmlns:a16="http://schemas.microsoft.com/office/drawing/2014/main" id="{1EF25AAE-0805-4E9E-907C-DC4E33E0B077}"/>
              </a:ext>
            </a:extLst>
          </p:cNvPr>
          <p:cNvSpPr/>
          <p:nvPr/>
        </p:nvSpPr>
        <p:spPr>
          <a:xfrm>
            <a:off x="560272" y="5795798"/>
            <a:ext cx="10962527" cy="830997"/>
          </a:xfrm>
          <a:prstGeom prst="rect">
            <a:avLst/>
          </a:prstGeom>
          <a:ln>
            <a:solidFill>
              <a:srgbClr val="00B050"/>
            </a:solidFill>
            <a:prstDash val="dash"/>
          </a:ln>
        </p:spPr>
        <p:txBody>
          <a:bodyPr wrap="square">
            <a:spAutoFit/>
          </a:bodyPr>
          <a:lstStyle/>
          <a:p>
            <a:r>
              <a:rPr lang="en-US" sz="2400" b="1">
                <a:solidFill>
                  <a:srgbClr val="7030A0"/>
                </a:solidFill>
                <a:latin typeface="Arial" panose="020B0604020202020204" pitchFamily="34" charset="0"/>
                <a:ea typeface="Calibri" panose="020F0502020204030204" pitchFamily="34" charset="0"/>
                <a:cs typeface="Arial" panose="020B0604020202020204" pitchFamily="34" charset="0"/>
              </a:rPr>
              <a:t>* Nhóm 3, 6: </a:t>
            </a: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Vùng có những khó khăn gì về điều kiện tự nhiên? Giải pháp gì để khắc phục khó khăn đó?</a:t>
            </a:r>
            <a:endParaRPr lang="en-US" sz="2400"/>
          </a:p>
        </p:txBody>
      </p:sp>
      <p:grpSp>
        <p:nvGrpSpPr>
          <p:cNvPr id="6" name="Group 5">
            <a:extLst>
              <a:ext uri="{FF2B5EF4-FFF2-40B4-BE49-F238E27FC236}">
                <a16:creationId xmlns:a16="http://schemas.microsoft.com/office/drawing/2014/main" id="{1156F69E-10EC-4B02-9740-60B633D5B1D6}"/>
              </a:ext>
            </a:extLst>
          </p:cNvPr>
          <p:cNvGrpSpPr/>
          <p:nvPr/>
        </p:nvGrpSpPr>
        <p:grpSpPr>
          <a:xfrm>
            <a:off x="3697873" y="95390"/>
            <a:ext cx="5175670" cy="1026348"/>
            <a:chOff x="3245974" y="251820"/>
            <a:chExt cx="6784786" cy="1357120"/>
          </a:xfrm>
          <a:solidFill>
            <a:srgbClr val="00B050"/>
          </a:solidFill>
        </p:grpSpPr>
        <p:sp>
          <p:nvSpPr>
            <p:cNvPr id="7" name="Rectangle: Rounded Corners 6">
              <a:extLst>
                <a:ext uri="{FF2B5EF4-FFF2-40B4-BE49-F238E27FC236}">
                  <a16:creationId xmlns:a16="http://schemas.microsoft.com/office/drawing/2014/main" id="{9B5C06B7-43EC-4B04-B8F1-DA554EDD8281}"/>
                </a:ext>
              </a:extLst>
            </p:cNvPr>
            <p:cNvSpPr/>
            <p:nvPr/>
          </p:nvSpPr>
          <p:spPr>
            <a:xfrm>
              <a:off x="3245974" y="251820"/>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B8BCFD-1E70-4889-A730-9A8FE480E5F3}"/>
                </a:ext>
              </a:extLst>
            </p:cNvPr>
            <p:cNvSpPr txBox="1"/>
            <p:nvPr/>
          </p:nvSpPr>
          <p:spPr>
            <a:xfrm>
              <a:off x="3640118" y="285501"/>
              <a:ext cx="6390642"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AABFCD00-7C08-4785-AB8D-04360BC6EC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400163" y="45031"/>
            <a:ext cx="1740905" cy="1063294"/>
          </a:xfrm>
          <a:prstGeom prst="rect">
            <a:avLst/>
          </a:prstGeom>
          <a:noFill/>
          <a:extLst>
            <a:ext uri="{909E8E84-426E-40DD-AFC4-6F175D3DCCD1}">
              <a14:hiddenFill xmlns:a14="http://schemas.microsoft.com/office/drawing/2010/main">
                <a:solidFill>
                  <a:srgbClr val="FFFFFF"/>
                </a:solidFill>
              </a14:hiddenFill>
            </a:ext>
          </a:extLst>
        </p:spPr>
      </p:pic>
      <p:pic>
        <p:nvPicPr>
          <p:cNvPr id="11" name="5 Minute Timer (Nho)">
            <a:hlinkClick r:id="" action="ppaction://media"/>
            <a:extLst>
              <a:ext uri="{FF2B5EF4-FFF2-40B4-BE49-F238E27FC236}">
                <a16:creationId xmlns:a16="http://schemas.microsoft.com/office/drawing/2014/main" id="{9CAD71DD-E288-4E75-922E-CB7D26A291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0265" y="135911"/>
            <a:ext cx="1389657" cy="781072"/>
          </a:xfrm>
          <a:prstGeom prst="rect">
            <a:avLst/>
          </a:prstGeom>
        </p:spPr>
      </p:pic>
      <p:sp>
        <p:nvSpPr>
          <p:cNvPr id="12" name="Rectangle 11">
            <a:extLst>
              <a:ext uri="{FF2B5EF4-FFF2-40B4-BE49-F238E27FC236}">
                <a16:creationId xmlns:a16="http://schemas.microsoft.com/office/drawing/2014/main" id="{FAEAC75E-0F59-415C-BFE0-C5F8BA42D7DB}"/>
              </a:ext>
            </a:extLst>
          </p:cNvPr>
          <p:cNvSpPr/>
          <p:nvPr/>
        </p:nvSpPr>
        <p:spPr>
          <a:xfrm>
            <a:off x="1627360" y="1340329"/>
            <a:ext cx="8589945"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a:solidFill>
                  <a:srgbClr val="C00000"/>
                </a:solidFill>
                <a:latin typeface="Arial" panose="020B0604020202020204" pitchFamily="34" charset="0"/>
                <a:ea typeface="Calibri" panose="020F0502020204030204" pitchFamily="34" charset="0"/>
                <a:cs typeface="Arial" panose="020B0604020202020204" pitchFamily="34" charset="0"/>
              </a:rPr>
              <a:t>Đọc thông tin trong SGK, quan sát lược đồ hoàn thành PHT</a:t>
            </a:r>
          </a:p>
          <a:p>
            <a:pPr>
              <a:spcAft>
                <a:spcPts val="0"/>
              </a:spcAft>
            </a:pPr>
            <a:r>
              <a:rPr lang="en-US" sz="2800" b="1">
                <a:solidFill>
                  <a:srgbClr val="0070C0"/>
                </a:solidFill>
                <a:latin typeface="Arial" panose="020B0604020202020204" pitchFamily="34" charset="0"/>
                <a:ea typeface="Calibri" panose="020F0502020204030204" pitchFamily="34" charset="0"/>
                <a:cs typeface="Arial" panose="020B0604020202020204" pitchFamily="34" charset="0"/>
              </a:rPr>
              <a:t>-</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16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bg/>
                                          </p:spTgt>
                                        </p:tgtEl>
                                        <p:attrNameLst>
                                          <p:attrName>style.visibility</p:attrName>
                                        </p:attrNameLst>
                                      </p:cBhvr>
                                      <p:to>
                                        <p:strVal val="visible"/>
                                      </p:to>
                                    </p:set>
                                    <p:animEffect transition="in" filter="wipe(up)">
                                      <p:cBhvr>
                                        <p:cTn id="26" dur="1250"/>
                                        <p:tgtEl>
                                          <p:spTgt spid="12">
                                            <p:bg/>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up)">
                                      <p:cBhvr>
                                        <p:cTn id="31" dur="1250"/>
                                        <p:tgtEl>
                                          <p:spTgt spid="12">
                                            <p:txEl>
                                              <p:pRg st="0" end="0"/>
                                            </p:txEl>
                                          </p:spTgt>
                                        </p:tgtEl>
                                      </p:cBhvr>
                                    </p:animEffect>
                                  </p:childTnLst>
                                </p:cTn>
                              </p:par>
                            </p:childTnLst>
                          </p:cTn>
                        </p:par>
                        <p:par>
                          <p:cTn id="32" fill="hold">
                            <p:stCondLst>
                              <p:cond delay="1250"/>
                            </p:stCondLst>
                            <p:childTnLst>
                              <p:par>
                                <p:cTn id="33" presetID="22" presetClass="entr" presetSubtype="1" fill="hold" grpId="0" nodeType="after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wipe(up)">
                                      <p:cBhvr>
                                        <p:cTn id="35" dur="1250"/>
                                        <p:tgtEl>
                                          <p:spTgt spid="12">
                                            <p:txEl>
                                              <p:pRg st="1" end="1"/>
                                            </p:txEl>
                                          </p:spTgt>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up)">
                                      <p:cBhvr>
                                        <p:cTn id="39" dur="1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1"/>
                                        </p:tgtEl>
                                      </p:cBhvr>
                                    </p:cmd>
                                  </p:childTnLst>
                                </p:cTn>
                              </p:par>
                            </p:childTnLst>
                          </p:cTn>
                        </p:par>
                      </p:childTnLst>
                    </p:cTn>
                  </p:par>
                </p:childTnLst>
              </p:cTn>
              <p:nextCondLst>
                <p:cond evt="onClick" delay="0">
                  <p:tgtEl>
                    <p:spTgt spid="11"/>
                  </p:tgtEl>
                </p:cond>
              </p:nextCondLst>
            </p:seq>
            <p:video>
              <p:cMediaNode vol="80000">
                <p:cTn id="45" fill="hold" display="0">
                  <p:stCondLst>
                    <p:cond delay="indefinite"/>
                  </p:stCondLst>
                </p:cTn>
                <p:tgtEl>
                  <p:spTgt spid="11"/>
                </p:tgtEl>
              </p:cMediaNode>
            </p:video>
          </p:childTnLst>
        </p:cTn>
      </p:par>
    </p:tnLst>
    <p:bldLst>
      <p:bldP spid="3" grpId="0" animBg="1"/>
      <p:bldP spid="4" grpId="0" animBg="1"/>
      <p:bldP spid="5" grpId="0" animBg="1"/>
      <p:bldP spid="12"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986A0-E8BD-4916-814F-491CCC094DEC}"/>
              </a:ext>
            </a:extLst>
          </p:cNvPr>
          <p:cNvPicPr>
            <a:picLocks noChangeAspect="1"/>
          </p:cNvPicPr>
          <p:nvPr/>
        </p:nvPicPr>
        <p:blipFill>
          <a:blip r:embed="rId2"/>
          <a:stretch>
            <a:fillRect/>
          </a:stretch>
        </p:blipFill>
        <p:spPr>
          <a:xfrm>
            <a:off x="5501692" y="399063"/>
            <a:ext cx="6690308" cy="6308647"/>
          </a:xfrm>
          <a:prstGeom prst="rect">
            <a:avLst/>
          </a:prstGeom>
        </p:spPr>
      </p:pic>
      <p:sp>
        <p:nvSpPr>
          <p:cNvPr id="3" name="TextBox 2">
            <a:extLst>
              <a:ext uri="{FF2B5EF4-FFF2-40B4-BE49-F238E27FC236}">
                <a16:creationId xmlns:a16="http://schemas.microsoft.com/office/drawing/2014/main" id="{D9F9C505-AF61-4A67-8913-60F8C419B65A}"/>
              </a:ext>
            </a:extLst>
          </p:cNvPr>
          <p:cNvSpPr txBox="1"/>
          <p:nvPr/>
        </p:nvSpPr>
        <p:spPr>
          <a:xfrm>
            <a:off x="297951" y="267128"/>
            <a:ext cx="3400592" cy="523220"/>
          </a:xfrm>
          <a:prstGeom prst="rect">
            <a:avLst/>
          </a:prstGeom>
          <a:solidFill>
            <a:schemeClr val="accent4">
              <a:lumMod val="20000"/>
              <a:lumOff val="80000"/>
            </a:schemeClr>
          </a:solidFill>
          <a:ln>
            <a:solidFill>
              <a:srgbClr val="3333FF"/>
            </a:solidFill>
          </a:ln>
        </p:spPr>
        <p:txBody>
          <a:bodyPr wrap="square" rtlCol="0">
            <a:spAutoFit/>
          </a:bodyPr>
          <a:lstStyle/>
          <a:p>
            <a:r>
              <a:rPr lang="en-US" sz="2800" b="1">
                <a:solidFill>
                  <a:srgbClr val="3333FF"/>
                </a:solidFill>
                <a:latin typeface="Arial" panose="020B0604020202020204" pitchFamily="34" charset="0"/>
                <a:cs typeface="Arial" panose="020B0604020202020204" pitchFamily="34" charset="0"/>
              </a:rPr>
              <a:t>1. Tài nguyên đất</a:t>
            </a:r>
          </a:p>
        </p:txBody>
      </p:sp>
      <p:sp>
        <p:nvSpPr>
          <p:cNvPr id="4" name="TextBox 3">
            <a:extLst>
              <a:ext uri="{FF2B5EF4-FFF2-40B4-BE49-F238E27FC236}">
                <a16:creationId xmlns:a16="http://schemas.microsoft.com/office/drawing/2014/main" id="{7F3DE40A-20A3-44FE-8A22-6C7EF3F816C7}"/>
              </a:ext>
            </a:extLst>
          </p:cNvPr>
          <p:cNvSpPr txBox="1"/>
          <p:nvPr/>
        </p:nvSpPr>
        <p:spPr>
          <a:xfrm>
            <a:off x="143839" y="1531253"/>
            <a:ext cx="4489806" cy="830997"/>
          </a:xfrm>
          <a:prstGeom prst="rect">
            <a:avLst/>
          </a:prstGeom>
          <a:noFill/>
        </p:spPr>
        <p:txBody>
          <a:bodyPr wrap="square" rtlCol="0">
            <a:spAutoFit/>
          </a:bodyPr>
          <a:lstStyle/>
          <a:p>
            <a:pPr marL="285750" indent="-285750">
              <a:buFont typeface="Wingdings" panose="05000000000000000000" pitchFamily="2" charset="2"/>
              <a:buChar char="v"/>
            </a:pPr>
            <a:r>
              <a:rPr lang="en-US" sz="2400" dirty="0" err="1">
                <a:solidFill>
                  <a:srgbClr val="3333FF"/>
                </a:solidFill>
                <a:latin typeface="Arial" panose="020B0604020202020204" pitchFamily="34" charset="0"/>
                <a:cs typeface="Arial" panose="020B0604020202020204" pitchFamily="34" charset="0"/>
              </a:rPr>
              <a:t>Đất</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phù</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sa</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ngọt</a:t>
            </a:r>
            <a:r>
              <a:rPr lang="en-US" sz="2400" dirty="0">
                <a:solidFill>
                  <a:srgbClr val="3333FF"/>
                </a:solidFill>
                <a:latin typeface="Arial" panose="020B0604020202020204" pitchFamily="34" charset="0"/>
                <a:cs typeface="Arial" panose="020B0604020202020204" pitchFamily="34" charset="0"/>
              </a:rPr>
              <a:t>: 1,2 </a:t>
            </a:r>
            <a:r>
              <a:rPr lang="en-US" sz="2400" dirty="0" err="1">
                <a:solidFill>
                  <a:srgbClr val="3333FF"/>
                </a:solidFill>
                <a:latin typeface="Arial" panose="020B0604020202020204" pitchFamily="34" charset="0"/>
                <a:cs typeface="Arial" panose="020B0604020202020204" pitchFamily="34" charset="0"/>
              </a:rPr>
              <a:t>triệu</a:t>
            </a:r>
            <a:r>
              <a:rPr lang="en-US" sz="2400" dirty="0">
                <a:solidFill>
                  <a:srgbClr val="3333FF"/>
                </a:solidFill>
                <a:latin typeface="Arial" panose="020B0604020202020204" pitchFamily="34" charset="0"/>
                <a:cs typeface="Arial" panose="020B0604020202020204" pitchFamily="34" charset="0"/>
              </a:rPr>
              <a:t> ha: </a:t>
            </a:r>
            <a:r>
              <a:rPr lang="en-US" sz="2400" dirty="0" err="1">
                <a:solidFill>
                  <a:srgbClr val="3333FF"/>
                </a:solidFill>
                <a:latin typeface="Arial" panose="020B0604020202020204" pitchFamily="34" charset="0"/>
                <a:cs typeface="Arial" panose="020B0604020202020204" pitchFamily="34" charset="0"/>
              </a:rPr>
              <a:t>ven</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sông</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Tiền</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sông</a:t>
            </a:r>
            <a:r>
              <a:rPr lang="en-US" sz="2400" dirty="0">
                <a:solidFill>
                  <a:srgbClr val="3333FF"/>
                </a:solidFill>
                <a:latin typeface="Arial" panose="020B0604020202020204" pitchFamily="34" charset="0"/>
                <a:cs typeface="Arial" panose="020B0604020202020204" pitchFamily="34" charset="0"/>
              </a:rPr>
              <a:t> </a:t>
            </a:r>
            <a:r>
              <a:rPr lang="en-US" sz="2400" dirty="0" err="1">
                <a:solidFill>
                  <a:srgbClr val="3333FF"/>
                </a:solidFill>
                <a:latin typeface="Arial" panose="020B0604020202020204" pitchFamily="34" charset="0"/>
                <a:cs typeface="Arial" panose="020B0604020202020204" pitchFamily="34" charset="0"/>
              </a:rPr>
              <a:t>Hậu</a:t>
            </a:r>
            <a:endParaRPr lang="en-US" sz="2400" dirty="0">
              <a:solidFill>
                <a:srgbClr val="3333FF"/>
              </a:solidFill>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83B14878-AEDF-4789-BC33-BB28AFD091B2}"/>
              </a:ext>
            </a:extLst>
          </p:cNvPr>
          <p:cNvSpPr/>
          <p:nvPr/>
        </p:nvSpPr>
        <p:spPr>
          <a:xfrm>
            <a:off x="8178229" y="768142"/>
            <a:ext cx="2455524" cy="2283841"/>
          </a:xfrm>
          <a:custGeom>
            <a:avLst/>
            <a:gdLst>
              <a:gd name="connsiteX0" fmla="*/ 0 w 2455524"/>
              <a:gd name="connsiteY0" fmla="*/ 197629 h 2283841"/>
              <a:gd name="connsiteX1" fmla="*/ 0 w 2455524"/>
              <a:gd name="connsiteY1" fmla="*/ 197629 h 2283841"/>
              <a:gd name="connsiteX2" fmla="*/ 20549 w 2455524"/>
              <a:gd name="connsiteY2" fmla="*/ 341467 h 2283841"/>
              <a:gd name="connsiteX3" fmla="*/ 71919 w 2455524"/>
              <a:gd name="connsiteY3" fmla="*/ 433934 h 2283841"/>
              <a:gd name="connsiteX4" fmla="*/ 30823 w 2455524"/>
              <a:gd name="connsiteY4" fmla="*/ 567498 h 2283841"/>
              <a:gd name="connsiteX5" fmla="*/ 0 w 2455524"/>
              <a:gd name="connsiteY5" fmla="*/ 588047 h 2283841"/>
              <a:gd name="connsiteX6" fmla="*/ 10274 w 2455524"/>
              <a:gd name="connsiteY6" fmla="*/ 701062 h 2283841"/>
              <a:gd name="connsiteX7" fmla="*/ 41097 w 2455524"/>
              <a:gd name="connsiteY7" fmla="*/ 711337 h 2283841"/>
              <a:gd name="connsiteX8" fmla="*/ 102742 w 2455524"/>
              <a:gd name="connsiteY8" fmla="*/ 752433 h 2283841"/>
              <a:gd name="connsiteX9" fmla="*/ 123290 w 2455524"/>
              <a:gd name="connsiteY9" fmla="*/ 885997 h 2283841"/>
              <a:gd name="connsiteX10" fmla="*/ 133564 w 2455524"/>
              <a:gd name="connsiteY10" fmla="*/ 927094 h 2283841"/>
              <a:gd name="connsiteX11" fmla="*/ 143838 w 2455524"/>
              <a:gd name="connsiteY11" fmla="*/ 999013 h 2283841"/>
              <a:gd name="connsiteX12" fmla="*/ 154113 w 2455524"/>
              <a:gd name="connsiteY12" fmla="*/ 1060658 h 2283841"/>
              <a:gd name="connsiteX13" fmla="*/ 164387 w 2455524"/>
              <a:gd name="connsiteY13" fmla="*/ 1112029 h 2283841"/>
              <a:gd name="connsiteX14" fmla="*/ 174661 w 2455524"/>
              <a:gd name="connsiteY14" fmla="*/ 1153125 h 2283841"/>
              <a:gd name="connsiteX15" fmla="*/ 205483 w 2455524"/>
              <a:gd name="connsiteY15" fmla="*/ 1163400 h 2283841"/>
              <a:gd name="connsiteX16" fmla="*/ 246580 w 2455524"/>
              <a:gd name="connsiteY16" fmla="*/ 1173674 h 2283841"/>
              <a:gd name="connsiteX17" fmla="*/ 277402 w 2455524"/>
              <a:gd name="connsiteY17" fmla="*/ 1194222 h 2283841"/>
              <a:gd name="connsiteX18" fmla="*/ 308225 w 2455524"/>
              <a:gd name="connsiteY18" fmla="*/ 1204496 h 2283841"/>
              <a:gd name="connsiteX19" fmla="*/ 400692 w 2455524"/>
              <a:gd name="connsiteY19" fmla="*/ 1276415 h 2283841"/>
              <a:gd name="connsiteX20" fmla="*/ 431515 w 2455524"/>
              <a:gd name="connsiteY20" fmla="*/ 1266141 h 2283841"/>
              <a:gd name="connsiteX21" fmla="*/ 452063 w 2455524"/>
              <a:gd name="connsiteY21" fmla="*/ 1296964 h 2283841"/>
              <a:gd name="connsiteX22" fmla="*/ 441789 w 2455524"/>
              <a:gd name="connsiteY22" fmla="*/ 1409979 h 2283841"/>
              <a:gd name="connsiteX23" fmla="*/ 452063 w 2455524"/>
              <a:gd name="connsiteY23" fmla="*/ 1451076 h 2283841"/>
              <a:gd name="connsiteX24" fmla="*/ 493160 w 2455524"/>
              <a:gd name="connsiteY24" fmla="*/ 1461350 h 2283841"/>
              <a:gd name="connsiteX25" fmla="*/ 544531 w 2455524"/>
              <a:gd name="connsiteY25" fmla="*/ 1471624 h 2283841"/>
              <a:gd name="connsiteX26" fmla="*/ 595901 w 2455524"/>
              <a:gd name="connsiteY26" fmla="*/ 1512721 h 2283841"/>
              <a:gd name="connsiteX27" fmla="*/ 647272 w 2455524"/>
              <a:gd name="connsiteY27" fmla="*/ 1522995 h 2283841"/>
              <a:gd name="connsiteX28" fmla="*/ 719191 w 2455524"/>
              <a:gd name="connsiteY28" fmla="*/ 1553818 h 2283841"/>
              <a:gd name="connsiteX29" fmla="*/ 729465 w 2455524"/>
              <a:gd name="connsiteY29" fmla="*/ 1522995 h 2283841"/>
              <a:gd name="connsiteX30" fmla="*/ 780836 w 2455524"/>
              <a:gd name="connsiteY30" fmla="*/ 1481898 h 2283841"/>
              <a:gd name="connsiteX31" fmla="*/ 852755 w 2455524"/>
              <a:gd name="connsiteY31" fmla="*/ 1502447 h 2283841"/>
              <a:gd name="connsiteX32" fmla="*/ 883578 w 2455524"/>
              <a:gd name="connsiteY32" fmla="*/ 1522995 h 2283841"/>
              <a:gd name="connsiteX33" fmla="*/ 914400 w 2455524"/>
              <a:gd name="connsiteY33" fmla="*/ 1533269 h 2283841"/>
              <a:gd name="connsiteX34" fmla="*/ 934949 w 2455524"/>
              <a:gd name="connsiteY34" fmla="*/ 1564092 h 2283841"/>
              <a:gd name="connsiteX35" fmla="*/ 873304 w 2455524"/>
              <a:gd name="connsiteY35" fmla="*/ 1564092 h 2283841"/>
              <a:gd name="connsiteX36" fmla="*/ 842481 w 2455524"/>
              <a:gd name="connsiteY36" fmla="*/ 1584640 h 2283841"/>
              <a:gd name="connsiteX37" fmla="*/ 821933 w 2455524"/>
              <a:gd name="connsiteY37" fmla="*/ 1646285 h 2283841"/>
              <a:gd name="connsiteX38" fmla="*/ 801384 w 2455524"/>
              <a:gd name="connsiteY38" fmla="*/ 1749027 h 2283841"/>
              <a:gd name="connsiteX39" fmla="*/ 770562 w 2455524"/>
              <a:gd name="connsiteY39" fmla="*/ 1779849 h 2283841"/>
              <a:gd name="connsiteX40" fmla="*/ 750014 w 2455524"/>
              <a:gd name="connsiteY40" fmla="*/ 1810671 h 2283841"/>
              <a:gd name="connsiteX41" fmla="*/ 739740 w 2455524"/>
              <a:gd name="connsiteY41" fmla="*/ 1841494 h 2283841"/>
              <a:gd name="connsiteX42" fmla="*/ 698643 w 2455524"/>
              <a:gd name="connsiteY42" fmla="*/ 1903139 h 2283841"/>
              <a:gd name="connsiteX43" fmla="*/ 708917 w 2455524"/>
              <a:gd name="connsiteY43" fmla="*/ 1944236 h 2283841"/>
              <a:gd name="connsiteX44" fmla="*/ 760288 w 2455524"/>
              <a:gd name="connsiteY44" fmla="*/ 1903139 h 2283841"/>
              <a:gd name="connsiteX45" fmla="*/ 791110 w 2455524"/>
              <a:gd name="connsiteY45" fmla="*/ 1892865 h 2283841"/>
              <a:gd name="connsiteX46" fmla="*/ 832207 w 2455524"/>
              <a:gd name="connsiteY46" fmla="*/ 1841494 h 2283841"/>
              <a:gd name="connsiteX47" fmla="*/ 873304 w 2455524"/>
              <a:gd name="connsiteY47" fmla="*/ 1800397 h 2283841"/>
              <a:gd name="connsiteX48" fmla="*/ 883578 w 2455524"/>
              <a:gd name="connsiteY48" fmla="*/ 1769575 h 2283841"/>
              <a:gd name="connsiteX49" fmla="*/ 914400 w 2455524"/>
              <a:gd name="connsiteY49" fmla="*/ 1759301 h 2283841"/>
              <a:gd name="connsiteX50" fmla="*/ 1089061 w 2455524"/>
              <a:gd name="connsiteY50" fmla="*/ 1779849 h 2283841"/>
              <a:gd name="connsiteX51" fmla="*/ 1119883 w 2455524"/>
              <a:gd name="connsiteY51" fmla="*/ 1841494 h 2283841"/>
              <a:gd name="connsiteX52" fmla="*/ 1140432 w 2455524"/>
              <a:gd name="connsiteY52" fmla="*/ 1903139 h 2283841"/>
              <a:gd name="connsiteX53" fmla="*/ 1150706 w 2455524"/>
              <a:gd name="connsiteY53" fmla="*/ 1944236 h 2283841"/>
              <a:gd name="connsiteX54" fmla="*/ 1181528 w 2455524"/>
              <a:gd name="connsiteY54" fmla="*/ 1964784 h 2283841"/>
              <a:gd name="connsiteX55" fmla="*/ 1222625 w 2455524"/>
              <a:gd name="connsiteY55" fmla="*/ 1954510 h 2283841"/>
              <a:gd name="connsiteX56" fmla="*/ 1284270 w 2455524"/>
              <a:gd name="connsiteY56" fmla="*/ 2139445 h 2283841"/>
              <a:gd name="connsiteX57" fmla="*/ 1294544 w 2455524"/>
              <a:gd name="connsiteY57" fmla="*/ 2180541 h 2283841"/>
              <a:gd name="connsiteX58" fmla="*/ 1304818 w 2455524"/>
              <a:gd name="connsiteY58" fmla="*/ 2283283 h 2283841"/>
              <a:gd name="connsiteX59" fmla="*/ 1428108 w 2455524"/>
              <a:gd name="connsiteY59" fmla="*/ 2262734 h 2283841"/>
              <a:gd name="connsiteX60" fmla="*/ 1458931 w 2455524"/>
              <a:gd name="connsiteY60" fmla="*/ 2242186 h 2283841"/>
              <a:gd name="connsiteX61" fmla="*/ 1479479 w 2455524"/>
              <a:gd name="connsiteY61" fmla="*/ 2211364 h 2283841"/>
              <a:gd name="connsiteX62" fmla="*/ 1500027 w 2455524"/>
              <a:gd name="connsiteY62" fmla="*/ 2190815 h 2283841"/>
              <a:gd name="connsiteX63" fmla="*/ 1541124 w 2455524"/>
              <a:gd name="connsiteY63" fmla="*/ 2139445 h 2283841"/>
              <a:gd name="connsiteX64" fmla="*/ 1633591 w 2455524"/>
              <a:gd name="connsiteY64" fmla="*/ 2129170 h 2283841"/>
              <a:gd name="connsiteX65" fmla="*/ 1695236 w 2455524"/>
              <a:gd name="connsiteY65" fmla="*/ 2077800 h 2283841"/>
              <a:gd name="connsiteX66" fmla="*/ 1726059 w 2455524"/>
              <a:gd name="connsiteY66" fmla="*/ 2057251 h 2283841"/>
              <a:gd name="connsiteX67" fmla="*/ 1787704 w 2455524"/>
              <a:gd name="connsiteY67" fmla="*/ 2036703 h 2283841"/>
              <a:gd name="connsiteX68" fmla="*/ 1849349 w 2455524"/>
              <a:gd name="connsiteY68" fmla="*/ 1995606 h 2283841"/>
              <a:gd name="connsiteX69" fmla="*/ 1880171 w 2455524"/>
              <a:gd name="connsiteY69" fmla="*/ 1964784 h 2283841"/>
              <a:gd name="connsiteX70" fmla="*/ 1910993 w 2455524"/>
              <a:gd name="connsiteY70" fmla="*/ 1944236 h 2283841"/>
              <a:gd name="connsiteX71" fmla="*/ 1921268 w 2455524"/>
              <a:gd name="connsiteY71" fmla="*/ 1913413 h 2283841"/>
              <a:gd name="connsiteX72" fmla="*/ 1993187 w 2455524"/>
              <a:gd name="connsiteY72" fmla="*/ 1851768 h 2283841"/>
              <a:gd name="connsiteX73" fmla="*/ 2054832 w 2455524"/>
              <a:gd name="connsiteY73" fmla="*/ 1831220 h 2283841"/>
              <a:gd name="connsiteX74" fmla="*/ 2044558 w 2455524"/>
              <a:gd name="connsiteY74" fmla="*/ 1636011 h 2283841"/>
              <a:gd name="connsiteX75" fmla="*/ 1993187 w 2455524"/>
              <a:gd name="connsiteY75" fmla="*/ 1584640 h 2283841"/>
              <a:gd name="connsiteX76" fmla="*/ 1941816 w 2455524"/>
              <a:gd name="connsiteY76" fmla="*/ 1533269 h 2283841"/>
              <a:gd name="connsiteX77" fmla="*/ 1900719 w 2455524"/>
              <a:gd name="connsiteY77" fmla="*/ 1481898 h 2283841"/>
              <a:gd name="connsiteX78" fmla="*/ 1869897 w 2455524"/>
              <a:gd name="connsiteY78" fmla="*/ 1409979 h 2283841"/>
              <a:gd name="connsiteX79" fmla="*/ 1839074 w 2455524"/>
              <a:gd name="connsiteY79" fmla="*/ 1368883 h 2283841"/>
              <a:gd name="connsiteX80" fmla="*/ 2116477 w 2455524"/>
              <a:gd name="connsiteY80" fmla="*/ 1348334 h 2283841"/>
              <a:gd name="connsiteX81" fmla="*/ 2147299 w 2455524"/>
              <a:gd name="connsiteY81" fmla="*/ 1317512 h 2283841"/>
              <a:gd name="connsiteX82" fmla="*/ 2188396 w 2455524"/>
              <a:gd name="connsiteY82" fmla="*/ 1266141 h 2283841"/>
              <a:gd name="connsiteX83" fmla="*/ 2198670 w 2455524"/>
              <a:gd name="connsiteY83" fmla="*/ 1225045 h 2283841"/>
              <a:gd name="connsiteX84" fmla="*/ 2239767 w 2455524"/>
              <a:gd name="connsiteY84" fmla="*/ 1183948 h 2283841"/>
              <a:gd name="connsiteX85" fmla="*/ 2363056 w 2455524"/>
              <a:gd name="connsiteY85" fmla="*/ 1153125 h 2283841"/>
              <a:gd name="connsiteX86" fmla="*/ 2414427 w 2455524"/>
              <a:gd name="connsiteY86" fmla="*/ 1101755 h 2283841"/>
              <a:gd name="connsiteX87" fmla="*/ 2455524 w 2455524"/>
              <a:gd name="connsiteY87" fmla="*/ 1060658 h 2283841"/>
              <a:gd name="connsiteX88" fmla="*/ 2424701 w 2455524"/>
              <a:gd name="connsiteY88" fmla="*/ 906546 h 2283841"/>
              <a:gd name="connsiteX89" fmla="*/ 2373331 w 2455524"/>
              <a:gd name="connsiteY89" fmla="*/ 865449 h 2283841"/>
              <a:gd name="connsiteX90" fmla="*/ 2280863 w 2455524"/>
              <a:gd name="connsiteY90" fmla="*/ 742159 h 2283841"/>
              <a:gd name="connsiteX91" fmla="*/ 2260315 w 2455524"/>
              <a:gd name="connsiteY91" fmla="*/ 701062 h 2283841"/>
              <a:gd name="connsiteX92" fmla="*/ 2239767 w 2455524"/>
              <a:gd name="connsiteY92" fmla="*/ 629143 h 2283841"/>
              <a:gd name="connsiteX93" fmla="*/ 2250041 w 2455524"/>
              <a:gd name="connsiteY93" fmla="*/ 536676 h 2283841"/>
              <a:gd name="connsiteX94" fmla="*/ 2311686 w 2455524"/>
              <a:gd name="connsiteY94" fmla="*/ 495579 h 2283841"/>
              <a:gd name="connsiteX95" fmla="*/ 2301411 w 2455524"/>
              <a:gd name="connsiteY95" fmla="*/ 454483 h 2283841"/>
              <a:gd name="connsiteX96" fmla="*/ 2270589 w 2455524"/>
              <a:gd name="connsiteY96" fmla="*/ 433934 h 2283841"/>
              <a:gd name="connsiteX97" fmla="*/ 2239767 w 2455524"/>
              <a:gd name="connsiteY97" fmla="*/ 403112 h 2283841"/>
              <a:gd name="connsiteX98" fmla="*/ 2178122 w 2455524"/>
              <a:gd name="connsiteY98" fmla="*/ 362015 h 2283841"/>
              <a:gd name="connsiteX99" fmla="*/ 2147299 w 2455524"/>
              <a:gd name="connsiteY99" fmla="*/ 341467 h 2283841"/>
              <a:gd name="connsiteX100" fmla="*/ 2126751 w 2455524"/>
              <a:gd name="connsiteY100" fmla="*/ 177080 h 2283841"/>
              <a:gd name="connsiteX101" fmla="*/ 2106202 w 2455524"/>
              <a:gd name="connsiteY101" fmla="*/ 146258 h 2283841"/>
              <a:gd name="connsiteX102" fmla="*/ 2065106 w 2455524"/>
              <a:gd name="connsiteY102" fmla="*/ 53791 h 2283841"/>
              <a:gd name="connsiteX103" fmla="*/ 2024009 w 2455524"/>
              <a:gd name="connsiteY103" fmla="*/ 43516 h 2283841"/>
              <a:gd name="connsiteX104" fmla="*/ 1982913 w 2455524"/>
              <a:gd name="connsiteY104" fmla="*/ 12694 h 2283841"/>
              <a:gd name="connsiteX105" fmla="*/ 1808252 w 2455524"/>
              <a:gd name="connsiteY105" fmla="*/ 12694 h 2283841"/>
              <a:gd name="connsiteX106" fmla="*/ 1777429 w 2455524"/>
              <a:gd name="connsiteY106" fmla="*/ 33242 h 2283841"/>
              <a:gd name="connsiteX107" fmla="*/ 1756881 w 2455524"/>
              <a:gd name="connsiteY107" fmla="*/ 197629 h 2283841"/>
              <a:gd name="connsiteX108" fmla="*/ 1849349 w 2455524"/>
              <a:gd name="connsiteY108" fmla="*/ 228451 h 2283841"/>
              <a:gd name="connsiteX109" fmla="*/ 1880171 w 2455524"/>
              <a:gd name="connsiteY109" fmla="*/ 238725 h 2283841"/>
              <a:gd name="connsiteX110" fmla="*/ 1931542 w 2455524"/>
              <a:gd name="connsiteY110" fmla="*/ 249000 h 2283841"/>
              <a:gd name="connsiteX111" fmla="*/ 2003461 w 2455524"/>
              <a:gd name="connsiteY111" fmla="*/ 259274 h 2283841"/>
              <a:gd name="connsiteX112" fmla="*/ 2044558 w 2455524"/>
              <a:gd name="connsiteY112" fmla="*/ 269548 h 2283841"/>
              <a:gd name="connsiteX113" fmla="*/ 2054832 w 2455524"/>
              <a:gd name="connsiteY113" fmla="*/ 300370 h 2283841"/>
              <a:gd name="connsiteX114" fmla="*/ 2024009 w 2455524"/>
              <a:gd name="connsiteY114" fmla="*/ 608595 h 2283841"/>
              <a:gd name="connsiteX115" fmla="*/ 2003461 w 2455524"/>
              <a:gd name="connsiteY115" fmla="*/ 680514 h 2283841"/>
              <a:gd name="connsiteX116" fmla="*/ 1972638 w 2455524"/>
              <a:gd name="connsiteY116" fmla="*/ 711337 h 2283841"/>
              <a:gd name="connsiteX117" fmla="*/ 1952090 w 2455524"/>
              <a:gd name="connsiteY117" fmla="*/ 772982 h 2283841"/>
              <a:gd name="connsiteX118" fmla="*/ 1941816 w 2455524"/>
              <a:gd name="connsiteY118" fmla="*/ 834627 h 2283841"/>
              <a:gd name="connsiteX119" fmla="*/ 1890445 w 2455524"/>
              <a:gd name="connsiteY119" fmla="*/ 916820 h 2283841"/>
              <a:gd name="connsiteX120" fmla="*/ 1859623 w 2455524"/>
              <a:gd name="connsiteY120" fmla="*/ 927094 h 2283841"/>
              <a:gd name="connsiteX121" fmla="*/ 1715784 w 2455524"/>
              <a:gd name="connsiteY121" fmla="*/ 916820 h 2283841"/>
              <a:gd name="connsiteX122" fmla="*/ 1695236 w 2455524"/>
              <a:gd name="connsiteY122" fmla="*/ 885997 h 2283841"/>
              <a:gd name="connsiteX123" fmla="*/ 1654140 w 2455524"/>
              <a:gd name="connsiteY123" fmla="*/ 865449 h 2283841"/>
              <a:gd name="connsiteX124" fmla="*/ 1633591 w 2455524"/>
              <a:gd name="connsiteY124" fmla="*/ 824352 h 2283841"/>
              <a:gd name="connsiteX125" fmla="*/ 1602769 w 2455524"/>
              <a:gd name="connsiteY125" fmla="*/ 814078 h 2283841"/>
              <a:gd name="connsiteX126" fmla="*/ 1520575 w 2455524"/>
              <a:gd name="connsiteY126" fmla="*/ 793530 h 2283841"/>
              <a:gd name="connsiteX127" fmla="*/ 1500027 w 2455524"/>
              <a:gd name="connsiteY127" fmla="*/ 680514 h 2283841"/>
              <a:gd name="connsiteX128" fmla="*/ 1489753 w 2455524"/>
              <a:gd name="connsiteY128" fmla="*/ 588047 h 2283841"/>
              <a:gd name="connsiteX129" fmla="*/ 1458931 w 2455524"/>
              <a:gd name="connsiteY129" fmla="*/ 577773 h 2283841"/>
              <a:gd name="connsiteX130" fmla="*/ 1366463 w 2455524"/>
              <a:gd name="connsiteY130" fmla="*/ 618869 h 2283841"/>
              <a:gd name="connsiteX131" fmla="*/ 1273996 w 2455524"/>
              <a:gd name="connsiteY131" fmla="*/ 690788 h 2283841"/>
              <a:gd name="connsiteX132" fmla="*/ 1191802 w 2455524"/>
              <a:gd name="connsiteY132" fmla="*/ 680514 h 2283841"/>
              <a:gd name="connsiteX133" fmla="*/ 1130158 w 2455524"/>
              <a:gd name="connsiteY133" fmla="*/ 659966 h 2283841"/>
              <a:gd name="connsiteX134" fmla="*/ 1017142 w 2455524"/>
              <a:gd name="connsiteY134" fmla="*/ 639418 h 2283841"/>
              <a:gd name="connsiteX135" fmla="*/ 955497 w 2455524"/>
              <a:gd name="connsiteY135" fmla="*/ 629143 h 2283841"/>
              <a:gd name="connsiteX136" fmla="*/ 852755 w 2455524"/>
              <a:gd name="connsiteY136" fmla="*/ 608595 h 2283841"/>
              <a:gd name="connsiteX137" fmla="*/ 780836 w 2455524"/>
              <a:gd name="connsiteY137" fmla="*/ 505854 h 2283841"/>
              <a:gd name="connsiteX138" fmla="*/ 760288 w 2455524"/>
              <a:gd name="connsiteY138" fmla="*/ 475031 h 2283841"/>
              <a:gd name="connsiteX139" fmla="*/ 729465 w 2455524"/>
              <a:gd name="connsiteY139" fmla="*/ 444209 h 2283841"/>
              <a:gd name="connsiteX140" fmla="*/ 688369 w 2455524"/>
              <a:gd name="connsiteY140" fmla="*/ 372289 h 2283841"/>
              <a:gd name="connsiteX141" fmla="*/ 678095 w 2455524"/>
              <a:gd name="connsiteY141" fmla="*/ 341467 h 2283841"/>
              <a:gd name="connsiteX142" fmla="*/ 636998 w 2455524"/>
              <a:gd name="connsiteY142" fmla="*/ 290096 h 2283841"/>
              <a:gd name="connsiteX143" fmla="*/ 606175 w 2455524"/>
              <a:gd name="connsiteY143" fmla="*/ 269548 h 2283841"/>
              <a:gd name="connsiteX144" fmla="*/ 595901 w 2455524"/>
              <a:gd name="connsiteY144" fmla="*/ 238725 h 2283841"/>
              <a:gd name="connsiteX145" fmla="*/ 565079 w 2455524"/>
              <a:gd name="connsiteY145" fmla="*/ 207903 h 2283841"/>
              <a:gd name="connsiteX146" fmla="*/ 452063 w 2455524"/>
              <a:gd name="connsiteY146" fmla="*/ 156532 h 2283841"/>
              <a:gd name="connsiteX147" fmla="*/ 369870 w 2455524"/>
              <a:gd name="connsiteY147" fmla="*/ 115436 h 2283841"/>
              <a:gd name="connsiteX148" fmla="*/ 339047 w 2455524"/>
              <a:gd name="connsiteY148" fmla="*/ 94887 h 2283841"/>
              <a:gd name="connsiteX149" fmla="*/ 308225 w 2455524"/>
              <a:gd name="connsiteY149" fmla="*/ 84613 h 2283841"/>
              <a:gd name="connsiteX150" fmla="*/ 154113 w 2455524"/>
              <a:gd name="connsiteY150" fmla="*/ 94887 h 2283841"/>
              <a:gd name="connsiteX151" fmla="*/ 41097 w 2455524"/>
              <a:gd name="connsiteY151" fmla="*/ 105161 h 2283841"/>
              <a:gd name="connsiteX152" fmla="*/ 41097 w 2455524"/>
              <a:gd name="connsiteY152" fmla="*/ 105161 h 2283841"/>
              <a:gd name="connsiteX153" fmla="*/ 0 w 2455524"/>
              <a:gd name="connsiteY153" fmla="*/ 197629 h 228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455524" h="2283841">
                <a:moveTo>
                  <a:pt x="0" y="197629"/>
                </a:moveTo>
                <a:lnTo>
                  <a:pt x="0" y="197629"/>
                </a:lnTo>
                <a:cubicBezTo>
                  <a:pt x="1126" y="210010"/>
                  <a:pt x="1211" y="306659"/>
                  <a:pt x="20549" y="341467"/>
                </a:cubicBezTo>
                <a:cubicBezTo>
                  <a:pt x="79426" y="447445"/>
                  <a:pt x="48672" y="364194"/>
                  <a:pt x="71919" y="433934"/>
                </a:cubicBezTo>
                <a:cubicBezTo>
                  <a:pt x="62575" y="527377"/>
                  <a:pt x="84979" y="522367"/>
                  <a:pt x="30823" y="567498"/>
                </a:cubicBezTo>
                <a:cubicBezTo>
                  <a:pt x="21337" y="575403"/>
                  <a:pt x="10274" y="581197"/>
                  <a:pt x="0" y="588047"/>
                </a:cubicBezTo>
                <a:cubicBezTo>
                  <a:pt x="3425" y="625719"/>
                  <a:pt x="-1688" y="665176"/>
                  <a:pt x="10274" y="701062"/>
                </a:cubicBezTo>
                <a:cubicBezTo>
                  <a:pt x="13699" y="711336"/>
                  <a:pt x="31630" y="706077"/>
                  <a:pt x="41097" y="711337"/>
                </a:cubicBezTo>
                <a:cubicBezTo>
                  <a:pt x="62685" y="723330"/>
                  <a:pt x="102742" y="752433"/>
                  <a:pt x="102742" y="752433"/>
                </a:cubicBezTo>
                <a:cubicBezTo>
                  <a:pt x="126579" y="823945"/>
                  <a:pt x="103425" y="746938"/>
                  <a:pt x="123290" y="885997"/>
                </a:cubicBezTo>
                <a:cubicBezTo>
                  <a:pt x="125287" y="899976"/>
                  <a:pt x="131038" y="913201"/>
                  <a:pt x="133564" y="927094"/>
                </a:cubicBezTo>
                <a:cubicBezTo>
                  <a:pt x="137896" y="950920"/>
                  <a:pt x="140156" y="975078"/>
                  <a:pt x="143838" y="999013"/>
                </a:cubicBezTo>
                <a:cubicBezTo>
                  <a:pt x="147006" y="1019603"/>
                  <a:pt x="150386" y="1040162"/>
                  <a:pt x="154113" y="1060658"/>
                </a:cubicBezTo>
                <a:cubicBezTo>
                  <a:pt x="157237" y="1077839"/>
                  <a:pt x="160599" y="1094982"/>
                  <a:pt x="164387" y="1112029"/>
                </a:cubicBezTo>
                <a:cubicBezTo>
                  <a:pt x="167450" y="1125813"/>
                  <a:pt x="165840" y="1142099"/>
                  <a:pt x="174661" y="1153125"/>
                </a:cubicBezTo>
                <a:cubicBezTo>
                  <a:pt x="181426" y="1161582"/>
                  <a:pt x="195070" y="1160425"/>
                  <a:pt x="205483" y="1163400"/>
                </a:cubicBezTo>
                <a:cubicBezTo>
                  <a:pt x="219060" y="1167279"/>
                  <a:pt x="232881" y="1170249"/>
                  <a:pt x="246580" y="1173674"/>
                </a:cubicBezTo>
                <a:cubicBezTo>
                  <a:pt x="256854" y="1180523"/>
                  <a:pt x="266358" y="1188700"/>
                  <a:pt x="277402" y="1194222"/>
                </a:cubicBezTo>
                <a:cubicBezTo>
                  <a:pt x="287089" y="1199065"/>
                  <a:pt x="298758" y="1199236"/>
                  <a:pt x="308225" y="1204496"/>
                </a:cubicBezTo>
                <a:cubicBezTo>
                  <a:pt x="363525" y="1235218"/>
                  <a:pt x="363253" y="1238976"/>
                  <a:pt x="400692" y="1276415"/>
                </a:cubicBezTo>
                <a:cubicBezTo>
                  <a:pt x="410966" y="1272990"/>
                  <a:pt x="421460" y="1262119"/>
                  <a:pt x="431515" y="1266141"/>
                </a:cubicBezTo>
                <a:cubicBezTo>
                  <a:pt x="442980" y="1270727"/>
                  <a:pt x="451183" y="1284647"/>
                  <a:pt x="452063" y="1296964"/>
                </a:cubicBezTo>
                <a:cubicBezTo>
                  <a:pt x="454758" y="1334695"/>
                  <a:pt x="445214" y="1372307"/>
                  <a:pt x="441789" y="1409979"/>
                </a:cubicBezTo>
                <a:cubicBezTo>
                  <a:pt x="445214" y="1423678"/>
                  <a:pt x="442078" y="1441091"/>
                  <a:pt x="452063" y="1451076"/>
                </a:cubicBezTo>
                <a:cubicBezTo>
                  <a:pt x="462048" y="1461061"/>
                  <a:pt x="479376" y="1458287"/>
                  <a:pt x="493160" y="1461350"/>
                </a:cubicBezTo>
                <a:cubicBezTo>
                  <a:pt x="510207" y="1465138"/>
                  <a:pt x="527407" y="1468199"/>
                  <a:pt x="544531" y="1471624"/>
                </a:cubicBezTo>
                <a:cubicBezTo>
                  <a:pt x="559577" y="1486670"/>
                  <a:pt x="575163" y="1504944"/>
                  <a:pt x="595901" y="1512721"/>
                </a:cubicBezTo>
                <a:cubicBezTo>
                  <a:pt x="612252" y="1518853"/>
                  <a:pt x="630148" y="1519570"/>
                  <a:pt x="647272" y="1522995"/>
                </a:cubicBezTo>
                <a:cubicBezTo>
                  <a:pt x="661559" y="1532519"/>
                  <a:pt x="698460" y="1562110"/>
                  <a:pt x="719191" y="1553818"/>
                </a:cubicBezTo>
                <a:cubicBezTo>
                  <a:pt x="729246" y="1549796"/>
                  <a:pt x="724622" y="1532682"/>
                  <a:pt x="729465" y="1522995"/>
                </a:cubicBezTo>
                <a:cubicBezTo>
                  <a:pt x="748054" y="1485818"/>
                  <a:pt x="745288" y="1493748"/>
                  <a:pt x="780836" y="1481898"/>
                </a:cubicBezTo>
                <a:cubicBezTo>
                  <a:pt x="804809" y="1488748"/>
                  <a:pt x="829606" y="1493187"/>
                  <a:pt x="852755" y="1502447"/>
                </a:cubicBezTo>
                <a:cubicBezTo>
                  <a:pt x="864220" y="1507033"/>
                  <a:pt x="872533" y="1517473"/>
                  <a:pt x="883578" y="1522995"/>
                </a:cubicBezTo>
                <a:cubicBezTo>
                  <a:pt x="893264" y="1527838"/>
                  <a:pt x="904126" y="1529844"/>
                  <a:pt x="914400" y="1533269"/>
                </a:cubicBezTo>
                <a:cubicBezTo>
                  <a:pt x="921250" y="1543543"/>
                  <a:pt x="937944" y="1552112"/>
                  <a:pt x="934949" y="1564092"/>
                </a:cubicBezTo>
                <a:cubicBezTo>
                  <a:pt x="928627" y="1589382"/>
                  <a:pt x="879627" y="1566200"/>
                  <a:pt x="873304" y="1564092"/>
                </a:cubicBezTo>
                <a:cubicBezTo>
                  <a:pt x="863030" y="1570941"/>
                  <a:pt x="849026" y="1574169"/>
                  <a:pt x="842481" y="1584640"/>
                </a:cubicBezTo>
                <a:cubicBezTo>
                  <a:pt x="831001" y="1603007"/>
                  <a:pt x="821933" y="1646285"/>
                  <a:pt x="821933" y="1646285"/>
                </a:cubicBezTo>
                <a:cubicBezTo>
                  <a:pt x="821062" y="1652382"/>
                  <a:pt x="814427" y="1729462"/>
                  <a:pt x="801384" y="1749027"/>
                </a:cubicBezTo>
                <a:cubicBezTo>
                  <a:pt x="793324" y="1761116"/>
                  <a:pt x="779864" y="1768687"/>
                  <a:pt x="770562" y="1779849"/>
                </a:cubicBezTo>
                <a:cubicBezTo>
                  <a:pt x="762657" y="1789335"/>
                  <a:pt x="756863" y="1800397"/>
                  <a:pt x="750014" y="1810671"/>
                </a:cubicBezTo>
                <a:cubicBezTo>
                  <a:pt x="746589" y="1820945"/>
                  <a:pt x="745000" y="1832027"/>
                  <a:pt x="739740" y="1841494"/>
                </a:cubicBezTo>
                <a:cubicBezTo>
                  <a:pt x="727747" y="1863082"/>
                  <a:pt x="698643" y="1903139"/>
                  <a:pt x="698643" y="1903139"/>
                </a:cubicBezTo>
                <a:cubicBezTo>
                  <a:pt x="702068" y="1916838"/>
                  <a:pt x="697620" y="1935764"/>
                  <a:pt x="708917" y="1944236"/>
                </a:cubicBezTo>
                <a:cubicBezTo>
                  <a:pt x="732242" y="1961730"/>
                  <a:pt x="755636" y="1906860"/>
                  <a:pt x="760288" y="1903139"/>
                </a:cubicBezTo>
                <a:cubicBezTo>
                  <a:pt x="768745" y="1896374"/>
                  <a:pt x="780836" y="1896290"/>
                  <a:pt x="791110" y="1892865"/>
                </a:cubicBezTo>
                <a:cubicBezTo>
                  <a:pt x="861062" y="1822913"/>
                  <a:pt x="754442" y="1932220"/>
                  <a:pt x="832207" y="1841494"/>
                </a:cubicBezTo>
                <a:cubicBezTo>
                  <a:pt x="844815" y="1826785"/>
                  <a:pt x="859605" y="1814096"/>
                  <a:pt x="873304" y="1800397"/>
                </a:cubicBezTo>
                <a:cubicBezTo>
                  <a:pt x="876729" y="1790123"/>
                  <a:pt x="875920" y="1777233"/>
                  <a:pt x="883578" y="1769575"/>
                </a:cubicBezTo>
                <a:cubicBezTo>
                  <a:pt x="891236" y="1761917"/>
                  <a:pt x="903584" y="1758760"/>
                  <a:pt x="914400" y="1759301"/>
                </a:cubicBezTo>
                <a:cubicBezTo>
                  <a:pt x="972949" y="1762228"/>
                  <a:pt x="1030841" y="1773000"/>
                  <a:pt x="1089061" y="1779849"/>
                </a:cubicBezTo>
                <a:cubicBezTo>
                  <a:pt x="1126528" y="1892249"/>
                  <a:pt x="1066775" y="1722001"/>
                  <a:pt x="1119883" y="1841494"/>
                </a:cubicBezTo>
                <a:cubicBezTo>
                  <a:pt x="1128680" y="1861287"/>
                  <a:pt x="1135179" y="1882126"/>
                  <a:pt x="1140432" y="1903139"/>
                </a:cubicBezTo>
                <a:cubicBezTo>
                  <a:pt x="1143857" y="1916838"/>
                  <a:pt x="1142873" y="1932487"/>
                  <a:pt x="1150706" y="1944236"/>
                </a:cubicBezTo>
                <a:cubicBezTo>
                  <a:pt x="1157555" y="1954510"/>
                  <a:pt x="1171254" y="1957935"/>
                  <a:pt x="1181528" y="1964784"/>
                </a:cubicBezTo>
                <a:cubicBezTo>
                  <a:pt x="1195227" y="1961359"/>
                  <a:pt x="1208504" y="1954510"/>
                  <a:pt x="1222625" y="1954510"/>
                </a:cubicBezTo>
                <a:cubicBezTo>
                  <a:pt x="1331211" y="1954510"/>
                  <a:pt x="1272881" y="2019862"/>
                  <a:pt x="1284270" y="2139445"/>
                </a:cubicBezTo>
                <a:cubicBezTo>
                  <a:pt x="1285609" y="2153502"/>
                  <a:pt x="1291119" y="2166842"/>
                  <a:pt x="1294544" y="2180541"/>
                </a:cubicBezTo>
                <a:cubicBezTo>
                  <a:pt x="1297969" y="2214788"/>
                  <a:pt x="1281952" y="2257558"/>
                  <a:pt x="1304818" y="2283283"/>
                </a:cubicBezTo>
                <a:cubicBezTo>
                  <a:pt x="1308666" y="2287612"/>
                  <a:pt x="1414544" y="2265447"/>
                  <a:pt x="1428108" y="2262734"/>
                </a:cubicBezTo>
                <a:cubicBezTo>
                  <a:pt x="1438382" y="2255885"/>
                  <a:pt x="1450199" y="2250917"/>
                  <a:pt x="1458931" y="2242186"/>
                </a:cubicBezTo>
                <a:cubicBezTo>
                  <a:pt x="1467662" y="2233455"/>
                  <a:pt x="1471765" y="2221006"/>
                  <a:pt x="1479479" y="2211364"/>
                </a:cubicBezTo>
                <a:cubicBezTo>
                  <a:pt x="1485530" y="2203800"/>
                  <a:pt x="1493976" y="2198379"/>
                  <a:pt x="1500027" y="2190815"/>
                </a:cubicBezTo>
                <a:cubicBezTo>
                  <a:pt x="1504805" y="2184843"/>
                  <a:pt x="1528430" y="2142907"/>
                  <a:pt x="1541124" y="2139445"/>
                </a:cubicBezTo>
                <a:cubicBezTo>
                  <a:pt x="1571043" y="2131285"/>
                  <a:pt x="1602769" y="2132595"/>
                  <a:pt x="1633591" y="2129170"/>
                </a:cubicBezTo>
                <a:cubicBezTo>
                  <a:pt x="1662794" y="2099968"/>
                  <a:pt x="1652497" y="2108328"/>
                  <a:pt x="1695236" y="2077800"/>
                </a:cubicBezTo>
                <a:cubicBezTo>
                  <a:pt x="1705284" y="2070623"/>
                  <a:pt x="1714775" y="2062266"/>
                  <a:pt x="1726059" y="2057251"/>
                </a:cubicBezTo>
                <a:cubicBezTo>
                  <a:pt x="1745852" y="2048454"/>
                  <a:pt x="1787704" y="2036703"/>
                  <a:pt x="1787704" y="2036703"/>
                </a:cubicBezTo>
                <a:cubicBezTo>
                  <a:pt x="1886022" y="1938382"/>
                  <a:pt x="1760140" y="2055078"/>
                  <a:pt x="1849349" y="1995606"/>
                </a:cubicBezTo>
                <a:cubicBezTo>
                  <a:pt x="1861438" y="1987547"/>
                  <a:pt x="1869009" y="1974086"/>
                  <a:pt x="1880171" y="1964784"/>
                </a:cubicBezTo>
                <a:cubicBezTo>
                  <a:pt x="1889657" y="1956879"/>
                  <a:pt x="1900719" y="1951085"/>
                  <a:pt x="1910993" y="1944236"/>
                </a:cubicBezTo>
                <a:cubicBezTo>
                  <a:pt x="1914418" y="1933962"/>
                  <a:pt x="1914973" y="1922226"/>
                  <a:pt x="1921268" y="1913413"/>
                </a:cubicBezTo>
                <a:cubicBezTo>
                  <a:pt x="1933112" y="1896831"/>
                  <a:pt x="1970454" y="1861871"/>
                  <a:pt x="1993187" y="1851768"/>
                </a:cubicBezTo>
                <a:cubicBezTo>
                  <a:pt x="2012980" y="1842971"/>
                  <a:pt x="2054832" y="1831220"/>
                  <a:pt x="2054832" y="1831220"/>
                </a:cubicBezTo>
                <a:cubicBezTo>
                  <a:pt x="2051407" y="1766150"/>
                  <a:pt x="2060362" y="1699225"/>
                  <a:pt x="2044558" y="1636011"/>
                </a:cubicBezTo>
                <a:cubicBezTo>
                  <a:pt x="2038685" y="1612518"/>
                  <a:pt x="2010311" y="1601764"/>
                  <a:pt x="1993187" y="1584640"/>
                </a:cubicBezTo>
                <a:lnTo>
                  <a:pt x="1941816" y="1533269"/>
                </a:lnTo>
                <a:cubicBezTo>
                  <a:pt x="1915895" y="1494387"/>
                  <a:pt x="1929999" y="1511178"/>
                  <a:pt x="1900719" y="1481898"/>
                </a:cubicBezTo>
                <a:cubicBezTo>
                  <a:pt x="1890732" y="1451937"/>
                  <a:pt x="1888032" y="1438996"/>
                  <a:pt x="1869897" y="1409979"/>
                </a:cubicBezTo>
                <a:cubicBezTo>
                  <a:pt x="1860821" y="1395458"/>
                  <a:pt x="1849348" y="1382582"/>
                  <a:pt x="1839074" y="1368883"/>
                </a:cubicBezTo>
                <a:cubicBezTo>
                  <a:pt x="1967426" y="1326100"/>
                  <a:pt x="1711064" y="1408396"/>
                  <a:pt x="2116477" y="1348334"/>
                </a:cubicBezTo>
                <a:cubicBezTo>
                  <a:pt x="2130850" y="1346205"/>
                  <a:pt x="2137997" y="1328674"/>
                  <a:pt x="2147299" y="1317512"/>
                </a:cubicBezTo>
                <a:cubicBezTo>
                  <a:pt x="2212092" y="1239759"/>
                  <a:pt x="2128621" y="1325913"/>
                  <a:pt x="2188396" y="1266141"/>
                </a:cubicBezTo>
                <a:cubicBezTo>
                  <a:pt x="2191821" y="1252442"/>
                  <a:pt x="2191186" y="1237019"/>
                  <a:pt x="2198670" y="1225045"/>
                </a:cubicBezTo>
                <a:cubicBezTo>
                  <a:pt x="2208938" y="1208616"/>
                  <a:pt x="2221388" y="1190074"/>
                  <a:pt x="2239767" y="1183948"/>
                </a:cubicBezTo>
                <a:cubicBezTo>
                  <a:pt x="2321174" y="1156812"/>
                  <a:pt x="2280046" y="1166961"/>
                  <a:pt x="2363056" y="1153125"/>
                </a:cubicBezTo>
                <a:cubicBezTo>
                  <a:pt x="2402633" y="1093762"/>
                  <a:pt x="2361153" y="1147419"/>
                  <a:pt x="2414427" y="1101755"/>
                </a:cubicBezTo>
                <a:cubicBezTo>
                  <a:pt x="2429136" y="1089147"/>
                  <a:pt x="2455524" y="1060658"/>
                  <a:pt x="2455524" y="1060658"/>
                </a:cubicBezTo>
                <a:cubicBezTo>
                  <a:pt x="2448733" y="985953"/>
                  <a:pt x="2460196" y="959788"/>
                  <a:pt x="2424701" y="906546"/>
                </a:cubicBezTo>
                <a:cubicBezTo>
                  <a:pt x="2398973" y="867955"/>
                  <a:pt x="2407686" y="903239"/>
                  <a:pt x="2373331" y="865449"/>
                </a:cubicBezTo>
                <a:cubicBezTo>
                  <a:pt x="2367871" y="859443"/>
                  <a:pt x="2299656" y="775048"/>
                  <a:pt x="2280863" y="742159"/>
                </a:cubicBezTo>
                <a:cubicBezTo>
                  <a:pt x="2273264" y="728861"/>
                  <a:pt x="2266348" y="715140"/>
                  <a:pt x="2260315" y="701062"/>
                </a:cubicBezTo>
                <a:cubicBezTo>
                  <a:pt x="2251471" y="680425"/>
                  <a:pt x="2244981" y="649999"/>
                  <a:pt x="2239767" y="629143"/>
                </a:cubicBezTo>
                <a:cubicBezTo>
                  <a:pt x="2243192" y="598321"/>
                  <a:pt x="2235338" y="563981"/>
                  <a:pt x="2250041" y="536676"/>
                </a:cubicBezTo>
                <a:cubicBezTo>
                  <a:pt x="2261749" y="514932"/>
                  <a:pt x="2311686" y="495579"/>
                  <a:pt x="2311686" y="495579"/>
                </a:cubicBezTo>
                <a:cubicBezTo>
                  <a:pt x="2308261" y="481880"/>
                  <a:pt x="2309244" y="466232"/>
                  <a:pt x="2301411" y="454483"/>
                </a:cubicBezTo>
                <a:cubicBezTo>
                  <a:pt x="2294562" y="444209"/>
                  <a:pt x="2280075" y="441839"/>
                  <a:pt x="2270589" y="433934"/>
                </a:cubicBezTo>
                <a:cubicBezTo>
                  <a:pt x="2259427" y="424632"/>
                  <a:pt x="2251236" y="412032"/>
                  <a:pt x="2239767" y="403112"/>
                </a:cubicBezTo>
                <a:cubicBezTo>
                  <a:pt x="2220273" y="387950"/>
                  <a:pt x="2198670" y="375714"/>
                  <a:pt x="2178122" y="362015"/>
                </a:cubicBezTo>
                <a:lnTo>
                  <a:pt x="2147299" y="341467"/>
                </a:lnTo>
                <a:cubicBezTo>
                  <a:pt x="2114055" y="241734"/>
                  <a:pt x="2174345" y="430911"/>
                  <a:pt x="2126751" y="177080"/>
                </a:cubicBezTo>
                <a:cubicBezTo>
                  <a:pt x="2124475" y="164944"/>
                  <a:pt x="2113052" y="156532"/>
                  <a:pt x="2106202" y="146258"/>
                </a:cubicBezTo>
                <a:cubicBezTo>
                  <a:pt x="2102149" y="134098"/>
                  <a:pt x="2086039" y="67747"/>
                  <a:pt x="2065106" y="53791"/>
                </a:cubicBezTo>
                <a:cubicBezTo>
                  <a:pt x="2053357" y="45958"/>
                  <a:pt x="2037708" y="46941"/>
                  <a:pt x="2024009" y="43516"/>
                </a:cubicBezTo>
                <a:cubicBezTo>
                  <a:pt x="2010310" y="33242"/>
                  <a:pt x="1997780" y="21189"/>
                  <a:pt x="1982913" y="12694"/>
                </a:cubicBezTo>
                <a:cubicBezTo>
                  <a:pt x="1934795" y="-14802"/>
                  <a:pt x="1837259" y="10622"/>
                  <a:pt x="1808252" y="12694"/>
                </a:cubicBezTo>
                <a:cubicBezTo>
                  <a:pt x="1797978" y="19543"/>
                  <a:pt x="1786160" y="24511"/>
                  <a:pt x="1777429" y="33242"/>
                </a:cubicBezTo>
                <a:cubicBezTo>
                  <a:pt x="1734852" y="75819"/>
                  <a:pt x="1713905" y="133165"/>
                  <a:pt x="1756881" y="197629"/>
                </a:cubicBezTo>
                <a:cubicBezTo>
                  <a:pt x="1774903" y="224662"/>
                  <a:pt x="1818526" y="218177"/>
                  <a:pt x="1849349" y="228451"/>
                </a:cubicBezTo>
                <a:cubicBezTo>
                  <a:pt x="1859623" y="231876"/>
                  <a:pt x="1869552" y="236601"/>
                  <a:pt x="1880171" y="238725"/>
                </a:cubicBezTo>
                <a:cubicBezTo>
                  <a:pt x="1897295" y="242150"/>
                  <a:pt x="1914317" y="246129"/>
                  <a:pt x="1931542" y="249000"/>
                </a:cubicBezTo>
                <a:cubicBezTo>
                  <a:pt x="1955429" y="252981"/>
                  <a:pt x="1979635" y="254942"/>
                  <a:pt x="2003461" y="259274"/>
                </a:cubicBezTo>
                <a:cubicBezTo>
                  <a:pt x="2017354" y="261800"/>
                  <a:pt x="2030859" y="266123"/>
                  <a:pt x="2044558" y="269548"/>
                </a:cubicBezTo>
                <a:cubicBezTo>
                  <a:pt x="2047983" y="279822"/>
                  <a:pt x="2054832" y="289540"/>
                  <a:pt x="2054832" y="300370"/>
                </a:cubicBezTo>
                <a:cubicBezTo>
                  <a:pt x="2054832" y="700773"/>
                  <a:pt x="2067631" y="434104"/>
                  <a:pt x="2024009" y="608595"/>
                </a:cubicBezTo>
                <a:cubicBezTo>
                  <a:pt x="2022639" y="614075"/>
                  <a:pt x="2009357" y="671670"/>
                  <a:pt x="2003461" y="680514"/>
                </a:cubicBezTo>
                <a:cubicBezTo>
                  <a:pt x="1995401" y="692604"/>
                  <a:pt x="1982912" y="701063"/>
                  <a:pt x="1972638" y="711337"/>
                </a:cubicBezTo>
                <a:cubicBezTo>
                  <a:pt x="1965789" y="731885"/>
                  <a:pt x="1957343" y="751969"/>
                  <a:pt x="1952090" y="772982"/>
                </a:cubicBezTo>
                <a:cubicBezTo>
                  <a:pt x="1947038" y="793192"/>
                  <a:pt x="1946335" y="814291"/>
                  <a:pt x="1941816" y="834627"/>
                </a:cubicBezTo>
                <a:cubicBezTo>
                  <a:pt x="1934242" y="868708"/>
                  <a:pt x="1918797" y="892518"/>
                  <a:pt x="1890445" y="916820"/>
                </a:cubicBezTo>
                <a:cubicBezTo>
                  <a:pt x="1882222" y="923868"/>
                  <a:pt x="1869897" y="923669"/>
                  <a:pt x="1859623" y="927094"/>
                </a:cubicBezTo>
                <a:cubicBezTo>
                  <a:pt x="1811677" y="923669"/>
                  <a:pt x="1762417" y="928478"/>
                  <a:pt x="1715784" y="916820"/>
                </a:cubicBezTo>
                <a:cubicBezTo>
                  <a:pt x="1703805" y="913825"/>
                  <a:pt x="1704722" y="893902"/>
                  <a:pt x="1695236" y="885997"/>
                </a:cubicBezTo>
                <a:cubicBezTo>
                  <a:pt x="1683470" y="876192"/>
                  <a:pt x="1667839" y="872298"/>
                  <a:pt x="1654140" y="865449"/>
                </a:cubicBezTo>
                <a:cubicBezTo>
                  <a:pt x="1647290" y="851750"/>
                  <a:pt x="1644421" y="835182"/>
                  <a:pt x="1633591" y="824352"/>
                </a:cubicBezTo>
                <a:cubicBezTo>
                  <a:pt x="1625933" y="816694"/>
                  <a:pt x="1613217" y="816927"/>
                  <a:pt x="1602769" y="814078"/>
                </a:cubicBezTo>
                <a:cubicBezTo>
                  <a:pt x="1575523" y="806647"/>
                  <a:pt x="1547973" y="800379"/>
                  <a:pt x="1520575" y="793530"/>
                </a:cubicBezTo>
                <a:cubicBezTo>
                  <a:pt x="1512827" y="754789"/>
                  <a:pt x="1505285" y="719949"/>
                  <a:pt x="1500027" y="680514"/>
                </a:cubicBezTo>
                <a:cubicBezTo>
                  <a:pt x="1495928" y="649774"/>
                  <a:pt x="1501270" y="616841"/>
                  <a:pt x="1489753" y="588047"/>
                </a:cubicBezTo>
                <a:cubicBezTo>
                  <a:pt x="1485731" y="577992"/>
                  <a:pt x="1469205" y="581198"/>
                  <a:pt x="1458931" y="577773"/>
                </a:cubicBezTo>
                <a:cubicBezTo>
                  <a:pt x="1419846" y="590801"/>
                  <a:pt x="1395769" y="592820"/>
                  <a:pt x="1366463" y="618869"/>
                </a:cubicBezTo>
                <a:cubicBezTo>
                  <a:pt x="1283298" y="692792"/>
                  <a:pt x="1337552" y="669603"/>
                  <a:pt x="1273996" y="690788"/>
                </a:cubicBezTo>
                <a:cubicBezTo>
                  <a:pt x="1246598" y="687363"/>
                  <a:pt x="1218800" y="686299"/>
                  <a:pt x="1191802" y="680514"/>
                </a:cubicBezTo>
                <a:cubicBezTo>
                  <a:pt x="1170623" y="675976"/>
                  <a:pt x="1151600" y="663029"/>
                  <a:pt x="1130158" y="659966"/>
                </a:cubicBezTo>
                <a:cubicBezTo>
                  <a:pt x="947368" y="633854"/>
                  <a:pt x="1138227" y="663636"/>
                  <a:pt x="1017142" y="639418"/>
                </a:cubicBezTo>
                <a:cubicBezTo>
                  <a:pt x="996715" y="635332"/>
                  <a:pt x="975972" y="632982"/>
                  <a:pt x="955497" y="629143"/>
                </a:cubicBezTo>
                <a:cubicBezTo>
                  <a:pt x="921170" y="622707"/>
                  <a:pt x="887002" y="615444"/>
                  <a:pt x="852755" y="608595"/>
                </a:cubicBezTo>
                <a:cubicBezTo>
                  <a:pt x="758269" y="466863"/>
                  <a:pt x="856910" y="612358"/>
                  <a:pt x="780836" y="505854"/>
                </a:cubicBezTo>
                <a:cubicBezTo>
                  <a:pt x="773659" y="495806"/>
                  <a:pt x="768193" y="484517"/>
                  <a:pt x="760288" y="475031"/>
                </a:cubicBezTo>
                <a:cubicBezTo>
                  <a:pt x="750986" y="463869"/>
                  <a:pt x="739739" y="454483"/>
                  <a:pt x="729465" y="444209"/>
                </a:cubicBezTo>
                <a:cubicBezTo>
                  <a:pt x="705909" y="373539"/>
                  <a:pt x="738128" y="459368"/>
                  <a:pt x="688369" y="372289"/>
                </a:cubicBezTo>
                <a:cubicBezTo>
                  <a:pt x="682996" y="362886"/>
                  <a:pt x="682938" y="351153"/>
                  <a:pt x="678095" y="341467"/>
                </a:cubicBezTo>
                <a:cubicBezTo>
                  <a:pt x="669197" y="323671"/>
                  <a:pt x="652922" y="302835"/>
                  <a:pt x="636998" y="290096"/>
                </a:cubicBezTo>
                <a:cubicBezTo>
                  <a:pt x="627356" y="282382"/>
                  <a:pt x="616449" y="276397"/>
                  <a:pt x="606175" y="269548"/>
                </a:cubicBezTo>
                <a:cubicBezTo>
                  <a:pt x="602750" y="259274"/>
                  <a:pt x="601908" y="247736"/>
                  <a:pt x="595901" y="238725"/>
                </a:cubicBezTo>
                <a:cubicBezTo>
                  <a:pt x="587842" y="226636"/>
                  <a:pt x="576703" y="216621"/>
                  <a:pt x="565079" y="207903"/>
                </a:cubicBezTo>
                <a:cubicBezTo>
                  <a:pt x="520313" y="174329"/>
                  <a:pt x="505343" y="174292"/>
                  <a:pt x="452063" y="156532"/>
                </a:cubicBezTo>
                <a:cubicBezTo>
                  <a:pt x="360790" y="88077"/>
                  <a:pt x="459641" y="153910"/>
                  <a:pt x="369870" y="115436"/>
                </a:cubicBezTo>
                <a:cubicBezTo>
                  <a:pt x="358520" y="110572"/>
                  <a:pt x="350092" y="100409"/>
                  <a:pt x="339047" y="94887"/>
                </a:cubicBezTo>
                <a:cubicBezTo>
                  <a:pt x="329361" y="90044"/>
                  <a:pt x="318499" y="88038"/>
                  <a:pt x="308225" y="84613"/>
                </a:cubicBezTo>
                <a:cubicBezTo>
                  <a:pt x="256854" y="88038"/>
                  <a:pt x="205366" y="90006"/>
                  <a:pt x="154113" y="94887"/>
                </a:cubicBezTo>
                <a:cubicBezTo>
                  <a:pt x="16676" y="107976"/>
                  <a:pt x="161717" y="105161"/>
                  <a:pt x="41097" y="105161"/>
                </a:cubicBezTo>
                <a:lnTo>
                  <a:pt x="41097" y="105161"/>
                </a:lnTo>
                <a:lnTo>
                  <a:pt x="0" y="197629"/>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D6034E9-0BA7-48ED-9945-244F64A4641E}"/>
              </a:ext>
            </a:extLst>
          </p:cNvPr>
          <p:cNvSpPr/>
          <p:nvPr/>
        </p:nvSpPr>
        <p:spPr>
          <a:xfrm>
            <a:off x="8125608" y="2024009"/>
            <a:ext cx="535507" cy="729465"/>
          </a:xfrm>
          <a:custGeom>
            <a:avLst/>
            <a:gdLst>
              <a:gd name="connsiteX0" fmla="*/ 155363 w 535507"/>
              <a:gd name="connsiteY0" fmla="*/ 30822 h 729465"/>
              <a:gd name="connsiteX1" fmla="*/ 155363 w 535507"/>
              <a:gd name="connsiteY1" fmla="*/ 30822 h 729465"/>
              <a:gd name="connsiteX2" fmla="*/ 124540 w 535507"/>
              <a:gd name="connsiteY2" fmla="*/ 123290 h 729465"/>
              <a:gd name="connsiteX3" fmla="*/ 93718 w 535507"/>
              <a:gd name="connsiteY3" fmla="*/ 133564 h 729465"/>
              <a:gd name="connsiteX4" fmla="*/ 73170 w 535507"/>
              <a:gd name="connsiteY4" fmla="*/ 164387 h 729465"/>
              <a:gd name="connsiteX5" fmla="*/ 21799 w 535507"/>
              <a:gd name="connsiteY5" fmla="*/ 205483 h 729465"/>
              <a:gd name="connsiteX6" fmla="*/ 32073 w 535507"/>
              <a:gd name="connsiteY6" fmla="*/ 410966 h 729465"/>
              <a:gd name="connsiteX7" fmla="*/ 93718 w 535507"/>
              <a:gd name="connsiteY7" fmla="*/ 421240 h 729465"/>
              <a:gd name="connsiteX8" fmla="*/ 165637 w 535507"/>
              <a:gd name="connsiteY8" fmla="*/ 462337 h 729465"/>
              <a:gd name="connsiteX9" fmla="*/ 186185 w 535507"/>
              <a:gd name="connsiteY9" fmla="*/ 493160 h 729465"/>
              <a:gd name="connsiteX10" fmla="*/ 227282 w 535507"/>
              <a:gd name="connsiteY10" fmla="*/ 544530 h 729465"/>
              <a:gd name="connsiteX11" fmla="*/ 237556 w 535507"/>
              <a:gd name="connsiteY11" fmla="*/ 575353 h 729465"/>
              <a:gd name="connsiteX12" fmla="*/ 247830 w 535507"/>
              <a:gd name="connsiteY12" fmla="*/ 616449 h 729465"/>
              <a:gd name="connsiteX13" fmla="*/ 288927 w 535507"/>
              <a:gd name="connsiteY13" fmla="*/ 626724 h 729465"/>
              <a:gd name="connsiteX14" fmla="*/ 330023 w 535507"/>
              <a:gd name="connsiteY14" fmla="*/ 678094 h 729465"/>
              <a:gd name="connsiteX15" fmla="*/ 350572 w 535507"/>
              <a:gd name="connsiteY15" fmla="*/ 708917 h 729465"/>
              <a:gd name="connsiteX16" fmla="*/ 422491 w 535507"/>
              <a:gd name="connsiteY16" fmla="*/ 719191 h 729465"/>
              <a:gd name="connsiteX17" fmla="*/ 463588 w 535507"/>
              <a:gd name="connsiteY17" fmla="*/ 729465 h 729465"/>
              <a:gd name="connsiteX18" fmla="*/ 514958 w 535507"/>
              <a:gd name="connsiteY18" fmla="*/ 719191 h 729465"/>
              <a:gd name="connsiteX19" fmla="*/ 535507 w 535507"/>
              <a:gd name="connsiteY19" fmla="*/ 657546 h 729465"/>
              <a:gd name="connsiteX20" fmla="*/ 525232 w 535507"/>
              <a:gd name="connsiteY20" fmla="*/ 544530 h 729465"/>
              <a:gd name="connsiteX21" fmla="*/ 484136 w 535507"/>
              <a:gd name="connsiteY21" fmla="*/ 523982 h 729465"/>
              <a:gd name="connsiteX22" fmla="*/ 453313 w 535507"/>
              <a:gd name="connsiteY22" fmla="*/ 503434 h 729465"/>
              <a:gd name="connsiteX23" fmla="*/ 432765 w 535507"/>
              <a:gd name="connsiteY23" fmla="*/ 441789 h 729465"/>
              <a:gd name="connsiteX24" fmla="*/ 371120 w 535507"/>
              <a:gd name="connsiteY24" fmla="*/ 359595 h 729465"/>
              <a:gd name="connsiteX25" fmla="*/ 309475 w 535507"/>
              <a:gd name="connsiteY25" fmla="*/ 318499 h 729465"/>
              <a:gd name="connsiteX26" fmla="*/ 258104 w 535507"/>
              <a:gd name="connsiteY26" fmla="*/ 236306 h 729465"/>
              <a:gd name="connsiteX27" fmla="*/ 237556 w 535507"/>
              <a:gd name="connsiteY27" fmla="*/ 195209 h 729465"/>
              <a:gd name="connsiteX28" fmla="*/ 217008 w 535507"/>
              <a:gd name="connsiteY28" fmla="*/ 113016 h 729465"/>
              <a:gd name="connsiteX29" fmla="*/ 227282 w 535507"/>
              <a:gd name="connsiteY29" fmla="*/ 71919 h 729465"/>
              <a:gd name="connsiteX30" fmla="*/ 196459 w 535507"/>
              <a:gd name="connsiteY30" fmla="*/ 0 h 729465"/>
              <a:gd name="connsiteX31" fmla="*/ 155363 w 535507"/>
              <a:gd name="connsiteY31" fmla="*/ 30822 h 72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5507" h="729465">
                <a:moveTo>
                  <a:pt x="155363" y="30822"/>
                </a:moveTo>
                <a:lnTo>
                  <a:pt x="155363" y="30822"/>
                </a:lnTo>
                <a:cubicBezTo>
                  <a:pt x="145089" y="61645"/>
                  <a:pt x="141256" y="95430"/>
                  <a:pt x="124540" y="123290"/>
                </a:cubicBezTo>
                <a:cubicBezTo>
                  <a:pt x="118968" y="132576"/>
                  <a:pt x="102175" y="126799"/>
                  <a:pt x="93718" y="133564"/>
                </a:cubicBezTo>
                <a:cubicBezTo>
                  <a:pt x="84076" y="141278"/>
                  <a:pt x="80884" y="154745"/>
                  <a:pt x="73170" y="164387"/>
                </a:cubicBezTo>
                <a:cubicBezTo>
                  <a:pt x="56441" y="185299"/>
                  <a:pt x="44682" y="190228"/>
                  <a:pt x="21799" y="205483"/>
                </a:cubicBezTo>
                <a:cubicBezTo>
                  <a:pt x="-2215" y="277526"/>
                  <a:pt x="-15709" y="303457"/>
                  <a:pt x="32073" y="410966"/>
                </a:cubicBezTo>
                <a:cubicBezTo>
                  <a:pt x="40534" y="430002"/>
                  <a:pt x="73170" y="417815"/>
                  <a:pt x="93718" y="421240"/>
                </a:cubicBezTo>
                <a:cubicBezTo>
                  <a:pt x="109830" y="429296"/>
                  <a:pt x="151118" y="447818"/>
                  <a:pt x="165637" y="462337"/>
                </a:cubicBezTo>
                <a:cubicBezTo>
                  <a:pt x="174368" y="471068"/>
                  <a:pt x="178471" y="483518"/>
                  <a:pt x="186185" y="493160"/>
                </a:cubicBezTo>
                <a:cubicBezTo>
                  <a:pt x="244750" y="566366"/>
                  <a:pt x="164031" y="449653"/>
                  <a:pt x="227282" y="544530"/>
                </a:cubicBezTo>
                <a:cubicBezTo>
                  <a:pt x="230707" y="554804"/>
                  <a:pt x="234581" y="564940"/>
                  <a:pt x="237556" y="575353"/>
                </a:cubicBezTo>
                <a:cubicBezTo>
                  <a:pt x="241435" y="588930"/>
                  <a:pt x="237845" y="606464"/>
                  <a:pt x="247830" y="616449"/>
                </a:cubicBezTo>
                <a:cubicBezTo>
                  <a:pt x="257815" y="626434"/>
                  <a:pt x="275228" y="623299"/>
                  <a:pt x="288927" y="626724"/>
                </a:cubicBezTo>
                <a:cubicBezTo>
                  <a:pt x="308928" y="686728"/>
                  <a:pt x="283551" y="631622"/>
                  <a:pt x="330023" y="678094"/>
                </a:cubicBezTo>
                <a:cubicBezTo>
                  <a:pt x="338755" y="686826"/>
                  <a:pt x="339288" y="703902"/>
                  <a:pt x="350572" y="708917"/>
                </a:cubicBezTo>
                <a:cubicBezTo>
                  <a:pt x="372701" y="718752"/>
                  <a:pt x="398665" y="714859"/>
                  <a:pt x="422491" y="719191"/>
                </a:cubicBezTo>
                <a:cubicBezTo>
                  <a:pt x="436384" y="721717"/>
                  <a:pt x="449889" y="726040"/>
                  <a:pt x="463588" y="729465"/>
                </a:cubicBezTo>
                <a:cubicBezTo>
                  <a:pt x="480711" y="726040"/>
                  <a:pt x="502610" y="731539"/>
                  <a:pt x="514958" y="719191"/>
                </a:cubicBezTo>
                <a:cubicBezTo>
                  <a:pt x="530274" y="703875"/>
                  <a:pt x="535507" y="657546"/>
                  <a:pt x="535507" y="657546"/>
                </a:cubicBezTo>
                <a:cubicBezTo>
                  <a:pt x="532082" y="619874"/>
                  <a:pt x="538811" y="579836"/>
                  <a:pt x="525232" y="544530"/>
                </a:cubicBezTo>
                <a:cubicBezTo>
                  <a:pt x="519734" y="530235"/>
                  <a:pt x="497434" y="531581"/>
                  <a:pt x="484136" y="523982"/>
                </a:cubicBezTo>
                <a:cubicBezTo>
                  <a:pt x="473415" y="517856"/>
                  <a:pt x="463587" y="510283"/>
                  <a:pt x="453313" y="503434"/>
                </a:cubicBezTo>
                <a:cubicBezTo>
                  <a:pt x="446464" y="482886"/>
                  <a:pt x="444780" y="459811"/>
                  <a:pt x="432765" y="441789"/>
                </a:cubicBezTo>
                <a:cubicBezTo>
                  <a:pt x="418604" y="420547"/>
                  <a:pt x="396458" y="378598"/>
                  <a:pt x="371120" y="359595"/>
                </a:cubicBezTo>
                <a:cubicBezTo>
                  <a:pt x="351363" y="344777"/>
                  <a:pt x="309475" y="318499"/>
                  <a:pt x="309475" y="318499"/>
                </a:cubicBezTo>
                <a:cubicBezTo>
                  <a:pt x="285022" y="245140"/>
                  <a:pt x="306949" y="268868"/>
                  <a:pt x="258104" y="236306"/>
                </a:cubicBezTo>
                <a:cubicBezTo>
                  <a:pt x="251255" y="222607"/>
                  <a:pt x="243589" y="209287"/>
                  <a:pt x="237556" y="195209"/>
                </a:cubicBezTo>
                <a:cubicBezTo>
                  <a:pt x="225709" y="167565"/>
                  <a:pt x="223039" y="143169"/>
                  <a:pt x="217008" y="113016"/>
                </a:cubicBezTo>
                <a:cubicBezTo>
                  <a:pt x="220433" y="99317"/>
                  <a:pt x="227282" y="86040"/>
                  <a:pt x="227282" y="71919"/>
                </a:cubicBezTo>
                <a:cubicBezTo>
                  <a:pt x="227282" y="38745"/>
                  <a:pt x="213238" y="25167"/>
                  <a:pt x="196459" y="0"/>
                </a:cubicBezTo>
                <a:cubicBezTo>
                  <a:pt x="161042" y="11806"/>
                  <a:pt x="162212" y="25685"/>
                  <a:pt x="155363" y="30822"/>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BA3662E-46CE-425F-8AAE-23FE4F5D29C4}"/>
              </a:ext>
            </a:extLst>
          </p:cNvPr>
          <p:cNvSpPr/>
          <p:nvPr/>
        </p:nvSpPr>
        <p:spPr>
          <a:xfrm>
            <a:off x="7612899" y="4000948"/>
            <a:ext cx="240577" cy="205483"/>
          </a:xfrm>
          <a:custGeom>
            <a:avLst/>
            <a:gdLst>
              <a:gd name="connsiteX0" fmla="*/ 168658 w 240577"/>
              <a:gd name="connsiteY0" fmla="*/ 0 h 205483"/>
              <a:gd name="connsiteX1" fmla="*/ 168658 w 240577"/>
              <a:gd name="connsiteY1" fmla="*/ 0 h 205483"/>
              <a:gd name="connsiteX2" fmla="*/ 96739 w 240577"/>
              <a:gd name="connsiteY2" fmla="*/ 61645 h 205483"/>
              <a:gd name="connsiteX3" fmla="*/ 14546 w 240577"/>
              <a:gd name="connsiteY3" fmla="*/ 92468 h 205483"/>
              <a:gd name="connsiteX4" fmla="*/ 14546 w 240577"/>
              <a:gd name="connsiteY4" fmla="*/ 184935 h 205483"/>
              <a:gd name="connsiteX5" fmla="*/ 96739 w 240577"/>
              <a:gd name="connsiteY5" fmla="*/ 205483 h 205483"/>
              <a:gd name="connsiteX6" fmla="*/ 178932 w 240577"/>
              <a:gd name="connsiteY6" fmla="*/ 195209 h 205483"/>
              <a:gd name="connsiteX7" fmla="*/ 199481 w 240577"/>
              <a:gd name="connsiteY7" fmla="*/ 174661 h 205483"/>
              <a:gd name="connsiteX8" fmla="*/ 220029 w 240577"/>
              <a:gd name="connsiteY8" fmla="*/ 133564 h 205483"/>
              <a:gd name="connsiteX9" fmla="*/ 240577 w 240577"/>
              <a:gd name="connsiteY9" fmla="*/ 102742 h 205483"/>
              <a:gd name="connsiteX10" fmla="*/ 178932 w 240577"/>
              <a:gd name="connsiteY10" fmla="*/ 41097 h 205483"/>
              <a:gd name="connsiteX11" fmla="*/ 168658 w 240577"/>
              <a:gd name="connsiteY11" fmla="*/ 0 h 20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577" h="205483">
                <a:moveTo>
                  <a:pt x="168658" y="0"/>
                </a:moveTo>
                <a:lnTo>
                  <a:pt x="168658" y="0"/>
                </a:lnTo>
                <a:cubicBezTo>
                  <a:pt x="144685" y="20548"/>
                  <a:pt x="124539" y="46676"/>
                  <a:pt x="96739" y="61645"/>
                </a:cubicBezTo>
                <a:cubicBezTo>
                  <a:pt x="-31811" y="130864"/>
                  <a:pt x="76491" y="30520"/>
                  <a:pt x="14546" y="92468"/>
                </a:cubicBezTo>
                <a:cubicBezTo>
                  <a:pt x="5921" y="118344"/>
                  <a:pt x="-13352" y="160137"/>
                  <a:pt x="14546" y="184935"/>
                </a:cubicBezTo>
                <a:cubicBezTo>
                  <a:pt x="35653" y="203697"/>
                  <a:pt x="96739" y="205483"/>
                  <a:pt x="96739" y="205483"/>
                </a:cubicBezTo>
                <a:cubicBezTo>
                  <a:pt x="124137" y="202058"/>
                  <a:pt x="152486" y="203143"/>
                  <a:pt x="178932" y="195209"/>
                </a:cubicBezTo>
                <a:cubicBezTo>
                  <a:pt x="188210" y="192426"/>
                  <a:pt x="194108" y="182721"/>
                  <a:pt x="199481" y="174661"/>
                </a:cubicBezTo>
                <a:cubicBezTo>
                  <a:pt x="207977" y="161917"/>
                  <a:pt x="212430" y="146862"/>
                  <a:pt x="220029" y="133564"/>
                </a:cubicBezTo>
                <a:cubicBezTo>
                  <a:pt x="226155" y="122843"/>
                  <a:pt x="233728" y="113016"/>
                  <a:pt x="240577" y="102742"/>
                </a:cubicBezTo>
                <a:cubicBezTo>
                  <a:pt x="220029" y="82194"/>
                  <a:pt x="206500" y="50286"/>
                  <a:pt x="178932" y="41097"/>
                </a:cubicBezTo>
                <a:cubicBezTo>
                  <a:pt x="143515" y="29291"/>
                  <a:pt x="170370" y="6849"/>
                  <a:pt x="168658" y="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6FEC66-188A-482D-BA6A-94E00E16C122}"/>
              </a:ext>
            </a:extLst>
          </p:cNvPr>
          <p:cNvSpPr txBox="1"/>
          <p:nvPr/>
        </p:nvSpPr>
        <p:spPr>
          <a:xfrm>
            <a:off x="143839" y="2512992"/>
            <a:ext cx="4489806" cy="1200329"/>
          </a:xfrm>
          <a:prstGeom prst="rect">
            <a:avLst/>
          </a:prstGeom>
          <a:noFill/>
        </p:spPr>
        <p:txBody>
          <a:bodyPr wrap="square" rtlCol="0">
            <a:spAutoFit/>
          </a:bodyPr>
          <a:lstStyle/>
          <a:p>
            <a:pPr marL="285750" indent="-285750">
              <a:buFont typeface="Wingdings" panose="05000000000000000000" pitchFamily="2" charset="2"/>
              <a:buChar char="v"/>
            </a:pPr>
            <a:r>
              <a:rPr lang="en-US" sz="2400">
                <a:solidFill>
                  <a:srgbClr val="3333FF"/>
                </a:solidFill>
                <a:latin typeface="Arial" panose="020B0604020202020204" pitchFamily="34" charset="0"/>
                <a:cs typeface="Arial" panose="020B0604020202020204" pitchFamily="34" charset="0"/>
              </a:rPr>
              <a:t>Đất phèn: 1,6 triệu ha ở vùng thượng châu thổ, tây nam đồng bằng</a:t>
            </a:r>
          </a:p>
        </p:txBody>
      </p:sp>
      <p:sp>
        <p:nvSpPr>
          <p:cNvPr id="11" name="TextBox 10">
            <a:extLst>
              <a:ext uri="{FF2B5EF4-FFF2-40B4-BE49-F238E27FC236}">
                <a16:creationId xmlns:a16="http://schemas.microsoft.com/office/drawing/2014/main" id="{89C56FD9-05E2-4D4F-BCA2-473AF077F6AA}"/>
              </a:ext>
            </a:extLst>
          </p:cNvPr>
          <p:cNvSpPr txBox="1"/>
          <p:nvPr/>
        </p:nvSpPr>
        <p:spPr>
          <a:xfrm>
            <a:off x="171935" y="3713321"/>
            <a:ext cx="5347335" cy="461665"/>
          </a:xfrm>
          <a:prstGeom prst="rect">
            <a:avLst/>
          </a:prstGeom>
          <a:noFill/>
        </p:spPr>
        <p:txBody>
          <a:bodyPr wrap="square" rtlCol="0">
            <a:spAutoFit/>
          </a:bodyPr>
          <a:lstStyle/>
          <a:p>
            <a:pPr marL="285750" indent="-285750">
              <a:buFont typeface="Wingdings" panose="05000000000000000000" pitchFamily="2" charset="2"/>
              <a:buChar char="v"/>
            </a:pPr>
            <a:r>
              <a:rPr lang="en-US" sz="2400">
                <a:solidFill>
                  <a:srgbClr val="3333FF"/>
                </a:solidFill>
                <a:latin typeface="Arial" panose="020B0604020202020204" pitchFamily="34" charset="0"/>
                <a:cs typeface="Arial" panose="020B0604020202020204" pitchFamily="34" charset="0"/>
              </a:rPr>
              <a:t>Đất mặn: 0,75 triệu ha dọc ven biển</a:t>
            </a:r>
          </a:p>
        </p:txBody>
      </p:sp>
      <p:sp>
        <p:nvSpPr>
          <p:cNvPr id="13" name="Freeform: Shape 12">
            <a:extLst>
              <a:ext uri="{FF2B5EF4-FFF2-40B4-BE49-F238E27FC236}">
                <a16:creationId xmlns:a16="http://schemas.microsoft.com/office/drawing/2014/main" id="{02F7C412-90EF-4158-B1E7-8F3F77D1E0DC}"/>
              </a:ext>
            </a:extLst>
          </p:cNvPr>
          <p:cNvSpPr/>
          <p:nvPr/>
        </p:nvSpPr>
        <p:spPr>
          <a:xfrm>
            <a:off x="7255565" y="1179443"/>
            <a:ext cx="2206487" cy="2564296"/>
          </a:xfrm>
          <a:custGeom>
            <a:avLst/>
            <a:gdLst>
              <a:gd name="connsiteX0" fmla="*/ 940905 w 2206487"/>
              <a:gd name="connsiteY0" fmla="*/ 53009 h 2564296"/>
              <a:gd name="connsiteX1" fmla="*/ 940905 w 2206487"/>
              <a:gd name="connsiteY1" fmla="*/ 53009 h 2564296"/>
              <a:gd name="connsiteX2" fmla="*/ 907774 w 2206487"/>
              <a:gd name="connsiteY2" fmla="*/ 106018 h 2564296"/>
              <a:gd name="connsiteX3" fmla="*/ 887896 w 2206487"/>
              <a:gd name="connsiteY3" fmla="*/ 125896 h 2564296"/>
              <a:gd name="connsiteX4" fmla="*/ 874644 w 2206487"/>
              <a:gd name="connsiteY4" fmla="*/ 152400 h 2564296"/>
              <a:gd name="connsiteX5" fmla="*/ 808383 w 2206487"/>
              <a:gd name="connsiteY5" fmla="*/ 172279 h 2564296"/>
              <a:gd name="connsiteX6" fmla="*/ 768626 w 2206487"/>
              <a:gd name="connsiteY6" fmla="*/ 185531 h 2564296"/>
              <a:gd name="connsiteX7" fmla="*/ 748748 w 2206487"/>
              <a:gd name="connsiteY7" fmla="*/ 205409 h 2564296"/>
              <a:gd name="connsiteX8" fmla="*/ 728870 w 2206487"/>
              <a:gd name="connsiteY8" fmla="*/ 218661 h 2564296"/>
              <a:gd name="connsiteX9" fmla="*/ 715618 w 2206487"/>
              <a:gd name="connsiteY9" fmla="*/ 238540 h 2564296"/>
              <a:gd name="connsiteX10" fmla="*/ 675861 w 2206487"/>
              <a:gd name="connsiteY10" fmla="*/ 265044 h 2564296"/>
              <a:gd name="connsiteX11" fmla="*/ 629478 w 2206487"/>
              <a:gd name="connsiteY11" fmla="*/ 298174 h 2564296"/>
              <a:gd name="connsiteX12" fmla="*/ 589722 w 2206487"/>
              <a:gd name="connsiteY12" fmla="*/ 331305 h 2564296"/>
              <a:gd name="connsiteX13" fmla="*/ 569844 w 2206487"/>
              <a:gd name="connsiteY13" fmla="*/ 344557 h 2564296"/>
              <a:gd name="connsiteX14" fmla="*/ 530087 w 2206487"/>
              <a:gd name="connsiteY14" fmla="*/ 377687 h 2564296"/>
              <a:gd name="connsiteX15" fmla="*/ 397565 w 2206487"/>
              <a:gd name="connsiteY15" fmla="*/ 364435 h 2564296"/>
              <a:gd name="connsiteX16" fmla="*/ 357809 w 2206487"/>
              <a:gd name="connsiteY16" fmla="*/ 351183 h 2564296"/>
              <a:gd name="connsiteX17" fmla="*/ 205409 w 2206487"/>
              <a:gd name="connsiteY17" fmla="*/ 357809 h 2564296"/>
              <a:gd name="connsiteX18" fmla="*/ 159026 w 2206487"/>
              <a:gd name="connsiteY18" fmla="*/ 404192 h 2564296"/>
              <a:gd name="connsiteX19" fmla="*/ 139148 w 2206487"/>
              <a:gd name="connsiteY19" fmla="*/ 417444 h 2564296"/>
              <a:gd name="connsiteX20" fmla="*/ 112644 w 2206487"/>
              <a:gd name="connsiteY20" fmla="*/ 457200 h 2564296"/>
              <a:gd name="connsiteX21" fmla="*/ 99392 w 2206487"/>
              <a:gd name="connsiteY21" fmla="*/ 477079 h 2564296"/>
              <a:gd name="connsiteX22" fmla="*/ 72887 w 2206487"/>
              <a:gd name="connsiteY22" fmla="*/ 510209 h 2564296"/>
              <a:gd name="connsiteX23" fmla="*/ 53009 w 2206487"/>
              <a:gd name="connsiteY23" fmla="*/ 543340 h 2564296"/>
              <a:gd name="connsiteX24" fmla="*/ 33131 w 2206487"/>
              <a:gd name="connsiteY24" fmla="*/ 556592 h 2564296"/>
              <a:gd name="connsiteX25" fmla="*/ 0 w 2206487"/>
              <a:gd name="connsiteY25" fmla="*/ 589722 h 2564296"/>
              <a:gd name="connsiteX26" fmla="*/ 26505 w 2206487"/>
              <a:gd name="connsiteY26" fmla="*/ 649357 h 2564296"/>
              <a:gd name="connsiteX27" fmla="*/ 39757 w 2206487"/>
              <a:gd name="connsiteY27" fmla="*/ 689114 h 2564296"/>
              <a:gd name="connsiteX28" fmla="*/ 46383 w 2206487"/>
              <a:gd name="connsiteY28" fmla="*/ 708992 h 2564296"/>
              <a:gd name="connsiteX29" fmla="*/ 66261 w 2206487"/>
              <a:gd name="connsiteY29" fmla="*/ 768627 h 2564296"/>
              <a:gd name="connsiteX30" fmla="*/ 92765 w 2206487"/>
              <a:gd name="connsiteY30" fmla="*/ 828261 h 2564296"/>
              <a:gd name="connsiteX31" fmla="*/ 99392 w 2206487"/>
              <a:gd name="connsiteY31" fmla="*/ 848140 h 2564296"/>
              <a:gd name="connsiteX32" fmla="*/ 139148 w 2206487"/>
              <a:gd name="connsiteY32" fmla="*/ 868018 h 2564296"/>
              <a:gd name="connsiteX33" fmla="*/ 152400 w 2206487"/>
              <a:gd name="connsiteY33" fmla="*/ 887896 h 2564296"/>
              <a:gd name="connsiteX34" fmla="*/ 172278 w 2206487"/>
              <a:gd name="connsiteY34" fmla="*/ 901148 h 2564296"/>
              <a:gd name="connsiteX35" fmla="*/ 185531 w 2206487"/>
              <a:gd name="connsiteY35" fmla="*/ 914400 h 2564296"/>
              <a:gd name="connsiteX36" fmla="*/ 192157 w 2206487"/>
              <a:gd name="connsiteY36" fmla="*/ 934279 h 2564296"/>
              <a:gd name="connsiteX37" fmla="*/ 205409 w 2206487"/>
              <a:gd name="connsiteY37" fmla="*/ 954157 h 2564296"/>
              <a:gd name="connsiteX38" fmla="*/ 212035 w 2206487"/>
              <a:gd name="connsiteY38" fmla="*/ 987287 h 2564296"/>
              <a:gd name="connsiteX39" fmla="*/ 251792 w 2206487"/>
              <a:gd name="connsiteY39" fmla="*/ 980661 h 2564296"/>
              <a:gd name="connsiteX40" fmla="*/ 278296 w 2206487"/>
              <a:gd name="connsiteY40" fmla="*/ 934279 h 2564296"/>
              <a:gd name="connsiteX41" fmla="*/ 344557 w 2206487"/>
              <a:gd name="connsiteY41" fmla="*/ 881270 h 2564296"/>
              <a:gd name="connsiteX42" fmla="*/ 364435 w 2206487"/>
              <a:gd name="connsiteY42" fmla="*/ 868018 h 2564296"/>
              <a:gd name="connsiteX43" fmla="*/ 404192 w 2206487"/>
              <a:gd name="connsiteY43" fmla="*/ 861392 h 2564296"/>
              <a:gd name="connsiteX44" fmla="*/ 437322 w 2206487"/>
              <a:gd name="connsiteY44" fmla="*/ 828261 h 2564296"/>
              <a:gd name="connsiteX45" fmla="*/ 457200 w 2206487"/>
              <a:gd name="connsiteY45" fmla="*/ 815009 h 2564296"/>
              <a:gd name="connsiteX46" fmla="*/ 483705 w 2206487"/>
              <a:gd name="connsiteY46" fmla="*/ 868018 h 2564296"/>
              <a:gd name="connsiteX47" fmla="*/ 523461 w 2206487"/>
              <a:gd name="connsiteY47" fmla="*/ 887896 h 2564296"/>
              <a:gd name="connsiteX48" fmla="*/ 576470 w 2206487"/>
              <a:gd name="connsiteY48" fmla="*/ 921027 h 2564296"/>
              <a:gd name="connsiteX49" fmla="*/ 616226 w 2206487"/>
              <a:gd name="connsiteY49" fmla="*/ 967409 h 2564296"/>
              <a:gd name="connsiteX50" fmla="*/ 622852 w 2206487"/>
              <a:gd name="connsiteY50" fmla="*/ 987287 h 2564296"/>
              <a:gd name="connsiteX51" fmla="*/ 629478 w 2206487"/>
              <a:gd name="connsiteY51" fmla="*/ 1020418 h 2564296"/>
              <a:gd name="connsiteX52" fmla="*/ 636105 w 2206487"/>
              <a:gd name="connsiteY52" fmla="*/ 1046922 h 2564296"/>
              <a:gd name="connsiteX53" fmla="*/ 801757 w 2206487"/>
              <a:gd name="connsiteY53" fmla="*/ 1046922 h 2564296"/>
              <a:gd name="connsiteX54" fmla="*/ 834887 w 2206487"/>
              <a:gd name="connsiteY54" fmla="*/ 1073427 h 2564296"/>
              <a:gd name="connsiteX55" fmla="*/ 861392 w 2206487"/>
              <a:gd name="connsiteY55" fmla="*/ 1093305 h 2564296"/>
              <a:gd name="connsiteX56" fmla="*/ 861392 w 2206487"/>
              <a:gd name="connsiteY56" fmla="*/ 1080053 h 2564296"/>
              <a:gd name="connsiteX57" fmla="*/ 861392 w 2206487"/>
              <a:gd name="connsiteY57" fmla="*/ 1080053 h 2564296"/>
              <a:gd name="connsiteX58" fmla="*/ 907774 w 2206487"/>
              <a:gd name="connsiteY58" fmla="*/ 1027044 h 2564296"/>
              <a:gd name="connsiteX59" fmla="*/ 921026 w 2206487"/>
              <a:gd name="connsiteY59" fmla="*/ 967409 h 2564296"/>
              <a:gd name="connsiteX60" fmla="*/ 967409 w 2206487"/>
              <a:gd name="connsiteY60" fmla="*/ 921027 h 2564296"/>
              <a:gd name="connsiteX61" fmla="*/ 993913 w 2206487"/>
              <a:gd name="connsiteY61" fmla="*/ 914400 h 2564296"/>
              <a:gd name="connsiteX62" fmla="*/ 1013792 w 2206487"/>
              <a:gd name="connsiteY62" fmla="*/ 901148 h 2564296"/>
              <a:gd name="connsiteX63" fmla="*/ 1040296 w 2206487"/>
              <a:gd name="connsiteY63" fmla="*/ 894522 h 2564296"/>
              <a:gd name="connsiteX64" fmla="*/ 1060174 w 2206487"/>
              <a:gd name="connsiteY64" fmla="*/ 828261 h 2564296"/>
              <a:gd name="connsiteX65" fmla="*/ 1053548 w 2206487"/>
              <a:gd name="connsiteY65" fmla="*/ 781879 h 2564296"/>
              <a:gd name="connsiteX66" fmla="*/ 954157 w 2206487"/>
              <a:gd name="connsiteY66" fmla="*/ 788505 h 2564296"/>
              <a:gd name="connsiteX67" fmla="*/ 980661 w 2206487"/>
              <a:gd name="connsiteY67" fmla="*/ 795131 h 2564296"/>
              <a:gd name="connsiteX68" fmla="*/ 1053548 w 2206487"/>
              <a:gd name="connsiteY68" fmla="*/ 801757 h 2564296"/>
              <a:gd name="connsiteX69" fmla="*/ 1080052 w 2206487"/>
              <a:gd name="connsiteY69" fmla="*/ 808383 h 2564296"/>
              <a:gd name="connsiteX70" fmla="*/ 1099931 w 2206487"/>
              <a:gd name="connsiteY70" fmla="*/ 848140 h 2564296"/>
              <a:gd name="connsiteX71" fmla="*/ 1106557 w 2206487"/>
              <a:gd name="connsiteY71" fmla="*/ 907774 h 2564296"/>
              <a:gd name="connsiteX72" fmla="*/ 1133061 w 2206487"/>
              <a:gd name="connsiteY72" fmla="*/ 1020418 h 2564296"/>
              <a:gd name="connsiteX73" fmla="*/ 1146313 w 2206487"/>
              <a:gd name="connsiteY73" fmla="*/ 1073427 h 2564296"/>
              <a:gd name="connsiteX74" fmla="*/ 1159565 w 2206487"/>
              <a:gd name="connsiteY74" fmla="*/ 1113183 h 2564296"/>
              <a:gd name="connsiteX75" fmla="*/ 1166192 w 2206487"/>
              <a:gd name="connsiteY75" fmla="*/ 1133061 h 2564296"/>
              <a:gd name="connsiteX76" fmla="*/ 1172818 w 2206487"/>
              <a:gd name="connsiteY76" fmla="*/ 1159566 h 2564296"/>
              <a:gd name="connsiteX77" fmla="*/ 1192696 w 2206487"/>
              <a:gd name="connsiteY77" fmla="*/ 1179444 h 2564296"/>
              <a:gd name="connsiteX78" fmla="*/ 1219200 w 2206487"/>
              <a:gd name="connsiteY78" fmla="*/ 1225827 h 2564296"/>
              <a:gd name="connsiteX79" fmla="*/ 1258957 w 2206487"/>
              <a:gd name="connsiteY79" fmla="*/ 1239079 h 2564296"/>
              <a:gd name="connsiteX80" fmla="*/ 1278835 w 2206487"/>
              <a:gd name="connsiteY80" fmla="*/ 1258957 h 2564296"/>
              <a:gd name="connsiteX81" fmla="*/ 1318592 w 2206487"/>
              <a:gd name="connsiteY81" fmla="*/ 1278835 h 2564296"/>
              <a:gd name="connsiteX82" fmla="*/ 1358348 w 2206487"/>
              <a:gd name="connsiteY82" fmla="*/ 1318592 h 2564296"/>
              <a:gd name="connsiteX83" fmla="*/ 1364974 w 2206487"/>
              <a:gd name="connsiteY83" fmla="*/ 1338470 h 2564296"/>
              <a:gd name="connsiteX84" fmla="*/ 1384852 w 2206487"/>
              <a:gd name="connsiteY84" fmla="*/ 1384853 h 2564296"/>
              <a:gd name="connsiteX85" fmla="*/ 1417983 w 2206487"/>
              <a:gd name="connsiteY85" fmla="*/ 1417983 h 2564296"/>
              <a:gd name="connsiteX86" fmla="*/ 1431235 w 2206487"/>
              <a:gd name="connsiteY86" fmla="*/ 1464366 h 2564296"/>
              <a:gd name="connsiteX87" fmla="*/ 1431235 w 2206487"/>
              <a:gd name="connsiteY87" fmla="*/ 1543879 h 2564296"/>
              <a:gd name="connsiteX88" fmla="*/ 1431235 w 2206487"/>
              <a:gd name="connsiteY88" fmla="*/ 1543879 h 2564296"/>
              <a:gd name="connsiteX89" fmla="*/ 1378226 w 2206487"/>
              <a:gd name="connsiteY89" fmla="*/ 1563757 h 2564296"/>
              <a:gd name="connsiteX90" fmla="*/ 1338470 w 2206487"/>
              <a:gd name="connsiteY90" fmla="*/ 1550505 h 2564296"/>
              <a:gd name="connsiteX91" fmla="*/ 1272209 w 2206487"/>
              <a:gd name="connsiteY91" fmla="*/ 1550505 h 2564296"/>
              <a:gd name="connsiteX92" fmla="*/ 1272209 w 2206487"/>
              <a:gd name="connsiteY92" fmla="*/ 1550505 h 2564296"/>
              <a:gd name="connsiteX93" fmla="*/ 1212574 w 2206487"/>
              <a:gd name="connsiteY93" fmla="*/ 1517374 h 2564296"/>
              <a:gd name="connsiteX94" fmla="*/ 1186070 w 2206487"/>
              <a:gd name="connsiteY94" fmla="*/ 1510748 h 2564296"/>
              <a:gd name="connsiteX95" fmla="*/ 1186070 w 2206487"/>
              <a:gd name="connsiteY95" fmla="*/ 1510748 h 2564296"/>
              <a:gd name="connsiteX96" fmla="*/ 1146313 w 2206487"/>
              <a:gd name="connsiteY96" fmla="*/ 1417983 h 2564296"/>
              <a:gd name="connsiteX97" fmla="*/ 1126435 w 2206487"/>
              <a:gd name="connsiteY97" fmla="*/ 1398105 h 2564296"/>
              <a:gd name="connsiteX98" fmla="*/ 1113183 w 2206487"/>
              <a:gd name="connsiteY98" fmla="*/ 1378227 h 2564296"/>
              <a:gd name="connsiteX99" fmla="*/ 1113183 w 2206487"/>
              <a:gd name="connsiteY99" fmla="*/ 1378227 h 2564296"/>
              <a:gd name="connsiteX100" fmla="*/ 1066800 w 2206487"/>
              <a:gd name="connsiteY100" fmla="*/ 1338470 h 2564296"/>
              <a:gd name="connsiteX101" fmla="*/ 1046922 w 2206487"/>
              <a:gd name="connsiteY101" fmla="*/ 1325218 h 2564296"/>
              <a:gd name="connsiteX102" fmla="*/ 1027044 w 2206487"/>
              <a:gd name="connsiteY102" fmla="*/ 1305340 h 2564296"/>
              <a:gd name="connsiteX103" fmla="*/ 974035 w 2206487"/>
              <a:gd name="connsiteY103" fmla="*/ 1305340 h 2564296"/>
              <a:gd name="connsiteX104" fmla="*/ 974035 w 2206487"/>
              <a:gd name="connsiteY104" fmla="*/ 1305340 h 2564296"/>
              <a:gd name="connsiteX105" fmla="*/ 974035 w 2206487"/>
              <a:gd name="connsiteY105" fmla="*/ 1305340 h 2564296"/>
              <a:gd name="connsiteX106" fmla="*/ 993913 w 2206487"/>
              <a:gd name="connsiteY106" fmla="*/ 1404731 h 2564296"/>
              <a:gd name="connsiteX107" fmla="*/ 1033670 w 2206487"/>
              <a:gd name="connsiteY107" fmla="*/ 1431235 h 2564296"/>
              <a:gd name="connsiteX108" fmla="*/ 1046922 w 2206487"/>
              <a:gd name="connsiteY108" fmla="*/ 1477618 h 2564296"/>
              <a:gd name="connsiteX109" fmla="*/ 1053548 w 2206487"/>
              <a:gd name="connsiteY109" fmla="*/ 1510748 h 2564296"/>
              <a:gd name="connsiteX110" fmla="*/ 1060174 w 2206487"/>
              <a:gd name="connsiteY110" fmla="*/ 1543879 h 2564296"/>
              <a:gd name="connsiteX111" fmla="*/ 1060174 w 2206487"/>
              <a:gd name="connsiteY111" fmla="*/ 1543879 h 2564296"/>
              <a:gd name="connsiteX112" fmla="*/ 1033670 w 2206487"/>
              <a:gd name="connsiteY112" fmla="*/ 1623392 h 2564296"/>
              <a:gd name="connsiteX113" fmla="*/ 1007165 w 2206487"/>
              <a:gd name="connsiteY113" fmla="*/ 1656522 h 2564296"/>
              <a:gd name="connsiteX114" fmla="*/ 967409 w 2206487"/>
              <a:gd name="connsiteY114" fmla="*/ 1663148 h 2564296"/>
              <a:gd name="connsiteX115" fmla="*/ 940905 w 2206487"/>
              <a:gd name="connsiteY115" fmla="*/ 1669774 h 2564296"/>
              <a:gd name="connsiteX116" fmla="*/ 940905 w 2206487"/>
              <a:gd name="connsiteY116" fmla="*/ 1669774 h 2564296"/>
              <a:gd name="connsiteX117" fmla="*/ 881270 w 2206487"/>
              <a:gd name="connsiteY117" fmla="*/ 1663148 h 2564296"/>
              <a:gd name="connsiteX118" fmla="*/ 861392 w 2206487"/>
              <a:gd name="connsiteY118" fmla="*/ 1649896 h 2564296"/>
              <a:gd name="connsiteX119" fmla="*/ 788505 w 2206487"/>
              <a:gd name="connsiteY119" fmla="*/ 1649896 h 2564296"/>
              <a:gd name="connsiteX120" fmla="*/ 788505 w 2206487"/>
              <a:gd name="connsiteY120" fmla="*/ 1649896 h 2564296"/>
              <a:gd name="connsiteX121" fmla="*/ 728870 w 2206487"/>
              <a:gd name="connsiteY121" fmla="*/ 1663148 h 2564296"/>
              <a:gd name="connsiteX122" fmla="*/ 708992 w 2206487"/>
              <a:gd name="connsiteY122" fmla="*/ 1669774 h 2564296"/>
              <a:gd name="connsiteX123" fmla="*/ 702365 w 2206487"/>
              <a:gd name="connsiteY123" fmla="*/ 1689653 h 2564296"/>
              <a:gd name="connsiteX124" fmla="*/ 675861 w 2206487"/>
              <a:gd name="connsiteY124" fmla="*/ 1716157 h 2564296"/>
              <a:gd name="connsiteX125" fmla="*/ 675861 w 2206487"/>
              <a:gd name="connsiteY125" fmla="*/ 1716157 h 2564296"/>
              <a:gd name="connsiteX126" fmla="*/ 649357 w 2206487"/>
              <a:gd name="connsiteY126" fmla="*/ 1775792 h 2564296"/>
              <a:gd name="connsiteX127" fmla="*/ 622852 w 2206487"/>
              <a:gd name="connsiteY127" fmla="*/ 1795670 h 2564296"/>
              <a:gd name="connsiteX128" fmla="*/ 609600 w 2206487"/>
              <a:gd name="connsiteY128" fmla="*/ 1808922 h 2564296"/>
              <a:gd name="connsiteX129" fmla="*/ 609600 w 2206487"/>
              <a:gd name="connsiteY129" fmla="*/ 1808922 h 2564296"/>
              <a:gd name="connsiteX130" fmla="*/ 576470 w 2206487"/>
              <a:gd name="connsiteY130" fmla="*/ 1888435 h 2564296"/>
              <a:gd name="connsiteX131" fmla="*/ 583096 w 2206487"/>
              <a:gd name="connsiteY131" fmla="*/ 1928192 h 2564296"/>
              <a:gd name="connsiteX132" fmla="*/ 589722 w 2206487"/>
              <a:gd name="connsiteY132" fmla="*/ 1987827 h 2564296"/>
              <a:gd name="connsiteX133" fmla="*/ 596348 w 2206487"/>
              <a:gd name="connsiteY133" fmla="*/ 2113722 h 2564296"/>
              <a:gd name="connsiteX134" fmla="*/ 616226 w 2206487"/>
              <a:gd name="connsiteY134" fmla="*/ 2126974 h 2564296"/>
              <a:gd name="connsiteX135" fmla="*/ 616226 w 2206487"/>
              <a:gd name="connsiteY135" fmla="*/ 2126974 h 2564296"/>
              <a:gd name="connsiteX136" fmla="*/ 669235 w 2206487"/>
              <a:gd name="connsiteY136" fmla="*/ 2166731 h 2564296"/>
              <a:gd name="connsiteX137" fmla="*/ 669235 w 2206487"/>
              <a:gd name="connsiteY137" fmla="*/ 2166731 h 2564296"/>
              <a:gd name="connsiteX138" fmla="*/ 675861 w 2206487"/>
              <a:gd name="connsiteY138" fmla="*/ 2266122 h 2564296"/>
              <a:gd name="connsiteX139" fmla="*/ 622852 w 2206487"/>
              <a:gd name="connsiteY139" fmla="*/ 2292627 h 2564296"/>
              <a:gd name="connsiteX140" fmla="*/ 583096 w 2206487"/>
              <a:gd name="connsiteY140" fmla="*/ 2305879 h 2564296"/>
              <a:gd name="connsiteX141" fmla="*/ 569844 w 2206487"/>
              <a:gd name="connsiteY141" fmla="*/ 2325757 h 2564296"/>
              <a:gd name="connsiteX142" fmla="*/ 589722 w 2206487"/>
              <a:gd name="connsiteY142" fmla="*/ 2345635 h 2564296"/>
              <a:gd name="connsiteX143" fmla="*/ 616226 w 2206487"/>
              <a:gd name="connsiteY143" fmla="*/ 2385392 h 2564296"/>
              <a:gd name="connsiteX144" fmla="*/ 629478 w 2206487"/>
              <a:gd name="connsiteY144" fmla="*/ 2405270 h 2564296"/>
              <a:gd name="connsiteX145" fmla="*/ 642731 w 2206487"/>
              <a:gd name="connsiteY145" fmla="*/ 2451653 h 2564296"/>
              <a:gd name="connsiteX146" fmla="*/ 649357 w 2206487"/>
              <a:gd name="connsiteY146" fmla="*/ 2491409 h 2564296"/>
              <a:gd name="connsiteX147" fmla="*/ 669235 w 2206487"/>
              <a:gd name="connsiteY147" fmla="*/ 2498035 h 2564296"/>
              <a:gd name="connsiteX148" fmla="*/ 695739 w 2206487"/>
              <a:gd name="connsiteY148" fmla="*/ 2524540 h 2564296"/>
              <a:gd name="connsiteX149" fmla="*/ 695739 w 2206487"/>
              <a:gd name="connsiteY149" fmla="*/ 2498035 h 2564296"/>
              <a:gd name="connsiteX150" fmla="*/ 748748 w 2206487"/>
              <a:gd name="connsiteY150" fmla="*/ 2517914 h 2564296"/>
              <a:gd name="connsiteX151" fmla="*/ 768626 w 2206487"/>
              <a:gd name="connsiteY151" fmla="*/ 2531166 h 2564296"/>
              <a:gd name="connsiteX152" fmla="*/ 768626 w 2206487"/>
              <a:gd name="connsiteY152" fmla="*/ 2564296 h 2564296"/>
              <a:gd name="connsiteX153" fmla="*/ 768626 w 2206487"/>
              <a:gd name="connsiteY153" fmla="*/ 2564296 h 2564296"/>
              <a:gd name="connsiteX154" fmla="*/ 815009 w 2206487"/>
              <a:gd name="connsiteY154" fmla="*/ 2524540 h 2564296"/>
              <a:gd name="connsiteX155" fmla="*/ 861392 w 2206487"/>
              <a:gd name="connsiteY155" fmla="*/ 2484783 h 2564296"/>
              <a:gd name="connsiteX156" fmla="*/ 861392 w 2206487"/>
              <a:gd name="connsiteY156" fmla="*/ 2478157 h 2564296"/>
              <a:gd name="connsiteX157" fmla="*/ 927652 w 2206487"/>
              <a:gd name="connsiteY157" fmla="*/ 2484783 h 2564296"/>
              <a:gd name="connsiteX158" fmla="*/ 967409 w 2206487"/>
              <a:gd name="connsiteY158" fmla="*/ 2504661 h 2564296"/>
              <a:gd name="connsiteX159" fmla="*/ 987287 w 2206487"/>
              <a:gd name="connsiteY159" fmla="*/ 2511287 h 2564296"/>
              <a:gd name="connsiteX160" fmla="*/ 1007165 w 2206487"/>
              <a:gd name="connsiteY160" fmla="*/ 2524540 h 2564296"/>
              <a:gd name="connsiteX161" fmla="*/ 1033670 w 2206487"/>
              <a:gd name="connsiteY161" fmla="*/ 2531166 h 2564296"/>
              <a:gd name="connsiteX162" fmla="*/ 1073426 w 2206487"/>
              <a:gd name="connsiteY162" fmla="*/ 2537792 h 2564296"/>
              <a:gd name="connsiteX163" fmla="*/ 1073426 w 2206487"/>
              <a:gd name="connsiteY163" fmla="*/ 2537792 h 2564296"/>
              <a:gd name="connsiteX164" fmla="*/ 1080052 w 2206487"/>
              <a:gd name="connsiteY164" fmla="*/ 2478157 h 2564296"/>
              <a:gd name="connsiteX165" fmla="*/ 1086678 w 2206487"/>
              <a:gd name="connsiteY165" fmla="*/ 2458279 h 2564296"/>
              <a:gd name="connsiteX166" fmla="*/ 1080052 w 2206487"/>
              <a:gd name="connsiteY166" fmla="*/ 2438400 h 2564296"/>
              <a:gd name="connsiteX167" fmla="*/ 1080052 w 2206487"/>
              <a:gd name="connsiteY167" fmla="*/ 2418522 h 2564296"/>
              <a:gd name="connsiteX168" fmla="*/ 1080052 w 2206487"/>
              <a:gd name="connsiteY168" fmla="*/ 2418522 h 2564296"/>
              <a:gd name="connsiteX169" fmla="*/ 1093305 w 2206487"/>
              <a:gd name="connsiteY169" fmla="*/ 2358887 h 2564296"/>
              <a:gd name="connsiteX170" fmla="*/ 1106557 w 2206487"/>
              <a:gd name="connsiteY170" fmla="*/ 2312505 h 2564296"/>
              <a:gd name="connsiteX171" fmla="*/ 1106557 w 2206487"/>
              <a:gd name="connsiteY171" fmla="*/ 2193235 h 2564296"/>
              <a:gd name="connsiteX172" fmla="*/ 1106557 w 2206487"/>
              <a:gd name="connsiteY172" fmla="*/ 2193235 h 2564296"/>
              <a:gd name="connsiteX173" fmla="*/ 1152939 w 2206487"/>
              <a:gd name="connsiteY173" fmla="*/ 2232992 h 2564296"/>
              <a:gd name="connsiteX174" fmla="*/ 1166192 w 2206487"/>
              <a:gd name="connsiteY174" fmla="*/ 2246244 h 2564296"/>
              <a:gd name="connsiteX175" fmla="*/ 1192696 w 2206487"/>
              <a:gd name="connsiteY175" fmla="*/ 2286000 h 2564296"/>
              <a:gd name="connsiteX176" fmla="*/ 1199322 w 2206487"/>
              <a:gd name="connsiteY176" fmla="*/ 2305879 h 2564296"/>
              <a:gd name="connsiteX177" fmla="*/ 1219200 w 2206487"/>
              <a:gd name="connsiteY177" fmla="*/ 2339009 h 2564296"/>
              <a:gd name="connsiteX178" fmla="*/ 1232452 w 2206487"/>
              <a:gd name="connsiteY178" fmla="*/ 2365514 h 2564296"/>
              <a:gd name="connsiteX179" fmla="*/ 1205948 w 2206487"/>
              <a:gd name="connsiteY179" fmla="*/ 2411896 h 2564296"/>
              <a:gd name="connsiteX180" fmla="*/ 1199322 w 2206487"/>
              <a:gd name="connsiteY180" fmla="*/ 2464905 h 2564296"/>
              <a:gd name="connsiteX181" fmla="*/ 1205948 w 2206487"/>
              <a:gd name="connsiteY181" fmla="*/ 2471531 h 2564296"/>
              <a:gd name="connsiteX182" fmla="*/ 1258957 w 2206487"/>
              <a:gd name="connsiteY182" fmla="*/ 2451653 h 2564296"/>
              <a:gd name="connsiteX183" fmla="*/ 1305339 w 2206487"/>
              <a:gd name="connsiteY183" fmla="*/ 2418522 h 2564296"/>
              <a:gd name="connsiteX184" fmla="*/ 1325218 w 2206487"/>
              <a:gd name="connsiteY184" fmla="*/ 2411896 h 2564296"/>
              <a:gd name="connsiteX185" fmla="*/ 1358348 w 2206487"/>
              <a:gd name="connsiteY185" fmla="*/ 2398644 h 2564296"/>
              <a:gd name="connsiteX186" fmla="*/ 1371600 w 2206487"/>
              <a:gd name="connsiteY186" fmla="*/ 2365514 h 2564296"/>
              <a:gd name="connsiteX187" fmla="*/ 1378226 w 2206487"/>
              <a:gd name="connsiteY187" fmla="*/ 2319131 h 2564296"/>
              <a:gd name="connsiteX188" fmla="*/ 1398105 w 2206487"/>
              <a:gd name="connsiteY188" fmla="*/ 2299253 h 2564296"/>
              <a:gd name="connsiteX189" fmla="*/ 1398105 w 2206487"/>
              <a:gd name="connsiteY189" fmla="*/ 2299253 h 2564296"/>
              <a:gd name="connsiteX190" fmla="*/ 1504122 w 2206487"/>
              <a:gd name="connsiteY190" fmla="*/ 2292627 h 2564296"/>
              <a:gd name="connsiteX191" fmla="*/ 1537252 w 2206487"/>
              <a:gd name="connsiteY191" fmla="*/ 2259496 h 2564296"/>
              <a:gd name="connsiteX192" fmla="*/ 1550505 w 2206487"/>
              <a:gd name="connsiteY192" fmla="*/ 2213114 h 2564296"/>
              <a:gd name="connsiteX193" fmla="*/ 1563757 w 2206487"/>
              <a:gd name="connsiteY193" fmla="*/ 2193235 h 2564296"/>
              <a:gd name="connsiteX194" fmla="*/ 1570383 w 2206487"/>
              <a:gd name="connsiteY194" fmla="*/ 2113722 h 2564296"/>
              <a:gd name="connsiteX195" fmla="*/ 1570383 w 2206487"/>
              <a:gd name="connsiteY195" fmla="*/ 2113722 h 2564296"/>
              <a:gd name="connsiteX196" fmla="*/ 1722783 w 2206487"/>
              <a:gd name="connsiteY196" fmla="*/ 2100470 h 2564296"/>
              <a:gd name="connsiteX197" fmla="*/ 1749287 w 2206487"/>
              <a:gd name="connsiteY197" fmla="*/ 2093844 h 2564296"/>
              <a:gd name="connsiteX198" fmla="*/ 1868557 w 2206487"/>
              <a:gd name="connsiteY198" fmla="*/ 2080592 h 2564296"/>
              <a:gd name="connsiteX199" fmla="*/ 1895061 w 2206487"/>
              <a:gd name="connsiteY199" fmla="*/ 2067340 h 2564296"/>
              <a:gd name="connsiteX200" fmla="*/ 1888435 w 2206487"/>
              <a:gd name="connsiteY200" fmla="*/ 2047461 h 2564296"/>
              <a:gd name="connsiteX201" fmla="*/ 1941444 w 2206487"/>
              <a:gd name="connsiteY201" fmla="*/ 2020957 h 2564296"/>
              <a:gd name="connsiteX202" fmla="*/ 1961322 w 2206487"/>
              <a:gd name="connsiteY202" fmla="*/ 2001079 h 2564296"/>
              <a:gd name="connsiteX203" fmla="*/ 1987826 w 2206487"/>
              <a:gd name="connsiteY203" fmla="*/ 1987827 h 2564296"/>
              <a:gd name="connsiteX204" fmla="*/ 2020957 w 2206487"/>
              <a:gd name="connsiteY204" fmla="*/ 1967948 h 2564296"/>
              <a:gd name="connsiteX205" fmla="*/ 2060713 w 2206487"/>
              <a:gd name="connsiteY205" fmla="*/ 1941444 h 2564296"/>
              <a:gd name="connsiteX206" fmla="*/ 2073965 w 2206487"/>
              <a:gd name="connsiteY206" fmla="*/ 1908314 h 2564296"/>
              <a:gd name="connsiteX207" fmla="*/ 2093844 w 2206487"/>
              <a:gd name="connsiteY207" fmla="*/ 1901687 h 2564296"/>
              <a:gd name="connsiteX208" fmla="*/ 2093844 w 2206487"/>
              <a:gd name="connsiteY208" fmla="*/ 1901687 h 2564296"/>
              <a:gd name="connsiteX209" fmla="*/ 2140226 w 2206487"/>
              <a:gd name="connsiteY209" fmla="*/ 1855305 h 2564296"/>
              <a:gd name="connsiteX210" fmla="*/ 2146852 w 2206487"/>
              <a:gd name="connsiteY210" fmla="*/ 1835427 h 2564296"/>
              <a:gd name="connsiteX211" fmla="*/ 2160105 w 2206487"/>
              <a:gd name="connsiteY211" fmla="*/ 1815548 h 2564296"/>
              <a:gd name="connsiteX212" fmla="*/ 2166731 w 2206487"/>
              <a:gd name="connsiteY212" fmla="*/ 1795670 h 2564296"/>
              <a:gd name="connsiteX213" fmla="*/ 2173357 w 2206487"/>
              <a:gd name="connsiteY213" fmla="*/ 1769166 h 2564296"/>
              <a:gd name="connsiteX214" fmla="*/ 2186609 w 2206487"/>
              <a:gd name="connsiteY214" fmla="*/ 1749287 h 2564296"/>
              <a:gd name="connsiteX215" fmla="*/ 2193235 w 2206487"/>
              <a:gd name="connsiteY215" fmla="*/ 1689653 h 2564296"/>
              <a:gd name="connsiteX216" fmla="*/ 2199861 w 2206487"/>
              <a:gd name="connsiteY216" fmla="*/ 1649896 h 2564296"/>
              <a:gd name="connsiteX217" fmla="*/ 2206487 w 2206487"/>
              <a:gd name="connsiteY217" fmla="*/ 1596887 h 2564296"/>
              <a:gd name="connsiteX218" fmla="*/ 2199861 w 2206487"/>
              <a:gd name="connsiteY218" fmla="*/ 1543879 h 2564296"/>
              <a:gd name="connsiteX219" fmla="*/ 2179983 w 2206487"/>
              <a:gd name="connsiteY219" fmla="*/ 1537253 h 2564296"/>
              <a:gd name="connsiteX220" fmla="*/ 2160105 w 2206487"/>
              <a:gd name="connsiteY220" fmla="*/ 1524000 h 2564296"/>
              <a:gd name="connsiteX221" fmla="*/ 2140226 w 2206487"/>
              <a:gd name="connsiteY221" fmla="*/ 1517374 h 2564296"/>
              <a:gd name="connsiteX222" fmla="*/ 2107096 w 2206487"/>
              <a:gd name="connsiteY222" fmla="*/ 1510748 h 2564296"/>
              <a:gd name="connsiteX223" fmla="*/ 2073965 w 2206487"/>
              <a:gd name="connsiteY223" fmla="*/ 1490870 h 2564296"/>
              <a:gd name="connsiteX224" fmla="*/ 2027583 w 2206487"/>
              <a:gd name="connsiteY224" fmla="*/ 1457740 h 2564296"/>
              <a:gd name="connsiteX225" fmla="*/ 1994452 w 2206487"/>
              <a:gd name="connsiteY225" fmla="*/ 1431235 h 2564296"/>
              <a:gd name="connsiteX226" fmla="*/ 1928192 w 2206487"/>
              <a:gd name="connsiteY226" fmla="*/ 1417983 h 2564296"/>
              <a:gd name="connsiteX227" fmla="*/ 1908313 w 2206487"/>
              <a:gd name="connsiteY227" fmla="*/ 1384853 h 2564296"/>
              <a:gd name="connsiteX228" fmla="*/ 1901687 w 2206487"/>
              <a:gd name="connsiteY228" fmla="*/ 1378227 h 2564296"/>
              <a:gd name="connsiteX229" fmla="*/ 1775792 w 2206487"/>
              <a:gd name="connsiteY229" fmla="*/ 1378227 h 2564296"/>
              <a:gd name="connsiteX230" fmla="*/ 1755913 w 2206487"/>
              <a:gd name="connsiteY230" fmla="*/ 1391479 h 2564296"/>
              <a:gd name="connsiteX231" fmla="*/ 1716157 w 2206487"/>
              <a:gd name="connsiteY231" fmla="*/ 1437861 h 2564296"/>
              <a:gd name="connsiteX232" fmla="*/ 1696278 w 2206487"/>
              <a:gd name="connsiteY232" fmla="*/ 1451114 h 2564296"/>
              <a:gd name="connsiteX233" fmla="*/ 1689652 w 2206487"/>
              <a:gd name="connsiteY233" fmla="*/ 1470992 h 2564296"/>
              <a:gd name="connsiteX234" fmla="*/ 1636644 w 2206487"/>
              <a:gd name="connsiteY234" fmla="*/ 1504122 h 2564296"/>
              <a:gd name="connsiteX235" fmla="*/ 1616765 w 2206487"/>
              <a:gd name="connsiteY235" fmla="*/ 1517374 h 2564296"/>
              <a:gd name="connsiteX236" fmla="*/ 1596887 w 2206487"/>
              <a:gd name="connsiteY236" fmla="*/ 1524000 h 2564296"/>
              <a:gd name="connsiteX237" fmla="*/ 1596887 w 2206487"/>
              <a:gd name="connsiteY237" fmla="*/ 1524000 h 2564296"/>
              <a:gd name="connsiteX238" fmla="*/ 1603513 w 2206487"/>
              <a:gd name="connsiteY238" fmla="*/ 1444487 h 2564296"/>
              <a:gd name="connsiteX239" fmla="*/ 1616765 w 2206487"/>
              <a:gd name="connsiteY239" fmla="*/ 1431235 h 2564296"/>
              <a:gd name="connsiteX240" fmla="*/ 1616765 w 2206487"/>
              <a:gd name="connsiteY240" fmla="*/ 1431235 h 2564296"/>
              <a:gd name="connsiteX241" fmla="*/ 1643270 w 2206487"/>
              <a:gd name="connsiteY241" fmla="*/ 1378227 h 2564296"/>
              <a:gd name="connsiteX242" fmla="*/ 1649896 w 2206487"/>
              <a:gd name="connsiteY242" fmla="*/ 1351722 h 2564296"/>
              <a:gd name="connsiteX243" fmla="*/ 1669774 w 2206487"/>
              <a:gd name="connsiteY243" fmla="*/ 1325218 h 2564296"/>
              <a:gd name="connsiteX244" fmla="*/ 1683026 w 2206487"/>
              <a:gd name="connsiteY244" fmla="*/ 1239079 h 2564296"/>
              <a:gd name="connsiteX245" fmla="*/ 1696278 w 2206487"/>
              <a:gd name="connsiteY245" fmla="*/ 1172818 h 2564296"/>
              <a:gd name="connsiteX246" fmla="*/ 1702905 w 2206487"/>
              <a:gd name="connsiteY246" fmla="*/ 1133061 h 2564296"/>
              <a:gd name="connsiteX247" fmla="*/ 1649896 w 2206487"/>
              <a:gd name="connsiteY247" fmla="*/ 1099931 h 2564296"/>
              <a:gd name="connsiteX248" fmla="*/ 1623392 w 2206487"/>
              <a:gd name="connsiteY248" fmla="*/ 1093305 h 2564296"/>
              <a:gd name="connsiteX249" fmla="*/ 1610139 w 2206487"/>
              <a:gd name="connsiteY249" fmla="*/ 1106557 h 2564296"/>
              <a:gd name="connsiteX250" fmla="*/ 1603513 w 2206487"/>
              <a:gd name="connsiteY250" fmla="*/ 1126435 h 2564296"/>
              <a:gd name="connsiteX251" fmla="*/ 1583635 w 2206487"/>
              <a:gd name="connsiteY251" fmla="*/ 1126435 h 2564296"/>
              <a:gd name="connsiteX252" fmla="*/ 1583635 w 2206487"/>
              <a:gd name="connsiteY252" fmla="*/ 1126435 h 2564296"/>
              <a:gd name="connsiteX253" fmla="*/ 1517374 w 2206487"/>
              <a:gd name="connsiteY253" fmla="*/ 1119809 h 2564296"/>
              <a:gd name="connsiteX254" fmla="*/ 1510748 w 2206487"/>
              <a:gd name="connsiteY254" fmla="*/ 1066800 h 2564296"/>
              <a:gd name="connsiteX255" fmla="*/ 1490870 w 2206487"/>
              <a:gd name="connsiteY255" fmla="*/ 1046922 h 2564296"/>
              <a:gd name="connsiteX256" fmla="*/ 1451113 w 2206487"/>
              <a:gd name="connsiteY256" fmla="*/ 1033670 h 2564296"/>
              <a:gd name="connsiteX257" fmla="*/ 1404731 w 2206487"/>
              <a:gd name="connsiteY257" fmla="*/ 1020418 h 2564296"/>
              <a:gd name="connsiteX258" fmla="*/ 1378226 w 2206487"/>
              <a:gd name="connsiteY258" fmla="*/ 1033670 h 2564296"/>
              <a:gd name="connsiteX259" fmla="*/ 1378226 w 2206487"/>
              <a:gd name="connsiteY259" fmla="*/ 1033670 h 2564296"/>
              <a:gd name="connsiteX260" fmla="*/ 1305339 w 2206487"/>
              <a:gd name="connsiteY260" fmla="*/ 1013792 h 2564296"/>
              <a:gd name="connsiteX261" fmla="*/ 1292087 w 2206487"/>
              <a:gd name="connsiteY261" fmla="*/ 993914 h 2564296"/>
              <a:gd name="connsiteX262" fmla="*/ 1298713 w 2206487"/>
              <a:gd name="connsiteY262" fmla="*/ 954157 h 2564296"/>
              <a:gd name="connsiteX263" fmla="*/ 1338470 w 2206487"/>
              <a:gd name="connsiteY263" fmla="*/ 934279 h 2564296"/>
              <a:gd name="connsiteX264" fmla="*/ 1338470 w 2206487"/>
              <a:gd name="connsiteY264" fmla="*/ 887896 h 2564296"/>
              <a:gd name="connsiteX265" fmla="*/ 1325218 w 2206487"/>
              <a:gd name="connsiteY265" fmla="*/ 887896 h 2564296"/>
              <a:gd name="connsiteX266" fmla="*/ 1325218 w 2206487"/>
              <a:gd name="connsiteY266" fmla="*/ 887896 h 2564296"/>
              <a:gd name="connsiteX267" fmla="*/ 1272209 w 2206487"/>
              <a:gd name="connsiteY267" fmla="*/ 861392 h 2564296"/>
              <a:gd name="connsiteX268" fmla="*/ 1252331 w 2206487"/>
              <a:gd name="connsiteY268" fmla="*/ 848140 h 2564296"/>
              <a:gd name="connsiteX269" fmla="*/ 1225826 w 2206487"/>
              <a:gd name="connsiteY269" fmla="*/ 841514 h 2564296"/>
              <a:gd name="connsiteX270" fmla="*/ 1212574 w 2206487"/>
              <a:gd name="connsiteY270" fmla="*/ 828261 h 2564296"/>
              <a:gd name="connsiteX271" fmla="*/ 1199322 w 2206487"/>
              <a:gd name="connsiteY271" fmla="*/ 808383 h 2564296"/>
              <a:gd name="connsiteX272" fmla="*/ 1179444 w 2206487"/>
              <a:gd name="connsiteY272" fmla="*/ 801757 h 2564296"/>
              <a:gd name="connsiteX273" fmla="*/ 1159565 w 2206487"/>
              <a:gd name="connsiteY273" fmla="*/ 788505 h 2564296"/>
              <a:gd name="connsiteX274" fmla="*/ 1139687 w 2206487"/>
              <a:gd name="connsiteY274" fmla="*/ 755374 h 2564296"/>
              <a:gd name="connsiteX275" fmla="*/ 1106557 w 2206487"/>
              <a:gd name="connsiteY275" fmla="*/ 722244 h 2564296"/>
              <a:gd name="connsiteX276" fmla="*/ 1060174 w 2206487"/>
              <a:gd name="connsiteY276" fmla="*/ 722244 h 2564296"/>
              <a:gd name="connsiteX277" fmla="*/ 1060174 w 2206487"/>
              <a:gd name="connsiteY277" fmla="*/ 722244 h 2564296"/>
              <a:gd name="connsiteX278" fmla="*/ 1046922 w 2206487"/>
              <a:gd name="connsiteY278" fmla="*/ 563218 h 2564296"/>
              <a:gd name="connsiteX279" fmla="*/ 1027044 w 2206487"/>
              <a:gd name="connsiteY279" fmla="*/ 503583 h 2564296"/>
              <a:gd name="connsiteX280" fmla="*/ 1013792 w 2206487"/>
              <a:gd name="connsiteY280" fmla="*/ 457200 h 2564296"/>
              <a:gd name="connsiteX281" fmla="*/ 1007165 w 2206487"/>
              <a:gd name="connsiteY281" fmla="*/ 450574 h 2564296"/>
              <a:gd name="connsiteX282" fmla="*/ 1007165 w 2206487"/>
              <a:gd name="connsiteY282" fmla="*/ 450574 h 2564296"/>
              <a:gd name="connsiteX283" fmla="*/ 987287 w 2206487"/>
              <a:gd name="connsiteY283" fmla="*/ 390940 h 2564296"/>
              <a:gd name="connsiteX284" fmla="*/ 974035 w 2206487"/>
              <a:gd name="connsiteY284" fmla="*/ 377687 h 2564296"/>
              <a:gd name="connsiteX285" fmla="*/ 960783 w 2206487"/>
              <a:gd name="connsiteY285" fmla="*/ 337931 h 2564296"/>
              <a:gd name="connsiteX286" fmla="*/ 940905 w 2206487"/>
              <a:gd name="connsiteY286" fmla="*/ 318053 h 2564296"/>
              <a:gd name="connsiteX287" fmla="*/ 901148 w 2206487"/>
              <a:gd name="connsiteY287" fmla="*/ 251792 h 2564296"/>
              <a:gd name="connsiteX288" fmla="*/ 881270 w 2206487"/>
              <a:gd name="connsiteY288" fmla="*/ 225287 h 2564296"/>
              <a:gd name="connsiteX289" fmla="*/ 881270 w 2206487"/>
              <a:gd name="connsiteY289" fmla="*/ 225287 h 2564296"/>
              <a:gd name="connsiteX290" fmla="*/ 874644 w 2206487"/>
              <a:gd name="connsiteY290" fmla="*/ 165653 h 2564296"/>
              <a:gd name="connsiteX291" fmla="*/ 881270 w 2206487"/>
              <a:gd name="connsiteY291" fmla="*/ 145774 h 2564296"/>
              <a:gd name="connsiteX292" fmla="*/ 907774 w 2206487"/>
              <a:gd name="connsiteY292" fmla="*/ 139148 h 2564296"/>
              <a:gd name="connsiteX293" fmla="*/ 940905 w 2206487"/>
              <a:gd name="connsiteY293" fmla="*/ 72887 h 2564296"/>
              <a:gd name="connsiteX294" fmla="*/ 960783 w 2206487"/>
              <a:gd name="connsiteY294" fmla="*/ 53009 h 2564296"/>
              <a:gd name="connsiteX295" fmla="*/ 967409 w 2206487"/>
              <a:gd name="connsiteY295" fmla="*/ 33131 h 2564296"/>
              <a:gd name="connsiteX296" fmla="*/ 974035 w 2206487"/>
              <a:gd name="connsiteY296" fmla="*/ 0 h 2564296"/>
              <a:gd name="connsiteX297" fmla="*/ 887896 w 2206487"/>
              <a:gd name="connsiteY297" fmla="*/ 66261 h 2564296"/>
              <a:gd name="connsiteX298" fmla="*/ 887896 w 2206487"/>
              <a:gd name="connsiteY298" fmla="*/ 66261 h 2564296"/>
              <a:gd name="connsiteX299" fmla="*/ 940905 w 2206487"/>
              <a:gd name="connsiteY299" fmla="*/ 53009 h 25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2206487" h="2564296">
                <a:moveTo>
                  <a:pt x="940905" y="53009"/>
                </a:moveTo>
                <a:lnTo>
                  <a:pt x="940905" y="53009"/>
                </a:lnTo>
                <a:cubicBezTo>
                  <a:pt x="929861" y="70679"/>
                  <a:pt x="920030" y="89166"/>
                  <a:pt x="907774" y="106018"/>
                </a:cubicBezTo>
                <a:cubicBezTo>
                  <a:pt x="902262" y="113596"/>
                  <a:pt x="893343" y="118271"/>
                  <a:pt x="887896" y="125896"/>
                </a:cubicBezTo>
                <a:cubicBezTo>
                  <a:pt x="882155" y="133934"/>
                  <a:pt x="882546" y="146474"/>
                  <a:pt x="874644" y="152400"/>
                </a:cubicBezTo>
                <a:cubicBezTo>
                  <a:pt x="864230" y="160210"/>
                  <a:pt x="823678" y="167690"/>
                  <a:pt x="808383" y="172279"/>
                </a:cubicBezTo>
                <a:cubicBezTo>
                  <a:pt x="795003" y="176293"/>
                  <a:pt x="768626" y="185531"/>
                  <a:pt x="768626" y="185531"/>
                </a:cubicBezTo>
                <a:cubicBezTo>
                  <a:pt x="762000" y="192157"/>
                  <a:pt x="755947" y="199410"/>
                  <a:pt x="748748" y="205409"/>
                </a:cubicBezTo>
                <a:cubicBezTo>
                  <a:pt x="742630" y="210507"/>
                  <a:pt x="734501" y="213030"/>
                  <a:pt x="728870" y="218661"/>
                </a:cubicBezTo>
                <a:cubicBezTo>
                  <a:pt x="723239" y="224292"/>
                  <a:pt x="721611" y="233296"/>
                  <a:pt x="715618" y="238540"/>
                </a:cubicBezTo>
                <a:cubicBezTo>
                  <a:pt x="703632" y="249028"/>
                  <a:pt x="687123" y="253782"/>
                  <a:pt x="675861" y="265044"/>
                </a:cubicBezTo>
                <a:cubicBezTo>
                  <a:pt x="644418" y="296487"/>
                  <a:pt x="661210" y="287597"/>
                  <a:pt x="629478" y="298174"/>
                </a:cubicBezTo>
                <a:cubicBezTo>
                  <a:pt x="580118" y="331083"/>
                  <a:pt x="640748" y="288783"/>
                  <a:pt x="589722" y="331305"/>
                </a:cubicBezTo>
                <a:cubicBezTo>
                  <a:pt x="583604" y="336403"/>
                  <a:pt x="575962" y="339459"/>
                  <a:pt x="569844" y="344557"/>
                </a:cubicBezTo>
                <a:cubicBezTo>
                  <a:pt x="518825" y="387072"/>
                  <a:pt x="579440" y="344785"/>
                  <a:pt x="530087" y="377687"/>
                </a:cubicBezTo>
                <a:cubicBezTo>
                  <a:pt x="449990" y="357663"/>
                  <a:pt x="587489" y="390333"/>
                  <a:pt x="397565" y="364435"/>
                </a:cubicBezTo>
                <a:cubicBezTo>
                  <a:pt x="383724" y="362548"/>
                  <a:pt x="357809" y="351183"/>
                  <a:pt x="357809" y="351183"/>
                </a:cubicBezTo>
                <a:cubicBezTo>
                  <a:pt x="307009" y="353392"/>
                  <a:pt x="255465" y="348870"/>
                  <a:pt x="205409" y="357809"/>
                </a:cubicBezTo>
                <a:cubicBezTo>
                  <a:pt x="173022" y="363592"/>
                  <a:pt x="176203" y="387015"/>
                  <a:pt x="159026" y="404192"/>
                </a:cubicBezTo>
                <a:cubicBezTo>
                  <a:pt x="153395" y="409823"/>
                  <a:pt x="145774" y="413027"/>
                  <a:pt x="139148" y="417444"/>
                </a:cubicBezTo>
                <a:lnTo>
                  <a:pt x="112644" y="457200"/>
                </a:lnTo>
                <a:cubicBezTo>
                  <a:pt x="108227" y="463826"/>
                  <a:pt x="105023" y="471448"/>
                  <a:pt x="99392" y="477079"/>
                </a:cubicBezTo>
                <a:cubicBezTo>
                  <a:pt x="87065" y="489405"/>
                  <a:pt x="81246" y="493490"/>
                  <a:pt x="72887" y="510209"/>
                </a:cubicBezTo>
                <a:cubicBezTo>
                  <a:pt x="60508" y="534968"/>
                  <a:pt x="74579" y="526084"/>
                  <a:pt x="53009" y="543340"/>
                </a:cubicBezTo>
                <a:cubicBezTo>
                  <a:pt x="46791" y="548315"/>
                  <a:pt x="39124" y="551348"/>
                  <a:pt x="33131" y="556592"/>
                </a:cubicBezTo>
                <a:cubicBezTo>
                  <a:pt x="21377" y="566876"/>
                  <a:pt x="0" y="589722"/>
                  <a:pt x="0" y="589722"/>
                </a:cubicBezTo>
                <a:cubicBezTo>
                  <a:pt x="15770" y="637034"/>
                  <a:pt x="5503" y="617856"/>
                  <a:pt x="26505" y="649357"/>
                </a:cubicBezTo>
                <a:lnTo>
                  <a:pt x="39757" y="689114"/>
                </a:lnTo>
                <a:cubicBezTo>
                  <a:pt x="41966" y="695740"/>
                  <a:pt x="45013" y="702143"/>
                  <a:pt x="46383" y="708992"/>
                </a:cubicBezTo>
                <a:cubicBezTo>
                  <a:pt x="54946" y="751808"/>
                  <a:pt x="47973" y="732049"/>
                  <a:pt x="66261" y="768627"/>
                </a:cubicBezTo>
                <a:cubicBezTo>
                  <a:pt x="79107" y="845705"/>
                  <a:pt x="60123" y="779299"/>
                  <a:pt x="92765" y="828261"/>
                </a:cubicBezTo>
                <a:cubicBezTo>
                  <a:pt x="96640" y="834073"/>
                  <a:pt x="95029" y="842686"/>
                  <a:pt x="99392" y="848140"/>
                </a:cubicBezTo>
                <a:cubicBezTo>
                  <a:pt x="108734" y="859817"/>
                  <a:pt x="126053" y="863653"/>
                  <a:pt x="139148" y="868018"/>
                </a:cubicBezTo>
                <a:cubicBezTo>
                  <a:pt x="143565" y="874644"/>
                  <a:pt x="146769" y="882265"/>
                  <a:pt x="152400" y="887896"/>
                </a:cubicBezTo>
                <a:cubicBezTo>
                  <a:pt x="158031" y="893527"/>
                  <a:pt x="166060" y="896173"/>
                  <a:pt x="172278" y="901148"/>
                </a:cubicBezTo>
                <a:cubicBezTo>
                  <a:pt x="177156" y="905051"/>
                  <a:pt x="181113" y="909983"/>
                  <a:pt x="185531" y="914400"/>
                </a:cubicBezTo>
                <a:cubicBezTo>
                  <a:pt x="187740" y="921026"/>
                  <a:pt x="189033" y="928032"/>
                  <a:pt x="192157" y="934279"/>
                </a:cubicBezTo>
                <a:cubicBezTo>
                  <a:pt x="195718" y="941402"/>
                  <a:pt x="202613" y="946701"/>
                  <a:pt x="205409" y="954157"/>
                </a:cubicBezTo>
                <a:cubicBezTo>
                  <a:pt x="209363" y="964702"/>
                  <a:pt x="209826" y="976244"/>
                  <a:pt x="212035" y="987287"/>
                </a:cubicBezTo>
                <a:cubicBezTo>
                  <a:pt x="225287" y="985078"/>
                  <a:pt x="239775" y="986669"/>
                  <a:pt x="251792" y="980661"/>
                </a:cubicBezTo>
                <a:cubicBezTo>
                  <a:pt x="259186" y="976964"/>
                  <a:pt x="275545" y="937642"/>
                  <a:pt x="278296" y="934279"/>
                </a:cubicBezTo>
                <a:cubicBezTo>
                  <a:pt x="316787" y="887233"/>
                  <a:pt x="308033" y="893444"/>
                  <a:pt x="344557" y="881270"/>
                </a:cubicBezTo>
                <a:cubicBezTo>
                  <a:pt x="351183" y="876853"/>
                  <a:pt x="356880" y="870536"/>
                  <a:pt x="364435" y="868018"/>
                </a:cubicBezTo>
                <a:cubicBezTo>
                  <a:pt x="377181" y="863770"/>
                  <a:pt x="392397" y="867825"/>
                  <a:pt x="404192" y="861392"/>
                </a:cubicBezTo>
                <a:cubicBezTo>
                  <a:pt x="417903" y="853913"/>
                  <a:pt x="424327" y="836924"/>
                  <a:pt x="437322" y="828261"/>
                </a:cubicBezTo>
                <a:lnTo>
                  <a:pt x="457200" y="815009"/>
                </a:lnTo>
                <a:cubicBezTo>
                  <a:pt x="502367" y="845120"/>
                  <a:pt x="451963" y="804536"/>
                  <a:pt x="483705" y="868018"/>
                </a:cubicBezTo>
                <a:cubicBezTo>
                  <a:pt x="488843" y="878294"/>
                  <a:pt x="514053" y="884760"/>
                  <a:pt x="523461" y="887896"/>
                </a:cubicBezTo>
                <a:cubicBezTo>
                  <a:pt x="565614" y="944099"/>
                  <a:pt x="516685" y="891134"/>
                  <a:pt x="576470" y="921027"/>
                </a:cubicBezTo>
                <a:cubicBezTo>
                  <a:pt x="587545" y="926565"/>
                  <a:pt x="610303" y="959512"/>
                  <a:pt x="616226" y="967409"/>
                </a:cubicBezTo>
                <a:cubicBezTo>
                  <a:pt x="618435" y="974035"/>
                  <a:pt x="621158" y="980511"/>
                  <a:pt x="622852" y="987287"/>
                </a:cubicBezTo>
                <a:cubicBezTo>
                  <a:pt x="625583" y="998213"/>
                  <a:pt x="627035" y="1009424"/>
                  <a:pt x="629478" y="1020418"/>
                </a:cubicBezTo>
                <a:cubicBezTo>
                  <a:pt x="631454" y="1029308"/>
                  <a:pt x="633896" y="1038087"/>
                  <a:pt x="636105" y="1046922"/>
                </a:cubicBezTo>
                <a:cubicBezTo>
                  <a:pt x="665731" y="1045363"/>
                  <a:pt x="755616" y="1031542"/>
                  <a:pt x="801757" y="1046922"/>
                </a:cubicBezTo>
                <a:cubicBezTo>
                  <a:pt x="818142" y="1052384"/>
                  <a:pt x="822822" y="1063373"/>
                  <a:pt x="834887" y="1073427"/>
                </a:cubicBezTo>
                <a:cubicBezTo>
                  <a:pt x="843371" y="1080497"/>
                  <a:pt x="850678" y="1090627"/>
                  <a:pt x="861392" y="1093305"/>
                </a:cubicBezTo>
                <a:cubicBezTo>
                  <a:pt x="865677" y="1094376"/>
                  <a:pt x="861392" y="1084470"/>
                  <a:pt x="861392" y="1080053"/>
                </a:cubicBezTo>
                <a:lnTo>
                  <a:pt x="861392" y="1080053"/>
                </a:lnTo>
                <a:cubicBezTo>
                  <a:pt x="876853" y="1062383"/>
                  <a:pt x="894750" y="1046580"/>
                  <a:pt x="907774" y="1027044"/>
                </a:cubicBezTo>
                <a:cubicBezTo>
                  <a:pt x="910920" y="1022325"/>
                  <a:pt x="920296" y="969016"/>
                  <a:pt x="921026" y="967409"/>
                </a:cubicBezTo>
                <a:cubicBezTo>
                  <a:pt x="938312" y="929381"/>
                  <a:pt x="938163" y="929384"/>
                  <a:pt x="967409" y="921027"/>
                </a:cubicBezTo>
                <a:cubicBezTo>
                  <a:pt x="976165" y="918525"/>
                  <a:pt x="985078" y="916609"/>
                  <a:pt x="993913" y="914400"/>
                </a:cubicBezTo>
                <a:cubicBezTo>
                  <a:pt x="1000539" y="909983"/>
                  <a:pt x="1006472" y="904285"/>
                  <a:pt x="1013792" y="901148"/>
                </a:cubicBezTo>
                <a:cubicBezTo>
                  <a:pt x="1022162" y="897561"/>
                  <a:pt x="1034370" y="901436"/>
                  <a:pt x="1040296" y="894522"/>
                </a:cubicBezTo>
                <a:cubicBezTo>
                  <a:pt x="1045990" y="887879"/>
                  <a:pt x="1056965" y="841098"/>
                  <a:pt x="1060174" y="828261"/>
                </a:cubicBezTo>
                <a:cubicBezTo>
                  <a:pt x="1057965" y="812800"/>
                  <a:pt x="1068171" y="787363"/>
                  <a:pt x="1053548" y="781879"/>
                </a:cubicBezTo>
                <a:cubicBezTo>
                  <a:pt x="1022458" y="770220"/>
                  <a:pt x="986825" y="782565"/>
                  <a:pt x="954157" y="788505"/>
                </a:cubicBezTo>
                <a:cubicBezTo>
                  <a:pt x="945197" y="790134"/>
                  <a:pt x="971634" y="793927"/>
                  <a:pt x="980661" y="795131"/>
                </a:cubicBezTo>
                <a:cubicBezTo>
                  <a:pt x="1004843" y="798355"/>
                  <a:pt x="1029252" y="799548"/>
                  <a:pt x="1053548" y="801757"/>
                </a:cubicBezTo>
                <a:cubicBezTo>
                  <a:pt x="1062383" y="803966"/>
                  <a:pt x="1072475" y="803332"/>
                  <a:pt x="1080052" y="808383"/>
                </a:cubicBezTo>
                <a:cubicBezTo>
                  <a:pt x="1091064" y="815724"/>
                  <a:pt x="1096151" y="836799"/>
                  <a:pt x="1099931" y="848140"/>
                </a:cubicBezTo>
                <a:cubicBezTo>
                  <a:pt x="1102140" y="868018"/>
                  <a:pt x="1104824" y="887849"/>
                  <a:pt x="1106557" y="907774"/>
                </a:cubicBezTo>
                <a:cubicBezTo>
                  <a:pt x="1115587" y="1011623"/>
                  <a:pt x="1090737" y="978094"/>
                  <a:pt x="1133061" y="1020418"/>
                </a:cubicBezTo>
                <a:cubicBezTo>
                  <a:pt x="1137478" y="1038088"/>
                  <a:pt x="1140553" y="1056148"/>
                  <a:pt x="1146313" y="1073427"/>
                </a:cubicBezTo>
                <a:lnTo>
                  <a:pt x="1159565" y="1113183"/>
                </a:lnTo>
                <a:cubicBezTo>
                  <a:pt x="1161774" y="1119809"/>
                  <a:pt x="1164498" y="1126285"/>
                  <a:pt x="1166192" y="1133061"/>
                </a:cubicBezTo>
                <a:cubicBezTo>
                  <a:pt x="1168401" y="1141896"/>
                  <a:pt x="1168300" y="1151659"/>
                  <a:pt x="1172818" y="1159566"/>
                </a:cubicBezTo>
                <a:cubicBezTo>
                  <a:pt x="1177467" y="1167702"/>
                  <a:pt x="1186070" y="1172818"/>
                  <a:pt x="1192696" y="1179444"/>
                </a:cubicBezTo>
                <a:cubicBezTo>
                  <a:pt x="1198294" y="1201838"/>
                  <a:pt x="1196279" y="1213093"/>
                  <a:pt x="1219200" y="1225827"/>
                </a:cubicBezTo>
                <a:cubicBezTo>
                  <a:pt x="1231411" y="1232611"/>
                  <a:pt x="1258957" y="1239079"/>
                  <a:pt x="1258957" y="1239079"/>
                </a:cubicBezTo>
                <a:cubicBezTo>
                  <a:pt x="1265583" y="1245705"/>
                  <a:pt x="1271038" y="1253759"/>
                  <a:pt x="1278835" y="1258957"/>
                </a:cubicBezTo>
                <a:cubicBezTo>
                  <a:pt x="1324883" y="1289655"/>
                  <a:pt x="1271677" y="1237133"/>
                  <a:pt x="1318592" y="1278835"/>
                </a:cubicBezTo>
                <a:cubicBezTo>
                  <a:pt x="1332599" y="1291286"/>
                  <a:pt x="1358348" y="1318592"/>
                  <a:pt x="1358348" y="1318592"/>
                </a:cubicBezTo>
                <a:cubicBezTo>
                  <a:pt x="1360557" y="1325218"/>
                  <a:pt x="1363055" y="1331754"/>
                  <a:pt x="1364974" y="1338470"/>
                </a:cubicBezTo>
                <a:cubicBezTo>
                  <a:pt x="1372175" y="1363673"/>
                  <a:pt x="1367735" y="1365291"/>
                  <a:pt x="1384852" y="1384853"/>
                </a:cubicBezTo>
                <a:cubicBezTo>
                  <a:pt x="1395136" y="1396607"/>
                  <a:pt x="1417983" y="1417983"/>
                  <a:pt x="1417983" y="1417983"/>
                </a:cubicBezTo>
                <a:cubicBezTo>
                  <a:pt x="1421599" y="1428831"/>
                  <a:pt x="1430595" y="1454125"/>
                  <a:pt x="1431235" y="1464366"/>
                </a:cubicBezTo>
                <a:cubicBezTo>
                  <a:pt x="1432888" y="1490819"/>
                  <a:pt x="1431235" y="1517375"/>
                  <a:pt x="1431235" y="1543879"/>
                </a:cubicBezTo>
                <a:lnTo>
                  <a:pt x="1431235" y="1543879"/>
                </a:lnTo>
                <a:cubicBezTo>
                  <a:pt x="1413565" y="1550505"/>
                  <a:pt x="1397049" y="1562412"/>
                  <a:pt x="1378226" y="1563757"/>
                </a:cubicBezTo>
                <a:cubicBezTo>
                  <a:pt x="1364293" y="1564752"/>
                  <a:pt x="1352439" y="1550505"/>
                  <a:pt x="1338470" y="1550505"/>
                </a:cubicBezTo>
                <a:lnTo>
                  <a:pt x="1272209" y="1550505"/>
                </a:lnTo>
                <a:lnTo>
                  <a:pt x="1272209" y="1550505"/>
                </a:lnTo>
                <a:cubicBezTo>
                  <a:pt x="1252331" y="1539461"/>
                  <a:pt x="1233221" y="1526904"/>
                  <a:pt x="1212574" y="1517374"/>
                </a:cubicBezTo>
                <a:cubicBezTo>
                  <a:pt x="1204306" y="1513558"/>
                  <a:pt x="1186070" y="1510748"/>
                  <a:pt x="1186070" y="1510748"/>
                </a:cubicBezTo>
                <a:lnTo>
                  <a:pt x="1186070" y="1510748"/>
                </a:lnTo>
                <a:cubicBezTo>
                  <a:pt x="1097515" y="1386775"/>
                  <a:pt x="1193722" y="1536508"/>
                  <a:pt x="1146313" y="1417983"/>
                </a:cubicBezTo>
                <a:cubicBezTo>
                  <a:pt x="1142833" y="1409283"/>
                  <a:pt x="1132434" y="1405304"/>
                  <a:pt x="1126435" y="1398105"/>
                </a:cubicBezTo>
                <a:cubicBezTo>
                  <a:pt x="1121337" y="1391987"/>
                  <a:pt x="1113183" y="1378227"/>
                  <a:pt x="1113183" y="1378227"/>
                </a:cubicBezTo>
                <a:lnTo>
                  <a:pt x="1113183" y="1378227"/>
                </a:lnTo>
                <a:cubicBezTo>
                  <a:pt x="1097722" y="1364975"/>
                  <a:pt x="1082701" y="1351191"/>
                  <a:pt x="1066800" y="1338470"/>
                </a:cubicBezTo>
                <a:cubicBezTo>
                  <a:pt x="1060582" y="1333495"/>
                  <a:pt x="1053040" y="1330316"/>
                  <a:pt x="1046922" y="1325218"/>
                </a:cubicBezTo>
                <a:cubicBezTo>
                  <a:pt x="1039723" y="1319219"/>
                  <a:pt x="1036084" y="1307806"/>
                  <a:pt x="1027044" y="1305340"/>
                </a:cubicBezTo>
                <a:cubicBezTo>
                  <a:pt x="1009997" y="1300691"/>
                  <a:pt x="991705" y="1305340"/>
                  <a:pt x="974035" y="1305340"/>
                </a:cubicBezTo>
                <a:lnTo>
                  <a:pt x="974035" y="1305340"/>
                </a:lnTo>
                <a:lnTo>
                  <a:pt x="974035" y="1305340"/>
                </a:lnTo>
                <a:cubicBezTo>
                  <a:pt x="969721" y="1344170"/>
                  <a:pt x="953074" y="1377505"/>
                  <a:pt x="993913" y="1404731"/>
                </a:cubicBezTo>
                <a:lnTo>
                  <a:pt x="1033670" y="1431235"/>
                </a:lnTo>
                <a:cubicBezTo>
                  <a:pt x="1041048" y="1453371"/>
                  <a:pt x="1041376" y="1452659"/>
                  <a:pt x="1046922" y="1477618"/>
                </a:cubicBezTo>
                <a:cubicBezTo>
                  <a:pt x="1049365" y="1488612"/>
                  <a:pt x="1050817" y="1499822"/>
                  <a:pt x="1053548" y="1510748"/>
                </a:cubicBezTo>
                <a:cubicBezTo>
                  <a:pt x="1061571" y="1542840"/>
                  <a:pt x="1060174" y="1518569"/>
                  <a:pt x="1060174" y="1543879"/>
                </a:cubicBezTo>
                <a:lnTo>
                  <a:pt x="1060174" y="1543879"/>
                </a:lnTo>
                <a:cubicBezTo>
                  <a:pt x="1048797" y="1657652"/>
                  <a:pt x="1073437" y="1583625"/>
                  <a:pt x="1033670" y="1623392"/>
                </a:cubicBezTo>
                <a:cubicBezTo>
                  <a:pt x="1027648" y="1629414"/>
                  <a:pt x="1017659" y="1652587"/>
                  <a:pt x="1007165" y="1656522"/>
                </a:cubicBezTo>
                <a:cubicBezTo>
                  <a:pt x="994586" y="1661239"/>
                  <a:pt x="980583" y="1660513"/>
                  <a:pt x="967409" y="1663148"/>
                </a:cubicBezTo>
                <a:cubicBezTo>
                  <a:pt x="958479" y="1664934"/>
                  <a:pt x="940905" y="1669774"/>
                  <a:pt x="940905" y="1669774"/>
                </a:cubicBezTo>
                <a:lnTo>
                  <a:pt x="940905" y="1669774"/>
                </a:lnTo>
                <a:cubicBezTo>
                  <a:pt x="921027" y="1667565"/>
                  <a:pt x="900674" y="1667999"/>
                  <a:pt x="881270" y="1663148"/>
                </a:cubicBezTo>
                <a:cubicBezTo>
                  <a:pt x="873544" y="1661217"/>
                  <a:pt x="869275" y="1651022"/>
                  <a:pt x="861392" y="1649896"/>
                </a:cubicBezTo>
                <a:cubicBezTo>
                  <a:pt x="837341" y="1646460"/>
                  <a:pt x="812801" y="1649896"/>
                  <a:pt x="788505" y="1649896"/>
                </a:cubicBezTo>
                <a:lnTo>
                  <a:pt x="788505" y="1649896"/>
                </a:lnTo>
                <a:cubicBezTo>
                  <a:pt x="768627" y="1654313"/>
                  <a:pt x="748625" y="1658209"/>
                  <a:pt x="728870" y="1663148"/>
                </a:cubicBezTo>
                <a:cubicBezTo>
                  <a:pt x="722094" y="1664842"/>
                  <a:pt x="713931" y="1664835"/>
                  <a:pt x="708992" y="1669774"/>
                </a:cubicBezTo>
                <a:cubicBezTo>
                  <a:pt x="704053" y="1674713"/>
                  <a:pt x="706728" y="1684199"/>
                  <a:pt x="702365" y="1689653"/>
                </a:cubicBezTo>
                <a:cubicBezTo>
                  <a:pt x="659721" y="1742957"/>
                  <a:pt x="697618" y="1672642"/>
                  <a:pt x="675861" y="1716157"/>
                </a:cubicBezTo>
                <a:lnTo>
                  <a:pt x="675861" y="1716157"/>
                </a:lnTo>
                <a:cubicBezTo>
                  <a:pt x="667026" y="1736035"/>
                  <a:pt x="661424" y="1757692"/>
                  <a:pt x="649357" y="1775792"/>
                </a:cubicBezTo>
                <a:cubicBezTo>
                  <a:pt x="643231" y="1784981"/>
                  <a:pt x="631336" y="1788600"/>
                  <a:pt x="622852" y="1795670"/>
                </a:cubicBezTo>
                <a:cubicBezTo>
                  <a:pt x="618053" y="1799669"/>
                  <a:pt x="614017" y="1804505"/>
                  <a:pt x="609600" y="1808922"/>
                </a:cubicBezTo>
                <a:lnTo>
                  <a:pt x="609600" y="1808922"/>
                </a:lnTo>
                <a:cubicBezTo>
                  <a:pt x="603792" y="1820539"/>
                  <a:pt x="576470" y="1865601"/>
                  <a:pt x="576470" y="1888435"/>
                </a:cubicBezTo>
                <a:cubicBezTo>
                  <a:pt x="576470" y="1901870"/>
                  <a:pt x="581320" y="1914875"/>
                  <a:pt x="583096" y="1928192"/>
                </a:cubicBezTo>
                <a:cubicBezTo>
                  <a:pt x="585739" y="1948017"/>
                  <a:pt x="587513" y="1967949"/>
                  <a:pt x="589722" y="1987827"/>
                </a:cubicBezTo>
                <a:cubicBezTo>
                  <a:pt x="591931" y="2029792"/>
                  <a:pt x="588485" y="2072441"/>
                  <a:pt x="596348" y="2113722"/>
                </a:cubicBezTo>
                <a:cubicBezTo>
                  <a:pt x="597838" y="2121545"/>
                  <a:pt x="616226" y="2126974"/>
                  <a:pt x="616226" y="2126974"/>
                </a:cubicBezTo>
                <a:lnTo>
                  <a:pt x="616226" y="2126974"/>
                </a:lnTo>
                <a:lnTo>
                  <a:pt x="669235" y="2166731"/>
                </a:lnTo>
                <a:lnTo>
                  <a:pt x="669235" y="2166731"/>
                </a:lnTo>
                <a:cubicBezTo>
                  <a:pt x="677003" y="2201688"/>
                  <a:pt x="691376" y="2231214"/>
                  <a:pt x="675861" y="2266122"/>
                </a:cubicBezTo>
                <a:cubicBezTo>
                  <a:pt x="664326" y="2292077"/>
                  <a:pt x="645573" y="2286430"/>
                  <a:pt x="622852" y="2292627"/>
                </a:cubicBezTo>
                <a:cubicBezTo>
                  <a:pt x="609375" y="2296303"/>
                  <a:pt x="583096" y="2305879"/>
                  <a:pt x="583096" y="2305879"/>
                </a:cubicBezTo>
                <a:cubicBezTo>
                  <a:pt x="578679" y="2312505"/>
                  <a:pt x="568535" y="2317902"/>
                  <a:pt x="569844" y="2325757"/>
                </a:cubicBezTo>
                <a:cubicBezTo>
                  <a:pt x="571385" y="2335000"/>
                  <a:pt x="583969" y="2338238"/>
                  <a:pt x="589722" y="2345635"/>
                </a:cubicBezTo>
                <a:cubicBezTo>
                  <a:pt x="599500" y="2358207"/>
                  <a:pt x="607391" y="2372140"/>
                  <a:pt x="616226" y="2385392"/>
                </a:cubicBezTo>
                <a:cubicBezTo>
                  <a:pt x="620643" y="2392018"/>
                  <a:pt x="626959" y="2397715"/>
                  <a:pt x="629478" y="2405270"/>
                </a:cubicBezTo>
                <a:cubicBezTo>
                  <a:pt x="635796" y="2424221"/>
                  <a:pt x="638570" y="2430846"/>
                  <a:pt x="642731" y="2451653"/>
                </a:cubicBezTo>
                <a:cubicBezTo>
                  <a:pt x="645366" y="2464827"/>
                  <a:pt x="642691" y="2479744"/>
                  <a:pt x="649357" y="2491409"/>
                </a:cubicBezTo>
                <a:cubicBezTo>
                  <a:pt x="652822" y="2497473"/>
                  <a:pt x="662609" y="2495826"/>
                  <a:pt x="669235" y="2498035"/>
                </a:cubicBezTo>
                <a:cubicBezTo>
                  <a:pt x="685226" y="2522023"/>
                  <a:pt x="675364" y="2514353"/>
                  <a:pt x="695739" y="2524540"/>
                </a:cubicBezTo>
                <a:lnTo>
                  <a:pt x="695739" y="2498035"/>
                </a:lnTo>
                <a:cubicBezTo>
                  <a:pt x="713409" y="2504661"/>
                  <a:pt x="731568" y="2510105"/>
                  <a:pt x="748748" y="2517914"/>
                </a:cubicBezTo>
                <a:cubicBezTo>
                  <a:pt x="755998" y="2521209"/>
                  <a:pt x="765489" y="2523846"/>
                  <a:pt x="768626" y="2531166"/>
                </a:cubicBezTo>
                <a:cubicBezTo>
                  <a:pt x="772976" y="2541316"/>
                  <a:pt x="768626" y="2553253"/>
                  <a:pt x="768626" y="2564296"/>
                </a:cubicBezTo>
                <a:lnTo>
                  <a:pt x="768626" y="2564296"/>
                </a:lnTo>
                <a:cubicBezTo>
                  <a:pt x="784087" y="2551044"/>
                  <a:pt x="798869" y="2536956"/>
                  <a:pt x="815009" y="2524540"/>
                </a:cubicBezTo>
                <a:cubicBezTo>
                  <a:pt x="862530" y="2487985"/>
                  <a:pt x="846508" y="2514547"/>
                  <a:pt x="861392" y="2484783"/>
                </a:cubicBezTo>
                <a:lnTo>
                  <a:pt x="861392" y="2478157"/>
                </a:lnTo>
                <a:cubicBezTo>
                  <a:pt x="883479" y="2480366"/>
                  <a:pt x="905713" y="2481408"/>
                  <a:pt x="927652" y="2484783"/>
                </a:cubicBezTo>
                <a:cubicBezTo>
                  <a:pt x="951711" y="2488484"/>
                  <a:pt x="945567" y="2493740"/>
                  <a:pt x="967409" y="2504661"/>
                </a:cubicBezTo>
                <a:cubicBezTo>
                  <a:pt x="973656" y="2507785"/>
                  <a:pt x="980661" y="2509078"/>
                  <a:pt x="987287" y="2511287"/>
                </a:cubicBezTo>
                <a:cubicBezTo>
                  <a:pt x="993913" y="2515705"/>
                  <a:pt x="999845" y="2521403"/>
                  <a:pt x="1007165" y="2524540"/>
                </a:cubicBezTo>
                <a:cubicBezTo>
                  <a:pt x="1015536" y="2528127"/>
                  <a:pt x="1024913" y="2528664"/>
                  <a:pt x="1033670" y="2531166"/>
                </a:cubicBezTo>
                <a:cubicBezTo>
                  <a:pt x="1064195" y="2539887"/>
                  <a:pt x="1042426" y="2537792"/>
                  <a:pt x="1073426" y="2537792"/>
                </a:cubicBezTo>
                <a:lnTo>
                  <a:pt x="1073426" y="2537792"/>
                </a:lnTo>
                <a:cubicBezTo>
                  <a:pt x="1075635" y="2517914"/>
                  <a:pt x="1076764" y="2497886"/>
                  <a:pt x="1080052" y="2478157"/>
                </a:cubicBezTo>
                <a:cubicBezTo>
                  <a:pt x="1081200" y="2471268"/>
                  <a:pt x="1086678" y="2465263"/>
                  <a:pt x="1086678" y="2458279"/>
                </a:cubicBezTo>
                <a:cubicBezTo>
                  <a:pt x="1086678" y="2451294"/>
                  <a:pt x="1081200" y="2445290"/>
                  <a:pt x="1080052" y="2438400"/>
                </a:cubicBezTo>
                <a:cubicBezTo>
                  <a:pt x="1078963" y="2431864"/>
                  <a:pt x="1080052" y="2425148"/>
                  <a:pt x="1080052" y="2418522"/>
                </a:cubicBezTo>
                <a:lnTo>
                  <a:pt x="1080052" y="2418522"/>
                </a:lnTo>
                <a:cubicBezTo>
                  <a:pt x="1084470" y="2398644"/>
                  <a:pt x="1088366" y="2378642"/>
                  <a:pt x="1093305" y="2358887"/>
                </a:cubicBezTo>
                <a:cubicBezTo>
                  <a:pt x="1096958" y="2344277"/>
                  <a:pt x="1105868" y="2327652"/>
                  <a:pt x="1106557" y="2312505"/>
                </a:cubicBezTo>
                <a:cubicBezTo>
                  <a:pt x="1108362" y="2272789"/>
                  <a:pt x="1106557" y="2232992"/>
                  <a:pt x="1106557" y="2193235"/>
                </a:cubicBezTo>
                <a:lnTo>
                  <a:pt x="1106557" y="2193235"/>
                </a:lnTo>
                <a:cubicBezTo>
                  <a:pt x="1122018" y="2206487"/>
                  <a:pt x="1137719" y="2219463"/>
                  <a:pt x="1152939" y="2232992"/>
                </a:cubicBezTo>
                <a:cubicBezTo>
                  <a:pt x="1157608" y="2237142"/>
                  <a:pt x="1162978" y="2240887"/>
                  <a:pt x="1166192" y="2246244"/>
                </a:cubicBezTo>
                <a:cubicBezTo>
                  <a:pt x="1194963" y="2294194"/>
                  <a:pt x="1142144" y="2235448"/>
                  <a:pt x="1192696" y="2286000"/>
                </a:cubicBezTo>
                <a:cubicBezTo>
                  <a:pt x="1194905" y="2292626"/>
                  <a:pt x="1196198" y="2299632"/>
                  <a:pt x="1199322" y="2305879"/>
                </a:cubicBezTo>
                <a:cubicBezTo>
                  <a:pt x="1205081" y="2317398"/>
                  <a:pt x="1212946" y="2327751"/>
                  <a:pt x="1219200" y="2339009"/>
                </a:cubicBezTo>
                <a:cubicBezTo>
                  <a:pt x="1223997" y="2347644"/>
                  <a:pt x="1228035" y="2356679"/>
                  <a:pt x="1232452" y="2365514"/>
                </a:cubicBezTo>
                <a:cubicBezTo>
                  <a:pt x="1217830" y="2438625"/>
                  <a:pt x="1239746" y="2369648"/>
                  <a:pt x="1205948" y="2411896"/>
                </a:cubicBezTo>
                <a:cubicBezTo>
                  <a:pt x="1195830" y="2424544"/>
                  <a:pt x="1199322" y="2452788"/>
                  <a:pt x="1199322" y="2464905"/>
                </a:cubicBezTo>
                <a:lnTo>
                  <a:pt x="1205948" y="2471531"/>
                </a:lnTo>
                <a:cubicBezTo>
                  <a:pt x="1223618" y="2464905"/>
                  <a:pt x="1241777" y="2459462"/>
                  <a:pt x="1258957" y="2451653"/>
                </a:cubicBezTo>
                <a:cubicBezTo>
                  <a:pt x="1271481" y="2445960"/>
                  <a:pt x="1295403" y="2424199"/>
                  <a:pt x="1305339" y="2418522"/>
                </a:cubicBezTo>
                <a:cubicBezTo>
                  <a:pt x="1311403" y="2415057"/>
                  <a:pt x="1318678" y="2414348"/>
                  <a:pt x="1325218" y="2411896"/>
                </a:cubicBezTo>
                <a:cubicBezTo>
                  <a:pt x="1336355" y="2407720"/>
                  <a:pt x="1347305" y="2403061"/>
                  <a:pt x="1358348" y="2398644"/>
                </a:cubicBezTo>
                <a:cubicBezTo>
                  <a:pt x="1362765" y="2387601"/>
                  <a:pt x="1368715" y="2377053"/>
                  <a:pt x="1371600" y="2365514"/>
                </a:cubicBezTo>
                <a:cubicBezTo>
                  <a:pt x="1375388" y="2350362"/>
                  <a:pt x="1372426" y="2333632"/>
                  <a:pt x="1378226" y="2319131"/>
                </a:cubicBezTo>
                <a:cubicBezTo>
                  <a:pt x="1381706" y="2310430"/>
                  <a:pt x="1398105" y="2299253"/>
                  <a:pt x="1398105" y="2299253"/>
                </a:cubicBezTo>
                <a:lnTo>
                  <a:pt x="1398105" y="2299253"/>
                </a:lnTo>
                <a:cubicBezTo>
                  <a:pt x="1433444" y="2297044"/>
                  <a:pt x="1470076" y="2302354"/>
                  <a:pt x="1504122" y="2292627"/>
                </a:cubicBezTo>
                <a:cubicBezTo>
                  <a:pt x="1519139" y="2288336"/>
                  <a:pt x="1537252" y="2259496"/>
                  <a:pt x="1537252" y="2259496"/>
                </a:cubicBezTo>
                <a:cubicBezTo>
                  <a:pt x="1539377" y="2250997"/>
                  <a:pt x="1545749" y="2222625"/>
                  <a:pt x="1550505" y="2213114"/>
                </a:cubicBezTo>
                <a:cubicBezTo>
                  <a:pt x="1554067" y="2205991"/>
                  <a:pt x="1559340" y="2199861"/>
                  <a:pt x="1563757" y="2193235"/>
                </a:cubicBezTo>
                <a:lnTo>
                  <a:pt x="1570383" y="2113722"/>
                </a:lnTo>
                <a:lnTo>
                  <a:pt x="1570383" y="2113722"/>
                </a:lnTo>
                <a:cubicBezTo>
                  <a:pt x="1621183" y="2109305"/>
                  <a:pt x="1672103" y="2106101"/>
                  <a:pt x="1722783" y="2100470"/>
                </a:cubicBezTo>
                <a:cubicBezTo>
                  <a:pt x="1731834" y="2099464"/>
                  <a:pt x="1740327" y="2095473"/>
                  <a:pt x="1749287" y="2093844"/>
                </a:cubicBezTo>
                <a:cubicBezTo>
                  <a:pt x="1789591" y="2086516"/>
                  <a:pt x="1827336" y="2084339"/>
                  <a:pt x="1868557" y="2080592"/>
                </a:cubicBezTo>
                <a:cubicBezTo>
                  <a:pt x="1897204" y="2073430"/>
                  <a:pt x="1895061" y="2083073"/>
                  <a:pt x="1895061" y="2067340"/>
                </a:cubicBezTo>
                <a:lnTo>
                  <a:pt x="1888435" y="2047461"/>
                </a:lnTo>
                <a:cubicBezTo>
                  <a:pt x="1906105" y="2038626"/>
                  <a:pt x="1924777" y="2031563"/>
                  <a:pt x="1941444" y="2020957"/>
                </a:cubicBezTo>
                <a:cubicBezTo>
                  <a:pt x="1949350" y="2015926"/>
                  <a:pt x="1953697" y="2006526"/>
                  <a:pt x="1961322" y="2001079"/>
                </a:cubicBezTo>
                <a:cubicBezTo>
                  <a:pt x="1969360" y="1995338"/>
                  <a:pt x="1979192" y="1992624"/>
                  <a:pt x="1987826" y="1987827"/>
                </a:cubicBezTo>
                <a:cubicBezTo>
                  <a:pt x="1999084" y="1981572"/>
                  <a:pt x="2010091" y="1974863"/>
                  <a:pt x="2020957" y="1967948"/>
                </a:cubicBezTo>
                <a:cubicBezTo>
                  <a:pt x="2034394" y="1959397"/>
                  <a:pt x="2060713" y="1941444"/>
                  <a:pt x="2060713" y="1941444"/>
                </a:cubicBezTo>
                <a:cubicBezTo>
                  <a:pt x="2065130" y="1930401"/>
                  <a:pt x="2066351" y="1917451"/>
                  <a:pt x="2073965" y="1908314"/>
                </a:cubicBezTo>
                <a:cubicBezTo>
                  <a:pt x="2078437" y="1902948"/>
                  <a:pt x="2093844" y="1901687"/>
                  <a:pt x="2093844" y="1901687"/>
                </a:cubicBezTo>
                <a:lnTo>
                  <a:pt x="2093844" y="1901687"/>
                </a:lnTo>
                <a:cubicBezTo>
                  <a:pt x="2109305" y="1886226"/>
                  <a:pt x="2126567" y="1872378"/>
                  <a:pt x="2140226" y="1855305"/>
                </a:cubicBezTo>
                <a:cubicBezTo>
                  <a:pt x="2144589" y="1849851"/>
                  <a:pt x="2143728" y="1841674"/>
                  <a:pt x="2146852" y="1835427"/>
                </a:cubicBezTo>
                <a:cubicBezTo>
                  <a:pt x="2150414" y="1828304"/>
                  <a:pt x="2155687" y="1822174"/>
                  <a:pt x="2160105" y="1815548"/>
                </a:cubicBezTo>
                <a:cubicBezTo>
                  <a:pt x="2162314" y="1808922"/>
                  <a:pt x="2164812" y="1802386"/>
                  <a:pt x="2166731" y="1795670"/>
                </a:cubicBezTo>
                <a:cubicBezTo>
                  <a:pt x="2169233" y="1786914"/>
                  <a:pt x="2169770" y="1777536"/>
                  <a:pt x="2173357" y="1769166"/>
                </a:cubicBezTo>
                <a:cubicBezTo>
                  <a:pt x="2176494" y="1761846"/>
                  <a:pt x="2182192" y="1755913"/>
                  <a:pt x="2186609" y="1749287"/>
                </a:cubicBezTo>
                <a:cubicBezTo>
                  <a:pt x="2188818" y="1729409"/>
                  <a:pt x="2190592" y="1709478"/>
                  <a:pt x="2193235" y="1689653"/>
                </a:cubicBezTo>
                <a:cubicBezTo>
                  <a:pt x="2195011" y="1676336"/>
                  <a:pt x="2197961" y="1663196"/>
                  <a:pt x="2199861" y="1649896"/>
                </a:cubicBezTo>
                <a:cubicBezTo>
                  <a:pt x="2202379" y="1632268"/>
                  <a:pt x="2204278" y="1614557"/>
                  <a:pt x="2206487" y="1596887"/>
                </a:cubicBezTo>
                <a:cubicBezTo>
                  <a:pt x="2204278" y="1579218"/>
                  <a:pt x="2207093" y="1560151"/>
                  <a:pt x="2199861" y="1543879"/>
                </a:cubicBezTo>
                <a:cubicBezTo>
                  <a:pt x="2197024" y="1537497"/>
                  <a:pt x="2186230" y="1540377"/>
                  <a:pt x="2179983" y="1537253"/>
                </a:cubicBezTo>
                <a:cubicBezTo>
                  <a:pt x="2172860" y="1533691"/>
                  <a:pt x="2167228" y="1527562"/>
                  <a:pt x="2160105" y="1524000"/>
                </a:cubicBezTo>
                <a:cubicBezTo>
                  <a:pt x="2153858" y="1520876"/>
                  <a:pt x="2146942" y="1519293"/>
                  <a:pt x="2140226" y="1517374"/>
                </a:cubicBezTo>
                <a:cubicBezTo>
                  <a:pt x="2115160" y="1510212"/>
                  <a:pt x="2121960" y="1510748"/>
                  <a:pt x="2107096" y="1510748"/>
                </a:cubicBezTo>
                <a:lnTo>
                  <a:pt x="2073965" y="1490870"/>
                </a:lnTo>
                <a:cubicBezTo>
                  <a:pt x="2058504" y="1479827"/>
                  <a:pt x="2042580" y="1469405"/>
                  <a:pt x="2027583" y="1457740"/>
                </a:cubicBezTo>
                <a:cubicBezTo>
                  <a:pt x="2005392" y="1440480"/>
                  <a:pt x="2023746" y="1445882"/>
                  <a:pt x="1994452" y="1431235"/>
                </a:cubicBezTo>
                <a:cubicBezTo>
                  <a:pt x="1975948" y="1421983"/>
                  <a:pt x="1945286" y="1420425"/>
                  <a:pt x="1928192" y="1417983"/>
                </a:cubicBezTo>
                <a:cubicBezTo>
                  <a:pt x="1919589" y="1392179"/>
                  <a:pt x="1926504" y="1403044"/>
                  <a:pt x="1908313" y="1384853"/>
                </a:cubicBezTo>
                <a:lnTo>
                  <a:pt x="1901687" y="1378227"/>
                </a:lnTo>
                <a:cubicBezTo>
                  <a:pt x="1849683" y="1372448"/>
                  <a:pt x="1829001" y="1365948"/>
                  <a:pt x="1775792" y="1378227"/>
                </a:cubicBezTo>
                <a:cubicBezTo>
                  <a:pt x="1768032" y="1380018"/>
                  <a:pt x="1762031" y="1386381"/>
                  <a:pt x="1755913" y="1391479"/>
                </a:cubicBezTo>
                <a:cubicBezTo>
                  <a:pt x="1712643" y="1427536"/>
                  <a:pt x="1760022" y="1393996"/>
                  <a:pt x="1716157" y="1437861"/>
                </a:cubicBezTo>
                <a:cubicBezTo>
                  <a:pt x="1710526" y="1443492"/>
                  <a:pt x="1702904" y="1446696"/>
                  <a:pt x="1696278" y="1451114"/>
                </a:cubicBezTo>
                <a:cubicBezTo>
                  <a:pt x="1694069" y="1457740"/>
                  <a:pt x="1694123" y="1465626"/>
                  <a:pt x="1689652" y="1470992"/>
                </a:cubicBezTo>
                <a:cubicBezTo>
                  <a:pt x="1675256" y="1488268"/>
                  <a:pt x="1655128" y="1493560"/>
                  <a:pt x="1636644" y="1504122"/>
                </a:cubicBezTo>
                <a:cubicBezTo>
                  <a:pt x="1629730" y="1508073"/>
                  <a:pt x="1623888" y="1513813"/>
                  <a:pt x="1616765" y="1517374"/>
                </a:cubicBezTo>
                <a:cubicBezTo>
                  <a:pt x="1610518" y="1520497"/>
                  <a:pt x="1596887" y="1524000"/>
                  <a:pt x="1596887" y="1524000"/>
                </a:cubicBezTo>
                <a:lnTo>
                  <a:pt x="1596887" y="1524000"/>
                </a:lnTo>
                <a:cubicBezTo>
                  <a:pt x="1590873" y="1469875"/>
                  <a:pt x="1578573" y="1475663"/>
                  <a:pt x="1603513" y="1444487"/>
                </a:cubicBezTo>
                <a:cubicBezTo>
                  <a:pt x="1607415" y="1439609"/>
                  <a:pt x="1612348" y="1435652"/>
                  <a:pt x="1616765" y="1431235"/>
                </a:cubicBezTo>
                <a:lnTo>
                  <a:pt x="1616765" y="1431235"/>
                </a:lnTo>
                <a:cubicBezTo>
                  <a:pt x="1625600" y="1413566"/>
                  <a:pt x="1635672" y="1396462"/>
                  <a:pt x="1643270" y="1378227"/>
                </a:cubicBezTo>
                <a:cubicBezTo>
                  <a:pt x="1646773" y="1369821"/>
                  <a:pt x="1645823" y="1359867"/>
                  <a:pt x="1649896" y="1351722"/>
                </a:cubicBezTo>
                <a:cubicBezTo>
                  <a:pt x="1654835" y="1341845"/>
                  <a:pt x="1663148" y="1334053"/>
                  <a:pt x="1669774" y="1325218"/>
                </a:cubicBezTo>
                <a:cubicBezTo>
                  <a:pt x="1682740" y="1273354"/>
                  <a:pt x="1672124" y="1320847"/>
                  <a:pt x="1683026" y="1239079"/>
                </a:cubicBezTo>
                <a:cubicBezTo>
                  <a:pt x="1692106" y="1170974"/>
                  <a:pt x="1685745" y="1225482"/>
                  <a:pt x="1696278" y="1172818"/>
                </a:cubicBezTo>
                <a:cubicBezTo>
                  <a:pt x="1698913" y="1159644"/>
                  <a:pt x="1700696" y="1146313"/>
                  <a:pt x="1702905" y="1133061"/>
                </a:cubicBezTo>
                <a:cubicBezTo>
                  <a:pt x="1682058" y="1117426"/>
                  <a:pt x="1674150" y="1109026"/>
                  <a:pt x="1649896" y="1099931"/>
                </a:cubicBezTo>
                <a:cubicBezTo>
                  <a:pt x="1641369" y="1096733"/>
                  <a:pt x="1632227" y="1095514"/>
                  <a:pt x="1623392" y="1093305"/>
                </a:cubicBezTo>
                <a:cubicBezTo>
                  <a:pt x="1618974" y="1097722"/>
                  <a:pt x="1613353" y="1101200"/>
                  <a:pt x="1610139" y="1106557"/>
                </a:cubicBezTo>
                <a:cubicBezTo>
                  <a:pt x="1606545" y="1112546"/>
                  <a:pt x="1609101" y="1122244"/>
                  <a:pt x="1603513" y="1126435"/>
                </a:cubicBezTo>
                <a:cubicBezTo>
                  <a:pt x="1598212" y="1130411"/>
                  <a:pt x="1590261" y="1126435"/>
                  <a:pt x="1583635" y="1126435"/>
                </a:cubicBezTo>
                <a:lnTo>
                  <a:pt x="1583635" y="1126435"/>
                </a:lnTo>
                <a:cubicBezTo>
                  <a:pt x="1561548" y="1124226"/>
                  <a:pt x="1534554" y="1133865"/>
                  <a:pt x="1517374" y="1119809"/>
                </a:cubicBezTo>
                <a:cubicBezTo>
                  <a:pt x="1503592" y="1108533"/>
                  <a:pt x="1516833" y="1083535"/>
                  <a:pt x="1510748" y="1066800"/>
                </a:cubicBezTo>
                <a:cubicBezTo>
                  <a:pt x="1507546" y="1057994"/>
                  <a:pt x="1499061" y="1051473"/>
                  <a:pt x="1490870" y="1046922"/>
                </a:cubicBezTo>
                <a:cubicBezTo>
                  <a:pt x="1478659" y="1040138"/>
                  <a:pt x="1464665" y="1037058"/>
                  <a:pt x="1451113" y="1033670"/>
                </a:cubicBezTo>
                <a:cubicBezTo>
                  <a:pt x="1417833" y="1025350"/>
                  <a:pt x="1433248" y="1029924"/>
                  <a:pt x="1404731" y="1020418"/>
                </a:cubicBezTo>
                <a:cubicBezTo>
                  <a:pt x="1388354" y="1036793"/>
                  <a:pt x="1397725" y="1033670"/>
                  <a:pt x="1378226" y="1033670"/>
                </a:cubicBezTo>
                <a:lnTo>
                  <a:pt x="1378226" y="1033670"/>
                </a:lnTo>
                <a:cubicBezTo>
                  <a:pt x="1331639" y="1028494"/>
                  <a:pt x="1326720" y="1040518"/>
                  <a:pt x="1305339" y="1013792"/>
                </a:cubicBezTo>
                <a:cubicBezTo>
                  <a:pt x="1300364" y="1007574"/>
                  <a:pt x="1296504" y="1000540"/>
                  <a:pt x="1292087" y="993914"/>
                </a:cubicBezTo>
                <a:cubicBezTo>
                  <a:pt x="1294296" y="980662"/>
                  <a:pt x="1292705" y="966174"/>
                  <a:pt x="1298713" y="954157"/>
                </a:cubicBezTo>
                <a:cubicBezTo>
                  <a:pt x="1303851" y="943882"/>
                  <a:pt x="1329062" y="937415"/>
                  <a:pt x="1338470" y="934279"/>
                </a:cubicBezTo>
                <a:cubicBezTo>
                  <a:pt x="1344049" y="917542"/>
                  <a:pt x="1351910" y="905816"/>
                  <a:pt x="1338470" y="887896"/>
                </a:cubicBezTo>
                <a:cubicBezTo>
                  <a:pt x="1335820" y="884362"/>
                  <a:pt x="1329635" y="887896"/>
                  <a:pt x="1325218" y="887896"/>
                </a:cubicBezTo>
                <a:lnTo>
                  <a:pt x="1325218" y="887896"/>
                </a:lnTo>
                <a:cubicBezTo>
                  <a:pt x="1307548" y="879061"/>
                  <a:pt x="1289552" y="870852"/>
                  <a:pt x="1272209" y="861392"/>
                </a:cubicBezTo>
                <a:cubicBezTo>
                  <a:pt x="1265218" y="857579"/>
                  <a:pt x="1259651" y="851277"/>
                  <a:pt x="1252331" y="848140"/>
                </a:cubicBezTo>
                <a:cubicBezTo>
                  <a:pt x="1243960" y="844553"/>
                  <a:pt x="1234661" y="843723"/>
                  <a:pt x="1225826" y="841514"/>
                </a:cubicBezTo>
                <a:cubicBezTo>
                  <a:pt x="1221409" y="837096"/>
                  <a:pt x="1216477" y="833139"/>
                  <a:pt x="1212574" y="828261"/>
                </a:cubicBezTo>
                <a:cubicBezTo>
                  <a:pt x="1207599" y="822043"/>
                  <a:pt x="1205540" y="813358"/>
                  <a:pt x="1199322" y="808383"/>
                </a:cubicBezTo>
                <a:cubicBezTo>
                  <a:pt x="1193868" y="804020"/>
                  <a:pt x="1185691" y="804880"/>
                  <a:pt x="1179444" y="801757"/>
                </a:cubicBezTo>
                <a:cubicBezTo>
                  <a:pt x="1172321" y="798196"/>
                  <a:pt x="1166191" y="792922"/>
                  <a:pt x="1159565" y="788505"/>
                </a:cubicBezTo>
                <a:cubicBezTo>
                  <a:pt x="1152939" y="777461"/>
                  <a:pt x="1145941" y="766632"/>
                  <a:pt x="1139687" y="755374"/>
                </a:cubicBezTo>
                <a:cubicBezTo>
                  <a:pt x="1127063" y="732650"/>
                  <a:pt x="1133153" y="724904"/>
                  <a:pt x="1106557" y="722244"/>
                </a:cubicBezTo>
                <a:cubicBezTo>
                  <a:pt x="1091173" y="720706"/>
                  <a:pt x="1075635" y="722244"/>
                  <a:pt x="1060174" y="722244"/>
                </a:cubicBezTo>
                <a:lnTo>
                  <a:pt x="1060174" y="722244"/>
                </a:lnTo>
                <a:cubicBezTo>
                  <a:pt x="1058881" y="701552"/>
                  <a:pt x="1054699" y="599512"/>
                  <a:pt x="1046922" y="563218"/>
                </a:cubicBezTo>
                <a:cubicBezTo>
                  <a:pt x="1036982" y="516829"/>
                  <a:pt x="1035327" y="536716"/>
                  <a:pt x="1027044" y="503583"/>
                </a:cubicBezTo>
                <a:cubicBezTo>
                  <a:pt x="1024922" y="495094"/>
                  <a:pt x="1018544" y="466703"/>
                  <a:pt x="1013792" y="457200"/>
                </a:cubicBezTo>
                <a:cubicBezTo>
                  <a:pt x="1012395" y="454406"/>
                  <a:pt x="1009374" y="452783"/>
                  <a:pt x="1007165" y="450574"/>
                </a:cubicBezTo>
                <a:lnTo>
                  <a:pt x="1007165" y="450574"/>
                </a:lnTo>
                <a:cubicBezTo>
                  <a:pt x="1000539" y="430696"/>
                  <a:pt x="995957" y="410015"/>
                  <a:pt x="987287" y="390940"/>
                </a:cubicBezTo>
                <a:cubicBezTo>
                  <a:pt x="984702" y="385253"/>
                  <a:pt x="976829" y="383275"/>
                  <a:pt x="974035" y="377687"/>
                </a:cubicBezTo>
                <a:cubicBezTo>
                  <a:pt x="967788" y="365193"/>
                  <a:pt x="970660" y="347808"/>
                  <a:pt x="960783" y="337931"/>
                </a:cubicBezTo>
                <a:cubicBezTo>
                  <a:pt x="954157" y="331305"/>
                  <a:pt x="946658" y="325450"/>
                  <a:pt x="940905" y="318053"/>
                </a:cubicBezTo>
                <a:cubicBezTo>
                  <a:pt x="888918" y="251212"/>
                  <a:pt x="933928" y="304241"/>
                  <a:pt x="901148" y="251792"/>
                </a:cubicBezTo>
                <a:cubicBezTo>
                  <a:pt x="895295" y="242427"/>
                  <a:pt x="881270" y="225287"/>
                  <a:pt x="881270" y="225287"/>
                </a:cubicBezTo>
                <a:lnTo>
                  <a:pt x="881270" y="225287"/>
                </a:lnTo>
                <a:cubicBezTo>
                  <a:pt x="879061" y="205409"/>
                  <a:pt x="874644" y="185653"/>
                  <a:pt x="874644" y="165653"/>
                </a:cubicBezTo>
                <a:cubicBezTo>
                  <a:pt x="874644" y="158668"/>
                  <a:pt x="875816" y="150137"/>
                  <a:pt x="881270" y="145774"/>
                </a:cubicBezTo>
                <a:cubicBezTo>
                  <a:pt x="888381" y="140085"/>
                  <a:pt x="898939" y="141357"/>
                  <a:pt x="907774" y="139148"/>
                </a:cubicBezTo>
                <a:cubicBezTo>
                  <a:pt x="970072" y="56084"/>
                  <a:pt x="881102" y="180530"/>
                  <a:pt x="940905" y="72887"/>
                </a:cubicBezTo>
                <a:cubicBezTo>
                  <a:pt x="945456" y="64696"/>
                  <a:pt x="954157" y="59635"/>
                  <a:pt x="960783" y="53009"/>
                </a:cubicBezTo>
                <a:cubicBezTo>
                  <a:pt x="962992" y="46383"/>
                  <a:pt x="965715" y="39907"/>
                  <a:pt x="967409" y="33131"/>
                </a:cubicBezTo>
                <a:cubicBezTo>
                  <a:pt x="970140" y="22205"/>
                  <a:pt x="974035" y="0"/>
                  <a:pt x="974035" y="0"/>
                </a:cubicBezTo>
                <a:lnTo>
                  <a:pt x="887896" y="66261"/>
                </a:lnTo>
                <a:lnTo>
                  <a:pt x="887896" y="66261"/>
                </a:lnTo>
                <a:lnTo>
                  <a:pt x="940905" y="53009"/>
                </a:lnTo>
                <a:close/>
              </a:path>
            </a:pathLst>
          </a:custGeom>
          <a:solidFill>
            <a:srgbClr val="C7B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7B2D5"/>
              </a:solidFill>
            </a:endParaRPr>
          </a:p>
        </p:txBody>
      </p:sp>
      <p:sp>
        <p:nvSpPr>
          <p:cNvPr id="14" name="Freeform: Shape 13">
            <a:extLst>
              <a:ext uri="{FF2B5EF4-FFF2-40B4-BE49-F238E27FC236}">
                <a16:creationId xmlns:a16="http://schemas.microsoft.com/office/drawing/2014/main" id="{E6983FF6-BAB6-4BA5-9DFA-A67CC3301C3F}"/>
              </a:ext>
            </a:extLst>
          </p:cNvPr>
          <p:cNvSpPr/>
          <p:nvPr/>
        </p:nvSpPr>
        <p:spPr>
          <a:xfrm>
            <a:off x="7732384" y="3788082"/>
            <a:ext cx="961042" cy="830301"/>
          </a:xfrm>
          <a:custGeom>
            <a:avLst/>
            <a:gdLst>
              <a:gd name="connsiteX0" fmla="*/ 815268 w 961042"/>
              <a:gd name="connsiteY0" fmla="*/ 2040 h 830301"/>
              <a:gd name="connsiteX1" fmla="*/ 815268 w 961042"/>
              <a:gd name="connsiteY1" fmla="*/ 2040 h 830301"/>
              <a:gd name="connsiteX2" fmla="*/ 868277 w 961042"/>
              <a:gd name="connsiteY2" fmla="*/ 88179 h 830301"/>
              <a:gd name="connsiteX3" fmla="*/ 868277 w 961042"/>
              <a:gd name="connsiteY3" fmla="*/ 88179 h 830301"/>
              <a:gd name="connsiteX4" fmla="*/ 921286 w 961042"/>
              <a:gd name="connsiteY4" fmla="*/ 108057 h 830301"/>
              <a:gd name="connsiteX5" fmla="*/ 941164 w 961042"/>
              <a:gd name="connsiteY5" fmla="*/ 121309 h 830301"/>
              <a:gd name="connsiteX6" fmla="*/ 947790 w 961042"/>
              <a:gd name="connsiteY6" fmla="*/ 147814 h 830301"/>
              <a:gd name="connsiteX7" fmla="*/ 961042 w 961042"/>
              <a:gd name="connsiteY7" fmla="*/ 167692 h 830301"/>
              <a:gd name="connsiteX8" fmla="*/ 947790 w 961042"/>
              <a:gd name="connsiteY8" fmla="*/ 253831 h 830301"/>
              <a:gd name="connsiteX9" fmla="*/ 934538 w 961042"/>
              <a:gd name="connsiteY9" fmla="*/ 280335 h 830301"/>
              <a:gd name="connsiteX10" fmla="*/ 914659 w 961042"/>
              <a:gd name="connsiteY10" fmla="*/ 293588 h 830301"/>
              <a:gd name="connsiteX11" fmla="*/ 908033 w 961042"/>
              <a:gd name="connsiteY11" fmla="*/ 353222 h 830301"/>
              <a:gd name="connsiteX12" fmla="*/ 848399 w 961042"/>
              <a:gd name="connsiteY12" fmla="*/ 392979 h 830301"/>
              <a:gd name="connsiteX13" fmla="*/ 828520 w 961042"/>
              <a:gd name="connsiteY13" fmla="*/ 386353 h 830301"/>
              <a:gd name="connsiteX14" fmla="*/ 808642 w 961042"/>
              <a:gd name="connsiteY14" fmla="*/ 366475 h 830301"/>
              <a:gd name="connsiteX15" fmla="*/ 782138 w 961042"/>
              <a:gd name="connsiteY15" fmla="*/ 373101 h 830301"/>
              <a:gd name="connsiteX16" fmla="*/ 788764 w 961042"/>
              <a:gd name="connsiteY16" fmla="*/ 445988 h 830301"/>
              <a:gd name="connsiteX17" fmla="*/ 802016 w 961042"/>
              <a:gd name="connsiteY17" fmla="*/ 465866 h 830301"/>
              <a:gd name="connsiteX18" fmla="*/ 815268 w 961042"/>
              <a:gd name="connsiteY18" fmla="*/ 492370 h 830301"/>
              <a:gd name="connsiteX19" fmla="*/ 768886 w 961042"/>
              <a:gd name="connsiteY19" fmla="*/ 525501 h 830301"/>
              <a:gd name="connsiteX20" fmla="*/ 749007 w 961042"/>
              <a:gd name="connsiteY20" fmla="*/ 512248 h 830301"/>
              <a:gd name="connsiteX21" fmla="*/ 709251 w 961042"/>
              <a:gd name="connsiteY21" fmla="*/ 472492 h 830301"/>
              <a:gd name="connsiteX22" fmla="*/ 702625 w 961042"/>
              <a:gd name="connsiteY22" fmla="*/ 452614 h 830301"/>
              <a:gd name="connsiteX23" fmla="*/ 689373 w 961042"/>
              <a:gd name="connsiteY23" fmla="*/ 432735 h 830301"/>
              <a:gd name="connsiteX24" fmla="*/ 689373 w 961042"/>
              <a:gd name="connsiteY24" fmla="*/ 432735 h 830301"/>
              <a:gd name="connsiteX25" fmla="*/ 616486 w 961042"/>
              <a:gd name="connsiteY25" fmla="*/ 498996 h 830301"/>
              <a:gd name="connsiteX26" fmla="*/ 616486 w 961042"/>
              <a:gd name="connsiteY26" fmla="*/ 498996 h 830301"/>
              <a:gd name="connsiteX27" fmla="*/ 589981 w 961042"/>
              <a:gd name="connsiteY27" fmla="*/ 525501 h 830301"/>
              <a:gd name="connsiteX28" fmla="*/ 570103 w 961042"/>
              <a:gd name="connsiteY28" fmla="*/ 545379 h 830301"/>
              <a:gd name="connsiteX29" fmla="*/ 563477 w 961042"/>
              <a:gd name="connsiteY29" fmla="*/ 571883 h 830301"/>
              <a:gd name="connsiteX30" fmla="*/ 517094 w 961042"/>
              <a:gd name="connsiteY30" fmla="*/ 598388 h 830301"/>
              <a:gd name="connsiteX31" fmla="*/ 483964 w 961042"/>
              <a:gd name="connsiteY31" fmla="*/ 631518 h 830301"/>
              <a:gd name="connsiteX32" fmla="*/ 444207 w 961042"/>
              <a:gd name="connsiteY32" fmla="*/ 658022 h 830301"/>
              <a:gd name="connsiteX33" fmla="*/ 430955 w 961042"/>
              <a:gd name="connsiteY33" fmla="*/ 711031 h 830301"/>
              <a:gd name="connsiteX34" fmla="*/ 411077 w 961042"/>
              <a:gd name="connsiteY34" fmla="*/ 724283 h 830301"/>
              <a:gd name="connsiteX35" fmla="*/ 391199 w 961042"/>
              <a:gd name="connsiteY35" fmla="*/ 744161 h 830301"/>
              <a:gd name="connsiteX36" fmla="*/ 358068 w 961042"/>
              <a:gd name="connsiteY36" fmla="*/ 757414 h 830301"/>
              <a:gd name="connsiteX37" fmla="*/ 305059 w 961042"/>
              <a:gd name="connsiteY37" fmla="*/ 770666 h 830301"/>
              <a:gd name="connsiteX38" fmla="*/ 278555 w 961042"/>
              <a:gd name="connsiteY38" fmla="*/ 777292 h 830301"/>
              <a:gd name="connsiteX39" fmla="*/ 245425 w 961042"/>
              <a:gd name="connsiteY39" fmla="*/ 797170 h 830301"/>
              <a:gd name="connsiteX40" fmla="*/ 225546 w 961042"/>
              <a:gd name="connsiteY40" fmla="*/ 803796 h 830301"/>
              <a:gd name="connsiteX41" fmla="*/ 205668 w 961042"/>
              <a:gd name="connsiteY41" fmla="*/ 823675 h 830301"/>
              <a:gd name="connsiteX42" fmla="*/ 152659 w 961042"/>
              <a:gd name="connsiteY42" fmla="*/ 830301 h 830301"/>
              <a:gd name="connsiteX43" fmla="*/ 6886 w 961042"/>
              <a:gd name="connsiteY43" fmla="*/ 823675 h 830301"/>
              <a:gd name="connsiteX44" fmla="*/ 259 w 961042"/>
              <a:gd name="connsiteY44" fmla="*/ 797170 h 830301"/>
              <a:gd name="connsiteX45" fmla="*/ 6886 w 961042"/>
              <a:gd name="connsiteY45" fmla="*/ 730909 h 830301"/>
              <a:gd name="connsiteX46" fmla="*/ 20138 w 961042"/>
              <a:gd name="connsiteY46" fmla="*/ 711031 h 830301"/>
              <a:gd name="connsiteX47" fmla="*/ 66520 w 961042"/>
              <a:gd name="connsiteY47" fmla="*/ 684527 h 830301"/>
              <a:gd name="connsiteX48" fmla="*/ 79773 w 961042"/>
              <a:gd name="connsiteY48" fmla="*/ 644770 h 830301"/>
              <a:gd name="connsiteX49" fmla="*/ 93025 w 961042"/>
              <a:gd name="connsiteY49" fmla="*/ 552005 h 830301"/>
              <a:gd name="connsiteX50" fmla="*/ 66520 w 961042"/>
              <a:gd name="connsiteY50" fmla="*/ 492370 h 830301"/>
              <a:gd name="connsiteX51" fmla="*/ 59894 w 961042"/>
              <a:gd name="connsiteY51" fmla="*/ 472492 h 830301"/>
              <a:gd name="connsiteX52" fmla="*/ 40016 w 961042"/>
              <a:gd name="connsiteY52" fmla="*/ 459240 h 830301"/>
              <a:gd name="connsiteX53" fmla="*/ 20138 w 961042"/>
              <a:gd name="connsiteY53" fmla="*/ 373101 h 830301"/>
              <a:gd name="connsiteX54" fmla="*/ 26764 w 961042"/>
              <a:gd name="connsiteY54" fmla="*/ 339970 h 830301"/>
              <a:gd name="connsiteX55" fmla="*/ 66520 w 961042"/>
              <a:gd name="connsiteY55" fmla="*/ 353222 h 830301"/>
              <a:gd name="connsiteX56" fmla="*/ 139407 w 961042"/>
              <a:gd name="connsiteY56" fmla="*/ 346596 h 830301"/>
              <a:gd name="connsiteX57" fmla="*/ 159286 w 961042"/>
              <a:gd name="connsiteY57" fmla="*/ 306840 h 830301"/>
              <a:gd name="connsiteX58" fmla="*/ 179164 w 961042"/>
              <a:gd name="connsiteY58" fmla="*/ 293588 h 830301"/>
              <a:gd name="connsiteX59" fmla="*/ 199042 w 961042"/>
              <a:gd name="connsiteY59" fmla="*/ 320092 h 830301"/>
              <a:gd name="connsiteX60" fmla="*/ 225546 w 961042"/>
              <a:gd name="connsiteY60" fmla="*/ 326718 h 830301"/>
              <a:gd name="connsiteX61" fmla="*/ 265303 w 961042"/>
              <a:gd name="connsiteY61" fmla="*/ 333344 h 830301"/>
              <a:gd name="connsiteX62" fmla="*/ 285181 w 961042"/>
              <a:gd name="connsiteY62" fmla="*/ 346596 h 830301"/>
              <a:gd name="connsiteX63" fmla="*/ 384573 w 961042"/>
              <a:gd name="connsiteY63" fmla="*/ 359848 h 830301"/>
              <a:gd name="connsiteX64" fmla="*/ 430955 w 961042"/>
              <a:gd name="connsiteY64" fmla="*/ 353222 h 830301"/>
              <a:gd name="connsiteX65" fmla="*/ 450833 w 961042"/>
              <a:gd name="connsiteY65" fmla="*/ 346596 h 830301"/>
              <a:gd name="connsiteX66" fmla="*/ 477338 w 961042"/>
              <a:gd name="connsiteY66" fmla="*/ 339970 h 830301"/>
              <a:gd name="connsiteX67" fmla="*/ 490590 w 961042"/>
              <a:gd name="connsiteY67" fmla="*/ 320092 h 830301"/>
              <a:gd name="connsiteX68" fmla="*/ 517094 w 961042"/>
              <a:gd name="connsiteY68" fmla="*/ 306840 h 830301"/>
              <a:gd name="connsiteX69" fmla="*/ 536973 w 961042"/>
              <a:gd name="connsiteY69" fmla="*/ 293588 h 830301"/>
              <a:gd name="connsiteX70" fmla="*/ 576729 w 961042"/>
              <a:gd name="connsiteY70" fmla="*/ 247205 h 830301"/>
              <a:gd name="connsiteX71" fmla="*/ 656242 w 961042"/>
              <a:gd name="connsiteY71" fmla="*/ 240579 h 830301"/>
              <a:gd name="connsiteX72" fmla="*/ 689373 w 961042"/>
              <a:gd name="connsiteY72" fmla="*/ 214075 h 830301"/>
              <a:gd name="connsiteX73" fmla="*/ 715877 w 961042"/>
              <a:gd name="connsiteY73" fmla="*/ 174318 h 830301"/>
              <a:gd name="connsiteX74" fmla="*/ 709251 w 961042"/>
              <a:gd name="connsiteY74" fmla="*/ 127935 h 830301"/>
              <a:gd name="connsiteX75" fmla="*/ 689373 w 961042"/>
              <a:gd name="connsiteY75" fmla="*/ 108057 h 830301"/>
              <a:gd name="connsiteX76" fmla="*/ 709251 w 961042"/>
              <a:gd name="connsiteY76" fmla="*/ 55048 h 830301"/>
              <a:gd name="connsiteX77" fmla="*/ 715877 w 961042"/>
              <a:gd name="connsiteY77" fmla="*/ 35170 h 830301"/>
              <a:gd name="connsiteX78" fmla="*/ 755633 w 961042"/>
              <a:gd name="connsiteY78" fmla="*/ 21918 h 830301"/>
              <a:gd name="connsiteX79" fmla="*/ 788764 w 961042"/>
              <a:gd name="connsiteY79" fmla="*/ 2040 h 830301"/>
              <a:gd name="connsiteX80" fmla="*/ 815268 w 961042"/>
              <a:gd name="connsiteY80" fmla="*/ 2040 h 8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042" h="830301">
                <a:moveTo>
                  <a:pt x="815268" y="2040"/>
                </a:moveTo>
                <a:lnTo>
                  <a:pt x="815268" y="2040"/>
                </a:lnTo>
                <a:cubicBezTo>
                  <a:pt x="888958" y="29673"/>
                  <a:pt x="868277" y="3047"/>
                  <a:pt x="868277" y="88179"/>
                </a:cubicBezTo>
                <a:lnTo>
                  <a:pt x="868277" y="88179"/>
                </a:lnTo>
                <a:cubicBezTo>
                  <a:pt x="885947" y="94805"/>
                  <a:pt x="904106" y="100248"/>
                  <a:pt x="921286" y="108057"/>
                </a:cubicBezTo>
                <a:cubicBezTo>
                  <a:pt x="928536" y="111352"/>
                  <a:pt x="936747" y="114683"/>
                  <a:pt x="941164" y="121309"/>
                </a:cubicBezTo>
                <a:cubicBezTo>
                  <a:pt x="946216" y="128886"/>
                  <a:pt x="944203" y="139443"/>
                  <a:pt x="947790" y="147814"/>
                </a:cubicBezTo>
                <a:cubicBezTo>
                  <a:pt x="950927" y="155134"/>
                  <a:pt x="956625" y="161066"/>
                  <a:pt x="961042" y="167692"/>
                </a:cubicBezTo>
                <a:cubicBezTo>
                  <a:pt x="957492" y="203193"/>
                  <a:pt x="960249" y="224760"/>
                  <a:pt x="947790" y="253831"/>
                </a:cubicBezTo>
                <a:cubicBezTo>
                  <a:pt x="943899" y="262910"/>
                  <a:pt x="940861" y="272747"/>
                  <a:pt x="934538" y="280335"/>
                </a:cubicBezTo>
                <a:cubicBezTo>
                  <a:pt x="929440" y="286453"/>
                  <a:pt x="921285" y="289170"/>
                  <a:pt x="914659" y="293588"/>
                </a:cubicBezTo>
                <a:cubicBezTo>
                  <a:pt x="912450" y="313466"/>
                  <a:pt x="915911" y="334839"/>
                  <a:pt x="908033" y="353222"/>
                </a:cubicBezTo>
                <a:cubicBezTo>
                  <a:pt x="893788" y="386461"/>
                  <a:pt x="875289" y="386257"/>
                  <a:pt x="848399" y="392979"/>
                </a:cubicBezTo>
                <a:cubicBezTo>
                  <a:pt x="841773" y="390770"/>
                  <a:pt x="834332" y="390227"/>
                  <a:pt x="828520" y="386353"/>
                </a:cubicBezTo>
                <a:cubicBezTo>
                  <a:pt x="820723" y="381155"/>
                  <a:pt x="817652" y="369049"/>
                  <a:pt x="808642" y="366475"/>
                </a:cubicBezTo>
                <a:cubicBezTo>
                  <a:pt x="799886" y="363973"/>
                  <a:pt x="790973" y="370892"/>
                  <a:pt x="782138" y="373101"/>
                </a:cubicBezTo>
                <a:cubicBezTo>
                  <a:pt x="784347" y="397397"/>
                  <a:pt x="783652" y="422134"/>
                  <a:pt x="788764" y="445988"/>
                </a:cubicBezTo>
                <a:cubicBezTo>
                  <a:pt x="790433" y="453775"/>
                  <a:pt x="798065" y="458952"/>
                  <a:pt x="802016" y="465866"/>
                </a:cubicBezTo>
                <a:cubicBezTo>
                  <a:pt x="806917" y="474442"/>
                  <a:pt x="810851" y="483535"/>
                  <a:pt x="815268" y="492370"/>
                </a:cubicBezTo>
                <a:cubicBezTo>
                  <a:pt x="807828" y="537009"/>
                  <a:pt x="820499" y="542706"/>
                  <a:pt x="768886" y="525501"/>
                </a:cubicBezTo>
                <a:cubicBezTo>
                  <a:pt x="761331" y="522983"/>
                  <a:pt x="754959" y="517539"/>
                  <a:pt x="749007" y="512248"/>
                </a:cubicBezTo>
                <a:cubicBezTo>
                  <a:pt x="735000" y="499797"/>
                  <a:pt x="709251" y="472492"/>
                  <a:pt x="709251" y="472492"/>
                </a:cubicBezTo>
                <a:cubicBezTo>
                  <a:pt x="707042" y="465866"/>
                  <a:pt x="705748" y="458861"/>
                  <a:pt x="702625" y="452614"/>
                </a:cubicBezTo>
                <a:cubicBezTo>
                  <a:pt x="699064" y="445491"/>
                  <a:pt x="689373" y="432735"/>
                  <a:pt x="689373" y="432735"/>
                </a:cubicBezTo>
                <a:lnTo>
                  <a:pt x="689373" y="432735"/>
                </a:lnTo>
                <a:cubicBezTo>
                  <a:pt x="616973" y="464913"/>
                  <a:pt x="636617" y="438603"/>
                  <a:pt x="616486" y="498996"/>
                </a:cubicBezTo>
                <a:lnTo>
                  <a:pt x="616486" y="498996"/>
                </a:lnTo>
                <a:lnTo>
                  <a:pt x="589981" y="525501"/>
                </a:lnTo>
                <a:lnTo>
                  <a:pt x="570103" y="545379"/>
                </a:lnTo>
                <a:cubicBezTo>
                  <a:pt x="567894" y="554214"/>
                  <a:pt x="567995" y="563976"/>
                  <a:pt x="563477" y="571883"/>
                </a:cubicBezTo>
                <a:cubicBezTo>
                  <a:pt x="550318" y="594910"/>
                  <a:pt x="539901" y="592686"/>
                  <a:pt x="517094" y="598388"/>
                </a:cubicBezTo>
                <a:cubicBezTo>
                  <a:pt x="494355" y="643866"/>
                  <a:pt x="517712" y="612769"/>
                  <a:pt x="483964" y="631518"/>
                </a:cubicBezTo>
                <a:cubicBezTo>
                  <a:pt x="470041" y="639253"/>
                  <a:pt x="444207" y="658022"/>
                  <a:pt x="444207" y="658022"/>
                </a:cubicBezTo>
                <a:cubicBezTo>
                  <a:pt x="439790" y="675692"/>
                  <a:pt x="446110" y="700928"/>
                  <a:pt x="430955" y="711031"/>
                </a:cubicBezTo>
                <a:cubicBezTo>
                  <a:pt x="424329" y="715448"/>
                  <a:pt x="417195" y="719185"/>
                  <a:pt x="411077" y="724283"/>
                </a:cubicBezTo>
                <a:cubicBezTo>
                  <a:pt x="403878" y="730282"/>
                  <a:pt x="399145" y="739195"/>
                  <a:pt x="391199" y="744161"/>
                </a:cubicBezTo>
                <a:cubicBezTo>
                  <a:pt x="381113" y="750465"/>
                  <a:pt x="369205" y="753237"/>
                  <a:pt x="358068" y="757414"/>
                </a:cubicBezTo>
                <a:cubicBezTo>
                  <a:pt x="332236" y="767101"/>
                  <a:pt x="337411" y="763477"/>
                  <a:pt x="305059" y="770666"/>
                </a:cubicBezTo>
                <a:cubicBezTo>
                  <a:pt x="296169" y="772641"/>
                  <a:pt x="287390" y="775083"/>
                  <a:pt x="278555" y="777292"/>
                </a:cubicBezTo>
                <a:cubicBezTo>
                  <a:pt x="267512" y="783918"/>
                  <a:pt x="256944" y="791411"/>
                  <a:pt x="245425" y="797170"/>
                </a:cubicBezTo>
                <a:cubicBezTo>
                  <a:pt x="239178" y="800294"/>
                  <a:pt x="231358" y="799922"/>
                  <a:pt x="225546" y="803796"/>
                </a:cubicBezTo>
                <a:cubicBezTo>
                  <a:pt x="217749" y="808994"/>
                  <a:pt x="214475" y="820473"/>
                  <a:pt x="205668" y="823675"/>
                </a:cubicBezTo>
                <a:cubicBezTo>
                  <a:pt x="188933" y="829761"/>
                  <a:pt x="170329" y="828092"/>
                  <a:pt x="152659" y="830301"/>
                </a:cubicBezTo>
                <a:lnTo>
                  <a:pt x="6886" y="823675"/>
                </a:lnTo>
                <a:cubicBezTo>
                  <a:pt x="-2013" y="821740"/>
                  <a:pt x="259" y="806277"/>
                  <a:pt x="259" y="797170"/>
                </a:cubicBezTo>
                <a:cubicBezTo>
                  <a:pt x="259" y="774973"/>
                  <a:pt x="1895" y="752538"/>
                  <a:pt x="6886" y="730909"/>
                </a:cubicBezTo>
                <a:cubicBezTo>
                  <a:pt x="8677" y="723149"/>
                  <a:pt x="14507" y="716662"/>
                  <a:pt x="20138" y="711031"/>
                </a:cubicBezTo>
                <a:cubicBezTo>
                  <a:pt x="29504" y="701665"/>
                  <a:pt x="56126" y="689724"/>
                  <a:pt x="66520" y="684527"/>
                </a:cubicBezTo>
                <a:cubicBezTo>
                  <a:pt x="70938" y="671275"/>
                  <a:pt x="78508" y="658682"/>
                  <a:pt x="79773" y="644770"/>
                </a:cubicBezTo>
                <a:cubicBezTo>
                  <a:pt x="87031" y="564927"/>
                  <a:pt x="78684" y="595027"/>
                  <a:pt x="93025" y="552005"/>
                </a:cubicBezTo>
                <a:cubicBezTo>
                  <a:pt x="80381" y="501427"/>
                  <a:pt x="95178" y="549685"/>
                  <a:pt x="66520" y="492370"/>
                </a:cubicBezTo>
                <a:cubicBezTo>
                  <a:pt x="63396" y="486123"/>
                  <a:pt x="64257" y="477946"/>
                  <a:pt x="59894" y="472492"/>
                </a:cubicBezTo>
                <a:cubicBezTo>
                  <a:pt x="54919" y="466274"/>
                  <a:pt x="46642" y="463657"/>
                  <a:pt x="40016" y="459240"/>
                </a:cubicBezTo>
                <a:cubicBezTo>
                  <a:pt x="21825" y="404667"/>
                  <a:pt x="28740" y="433312"/>
                  <a:pt x="20138" y="373101"/>
                </a:cubicBezTo>
                <a:cubicBezTo>
                  <a:pt x="22347" y="362057"/>
                  <a:pt x="16412" y="344407"/>
                  <a:pt x="26764" y="339970"/>
                </a:cubicBezTo>
                <a:cubicBezTo>
                  <a:pt x="39603" y="334467"/>
                  <a:pt x="66520" y="353222"/>
                  <a:pt x="66520" y="353222"/>
                </a:cubicBezTo>
                <a:cubicBezTo>
                  <a:pt x="90816" y="351013"/>
                  <a:pt x="116090" y="353770"/>
                  <a:pt x="139407" y="346596"/>
                </a:cubicBezTo>
                <a:cubicBezTo>
                  <a:pt x="154224" y="342037"/>
                  <a:pt x="152166" y="315740"/>
                  <a:pt x="159286" y="306840"/>
                </a:cubicBezTo>
                <a:cubicBezTo>
                  <a:pt x="164261" y="300622"/>
                  <a:pt x="172538" y="298005"/>
                  <a:pt x="179164" y="293588"/>
                </a:cubicBezTo>
                <a:cubicBezTo>
                  <a:pt x="185790" y="302423"/>
                  <a:pt x="190056" y="313673"/>
                  <a:pt x="199042" y="320092"/>
                </a:cubicBezTo>
                <a:cubicBezTo>
                  <a:pt x="206452" y="325385"/>
                  <a:pt x="216616" y="324932"/>
                  <a:pt x="225546" y="326718"/>
                </a:cubicBezTo>
                <a:cubicBezTo>
                  <a:pt x="238720" y="329353"/>
                  <a:pt x="252051" y="331135"/>
                  <a:pt x="265303" y="333344"/>
                </a:cubicBezTo>
                <a:cubicBezTo>
                  <a:pt x="271929" y="337761"/>
                  <a:pt x="278058" y="343035"/>
                  <a:pt x="285181" y="346596"/>
                </a:cubicBezTo>
                <a:cubicBezTo>
                  <a:pt x="312247" y="360129"/>
                  <a:pt x="366809" y="358368"/>
                  <a:pt x="384573" y="359848"/>
                </a:cubicBezTo>
                <a:cubicBezTo>
                  <a:pt x="400034" y="357639"/>
                  <a:pt x="415641" y="356285"/>
                  <a:pt x="430955" y="353222"/>
                </a:cubicBezTo>
                <a:cubicBezTo>
                  <a:pt x="437804" y="351852"/>
                  <a:pt x="444117" y="348515"/>
                  <a:pt x="450833" y="346596"/>
                </a:cubicBezTo>
                <a:cubicBezTo>
                  <a:pt x="459590" y="344094"/>
                  <a:pt x="468503" y="342179"/>
                  <a:pt x="477338" y="339970"/>
                </a:cubicBezTo>
                <a:cubicBezTo>
                  <a:pt x="481755" y="333344"/>
                  <a:pt x="484472" y="325190"/>
                  <a:pt x="490590" y="320092"/>
                </a:cubicBezTo>
                <a:cubicBezTo>
                  <a:pt x="498178" y="313769"/>
                  <a:pt x="508518" y="311741"/>
                  <a:pt x="517094" y="306840"/>
                </a:cubicBezTo>
                <a:cubicBezTo>
                  <a:pt x="524008" y="302889"/>
                  <a:pt x="530347" y="298005"/>
                  <a:pt x="536973" y="293588"/>
                </a:cubicBezTo>
                <a:cubicBezTo>
                  <a:pt x="540041" y="289497"/>
                  <a:pt x="568076" y="249512"/>
                  <a:pt x="576729" y="247205"/>
                </a:cubicBezTo>
                <a:cubicBezTo>
                  <a:pt x="602427" y="240352"/>
                  <a:pt x="629738" y="242788"/>
                  <a:pt x="656242" y="240579"/>
                </a:cubicBezTo>
                <a:cubicBezTo>
                  <a:pt x="669280" y="231887"/>
                  <a:pt x="679933" y="226662"/>
                  <a:pt x="689373" y="214075"/>
                </a:cubicBezTo>
                <a:cubicBezTo>
                  <a:pt x="698929" y="201333"/>
                  <a:pt x="715877" y="174318"/>
                  <a:pt x="715877" y="174318"/>
                </a:cubicBezTo>
                <a:cubicBezTo>
                  <a:pt x="713668" y="158857"/>
                  <a:pt x="715051" y="142436"/>
                  <a:pt x="709251" y="127935"/>
                </a:cubicBezTo>
                <a:cubicBezTo>
                  <a:pt x="705771" y="119235"/>
                  <a:pt x="691406" y="117204"/>
                  <a:pt x="689373" y="108057"/>
                </a:cubicBezTo>
                <a:cubicBezTo>
                  <a:pt x="682416" y="76750"/>
                  <a:pt x="693293" y="71007"/>
                  <a:pt x="709251" y="55048"/>
                </a:cubicBezTo>
                <a:cubicBezTo>
                  <a:pt x="711460" y="48422"/>
                  <a:pt x="710194" y="39230"/>
                  <a:pt x="715877" y="35170"/>
                </a:cubicBezTo>
                <a:cubicBezTo>
                  <a:pt x="727244" y="27051"/>
                  <a:pt x="743655" y="29105"/>
                  <a:pt x="755633" y="21918"/>
                </a:cubicBezTo>
                <a:cubicBezTo>
                  <a:pt x="766677" y="15292"/>
                  <a:pt x="776660" y="6441"/>
                  <a:pt x="788764" y="2040"/>
                </a:cubicBezTo>
                <a:cubicBezTo>
                  <a:pt x="801390" y="-2551"/>
                  <a:pt x="810851" y="2040"/>
                  <a:pt x="815268" y="2040"/>
                </a:cubicBezTo>
                <a:close/>
              </a:path>
            </a:pathLst>
          </a:custGeom>
          <a:solidFill>
            <a:srgbClr val="C7B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BA9D011-601D-48A4-A500-6E095D956A4B}"/>
              </a:ext>
            </a:extLst>
          </p:cNvPr>
          <p:cNvSpPr/>
          <p:nvPr/>
        </p:nvSpPr>
        <p:spPr>
          <a:xfrm>
            <a:off x="8795804" y="821635"/>
            <a:ext cx="1422016" cy="841705"/>
          </a:xfrm>
          <a:custGeom>
            <a:avLst/>
            <a:gdLst>
              <a:gd name="connsiteX0" fmla="*/ 63274 w 1422016"/>
              <a:gd name="connsiteY0" fmla="*/ 225287 h 841705"/>
              <a:gd name="connsiteX1" fmla="*/ 63274 w 1422016"/>
              <a:gd name="connsiteY1" fmla="*/ 225287 h 841705"/>
              <a:gd name="connsiteX2" fmla="*/ 103031 w 1422016"/>
              <a:gd name="connsiteY2" fmla="*/ 298174 h 841705"/>
              <a:gd name="connsiteX3" fmla="*/ 116283 w 1422016"/>
              <a:gd name="connsiteY3" fmla="*/ 318052 h 841705"/>
              <a:gd name="connsiteX4" fmla="*/ 142787 w 1422016"/>
              <a:gd name="connsiteY4" fmla="*/ 371061 h 841705"/>
              <a:gd name="connsiteX5" fmla="*/ 156039 w 1422016"/>
              <a:gd name="connsiteY5" fmla="*/ 450574 h 841705"/>
              <a:gd name="connsiteX6" fmla="*/ 169292 w 1422016"/>
              <a:gd name="connsiteY6" fmla="*/ 477078 h 841705"/>
              <a:gd name="connsiteX7" fmla="*/ 202422 w 1422016"/>
              <a:gd name="connsiteY7" fmla="*/ 536713 h 841705"/>
              <a:gd name="connsiteX8" fmla="*/ 209048 w 1422016"/>
              <a:gd name="connsiteY8" fmla="*/ 556591 h 841705"/>
              <a:gd name="connsiteX9" fmla="*/ 235553 w 1422016"/>
              <a:gd name="connsiteY9" fmla="*/ 576469 h 841705"/>
              <a:gd name="connsiteX10" fmla="*/ 288561 w 1422016"/>
              <a:gd name="connsiteY10" fmla="*/ 602974 h 841705"/>
              <a:gd name="connsiteX11" fmla="*/ 315066 w 1422016"/>
              <a:gd name="connsiteY11" fmla="*/ 616226 h 841705"/>
              <a:gd name="connsiteX12" fmla="*/ 401205 w 1422016"/>
              <a:gd name="connsiteY12" fmla="*/ 622852 h 841705"/>
              <a:gd name="connsiteX13" fmla="*/ 421083 w 1422016"/>
              <a:gd name="connsiteY13" fmla="*/ 629478 h 841705"/>
              <a:gd name="connsiteX14" fmla="*/ 474092 w 1422016"/>
              <a:gd name="connsiteY14" fmla="*/ 616226 h 841705"/>
              <a:gd name="connsiteX15" fmla="*/ 513848 w 1422016"/>
              <a:gd name="connsiteY15" fmla="*/ 609600 h 841705"/>
              <a:gd name="connsiteX16" fmla="*/ 613239 w 1422016"/>
              <a:gd name="connsiteY16" fmla="*/ 616226 h 841705"/>
              <a:gd name="connsiteX17" fmla="*/ 659622 w 1422016"/>
              <a:gd name="connsiteY17" fmla="*/ 629478 h 841705"/>
              <a:gd name="connsiteX18" fmla="*/ 699379 w 1422016"/>
              <a:gd name="connsiteY18" fmla="*/ 616226 h 841705"/>
              <a:gd name="connsiteX19" fmla="*/ 719257 w 1422016"/>
              <a:gd name="connsiteY19" fmla="*/ 609600 h 841705"/>
              <a:gd name="connsiteX20" fmla="*/ 732509 w 1422016"/>
              <a:gd name="connsiteY20" fmla="*/ 589722 h 841705"/>
              <a:gd name="connsiteX21" fmla="*/ 765639 w 1422016"/>
              <a:gd name="connsiteY21" fmla="*/ 556591 h 841705"/>
              <a:gd name="connsiteX22" fmla="*/ 792144 w 1422016"/>
              <a:gd name="connsiteY22" fmla="*/ 516835 h 841705"/>
              <a:gd name="connsiteX23" fmla="*/ 871657 w 1422016"/>
              <a:gd name="connsiteY23" fmla="*/ 496956 h 841705"/>
              <a:gd name="connsiteX24" fmla="*/ 891535 w 1422016"/>
              <a:gd name="connsiteY24" fmla="*/ 543339 h 841705"/>
              <a:gd name="connsiteX25" fmla="*/ 898161 w 1422016"/>
              <a:gd name="connsiteY25" fmla="*/ 583095 h 841705"/>
              <a:gd name="connsiteX26" fmla="*/ 918039 w 1422016"/>
              <a:gd name="connsiteY26" fmla="*/ 589722 h 841705"/>
              <a:gd name="connsiteX27" fmla="*/ 937918 w 1422016"/>
              <a:gd name="connsiteY27" fmla="*/ 722243 h 841705"/>
              <a:gd name="connsiteX28" fmla="*/ 951170 w 1422016"/>
              <a:gd name="connsiteY28" fmla="*/ 742122 h 841705"/>
              <a:gd name="connsiteX29" fmla="*/ 957796 w 1422016"/>
              <a:gd name="connsiteY29" fmla="*/ 755374 h 841705"/>
              <a:gd name="connsiteX30" fmla="*/ 957796 w 1422016"/>
              <a:gd name="connsiteY30" fmla="*/ 762000 h 841705"/>
              <a:gd name="connsiteX31" fmla="*/ 1043935 w 1422016"/>
              <a:gd name="connsiteY31" fmla="*/ 795130 h 841705"/>
              <a:gd name="connsiteX32" fmla="*/ 1063813 w 1422016"/>
              <a:gd name="connsiteY32" fmla="*/ 801756 h 841705"/>
              <a:gd name="connsiteX33" fmla="*/ 1096944 w 1422016"/>
              <a:gd name="connsiteY33" fmla="*/ 808382 h 841705"/>
              <a:gd name="connsiteX34" fmla="*/ 1176457 w 1422016"/>
              <a:gd name="connsiteY34" fmla="*/ 841513 h 841705"/>
              <a:gd name="connsiteX35" fmla="*/ 1183083 w 1422016"/>
              <a:gd name="connsiteY35" fmla="*/ 841513 h 841705"/>
              <a:gd name="connsiteX36" fmla="*/ 1183083 w 1422016"/>
              <a:gd name="connsiteY36" fmla="*/ 841513 h 841705"/>
              <a:gd name="connsiteX37" fmla="*/ 1242718 w 1422016"/>
              <a:gd name="connsiteY37" fmla="*/ 834887 h 841705"/>
              <a:gd name="connsiteX38" fmla="*/ 1289100 w 1422016"/>
              <a:gd name="connsiteY38" fmla="*/ 775252 h 841705"/>
              <a:gd name="connsiteX39" fmla="*/ 1335483 w 1422016"/>
              <a:gd name="connsiteY39" fmla="*/ 742122 h 841705"/>
              <a:gd name="connsiteX40" fmla="*/ 1342109 w 1422016"/>
              <a:gd name="connsiteY40" fmla="*/ 722243 h 841705"/>
              <a:gd name="connsiteX41" fmla="*/ 1355361 w 1422016"/>
              <a:gd name="connsiteY41" fmla="*/ 702365 h 841705"/>
              <a:gd name="connsiteX42" fmla="*/ 1368613 w 1422016"/>
              <a:gd name="connsiteY42" fmla="*/ 563217 h 841705"/>
              <a:gd name="connsiteX43" fmla="*/ 1368613 w 1422016"/>
              <a:gd name="connsiteY43" fmla="*/ 563217 h 841705"/>
              <a:gd name="connsiteX44" fmla="*/ 1395118 w 1422016"/>
              <a:gd name="connsiteY44" fmla="*/ 510208 h 841705"/>
              <a:gd name="connsiteX45" fmla="*/ 1401744 w 1422016"/>
              <a:gd name="connsiteY45" fmla="*/ 424069 h 841705"/>
              <a:gd name="connsiteX46" fmla="*/ 1414996 w 1422016"/>
              <a:gd name="connsiteY46" fmla="*/ 371061 h 841705"/>
              <a:gd name="connsiteX47" fmla="*/ 1414996 w 1422016"/>
              <a:gd name="connsiteY47" fmla="*/ 271669 h 841705"/>
              <a:gd name="connsiteX48" fmla="*/ 1408370 w 1422016"/>
              <a:gd name="connsiteY48" fmla="*/ 251791 h 841705"/>
              <a:gd name="connsiteX49" fmla="*/ 1388492 w 1422016"/>
              <a:gd name="connsiteY49" fmla="*/ 238539 h 841705"/>
              <a:gd name="connsiteX50" fmla="*/ 1375239 w 1422016"/>
              <a:gd name="connsiteY50" fmla="*/ 225287 h 841705"/>
              <a:gd name="connsiteX51" fmla="*/ 1335483 w 1422016"/>
              <a:gd name="connsiteY51" fmla="*/ 205408 h 841705"/>
              <a:gd name="connsiteX52" fmla="*/ 1308979 w 1422016"/>
              <a:gd name="connsiteY52" fmla="*/ 185530 h 841705"/>
              <a:gd name="connsiteX53" fmla="*/ 1295726 w 1422016"/>
              <a:gd name="connsiteY53" fmla="*/ 172278 h 841705"/>
              <a:gd name="connsiteX54" fmla="*/ 1262596 w 1422016"/>
              <a:gd name="connsiteY54" fmla="*/ 165652 h 841705"/>
              <a:gd name="connsiteX55" fmla="*/ 1209587 w 1422016"/>
              <a:gd name="connsiteY55" fmla="*/ 152400 h 841705"/>
              <a:gd name="connsiteX56" fmla="*/ 1209587 w 1422016"/>
              <a:gd name="connsiteY56" fmla="*/ 152400 h 841705"/>
              <a:gd name="connsiteX57" fmla="*/ 1143326 w 1422016"/>
              <a:gd name="connsiteY57" fmla="*/ 159026 h 841705"/>
              <a:gd name="connsiteX58" fmla="*/ 1123448 w 1422016"/>
              <a:gd name="connsiteY58" fmla="*/ 165652 h 841705"/>
              <a:gd name="connsiteX59" fmla="*/ 1103570 w 1422016"/>
              <a:gd name="connsiteY59" fmla="*/ 185530 h 841705"/>
              <a:gd name="connsiteX60" fmla="*/ 1077066 w 1422016"/>
              <a:gd name="connsiteY60" fmla="*/ 192156 h 841705"/>
              <a:gd name="connsiteX61" fmla="*/ 1037309 w 1422016"/>
              <a:gd name="connsiteY61" fmla="*/ 205408 h 841705"/>
              <a:gd name="connsiteX62" fmla="*/ 1017431 w 1422016"/>
              <a:gd name="connsiteY62" fmla="*/ 218661 h 841705"/>
              <a:gd name="connsiteX63" fmla="*/ 997553 w 1422016"/>
              <a:gd name="connsiteY63" fmla="*/ 238539 h 841705"/>
              <a:gd name="connsiteX64" fmla="*/ 977674 w 1422016"/>
              <a:gd name="connsiteY64" fmla="*/ 245165 h 841705"/>
              <a:gd name="connsiteX65" fmla="*/ 937918 w 1422016"/>
              <a:gd name="connsiteY65" fmla="*/ 284922 h 841705"/>
              <a:gd name="connsiteX66" fmla="*/ 937918 w 1422016"/>
              <a:gd name="connsiteY66" fmla="*/ 284922 h 841705"/>
              <a:gd name="connsiteX67" fmla="*/ 732509 w 1422016"/>
              <a:gd name="connsiteY67" fmla="*/ 278295 h 841705"/>
              <a:gd name="connsiteX68" fmla="*/ 706005 w 1422016"/>
              <a:gd name="connsiteY68" fmla="*/ 271669 h 841705"/>
              <a:gd name="connsiteX69" fmla="*/ 706005 w 1422016"/>
              <a:gd name="connsiteY69" fmla="*/ 271669 h 841705"/>
              <a:gd name="connsiteX70" fmla="*/ 646370 w 1422016"/>
              <a:gd name="connsiteY70" fmla="*/ 265043 h 841705"/>
              <a:gd name="connsiteX71" fmla="*/ 606613 w 1422016"/>
              <a:gd name="connsiteY71" fmla="*/ 245165 h 841705"/>
              <a:gd name="connsiteX72" fmla="*/ 580109 w 1422016"/>
              <a:gd name="connsiteY72" fmla="*/ 238539 h 841705"/>
              <a:gd name="connsiteX73" fmla="*/ 560231 w 1422016"/>
              <a:gd name="connsiteY73" fmla="*/ 212035 h 841705"/>
              <a:gd name="connsiteX74" fmla="*/ 533726 w 1422016"/>
              <a:gd name="connsiteY74" fmla="*/ 185530 h 841705"/>
              <a:gd name="connsiteX75" fmla="*/ 520474 w 1422016"/>
              <a:gd name="connsiteY75" fmla="*/ 165652 h 841705"/>
              <a:gd name="connsiteX76" fmla="*/ 520474 w 1422016"/>
              <a:gd name="connsiteY76" fmla="*/ 165652 h 841705"/>
              <a:gd name="connsiteX77" fmla="*/ 434335 w 1422016"/>
              <a:gd name="connsiteY77" fmla="*/ 159026 h 841705"/>
              <a:gd name="connsiteX78" fmla="*/ 421083 w 1422016"/>
              <a:gd name="connsiteY78" fmla="*/ 132522 h 841705"/>
              <a:gd name="connsiteX79" fmla="*/ 407831 w 1422016"/>
              <a:gd name="connsiteY79" fmla="*/ 46382 h 841705"/>
              <a:gd name="connsiteX80" fmla="*/ 394579 w 1422016"/>
              <a:gd name="connsiteY80" fmla="*/ 26504 h 841705"/>
              <a:gd name="connsiteX81" fmla="*/ 394579 w 1422016"/>
              <a:gd name="connsiteY81" fmla="*/ 26504 h 841705"/>
              <a:gd name="connsiteX82" fmla="*/ 235553 w 1422016"/>
              <a:gd name="connsiteY82" fmla="*/ 26504 h 841705"/>
              <a:gd name="connsiteX83" fmla="*/ 235553 w 1422016"/>
              <a:gd name="connsiteY83" fmla="*/ 26504 h 841705"/>
              <a:gd name="connsiteX84" fmla="*/ 182544 w 1422016"/>
              <a:gd name="connsiteY84" fmla="*/ 0 h 841705"/>
              <a:gd name="connsiteX85" fmla="*/ 182544 w 1422016"/>
              <a:gd name="connsiteY85" fmla="*/ 53008 h 841705"/>
              <a:gd name="connsiteX86" fmla="*/ 202422 w 1422016"/>
              <a:gd name="connsiteY86" fmla="*/ 46382 h 841705"/>
              <a:gd name="connsiteX87" fmla="*/ 215674 w 1422016"/>
              <a:gd name="connsiteY87" fmla="*/ 72887 h 841705"/>
              <a:gd name="connsiteX88" fmla="*/ 228926 w 1422016"/>
              <a:gd name="connsiteY88" fmla="*/ 172278 h 841705"/>
              <a:gd name="connsiteX89" fmla="*/ 242179 w 1422016"/>
              <a:gd name="connsiteY89" fmla="*/ 185530 h 841705"/>
              <a:gd name="connsiteX90" fmla="*/ 268683 w 1422016"/>
              <a:gd name="connsiteY90" fmla="*/ 198782 h 841705"/>
              <a:gd name="connsiteX91" fmla="*/ 268683 w 1422016"/>
              <a:gd name="connsiteY91" fmla="*/ 198782 h 841705"/>
              <a:gd name="connsiteX92" fmla="*/ 182544 w 1422016"/>
              <a:gd name="connsiteY92" fmla="*/ 185530 h 841705"/>
              <a:gd name="connsiteX93" fmla="*/ 175918 w 1422016"/>
              <a:gd name="connsiteY93" fmla="*/ 165652 h 841705"/>
              <a:gd name="connsiteX94" fmla="*/ 156039 w 1422016"/>
              <a:gd name="connsiteY94" fmla="*/ 159026 h 841705"/>
              <a:gd name="connsiteX95" fmla="*/ 149413 w 1422016"/>
              <a:gd name="connsiteY95" fmla="*/ 139148 h 841705"/>
              <a:gd name="connsiteX96" fmla="*/ 142787 w 1422016"/>
              <a:gd name="connsiteY96" fmla="*/ 106017 h 841705"/>
              <a:gd name="connsiteX97" fmla="*/ 122909 w 1422016"/>
              <a:gd name="connsiteY97" fmla="*/ 86139 h 841705"/>
              <a:gd name="connsiteX98" fmla="*/ 103031 w 1422016"/>
              <a:gd name="connsiteY98" fmla="*/ 59635 h 841705"/>
              <a:gd name="connsiteX99" fmla="*/ 96405 w 1422016"/>
              <a:gd name="connsiteY99" fmla="*/ 39756 h 841705"/>
              <a:gd name="connsiteX100" fmla="*/ 50022 w 1422016"/>
              <a:gd name="connsiteY100" fmla="*/ 13252 h 841705"/>
              <a:gd name="connsiteX101" fmla="*/ 16892 w 1422016"/>
              <a:gd name="connsiteY101" fmla="*/ 26504 h 841705"/>
              <a:gd name="connsiteX102" fmla="*/ 16892 w 1422016"/>
              <a:gd name="connsiteY102" fmla="*/ 26504 h 841705"/>
              <a:gd name="connsiteX103" fmla="*/ 10266 w 1422016"/>
              <a:gd name="connsiteY103" fmla="*/ 92765 h 841705"/>
              <a:gd name="connsiteX104" fmla="*/ 10266 w 1422016"/>
              <a:gd name="connsiteY104" fmla="*/ 178904 h 841705"/>
              <a:gd name="connsiteX105" fmla="*/ 30144 w 1422016"/>
              <a:gd name="connsiteY105" fmla="*/ 198782 h 841705"/>
              <a:gd name="connsiteX106" fmla="*/ 63274 w 1422016"/>
              <a:gd name="connsiteY106" fmla="*/ 225287 h 84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422016" h="841705">
                <a:moveTo>
                  <a:pt x="63274" y="225287"/>
                </a:moveTo>
                <a:lnTo>
                  <a:pt x="63274" y="225287"/>
                </a:lnTo>
                <a:cubicBezTo>
                  <a:pt x="76526" y="249583"/>
                  <a:pt x="89300" y="274145"/>
                  <a:pt x="103031" y="298174"/>
                </a:cubicBezTo>
                <a:cubicBezTo>
                  <a:pt x="106982" y="305088"/>
                  <a:pt x="113146" y="310732"/>
                  <a:pt x="116283" y="318052"/>
                </a:cubicBezTo>
                <a:cubicBezTo>
                  <a:pt x="141096" y="375948"/>
                  <a:pt x="98638" y="312194"/>
                  <a:pt x="142787" y="371061"/>
                </a:cubicBezTo>
                <a:cubicBezTo>
                  <a:pt x="145192" y="390298"/>
                  <a:pt x="147831" y="428687"/>
                  <a:pt x="156039" y="450574"/>
                </a:cubicBezTo>
                <a:cubicBezTo>
                  <a:pt x="159507" y="459823"/>
                  <a:pt x="165623" y="467907"/>
                  <a:pt x="169292" y="477078"/>
                </a:cubicBezTo>
                <a:cubicBezTo>
                  <a:pt x="190914" y="531131"/>
                  <a:pt x="169039" y="503330"/>
                  <a:pt x="202422" y="536713"/>
                </a:cubicBezTo>
                <a:cubicBezTo>
                  <a:pt x="204631" y="543339"/>
                  <a:pt x="204577" y="551225"/>
                  <a:pt x="209048" y="556591"/>
                </a:cubicBezTo>
                <a:cubicBezTo>
                  <a:pt x="216118" y="565075"/>
                  <a:pt x="226364" y="570343"/>
                  <a:pt x="235553" y="576469"/>
                </a:cubicBezTo>
                <a:cubicBezTo>
                  <a:pt x="287393" y="611029"/>
                  <a:pt x="249566" y="586262"/>
                  <a:pt x="288561" y="602974"/>
                </a:cubicBezTo>
                <a:cubicBezTo>
                  <a:pt x="297640" y="606865"/>
                  <a:pt x="305339" y="614509"/>
                  <a:pt x="315066" y="616226"/>
                </a:cubicBezTo>
                <a:cubicBezTo>
                  <a:pt x="343426" y="621231"/>
                  <a:pt x="372492" y="620643"/>
                  <a:pt x="401205" y="622852"/>
                </a:cubicBezTo>
                <a:cubicBezTo>
                  <a:pt x="407831" y="625061"/>
                  <a:pt x="414099" y="629478"/>
                  <a:pt x="421083" y="629478"/>
                </a:cubicBezTo>
                <a:cubicBezTo>
                  <a:pt x="449718" y="629478"/>
                  <a:pt x="450565" y="621454"/>
                  <a:pt x="474092" y="616226"/>
                </a:cubicBezTo>
                <a:cubicBezTo>
                  <a:pt x="487207" y="613312"/>
                  <a:pt x="500596" y="611809"/>
                  <a:pt x="513848" y="609600"/>
                </a:cubicBezTo>
                <a:cubicBezTo>
                  <a:pt x="546978" y="611809"/>
                  <a:pt x="580218" y="612750"/>
                  <a:pt x="613239" y="616226"/>
                </a:cubicBezTo>
                <a:cubicBezTo>
                  <a:pt x="625401" y="617506"/>
                  <a:pt x="647302" y="625371"/>
                  <a:pt x="659622" y="629478"/>
                </a:cubicBezTo>
                <a:lnTo>
                  <a:pt x="699379" y="616226"/>
                </a:lnTo>
                <a:lnTo>
                  <a:pt x="719257" y="609600"/>
                </a:lnTo>
                <a:cubicBezTo>
                  <a:pt x="723674" y="602974"/>
                  <a:pt x="727265" y="595715"/>
                  <a:pt x="732509" y="589722"/>
                </a:cubicBezTo>
                <a:cubicBezTo>
                  <a:pt x="742793" y="577968"/>
                  <a:pt x="756976" y="569586"/>
                  <a:pt x="765639" y="556591"/>
                </a:cubicBezTo>
                <a:cubicBezTo>
                  <a:pt x="774474" y="543339"/>
                  <a:pt x="777034" y="521872"/>
                  <a:pt x="792144" y="516835"/>
                </a:cubicBezTo>
                <a:cubicBezTo>
                  <a:pt x="844646" y="499333"/>
                  <a:pt x="818121" y="505878"/>
                  <a:pt x="871657" y="496956"/>
                </a:cubicBezTo>
                <a:cubicBezTo>
                  <a:pt x="879759" y="513161"/>
                  <a:pt x="887635" y="525790"/>
                  <a:pt x="891535" y="543339"/>
                </a:cubicBezTo>
                <a:cubicBezTo>
                  <a:pt x="894449" y="556454"/>
                  <a:pt x="891496" y="571430"/>
                  <a:pt x="898161" y="583095"/>
                </a:cubicBezTo>
                <a:cubicBezTo>
                  <a:pt x="901626" y="589159"/>
                  <a:pt x="911413" y="587513"/>
                  <a:pt x="918039" y="589722"/>
                </a:cubicBezTo>
                <a:cubicBezTo>
                  <a:pt x="955161" y="645400"/>
                  <a:pt x="916638" y="580372"/>
                  <a:pt x="937918" y="722243"/>
                </a:cubicBezTo>
                <a:cubicBezTo>
                  <a:pt x="939099" y="730119"/>
                  <a:pt x="947073" y="735293"/>
                  <a:pt x="951170" y="742122"/>
                </a:cubicBezTo>
                <a:cubicBezTo>
                  <a:pt x="953711" y="746357"/>
                  <a:pt x="955587" y="750957"/>
                  <a:pt x="957796" y="755374"/>
                </a:cubicBezTo>
                <a:lnTo>
                  <a:pt x="957796" y="762000"/>
                </a:lnTo>
                <a:cubicBezTo>
                  <a:pt x="986509" y="773043"/>
                  <a:pt x="1014750" y="785402"/>
                  <a:pt x="1043935" y="795130"/>
                </a:cubicBezTo>
                <a:cubicBezTo>
                  <a:pt x="1050561" y="797339"/>
                  <a:pt x="1057037" y="800062"/>
                  <a:pt x="1063813" y="801756"/>
                </a:cubicBezTo>
                <a:cubicBezTo>
                  <a:pt x="1074739" y="804487"/>
                  <a:pt x="1085900" y="806173"/>
                  <a:pt x="1096944" y="808382"/>
                </a:cubicBezTo>
                <a:cubicBezTo>
                  <a:pt x="1141586" y="830704"/>
                  <a:pt x="1138399" y="833901"/>
                  <a:pt x="1176457" y="841513"/>
                </a:cubicBezTo>
                <a:cubicBezTo>
                  <a:pt x="1178623" y="841946"/>
                  <a:pt x="1180874" y="841513"/>
                  <a:pt x="1183083" y="841513"/>
                </a:cubicBezTo>
                <a:lnTo>
                  <a:pt x="1183083" y="841513"/>
                </a:lnTo>
                <a:cubicBezTo>
                  <a:pt x="1202961" y="839304"/>
                  <a:pt x="1223744" y="841212"/>
                  <a:pt x="1242718" y="834887"/>
                </a:cubicBezTo>
                <a:cubicBezTo>
                  <a:pt x="1258205" y="829725"/>
                  <a:pt x="1284002" y="778651"/>
                  <a:pt x="1289100" y="775252"/>
                </a:cubicBezTo>
                <a:cubicBezTo>
                  <a:pt x="1318168" y="755874"/>
                  <a:pt x="1302608" y="766778"/>
                  <a:pt x="1335483" y="742122"/>
                </a:cubicBezTo>
                <a:cubicBezTo>
                  <a:pt x="1337692" y="735496"/>
                  <a:pt x="1338985" y="728490"/>
                  <a:pt x="1342109" y="722243"/>
                </a:cubicBezTo>
                <a:cubicBezTo>
                  <a:pt x="1345670" y="715120"/>
                  <a:pt x="1354285" y="710255"/>
                  <a:pt x="1355361" y="702365"/>
                </a:cubicBezTo>
                <a:cubicBezTo>
                  <a:pt x="1377309" y="541413"/>
                  <a:pt x="1341423" y="617596"/>
                  <a:pt x="1368613" y="563217"/>
                </a:cubicBezTo>
                <a:lnTo>
                  <a:pt x="1368613" y="563217"/>
                </a:lnTo>
                <a:cubicBezTo>
                  <a:pt x="1377448" y="545547"/>
                  <a:pt x="1390542" y="529426"/>
                  <a:pt x="1395118" y="510208"/>
                </a:cubicBezTo>
                <a:cubicBezTo>
                  <a:pt x="1401788" y="482193"/>
                  <a:pt x="1398564" y="452691"/>
                  <a:pt x="1401744" y="424069"/>
                </a:cubicBezTo>
                <a:cubicBezTo>
                  <a:pt x="1404409" y="400082"/>
                  <a:pt x="1408114" y="391706"/>
                  <a:pt x="1414996" y="371061"/>
                </a:cubicBezTo>
                <a:cubicBezTo>
                  <a:pt x="1423548" y="319747"/>
                  <a:pt x="1425133" y="332492"/>
                  <a:pt x="1414996" y="271669"/>
                </a:cubicBezTo>
                <a:cubicBezTo>
                  <a:pt x="1413848" y="264780"/>
                  <a:pt x="1412733" y="257245"/>
                  <a:pt x="1408370" y="251791"/>
                </a:cubicBezTo>
                <a:cubicBezTo>
                  <a:pt x="1403395" y="245573"/>
                  <a:pt x="1394710" y="243514"/>
                  <a:pt x="1388492" y="238539"/>
                </a:cubicBezTo>
                <a:cubicBezTo>
                  <a:pt x="1383614" y="234636"/>
                  <a:pt x="1380117" y="229190"/>
                  <a:pt x="1375239" y="225287"/>
                </a:cubicBezTo>
                <a:cubicBezTo>
                  <a:pt x="1356889" y="210608"/>
                  <a:pt x="1356478" y="212407"/>
                  <a:pt x="1335483" y="205408"/>
                </a:cubicBezTo>
                <a:cubicBezTo>
                  <a:pt x="1326648" y="198782"/>
                  <a:pt x="1317463" y="192600"/>
                  <a:pt x="1308979" y="185530"/>
                </a:cubicBezTo>
                <a:cubicBezTo>
                  <a:pt x="1304180" y="181531"/>
                  <a:pt x="1301468" y="174739"/>
                  <a:pt x="1295726" y="172278"/>
                </a:cubicBezTo>
                <a:cubicBezTo>
                  <a:pt x="1285375" y="167842"/>
                  <a:pt x="1273639" y="167861"/>
                  <a:pt x="1262596" y="165652"/>
                </a:cubicBezTo>
                <a:cubicBezTo>
                  <a:pt x="1228190" y="148449"/>
                  <a:pt x="1245969" y="152400"/>
                  <a:pt x="1209587" y="152400"/>
                </a:cubicBezTo>
                <a:lnTo>
                  <a:pt x="1209587" y="152400"/>
                </a:lnTo>
                <a:cubicBezTo>
                  <a:pt x="1187500" y="154609"/>
                  <a:pt x="1165265" y="155651"/>
                  <a:pt x="1143326" y="159026"/>
                </a:cubicBezTo>
                <a:cubicBezTo>
                  <a:pt x="1136423" y="160088"/>
                  <a:pt x="1129259" y="161778"/>
                  <a:pt x="1123448" y="165652"/>
                </a:cubicBezTo>
                <a:cubicBezTo>
                  <a:pt x="1115651" y="170850"/>
                  <a:pt x="1111706" y="180881"/>
                  <a:pt x="1103570" y="185530"/>
                </a:cubicBezTo>
                <a:cubicBezTo>
                  <a:pt x="1095663" y="190048"/>
                  <a:pt x="1085789" y="189539"/>
                  <a:pt x="1077066" y="192156"/>
                </a:cubicBezTo>
                <a:cubicBezTo>
                  <a:pt x="1063686" y="196170"/>
                  <a:pt x="1037309" y="205408"/>
                  <a:pt x="1037309" y="205408"/>
                </a:cubicBezTo>
                <a:cubicBezTo>
                  <a:pt x="1030683" y="209826"/>
                  <a:pt x="1023549" y="213563"/>
                  <a:pt x="1017431" y="218661"/>
                </a:cubicBezTo>
                <a:cubicBezTo>
                  <a:pt x="1010232" y="224660"/>
                  <a:pt x="1005350" y="233341"/>
                  <a:pt x="997553" y="238539"/>
                </a:cubicBezTo>
                <a:cubicBezTo>
                  <a:pt x="991741" y="242413"/>
                  <a:pt x="984300" y="242956"/>
                  <a:pt x="977674" y="245165"/>
                </a:cubicBezTo>
                <a:lnTo>
                  <a:pt x="937918" y="284922"/>
                </a:lnTo>
                <a:lnTo>
                  <a:pt x="937918" y="284922"/>
                </a:lnTo>
                <a:cubicBezTo>
                  <a:pt x="869448" y="282713"/>
                  <a:pt x="800896" y="282318"/>
                  <a:pt x="732509" y="278295"/>
                </a:cubicBezTo>
                <a:cubicBezTo>
                  <a:pt x="608001" y="270971"/>
                  <a:pt x="752040" y="271669"/>
                  <a:pt x="706005" y="271669"/>
                </a:cubicBezTo>
                <a:lnTo>
                  <a:pt x="706005" y="271669"/>
                </a:lnTo>
                <a:cubicBezTo>
                  <a:pt x="686127" y="269460"/>
                  <a:pt x="666099" y="268331"/>
                  <a:pt x="646370" y="265043"/>
                </a:cubicBezTo>
                <a:cubicBezTo>
                  <a:pt x="615914" y="259967"/>
                  <a:pt x="635751" y="257652"/>
                  <a:pt x="606613" y="245165"/>
                </a:cubicBezTo>
                <a:cubicBezTo>
                  <a:pt x="598243" y="241578"/>
                  <a:pt x="588944" y="240748"/>
                  <a:pt x="580109" y="238539"/>
                </a:cubicBezTo>
                <a:cubicBezTo>
                  <a:pt x="573483" y="229704"/>
                  <a:pt x="567503" y="220346"/>
                  <a:pt x="560231" y="212035"/>
                </a:cubicBezTo>
                <a:cubicBezTo>
                  <a:pt x="552003" y="202632"/>
                  <a:pt x="540657" y="195926"/>
                  <a:pt x="533726" y="185530"/>
                </a:cubicBezTo>
                <a:lnTo>
                  <a:pt x="520474" y="165652"/>
                </a:lnTo>
                <a:lnTo>
                  <a:pt x="520474" y="165652"/>
                </a:lnTo>
                <a:cubicBezTo>
                  <a:pt x="491761" y="163443"/>
                  <a:pt x="461655" y="168133"/>
                  <a:pt x="434335" y="159026"/>
                </a:cubicBezTo>
                <a:cubicBezTo>
                  <a:pt x="424964" y="155903"/>
                  <a:pt x="424206" y="141893"/>
                  <a:pt x="421083" y="132522"/>
                </a:cubicBezTo>
                <a:cubicBezTo>
                  <a:pt x="408338" y="94286"/>
                  <a:pt x="420007" y="91029"/>
                  <a:pt x="407831" y="46382"/>
                </a:cubicBezTo>
                <a:cubicBezTo>
                  <a:pt x="405736" y="38699"/>
                  <a:pt x="394579" y="26504"/>
                  <a:pt x="394579" y="26504"/>
                </a:cubicBezTo>
                <a:lnTo>
                  <a:pt x="394579" y="26504"/>
                </a:lnTo>
                <a:lnTo>
                  <a:pt x="235553" y="26504"/>
                </a:lnTo>
                <a:lnTo>
                  <a:pt x="235553" y="26504"/>
                </a:lnTo>
                <a:cubicBezTo>
                  <a:pt x="217883" y="17669"/>
                  <a:pt x="202299" y="0"/>
                  <a:pt x="182544" y="0"/>
                </a:cubicBezTo>
                <a:cubicBezTo>
                  <a:pt x="147205" y="0"/>
                  <a:pt x="182544" y="53008"/>
                  <a:pt x="182544" y="53008"/>
                </a:cubicBezTo>
                <a:cubicBezTo>
                  <a:pt x="189170" y="50799"/>
                  <a:pt x="196433" y="42788"/>
                  <a:pt x="202422" y="46382"/>
                </a:cubicBezTo>
                <a:cubicBezTo>
                  <a:pt x="210892" y="51464"/>
                  <a:pt x="212836" y="63426"/>
                  <a:pt x="215674" y="72887"/>
                </a:cubicBezTo>
                <a:cubicBezTo>
                  <a:pt x="233444" y="132120"/>
                  <a:pt x="209122" y="99665"/>
                  <a:pt x="228926" y="172278"/>
                </a:cubicBezTo>
                <a:cubicBezTo>
                  <a:pt x="230570" y="178305"/>
                  <a:pt x="236981" y="182065"/>
                  <a:pt x="242179" y="185530"/>
                </a:cubicBezTo>
                <a:cubicBezTo>
                  <a:pt x="250398" y="191009"/>
                  <a:pt x="268683" y="198782"/>
                  <a:pt x="268683" y="198782"/>
                </a:cubicBezTo>
                <a:lnTo>
                  <a:pt x="268683" y="198782"/>
                </a:lnTo>
                <a:cubicBezTo>
                  <a:pt x="239970" y="194365"/>
                  <a:pt x="209902" y="195301"/>
                  <a:pt x="182544" y="185530"/>
                </a:cubicBezTo>
                <a:cubicBezTo>
                  <a:pt x="175966" y="183181"/>
                  <a:pt x="180857" y="170591"/>
                  <a:pt x="175918" y="165652"/>
                </a:cubicBezTo>
                <a:cubicBezTo>
                  <a:pt x="170979" y="160713"/>
                  <a:pt x="162665" y="161235"/>
                  <a:pt x="156039" y="159026"/>
                </a:cubicBezTo>
                <a:cubicBezTo>
                  <a:pt x="153830" y="152400"/>
                  <a:pt x="151107" y="145924"/>
                  <a:pt x="149413" y="139148"/>
                </a:cubicBezTo>
                <a:cubicBezTo>
                  <a:pt x="146682" y="128222"/>
                  <a:pt x="147824" y="116090"/>
                  <a:pt x="142787" y="106017"/>
                </a:cubicBezTo>
                <a:cubicBezTo>
                  <a:pt x="138596" y="97636"/>
                  <a:pt x="129007" y="93254"/>
                  <a:pt x="122909" y="86139"/>
                </a:cubicBezTo>
                <a:cubicBezTo>
                  <a:pt x="115722" y="77754"/>
                  <a:pt x="109657" y="68470"/>
                  <a:pt x="103031" y="59635"/>
                </a:cubicBezTo>
                <a:cubicBezTo>
                  <a:pt x="100822" y="53009"/>
                  <a:pt x="100768" y="45210"/>
                  <a:pt x="96405" y="39756"/>
                </a:cubicBezTo>
                <a:cubicBezTo>
                  <a:pt x="90162" y="31953"/>
                  <a:pt x="56542" y="16512"/>
                  <a:pt x="50022" y="13252"/>
                </a:cubicBezTo>
                <a:cubicBezTo>
                  <a:pt x="20488" y="20636"/>
                  <a:pt x="29957" y="13439"/>
                  <a:pt x="16892" y="26504"/>
                </a:cubicBezTo>
                <a:lnTo>
                  <a:pt x="16892" y="26504"/>
                </a:lnTo>
                <a:cubicBezTo>
                  <a:pt x="14683" y="48591"/>
                  <a:pt x="13405" y="70791"/>
                  <a:pt x="10266" y="92765"/>
                </a:cubicBezTo>
                <a:cubicBezTo>
                  <a:pt x="4316" y="134410"/>
                  <a:pt x="-9510" y="119579"/>
                  <a:pt x="10266" y="178904"/>
                </a:cubicBezTo>
                <a:cubicBezTo>
                  <a:pt x="13229" y="187794"/>
                  <a:pt x="21370" y="195492"/>
                  <a:pt x="30144" y="198782"/>
                </a:cubicBezTo>
                <a:cubicBezTo>
                  <a:pt x="40484" y="202660"/>
                  <a:pt x="57752" y="220869"/>
                  <a:pt x="63274" y="225287"/>
                </a:cubicBezTo>
                <a:close/>
              </a:path>
            </a:pathLst>
          </a:custGeom>
          <a:solidFill>
            <a:srgbClr val="C7B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9A12E8-1A53-4208-A347-8B063D3B617C}"/>
              </a:ext>
            </a:extLst>
          </p:cNvPr>
          <p:cNvSpPr/>
          <p:nvPr/>
        </p:nvSpPr>
        <p:spPr>
          <a:xfrm>
            <a:off x="7692646" y="1358348"/>
            <a:ext cx="3213893" cy="2763078"/>
          </a:xfrm>
          <a:custGeom>
            <a:avLst/>
            <a:gdLst>
              <a:gd name="connsiteX0" fmla="*/ 2776571 w 3213893"/>
              <a:gd name="connsiteY0" fmla="*/ 119269 h 2763078"/>
              <a:gd name="connsiteX1" fmla="*/ 2776571 w 3213893"/>
              <a:gd name="connsiteY1" fmla="*/ 119269 h 2763078"/>
              <a:gd name="connsiteX2" fmla="*/ 2783197 w 3213893"/>
              <a:gd name="connsiteY2" fmla="*/ 53009 h 2763078"/>
              <a:gd name="connsiteX3" fmla="*/ 2803076 w 3213893"/>
              <a:gd name="connsiteY3" fmla="*/ 33130 h 2763078"/>
              <a:gd name="connsiteX4" fmla="*/ 2836206 w 3213893"/>
              <a:gd name="connsiteY4" fmla="*/ 0 h 2763078"/>
              <a:gd name="connsiteX5" fmla="*/ 2882589 w 3213893"/>
              <a:gd name="connsiteY5" fmla="*/ 6626 h 2763078"/>
              <a:gd name="connsiteX6" fmla="*/ 2922345 w 3213893"/>
              <a:gd name="connsiteY6" fmla="*/ 19878 h 2763078"/>
              <a:gd name="connsiteX7" fmla="*/ 3054867 w 3213893"/>
              <a:gd name="connsiteY7" fmla="*/ 13252 h 2763078"/>
              <a:gd name="connsiteX8" fmla="*/ 3074745 w 3213893"/>
              <a:gd name="connsiteY8" fmla="*/ 26504 h 2763078"/>
              <a:gd name="connsiteX9" fmla="*/ 3081371 w 3213893"/>
              <a:gd name="connsiteY9" fmla="*/ 46382 h 2763078"/>
              <a:gd name="connsiteX10" fmla="*/ 3087997 w 3213893"/>
              <a:gd name="connsiteY10" fmla="*/ 92765 h 2763078"/>
              <a:gd name="connsiteX11" fmla="*/ 3101250 w 3213893"/>
              <a:gd name="connsiteY11" fmla="*/ 112643 h 2763078"/>
              <a:gd name="connsiteX12" fmla="*/ 3114502 w 3213893"/>
              <a:gd name="connsiteY12" fmla="*/ 159026 h 2763078"/>
              <a:gd name="connsiteX13" fmla="*/ 3121128 w 3213893"/>
              <a:gd name="connsiteY13" fmla="*/ 245165 h 2763078"/>
              <a:gd name="connsiteX14" fmla="*/ 3127754 w 3213893"/>
              <a:gd name="connsiteY14" fmla="*/ 271669 h 2763078"/>
              <a:gd name="connsiteX15" fmla="*/ 3141006 w 3213893"/>
              <a:gd name="connsiteY15" fmla="*/ 284922 h 2763078"/>
              <a:gd name="connsiteX16" fmla="*/ 3160884 w 3213893"/>
              <a:gd name="connsiteY16" fmla="*/ 331304 h 2763078"/>
              <a:gd name="connsiteX17" fmla="*/ 3180763 w 3213893"/>
              <a:gd name="connsiteY17" fmla="*/ 344556 h 2763078"/>
              <a:gd name="connsiteX18" fmla="*/ 3187389 w 3213893"/>
              <a:gd name="connsiteY18" fmla="*/ 404191 h 2763078"/>
              <a:gd name="connsiteX19" fmla="*/ 3174137 w 3213893"/>
              <a:gd name="connsiteY19" fmla="*/ 430695 h 2763078"/>
              <a:gd name="connsiteX20" fmla="*/ 3200641 w 3213893"/>
              <a:gd name="connsiteY20" fmla="*/ 563217 h 2763078"/>
              <a:gd name="connsiteX21" fmla="*/ 3213893 w 3213893"/>
              <a:gd name="connsiteY21" fmla="*/ 589722 h 2763078"/>
              <a:gd name="connsiteX22" fmla="*/ 3154258 w 3213893"/>
              <a:gd name="connsiteY22" fmla="*/ 636104 h 2763078"/>
              <a:gd name="connsiteX23" fmla="*/ 3134380 w 3213893"/>
              <a:gd name="connsiteY23" fmla="*/ 642730 h 2763078"/>
              <a:gd name="connsiteX24" fmla="*/ 3101250 w 3213893"/>
              <a:gd name="connsiteY24" fmla="*/ 682487 h 2763078"/>
              <a:gd name="connsiteX25" fmla="*/ 3147632 w 3213893"/>
              <a:gd name="connsiteY25" fmla="*/ 702365 h 2763078"/>
              <a:gd name="connsiteX26" fmla="*/ 3167511 w 3213893"/>
              <a:gd name="connsiteY26" fmla="*/ 735495 h 2763078"/>
              <a:gd name="connsiteX27" fmla="*/ 3174137 w 3213893"/>
              <a:gd name="connsiteY27" fmla="*/ 755374 h 2763078"/>
              <a:gd name="connsiteX28" fmla="*/ 3180763 w 3213893"/>
              <a:gd name="connsiteY28" fmla="*/ 808382 h 2763078"/>
              <a:gd name="connsiteX29" fmla="*/ 3194015 w 3213893"/>
              <a:gd name="connsiteY29" fmla="*/ 834887 h 2763078"/>
              <a:gd name="connsiteX30" fmla="*/ 3187389 w 3213893"/>
              <a:gd name="connsiteY30" fmla="*/ 881269 h 2763078"/>
              <a:gd name="connsiteX31" fmla="*/ 3094624 w 3213893"/>
              <a:gd name="connsiteY31" fmla="*/ 887895 h 2763078"/>
              <a:gd name="connsiteX32" fmla="*/ 3074745 w 3213893"/>
              <a:gd name="connsiteY32" fmla="*/ 901148 h 2763078"/>
              <a:gd name="connsiteX33" fmla="*/ 3061493 w 3213893"/>
              <a:gd name="connsiteY33" fmla="*/ 927652 h 2763078"/>
              <a:gd name="connsiteX34" fmla="*/ 3048241 w 3213893"/>
              <a:gd name="connsiteY34" fmla="*/ 947530 h 2763078"/>
              <a:gd name="connsiteX35" fmla="*/ 3028363 w 3213893"/>
              <a:gd name="connsiteY35" fmla="*/ 967409 h 2763078"/>
              <a:gd name="connsiteX36" fmla="*/ 3015111 w 3213893"/>
              <a:gd name="connsiteY36" fmla="*/ 987287 h 2763078"/>
              <a:gd name="connsiteX37" fmla="*/ 2988606 w 3213893"/>
              <a:gd name="connsiteY37" fmla="*/ 1013791 h 2763078"/>
              <a:gd name="connsiteX38" fmla="*/ 2935597 w 3213893"/>
              <a:gd name="connsiteY38" fmla="*/ 1053548 h 2763078"/>
              <a:gd name="connsiteX39" fmla="*/ 2928971 w 3213893"/>
              <a:gd name="connsiteY39" fmla="*/ 1073426 h 2763078"/>
              <a:gd name="connsiteX40" fmla="*/ 2962102 w 3213893"/>
              <a:gd name="connsiteY40" fmla="*/ 1106556 h 2763078"/>
              <a:gd name="connsiteX41" fmla="*/ 2968728 w 3213893"/>
              <a:gd name="connsiteY41" fmla="*/ 1133061 h 2763078"/>
              <a:gd name="connsiteX42" fmla="*/ 2988606 w 3213893"/>
              <a:gd name="connsiteY42" fmla="*/ 1139687 h 2763078"/>
              <a:gd name="connsiteX43" fmla="*/ 3001858 w 3213893"/>
              <a:gd name="connsiteY43" fmla="*/ 1159565 h 2763078"/>
              <a:gd name="connsiteX44" fmla="*/ 3015111 w 3213893"/>
              <a:gd name="connsiteY44" fmla="*/ 1199322 h 2763078"/>
              <a:gd name="connsiteX45" fmla="*/ 3008484 w 3213893"/>
              <a:gd name="connsiteY45" fmla="*/ 1252330 h 2763078"/>
              <a:gd name="connsiteX46" fmla="*/ 2981980 w 3213893"/>
              <a:gd name="connsiteY46" fmla="*/ 1258956 h 2763078"/>
              <a:gd name="connsiteX47" fmla="*/ 2968728 w 3213893"/>
              <a:gd name="connsiteY47" fmla="*/ 1278835 h 2763078"/>
              <a:gd name="connsiteX48" fmla="*/ 2942224 w 3213893"/>
              <a:gd name="connsiteY48" fmla="*/ 1285461 h 2763078"/>
              <a:gd name="connsiteX49" fmla="*/ 2902467 w 3213893"/>
              <a:gd name="connsiteY49" fmla="*/ 1292087 h 2763078"/>
              <a:gd name="connsiteX50" fmla="*/ 2869337 w 3213893"/>
              <a:gd name="connsiteY50" fmla="*/ 1298713 h 2763078"/>
              <a:gd name="connsiteX51" fmla="*/ 2816328 w 3213893"/>
              <a:gd name="connsiteY51" fmla="*/ 1258956 h 2763078"/>
              <a:gd name="connsiteX52" fmla="*/ 2776571 w 3213893"/>
              <a:gd name="connsiteY52" fmla="*/ 1285461 h 2763078"/>
              <a:gd name="connsiteX53" fmla="*/ 2796450 w 3213893"/>
              <a:gd name="connsiteY53" fmla="*/ 1391478 h 2763078"/>
              <a:gd name="connsiteX54" fmla="*/ 2816328 w 3213893"/>
              <a:gd name="connsiteY54" fmla="*/ 1404730 h 2763078"/>
              <a:gd name="connsiteX55" fmla="*/ 2822954 w 3213893"/>
              <a:gd name="connsiteY55" fmla="*/ 1424609 h 2763078"/>
              <a:gd name="connsiteX56" fmla="*/ 2829580 w 3213893"/>
              <a:gd name="connsiteY56" fmla="*/ 1457739 h 2763078"/>
              <a:gd name="connsiteX57" fmla="*/ 2842832 w 3213893"/>
              <a:gd name="connsiteY57" fmla="*/ 1477617 h 2763078"/>
              <a:gd name="connsiteX58" fmla="*/ 2836206 w 3213893"/>
              <a:gd name="connsiteY58" fmla="*/ 1643269 h 2763078"/>
              <a:gd name="connsiteX59" fmla="*/ 2809702 w 3213893"/>
              <a:gd name="connsiteY59" fmla="*/ 1689652 h 2763078"/>
              <a:gd name="connsiteX60" fmla="*/ 2783197 w 3213893"/>
              <a:gd name="connsiteY60" fmla="*/ 1729409 h 2763078"/>
              <a:gd name="connsiteX61" fmla="*/ 2736815 w 3213893"/>
              <a:gd name="connsiteY61" fmla="*/ 1762539 h 2763078"/>
              <a:gd name="connsiteX62" fmla="*/ 2716937 w 3213893"/>
              <a:gd name="connsiteY62" fmla="*/ 1775791 h 2763078"/>
              <a:gd name="connsiteX63" fmla="*/ 2697058 w 3213893"/>
              <a:gd name="connsiteY63" fmla="*/ 1769165 h 2763078"/>
              <a:gd name="connsiteX64" fmla="*/ 2564537 w 3213893"/>
              <a:gd name="connsiteY64" fmla="*/ 1762539 h 2763078"/>
              <a:gd name="connsiteX65" fmla="*/ 2538032 w 3213893"/>
              <a:gd name="connsiteY65" fmla="*/ 1742661 h 2763078"/>
              <a:gd name="connsiteX66" fmla="*/ 2518154 w 3213893"/>
              <a:gd name="connsiteY66" fmla="*/ 1736035 h 2763078"/>
              <a:gd name="connsiteX67" fmla="*/ 2491650 w 3213893"/>
              <a:gd name="connsiteY67" fmla="*/ 1716156 h 2763078"/>
              <a:gd name="connsiteX68" fmla="*/ 2445267 w 3213893"/>
              <a:gd name="connsiteY68" fmla="*/ 1696278 h 2763078"/>
              <a:gd name="connsiteX69" fmla="*/ 2392258 w 3213893"/>
              <a:gd name="connsiteY69" fmla="*/ 1709530 h 2763078"/>
              <a:gd name="connsiteX70" fmla="*/ 2359128 w 3213893"/>
              <a:gd name="connsiteY70" fmla="*/ 1749287 h 2763078"/>
              <a:gd name="connsiteX71" fmla="*/ 2352502 w 3213893"/>
              <a:gd name="connsiteY71" fmla="*/ 1769165 h 2763078"/>
              <a:gd name="connsiteX72" fmla="*/ 2332624 w 3213893"/>
              <a:gd name="connsiteY72" fmla="*/ 1782417 h 2763078"/>
              <a:gd name="connsiteX73" fmla="*/ 2319371 w 3213893"/>
              <a:gd name="connsiteY73" fmla="*/ 1795669 h 2763078"/>
              <a:gd name="connsiteX74" fmla="*/ 2272989 w 3213893"/>
              <a:gd name="connsiteY74" fmla="*/ 1808922 h 2763078"/>
              <a:gd name="connsiteX75" fmla="*/ 2226606 w 3213893"/>
              <a:gd name="connsiteY75" fmla="*/ 1835426 h 2763078"/>
              <a:gd name="connsiteX76" fmla="*/ 2213354 w 3213893"/>
              <a:gd name="connsiteY76" fmla="*/ 1855304 h 2763078"/>
              <a:gd name="connsiteX77" fmla="*/ 2193476 w 3213893"/>
              <a:gd name="connsiteY77" fmla="*/ 1901687 h 2763078"/>
              <a:gd name="connsiteX78" fmla="*/ 2246484 w 3213893"/>
              <a:gd name="connsiteY78" fmla="*/ 1948069 h 2763078"/>
              <a:gd name="connsiteX79" fmla="*/ 2239858 w 3213893"/>
              <a:gd name="connsiteY79" fmla="*/ 2014330 h 2763078"/>
              <a:gd name="connsiteX80" fmla="*/ 2219980 w 3213893"/>
              <a:gd name="connsiteY80" fmla="*/ 2027582 h 2763078"/>
              <a:gd name="connsiteX81" fmla="*/ 2206728 w 3213893"/>
              <a:gd name="connsiteY81" fmla="*/ 2040835 h 2763078"/>
              <a:gd name="connsiteX82" fmla="*/ 2186850 w 3213893"/>
              <a:gd name="connsiteY82" fmla="*/ 2047461 h 2763078"/>
              <a:gd name="connsiteX83" fmla="*/ 2160345 w 3213893"/>
              <a:gd name="connsiteY83" fmla="*/ 2060713 h 2763078"/>
              <a:gd name="connsiteX84" fmla="*/ 2140467 w 3213893"/>
              <a:gd name="connsiteY84" fmla="*/ 2067339 h 2763078"/>
              <a:gd name="connsiteX85" fmla="*/ 2100711 w 3213893"/>
              <a:gd name="connsiteY85" fmla="*/ 2087217 h 2763078"/>
              <a:gd name="connsiteX86" fmla="*/ 2087458 w 3213893"/>
              <a:gd name="connsiteY86" fmla="*/ 2100469 h 2763078"/>
              <a:gd name="connsiteX87" fmla="*/ 2034450 w 3213893"/>
              <a:gd name="connsiteY87" fmla="*/ 2107095 h 2763078"/>
              <a:gd name="connsiteX88" fmla="*/ 1935058 w 3213893"/>
              <a:gd name="connsiteY88" fmla="*/ 2113722 h 2763078"/>
              <a:gd name="connsiteX89" fmla="*/ 1915180 w 3213893"/>
              <a:gd name="connsiteY89" fmla="*/ 2126974 h 2763078"/>
              <a:gd name="connsiteX90" fmla="*/ 1895302 w 3213893"/>
              <a:gd name="connsiteY90" fmla="*/ 2146852 h 2763078"/>
              <a:gd name="connsiteX91" fmla="*/ 1875424 w 3213893"/>
              <a:gd name="connsiteY91" fmla="*/ 2153478 h 2763078"/>
              <a:gd name="connsiteX92" fmla="*/ 1835667 w 3213893"/>
              <a:gd name="connsiteY92" fmla="*/ 2179982 h 2763078"/>
              <a:gd name="connsiteX93" fmla="*/ 1815789 w 3213893"/>
              <a:gd name="connsiteY93" fmla="*/ 2193235 h 2763078"/>
              <a:gd name="connsiteX94" fmla="*/ 1776032 w 3213893"/>
              <a:gd name="connsiteY94" fmla="*/ 2199861 h 2763078"/>
              <a:gd name="connsiteX95" fmla="*/ 1742902 w 3213893"/>
              <a:gd name="connsiteY95" fmla="*/ 2206487 h 2763078"/>
              <a:gd name="connsiteX96" fmla="*/ 1716397 w 3213893"/>
              <a:gd name="connsiteY96" fmla="*/ 2219739 h 2763078"/>
              <a:gd name="connsiteX97" fmla="*/ 1689893 w 3213893"/>
              <a:gd name="connsiteY97" fmla="*/ 2226365 h 2763078"/>
              <a:gd name="connsiteX98" fmla="*/ 1670015 w 3213893"/>
              <a:gd name="connsiteY98" fmla="*/ 2246243 h 2763078"/>
              <a:gd name="connsiteX99" fmla="*/ 1597128 w 3213893"/>
              <a:gd name="connsiteY99" fmla="*/ 2266122 h 2763078"/>
              <a:gd name="connsiteX100" fmla="*/ 1497737 w 3213893"/>
              <a:gd name="connsiteY100" fmla="*/ 2286000 h 2763078"/>
              <a:gd name="connsiteX101" fmla="*/ 1444728 w 3213893"/>
              <a:gd name="connsiteY101" fmla="*/ 2299252 h 2763078"/>
              <a:gd name="connsiteX102" fmla="*/ 1404971 w 3213893"/>
              <a:gd name="connsiteY102" fmla="*/ 2319130 h 2763078"/>
              <a:gd name="connsiteX103" fmla="*/ 1351963 w 3213893"/>
              <a:gd name="connsiteY103" fmla="*/ 2332382 h 2763078"/>
              <a:gd name="connsiteX104" fmla="*/ 1298954 w 3213893"/>
              <a:gd name="connsiteY104" fmla="*/ 2372139 h 2763078"/>
              <a:gd name="connsiteX105" fmla="*/ 1272450 w 3213893"/>
              <a:gd name="connsiteY105" fmla="*/ 2378765 h 2763078"/>
              <a:gd name="connsiteX106" fmla="*/ 1232693 w 3213893"/>
              <a:gd name="connsiteY106" fmla="*/ 2405269 h 2763078"/>
              <a:gd name="connsiteX107" fmla="*/ 1179684 w 3213893"/>
              <a:gd name="connsiteY107" fmla="*/ 2418522 h 2763078"/>
              <a:gd name="connsiteX108" fmla="*/ 1153180 w 3213893"/>
              <a:gd name="connsiteY108" fmla="*/ 2425148 h 2763078"/>
              <a:gd name="connsiteX109" fmla="*/ 1120050 w 3213893"/>
              <a:gd name="connsiteY109" fmla="*/ 2438400 h 2763078"/>
              <a:gd name="connsiteX110" fmla="*/ 1080293 w 3213893"/>
              <a:gd name="connsiteY110" fmla="*/ 2451652 h 2763078"/>
              <a:gd name="connsiteX111" fmla="*/ 1040537 w 3213893"/>
              <a:gd name="connsiteY111" fmla="*/ 2471530 h 2763078"/>
              <a:gd name="connsiteX112" fmla="*/ 974276 w 3213893"/>
              <a:gd name="connsiteY112" fmla="*/ 2478156 h 2763078"/>
              <a:gd name="connsiteX113" fmla="*/ 967650 w 3213893"/>
              <a:gd name="connsiteY113" fmla="*/ 2564295 h 2763078"/>
              <a:gd name="connsiteX114" fmla="*/ 987528 w 3213893"/>
              <a:gd name="connsiteY114" fmla="*/ 2577548 h 2763078"/>
              <a:gd name="connsiteX115" fmla="*/ 1014032 w 3213893"/>
              <a:gd name="connsiteY115" fmla="*/ 2551043 h 2763078"/>
              <a:gd name="connsiteX116" fmla="*/ 994154 w 3213893"/>
              <a:gd name="connsiteY116" fmla="*/ 2544417 h 2763078"/>
              <a:gd name="connsiteX117" fmla="*/ 921267 w 3213893"/>
              <a:gd name="connsiteY117" fmla="*/ 2524539 h 2763078"/>
              <a:gd name="connsiteX118" fmla="*/ 901389 w 3213893"/>
              <a:gd name="connsiteY118" fmla="*/ 2498035 h 2763078"/>
              <a:gd name="connsiteX119" fmla="*/ 888137 w 3213893"/>
              <a:gd name="connsiteY119" fmla="*/ 2478156 h 2763078"/>
              <a:gd name="connsiteX120" fmla="*/ 861632 w 3213893"/>
              <a:gd name="connsiteY120" fmla="*/ 2471530 h 2763078"/>
              <a:gd name="connsiteX121" fmla="*/ 855006 w 3213893"/>
              <a:gd name="connsiteY121" fmla="*/ 2451652 h 2763078"/>
              <a:gd name="connsiteX122" fmla="*/ 821876 w 3213893"/>
              <a:gd name="connsiteY122" fmla="*/ 2425148 h 2763078"/>
              <a:gd name="connsiteX123" fmla="*/ 788745 w 3213893"/>
              <a:gd name="connsiteY123" fmla="*/ 2418522 h 2763078"/>
              <a:gd name="connsiteX124" fmla="*/ 689354 w 3213893"/>
              <a:gd name="connsiteY124" fmla="*/ 2411895 h 2763078"/>
              <a:gd name="connsiteX125" fmla="*/ 662850 w 3213893"/>
              <a:gd name="connsiteY125" fmla="*/ 2418522 h 2763078"/>
              <a:gd name="connsiteX126" fmla="*/ 656224 w 3213893"/>
              <a:gd name="connsiteY126" fmla="*/ 2445026 h 2763078"/>
              <a:gd name="connsiteX127" fmla="*/ 669476 w 3213893"/>
              <a:gd name="connsiteY127" fmla="*/ 2464904 h 2763078"/>
              <a:gd name="connsiteX128" fmla="*/ 676102 w 3213893"/>
              <a:gd name="connsiteY128" fmla="*/ 2484782 h 2763078"/>
              <a:gd name="connsiteX129" fmla="*/ 689354 w 3213893"/>
              <a:gd name="connsiteY129" fmla="*/ 2504661 h 2763078"/>
              <a:gd name="connsiteX130" fmla="*/ 702606 w 3213893"/>
              <a:gd name="connsiteY130" fmla="*/ 2537791 h 2763078"/>
              <a:gd name="connsiteX131" fmla="*/ 695980 w 3213893"/>
              <a:gd name="connsiteY131" fmla="*/ 2604052 h 2763078"/>
              <a:gd name="connsiteX132" fmla="*/ 669476 w 3213893"/>
              <a:gd name="connsiteY132" fmla="*/ 2643809 h 2763078"/>
              <a:gd name="connsiteX133" fmla="*/ 636345 w 3213893"/>
              <a:gd name="connsiteY133" fmla="*/ 2670313 h 2763078"/>
              <a:gd name="connsiteX134" fmla="*/ 589963 w 3213893"/>
              <a:gd name="connsiteY134" fmla="*/ 2696817 h 2763078"/>
              <a:gd name="connsiteX135" fmla="*/ 570084 w 3213893"/>
              <a:gd name="connsiteY135" fmla="*/ 2710069 h 2763078"/>
              <a:gd name="connsiteX136" fmla="*/ 530328 w 3213893"/>
              <a:gd name="connsiteY136" fmla="*/ 2723322 h 2763078"/>
              <a:gd name="connsiteX137" fmla="*/ 490571 w 3213893"/>
              <a:gd name="connsiteY137" fmla="*/ 2736574 h 2763078"/>
              <a:gd name="connsiteX138" fmla="*/ 384554 w 3213893"/>
              <a:gd name="connsiteY138" fmla="*/ 2756452 h 2763078"/>
              <a:gd name="connsiteX139" fmla="*/ 331545 w 3213893"/>
              <a:gd name="connsiteY139" fmla="*/ 2763078 h 2763078"/>
              <a:gd name="connsiteX140" fmla="*/ 271911 w 3213893"/>
              <a:gd name="connsiteY140" fmla="*/ 2743200 h 2763078"/>
              <a:gd name="connsiteX141" fmla="*/ 252032 w 3213893"/>
              <a:gd name="connsiteY141" fmla="*/ 2736574 h 2763078"/>
              <a:gd name="connsiteX142" fmla="*/ 225528 w 3213893"/>
              <a:gd name="connsiteY142" fmla="*/ 2723322 h 2763078"/>
              <a:gd name="connsiteX143" fmla="*/ 218902 w 3213893"/>
              <a:gd name="connsiteY143" fmla="*/ 2683565 h 2763078"/>
              <a:gd name="connsiteX144" fmla="*/ 258658 w 3213893"/>
              <a:gd name="connsiteY144" fmla="*/ 2670313 h 2763078"/>
              <a:gd name="connsiteX145" fmla="*/ 265284 w 3213893"/>
              <a:gd name="connsiteY145" fmla="*/ 2584174 h 2763078"/>
              <a:gd name="connsiteX146" fmla="*/ 232154 w 3213893"/>
              <a:gd name="connsiteY146" fmla="*/ 2517913 h 2763078"/>
              <a:gd name="connsiteX147" fmla="*/ 212276 w 3213893"/>
              <a:gd name="connsiteY147" fmla="*/ 2511287 h 2763078"/>
              <a:gd name="connsiteX148" fmla="*/ 185771 w 3213893"/>
              <a:gd name="connsiteY148" fmla="*/ 2524539 h 2763078"/>
              <a:gd name="connsiteX149" fmla="*/ 165893 w 3213893"/>
              <a:gd name="connsiteY149" fmla="*/ 2537791 h 2763078"/>
              <a:gd name="connsiteX150" fmla="*/ 126137 w 3213893"/>
              <a:gd name="connsiteY150" fmla="*/ 2557669 h 2763078"/>
              <a:gd name="connsiteX151" fmla="*/ 93006 w 3213893"/>
              <a:gd name="connsiteY151" fmla="*/ 2590800 h 2763078"/>
              <a:gd name="connsiteX152" fmla="*/ 66502 w 3213893"/>
              <a:gd name="connsiteY152" fmla="*/ 2584174 h 2763078"/>
              <a:gd name="connsiteX153" fmla="*/ 13493 w 3213893"/>
              <a:gd name="connsiteY153" fmla="*/ 2564295 h 2763078"/>
              <a:gd name="connsiteX154" fmla="*/ 241 w 3213893"/>
              <a:gd name="connsiteY154" fmla="*/ 2544417 h 2763078"/>
              <a:gd name="connsiteX155" fmla="*/ 13493 w 3213893"/>
              <a:gd name="connsiteY155" fmla="*/ 2418522 h 2763078"/>
              <a:gd name="connsiteX156" fmla="*/ 33371 w 3213893"/>
              <a:gd name="connsiteY156" fmla="*/ 2358887 h 2763078"/>
              <a:gd name="connsiteX157" fmla="*/ 39997 w 3213893"/>
              <a:gd name="connsiteY157" fmla="*/ 2339009 h 2763078"/>
              <a:gd name="connsiteX158" fmla="*/ 39997 w 3213893"/>
              <a:gd name="connsiteY158" fmla="*/ 2047461 h 2763078"/>
              <a:gd name="connsiteX159" fmla="*/ 46624 w 3213893"/>
              <a:gd name="connsiteY159" fmla="*/ 1934817 h 2763078"/>
              <a:gd name="connsiteX160" fmla="*/ 59876 w 3213893"/>
              <a:gd name="connsiteY160" fmla="*/ 1881809 h 2763078"/>
              <a:gd name="connsiteX161" fmla="*/ 79754 w 3213893"/>
              <a:gd name="connsiteY161" fmla="*/ 1815548 h 2763078"/>
              <a:gd name="connsiteX162" fmla="*/ 93006 w 3213893"/>
              <a:gd name="connsiteY162" fmla="*/ 1802295 h 2763078"/>
              <a:gd name="connsiteX163" fmla="*/ 106258 w 3213893"/>
              <a:gd name="connsiteY163" fmla="*/ 1749287 h 2763078"/>
              <a:gd name="connsiteX164" fmla="*/ 112884 w 3213893"/>
              <a:gd name="connsiteY164" fmla="*/ 1716156 h 2763078"/>
              <a:gd name="connsiteX165" fmla="*/ 119511 w 3213893"/>
              <a:gd name="connsiteY165" fmla="*/ 1696278 h 2763078"/>
              <a:gd name="connsiteX166" fmla="*/ 132763 w 3213893"/>
              <a:gd name="connsiteY166" fmla="*/ 1636643 h 2763078"/>
              <a:gd name="connsiteX167" fmla="*/ 152641 w 3213893"/>
              <a:gd name="connsiteY167" fmla="*/ 1550504 h 2763078"/>
              <a:gd name="connsiteX168" fmla="*/ 165893 w 3213893"/>
              <a:gd name="connsiteY168" fmla="*/ 1477617 h 2763078"/>
              <a:gd name="connsiteX169" fmla="*/ 185771 w 3213893"/>
              <a:gd name="connsiteY169" fmla="*/ 1384852 h 2763078"/>
              <a:gd name="connsiteX170" fmla="*/ 192397 w 3213893"/>
              <a:gd name="connsiteY170" fmla="*/ 1331843 h 2763078"/>
              <a:gd name="connsiteX171" fmla="*/ 179145 w 3213893"/>
              <a:gd name="connsiteY171" fmla="*/ 1305339 h 2763078"/>
              <a:gd name="connsiteX172" fmla="*/ 172519 w 3213893"/>
              <a:gd name="connsiteY172" fmla="*/ 1278835 h 2763078"/>
              <a:gd name="connsiteX173" fmla="*/ 179145 w 3213893"/>
              <a:gd name="connsiteY173" fmla="*/ 1245704 h 2763078"/>
              <a:gd name="connsiteX174" fmla="*/ 225528 w 3213893"/>
              <a:gd name="connsiteY174" fmla="*/ 1239078 h 2763078"/>
              <a:gd name="connsiteX175" fmla="*/ 305041 w 3213893"/>
              <a:gd name="connsiteY175" fmla="*/ 1232452 h 2763078"/>
              <a:gd name="connsiteX176" fmla="*/ 344797 w 3213893"/>
              <a:gd name="connsiteY176" fmla="*/ 1192695 h 2763078"/>
              <a:gd name="connsiteX177" fmla="*/ 358050 w 3213893"/>
              <a:gd name="connsiteY177" fmla="*/ 1172817 h 2763078"/>
              <a:gd name="connsiteX178" fmla="*/ 397806 w 3213893"/>
              <a:gd name="connsiteY178" fmla="*/ 1133061 h 2763078"/>
              <a:gd name="connsiteX179" fmla="*/ 457441 w 3213893"/>
              <a:gd name="connsiteY179" fmla="*/ 1119809 h 2763078"/>
              <a:gd name="connsiteX180" fmla="*/ 510450 w 3213893"/>
              <a:gd name="connsiteY180" fmla="*/ 1126435 h 2763078"/>
              <a:gd name="connsiteX181" fmla="*/ 517076 w 3213893"/>
              <a:gd name="connsiteY181" fmla="*/ 1152939 h 2763078"/>
              <a:gd name="connsiteX182" fmla="*/ 523702 w 3213893"/>
              <a:gd name="connsiteY182" fmla="*/ 1265582 h 2763078"/>
              <a:gd name="connsiteX183" fmla="*/ 530328 w 3213893"/>
              <a:gd name="connsiteY183" fmla="*/ 1318591 h 2763078"/>
              <a:gd name="connsiteX184" fmla="*/ 576711 w 3213893"/>
              <a:gd name="connsiteY184" fmla="*/ 1325217 h 2763078"/>
              <a:gd name="connsiteX185" fmla="*/ 603215 w 3213893"/>
              <a:gd name="connsiteY185" fmla="*/ 1358348 h 2763078"/>
              <a:gd name="connsiteX186" fmla="*/ 570084 w 3213893"/>
              <a:gd name="connsiteY186" fmla="*/ 1391478 h 2763078"/>
              <a:gd name="connsiteX187" fmla="*/ 550206 w 3213893"/>
              <a:gd name="connsiteY187" fmla="*/ 1411356 h 2763078"/>
              <a:gd name="connsiteX188" fmla="*/ 536954 w 3213893"/>
              <a:gd name="connsiteY188" fmla="*/ 1424609 h 2763078"/>
              <a:gd name="connsiteX189" fmla="*/ 530328 w 3213893"/>
              <a:gd name="connsiteY189" fmla="*/ 1444487 h 2763078"/>
              <a:gd name="connsiteX190" fmla="*/ 510450 w 3213893"/>
              <a:gd name="connsiteY190" fmla="*/ 1457739 h 2763078"/>
              <a:gd name="connsiteX191" fmla="*/ 497197 w 3213893"/>
              <a:gd name="connsiteY191" fmla="*/ 1477617 h 2763078"/>
              <a:gd name="connsiteX192" fmla="*/ 477319 w 3213893"/>
              <a:gd name="connsiteY192" fmla="*/ 1470991 h 2763078"/>
              <a:gd name="connsiteX193" fmla="*/ 331545 w 3213893"/>
              <a:gd name="connsiteY193" fmla="*/ 1484243 h 2763078"/>
              <a:gd name="connsiteX194" fmla="*/ 291789 w 3213893"/>
              <a:gd name="connsiteY194" fmla="*/ 1510748 h 2763078"/>
              <a:gd name="connsiteX195" fmla="*/ 252032 w 3213893"/>
              <a:gd name="connsiteY195" fmla="*/ 1537252 h 2763078"/>
              <a:gd name="connsiteX196" fmla="*/ 212276 w 3213893"/>
              <a:gd name="connsiteY196" fmla="*/ 1563756 h 2763078"/>
              <a:gd name="connsiteX197" fmla="*/ 185771 w 3213893"/>
              <a:gd name="connsiteY197" fmla="*/ 1590261 h 2763078"/>
              <a:gd name="connsiteX198" fmla="*/ 172519 w 3213893"/>
              <a:gd name="connsiteY198" fmla="*/ 1630017 h 2763078"/>
              <a:gd name="connsiteX199" fmla="*/ 159267 w 3213893"/>
              <a:gd name="connsiteY199" fmla="*/ 1656522 h 2763078"/>
              <a:gd name="connsiteX200" fmla="*/ 139389 w 3213893"/>
              <a:gd name="connsiteY200" fmla="*/ 1722782 h 2763078"/>
              <a:gd name="connsiteX201" fmla="*/ 119511 w 3213893"/>
              <a:gd name="connsiteY201" fmla="*/ 1755913 h 2763078"/>
              <a:gd name="connsiteX202" fmla="*/ 126137 w 3213893"/>
              <a:gd name="connsiteY202" fmla="*/ 1921565 h 2763078"/>
              <a:gd name="connsiteX203" fmla="*/ 139389 w 3213893"/>
              <a:gd name="connsiteY203" fmla="*/ 1941443 h 2763078"/>
              <a:gd name="connsiteX204" fmla="*/ 159267 w 3213893"/>
              <a:gd name="connsiteY204" fmla="*/ 1948069 h 2763078"/>
              <a:gd name="connsiteX205" fmla="*/ 172519 w 3213893"/>
              <a:gd name="connsiteY205" fmla="*/ 1961322 h 2763078"/>
              <a:gd name="connsiteX206" fmla="*/ 192397 w 3213893"/>
              <a:gd name="connsiteY206" fmla="*/ 1974574 h 2763078"/>
              <a:gd name="connsiteX207" fmla="*/ 199024 w 3213893"/>
              <a:gd name="connsiteY207" fmla="*/ 1994452 h 2763078"/>
              <a:gd name="connsiteX208" fmla="*/ 212276 w 3213893"/>
              <a:gd name="connsiteY208" fmla="*/ 2014330 h 2763078"/>
              <a:gd name="connsiteX209" fmla="*/ 205650 w 3213893"/>
              <a:gd name="connsiteY209" fmla="*/ 2073965 h 2763078"/>
              <a:gd name="connsiteX210" fmla="*/ 159267 w 3213893"/>
              <a:gd name="connsiteY210" fmla="*/ 2133600 h 2763078"/>
              <a:gd name="connsiteX211" fmla="*/ 139389 w 3213893"/>
              <a:gd name="connsiteY211" fmla="*/ 2146852 h 2763078"/>
              <a:gd name="connsiteX212" fmla="*/ 132763 w 3213893"/>
              <a:gd name="connsiteY212" fmla="*/ 2166730 h 2763078"/>
              <a:gd name="connsiteX213" fmla="*/ 146015 w 3213893"/>
              <a:gd name="connsiteY213" fmla="*/ 2219739 h 2763078"/>
              <a:gd name="connsiteX214" fmla="*/ 192397 w 3213893"/>
              <a:gd name="connsiteY214" fmla="*/ 2272748 h 2763078"/>
              <a:gd name="connsiteX215" fmla="*/ 205650 w 3213893"/>
              <a:gd name="connsiteY215" fmla="*/ 2286000 h 2763078"/>
              <a:gd name="connsiteX216" fmla="*/ 238780 w 3213893"/>
              <a:gd name="connsiteY216" fmla="*/ 2325756 h 2763078"/>
              <a:gd name="connsiteX217" fmla="*/ 252032 w 3213893"/>
              <a:gd name="connsiteY217" fmla="*/ 2345635 h 2763078"/>
              <a:gd name="connsiteX218" fmla="*/ 291789 w 3213893"/>
              <a:gd name="connsiteY218" fmla="*/ 2352261 h 2763078"/>
              <a:gd name="connsiteX219" fmla="*/ 351424 w 3213893"/>
              <a:gd name="connsiteY219" fmla="*/ 2358887 h 2763078"/>
              <a:gd name="connsiteX220" fmla="*/ 417684 w 3213893"/>
              <a:gd name="connsiteY220" fmla="*/ 2378765 h 2763078"/>
              <a:gd name="connsiteX221" fmla="*/ 457441 w 3213893"/>
              <a:gd name="connsiteY221" fmla="*/ 2372139 h 2763078"/>
              <a:gd name="connsiteX222" fmla="*/ 477319 w 3213893"/>
              <a:gd name="connsiteY222" fmla="*/ 2358887 h 2763078"/>
              <a:gd name="connsiteX223" fmla="*/ 503824 w 3213893"/>
              <a:gd name="connsiteY223" fmla="*/ 2312504 h 2763078"/>
              <a:gd name="connsiteX224" fmla="*/ 543580 w 3213893"/>
              <a:gd name="connsiteY224" fmla="*/ 2319130 h 2763078"/>
              <a:gd name="connsiteX225" fmla="*/ 583337 w 3213893"/>
              <a:gd name="connsiteY225" fmla="*/ 2345635 h 2763078"/>
              <a:gd name="connsiteX226" fmla="*/ 603215 w 3213893"/>
              <a:gd name="connsiteY226" fmla="*/ 2358887 h 2763078"/>
              <a:gd name="connsiteX227" fmla="*/ 623093 w 3213893"/>
              <a:gd name="connsiteY227" fmla="*/ 2365513 h 2763078"/>
              <a:gd name="connsiteX228" fmla="*/ 656224 w 3213893"/>
              <a:gd name="connsiteY228" fmla="*/ 2358887 h 2763078"/>
              <a:gd name="connsiteX229" fmla="*/ 669476 w 3213893"/>
              <a:gd name="connsiteY229" fmla="*/ 2266122 h 2763078"/>
              <a:gd name="connsiteX230" fmla="*/ 676102 w 3213893"/>
              <a:gd name="connsiteY230" fmla="*/ 2193235 h 2763078"/>
              <a:gd name="connsiteX231" fmla="*/ 682728 w 3213893"/>
              <a:gd name="connsiteY231" fmla="*/ 2166730 h 2763078"/>
              <a:gd name="connsiteX232" fmla="*/ 689354 w 3213893"/>
              <a:gd name="connsiteY232" fmla="*/ 2133600 h 2763078"/>
              <a:gd name="connsiteX233" fmla="*/ 695980 w 3213893"/>
              <a:gd name="connsiteY233" fmla="*/ 2014330 h 2763078"/>
              <a:gd name="connsiteX234" fmla="*/ 702606 w 3213893"/>
              <a:gd name="connsiteY234" fmla="*/ 2034209 h 2763078"/>
              <a:gd name="connsiteX235" fmla="*/ 715858 w 3213893"/>
              <a:gd name="connsiteY235" fmla="*/ 2087217 h 2763078"/>
              <a:gd name="connsiteX236" fmla="*/ 735737 w 3213893"/>
              <a:gd name="connsiteY236" fmla="*/ 2199861 h 2763078"/>
              <a:gd name="connsiteX237" fmla="*/ 748989 w 3213893"/>
              <a:gd name="connsiteY237" fmla="*/ 2219739 h 2763078"/>
              <a:gd name="connsiteX238" fmla="*/ 755615 w 3213893"/>
              <a:gd name="connsiteY238" fmla="*/ 2246243 h 2763078"/>
              <a:gd name="connsiteX239" fmla="*/ 775493 w 3213893"/>
              <a:gd name="connsiteY239" fmla="*/ 2299252 h 2763078"/>
              <a:gd name="connsiteX240" fmla="*/ 801997 w 3213893"/>
              <a:gd name="connsiteY240" fmla="*/ 2292626 h 2763078"/>
              <a:gd name="connsiteX241" fmla="*/ 835128 w 3213893"/>
              <a:gd name="connsiteY241" fmla="*/ 2252869 h 2763078"/>
              <a:gd name="connsiteX242" fmla="*/ 855006 w 3213893"/>
              <a:gd name="connsiteY242" fmla="*/ 2232991 h 2763078"/>
              <a:gd name="connsiteX243" fmla="*/ 874884 w 3213893"/>
              <a:gd name="connsiteY243" fmla="*/ 2206487 h 2763078"/>
              <a:gd name="connsiteX244" fmla="*/ 894763 w 3213893"/>
              <a:gd name="connsiteY244" fmla="*/ 2199861 h 2763078"/>
              <a:gd name="connsiteX245" fmla="*/ 914641 w 3213893"/>
              <a:gd name="connsiteY245" fmla="*/ 2179982 h 2763078"/>
              <a:gd name="connsiteX246" fmla="*/ 934519 w 3213893"/>
              <a:gd name="connsiteY246" fmla="*/ 2173356 h 2763078"/>
              <a:gd name="connsiteX247" fmla="*/ 1007406 w 3213893"/>
              <a:gd name="connsiteY247" fmla="*/ 2140226 h 2763078"/>
              <a:gd name="connsiteX248" fmla="*/ 1033911 w 3213893"/>
              <a:gd name="connsiteY248" fmla="*/ 2120348 h 2763078"/>
              <a:gd name="connsiteX249" fmla="*/ 1080293 w 3213893"/>
              <a:gd name="connsiteY249" fmla="*/ 2093843 h 2763078"/>
              <a:gd name="connsiteX250" fmla="*/ 1120050 w 3213893"/>
              <a:gd name="connsiteY250" fmla="*/ 2060713 h 2763078"/>
              <a:gd name="connsiteX251" fmla="*/ 1133302 w 3213893"/>
              <a:gd name="connsiteY251" fmla="*/ 2034209 h 2763078"/>
              <a:gd name="connsiteX252" fmla="*/ 1146554 w 3213893"/>
              <a:gd name="connsiteY252" fmla="*/ 2014330 h 2763078"/>
              <a:gd name="connsiteX253" fmla="*/ 1153180 w 3213893"/>
              <a:gd name="connsiteY253" fmla="*/ 1994452 h 2763078"/>
              <a:gd name="connsiteX254" fmla="*/ 1199563 w 3213893"/>
              <a:gd name="connsiteY254" fmla="*/ 1974574 h 2763078"/>
              <a:gd name="connsiteX255" fmla="*/ 1272450 w 3213893"/>
              <a:gd name="connsiteY255" fmla="*/ 1921565 h 2763078"/>
              <a:gd name="connsiteX256" fmla="*/ 1365215 w 3213893"/>
              <a:gd name="connsiteY256" fmla="*/ 1914939 h 2763078"/>
              <a:gd name="connsiteX257" fmla="*/ 1431476 w 3213893"/>
              <a:gd name="connsiteY257" fmla="*/ 1895061 h 2763078"/>
              <a:gd name="connsiteX258" fmla="*/ 1497737 w 3213893"/>
              <a:gd name="connsiteY258" fmla="*/ 1881809 h 2763078"/>
              <a:gd name="connsiteX259" fmla="*/ 1510989 w 3213893"/>
              <a:gd name="connsiteY259" fmla="*/ 1868556 h 2763078"/>
              <a:gd name="connsiteX260" fmla="*/ 1530867 w 3213893"/>
              <a:gd name="connsiteY260" fmla="*/ 1855304 h 2763078"/>
              <a:gd name="connsiteX261" fmla="*/ 1544119 w 3213893"/>
              <a:gd name="connsiteY261" fmla="*/ 1835426 h 2763078"/>
              <a:gd name="connsiteX262" fmla="*/ 1577250 w 3213893"/>
              <a:gd name="connsiteY262" fmla="*/ 1802295 h 2763078"/>
              <a:gd name="connsiteX263" fmla="*/ 1603754 w 3213893"/>
              <a:gd name="connsiteY263" fmla="*/ 1775791 h 2763078"/>
              <a:gd name="connsiteX264" fmla="*/ 1623632 w 3213893"/>
              <a:gd name="connsiteY264" fmla="*/ 1762539 h 2763078"/>
              <a:gd name="connsiteX265" fmla="*/ 1643511 w 3213893"/>
              <a:gd name="connsiteY265" fmla="*/ 1742661 h 2763078"/>
              <a:gd name="connsiteX266" fmla="*/ 1683267 w 3213893"/>
              <a:gd name="connsiteY266" fmla="*/ 1716156 h 2763078"/>
              <a:gd name="connsiteX267" fmla="*/ 1703145 w 3213893"/>
              <a:gd name="connsiteY267" fmla="*/ 1683026 h 2763078"/>
              <a:gd name="connsiteX268" fmla="*/ 1749528 w 3213893"/>
              <a:gd name="connsiteY268" fmla="*/ 1649895 h 2763078"/>
              <a:gd name="connsiteX269" fmla="*/ 1769406 w 3213893"/>
              <a:gd name="connsiteY269" fmla="*/ 1663148 h 2763078"/>
              <a:gd name="connsiteX270" fmla="*/ 1802537 w 3213893"/>
              <a:gd name="connsiteY270" fmla="*/ 1702904 h 2763078"/>
              <a:gd name="connsiteX271" fmla="*/ 1822415 w 3213893"/>
              <a:gd name="connsiteY271" fmla="*/ 1709530 h 2763078"/>
              <a:gd name="connsiteX272" fmla="*/ 1882050 w 3213893"/>
              <a:gd name="connsiteY272" fmla="*/ 1663148 h 2763078"/>
              <a:gd name="connsiteX273" fmla="*/ 1895302 w 3213893"/>
              <a:gd name="connsiteY273" fmla="*/ 1649895 h 2763078"/>
              <a:gd name="connsiteX274" fmla="*/ 1941684 w 3213893"/>
              <a:gd name="connsiteY274" fmla="*/ 1636643 h 2763078"/>
              <a:gd name="connsiteX275" fmla="*/ 1961563 w 3213893"/>
              <a:gd name="connsiteY275" fmla="*/ 1630017 h 2763078"/>
              <a:gd name="connsiteX276" fmla="*/ 2007945 w 3213893"/>
              <a:gd name="connsiteY276" fmla="*/ 1616765 h 2763078"/>
              <a:gd name="connsiteX277" fmla="*/ 2027824 w 3213893"/>
              <a:gd name="connsiteY277" fmla="*/ 1596887 h 2763078"/>
              <a:gd name="connsiteX278" fmla="*/ 2074206 w 3213893"/>
              <a:gd name="connsiteY278" fmla="*/ 1530626 h 2763078"/>
              <a:gd name="connsiteX279" fmla="*/ 2120589 w 3213893"/>
              <a:gd name="connsiteY279" fmla="*/ 1510748 h 2763078"/>
              <a:gd name="connsiteX280" fmla="*/ 2133841 w 3213893"/>
              <a:gd name="connsiteY280" fmla="*/ 1490869 h 2763078"/>
              <a:gd name="connsiteX281" fmla="*/ 2173597 w 3213893"/>
              <a:gd name="connsiteY281" fmla="*/ 1484243 h 2763078"/>
              <a:gd name="connsiteX282" fmla="*/ 2200102 w 3213893"/>
              <a:gd name="connsiteY282" fmla="*/ 1477617 h 2763078"/>
              <a:gd name="connsiteX283" fmla="*/ 2233232 w 3213893"/>
              <a:gd name="connsiteY283" fmla="*/ 1451113 h 2763078"/>
              <a:gd name="connsiteX284" fmla="*/ 2272989 w 3213893"/>
              <a:gd name="connsiteY284" fmla="*/ 1424609 h 2763078"/>
              <a:gd name="connsiteX285" fmla="*/ 2292867 w 3213893"/>
              <a:gd name="connsiteY285" fmla="*/ 1437861 h 2763078"/>
              <a:gd name="connsiteX286" fmla="*/ 2365754 w 3213893"/>
              <a:gd name="connsiteY286" fmla="*/ 1451113 h 2763078"/>
              <a:gd name="connsiteX287" fmla="*/ 2385632 w 3213893"/>
              <a:gd name="connsiteY287" fmla="*/ 1464365 h 2763078"/>
              <a:gd name="connsiteX288" fmla="*/ 2405511 w 3213893"/>
              <a:gd name="connsiteY288" fmla="*/ 1437861 h 2763078"/>
              <a:gd name="connsiteX289" fmla="*/ 2425389 w 3213893"/>
              <a:gd name="connsiteY289" fmla="*/ 1417982 h 2763078"/>
              <a:gd name="connsiteX290" fmla="*/ 2458519 w 3213893"/>
              <a:gd name="connsiteY290" fmla="*/ 1371600 h 2763078"/>
              <a:gd name="connsiteX291" fmla="*/ 2491650 w 3213893"/>
              <a:gd name="connsiteY291" fmla="*/ 1318591 h 2763078"/>
              <a:gd name="connsiteX292" fmla="*/ 2498276 w 3213893"/>
              <a:gd name="connsiteY292" fmla="*/ 1292087 h 2763078"/>
              <a:gd name="connsiteX293" fmla="*/ 2531406 w 3213893"/>
              <a:gd name="connsiteY293" fmla="*/ 1239078 h 2763078"/>
              <a:gd name="connsiteX294" fmla="*/ 2557911 w 3213893"/>
              <a:gd name="connsiteY294" fmla="*/ 1186069 h 2763078"/>
              <a:gd name="connsiteX295" fmla="*/ 2571163 w 3213893"/>
              <a:gd name="connsiteY295" fmla="*/ 1146313 h 2763078"/>
              <a:gd name="connsiteX296" fmla="*/ 2584415 w 3213893"/>
              <a:gd name="connsiteY296" fmla="*/ 762000 h 2763078"/>
              <a:gd name="connsiteX297" fmla="*/ 2597667 w 3213893"/>
              <a:gd name="connsiteY297" fmla="*/ 742122 h 2763078"/>
              <a:gd name="connsiteX298" fmla="*/ 2604293 w 3213893"/>
              <a:gd name="connsiteY298" fmla="*/ 702365 h 2763078"/>
              <a:gd name="connsiteX299" fmla="*/ 2637424 w 3213893"/>
              <a:gd name="connsiteY299" fmla="*/ 669235 h 2763078"/>
              <a:gd name="connsiteX300" fmla="*/ 2677180 w 3213893"/>
              <a:gd name="connsiteY300" fmla="*/ 629478 h 2763078"/>
              <a:gd name="connsiteX301" fmla="*/ 2697058 w 3213893"/>
              <a:gd name="connsiteY301" fmla="*/ 589722 h 2763078"/>
              <a:gd name="connsiteX302" fmla="*/ 2723563 w 3213893"/>
              <a:gd name="connsiteY302" fmla="*/ 583095 h 2763078"/>
              <a:gd name="connsiteX303" fmla="*/ 2743441 w 3213893"/>
              <a:gd name="connsiteY303" fmla="*/ 563217 h 2763078"/>
              <a:gd name="connsiteX304" fmla="*/ 2783197 w 3213893"/>
              <a:gd name="connsiteY304" fmla="*/ 549965 h 2763078"/>
              <a:gd name="connsiteX305" fmla="*/ 2816328 w 3213893"/>
              <a:gd name="connsiteY305" fmla="*/ 523461 h 2763078"/>
              <a:gd name="connsiteX306" fmla="*/ 2842832 w 3213893"/>
              <a:gd name="connsiteY306" fmla="*/ 516835 h 2763078"/>
              <a:gd name="connsiteX307" fmla="*/ 2856084 w 3213893"/>
              <a:gd name="connsiteY307" fmla="*/ 503582 h 2763078"/>
              <a:gd name="connsiteX308" fmla="*/ 2875963 w 3213893"/>
              <a:gd name="connsiteY308" fmla="*/ 496956 h 2763078"/>
              <a:gd name="connsiteX309" fmla="*/ 2915719 w 3213893"/>
              <a:gd name="connsiteY309" fmla="*/ 457200 h 2763078"/>
              <a:gd name="connsiteX310" fmla="*/ 2942224 w 3213893"/>
              <a:gd name="connsiteY310" fmla="*/ 430695 h 2763078"/>
              <a:gd name="connsiteX311" fmla="*/ 2968728 w 3213893"/>
              <a:gd name="connsiteY311" fmla="*/ 371061 h 2763078"/>
              <a:gd name="connsiteX312" fmla="*/ 2975354 w 3213893"/>
              <a:gd name="connsiteY312" fmla="*/ 351182 h 2763078"/>
              <a:gd name="connsiteX313" fmla="*/ 2962102 w 3213893"/>
              <a:gd name="connsiteY313" fmla="*/ 291548 h 2763078"/>
              <a:gd name="connsiteX314" fmla="*/ 2942224 w 3213893"/>
              <a:gd name="connsiteY314" fmla="*/ 278295 h 2763078"/>
              <a:gd name="connsiteX315" fmla="*/ 2922345 w 3213893"/>
              <a:gd name="connsiteY315" fmla="*/ 231913 h 2763078"/>
              <a:gd name="connsiteX316" fmla="*/ 2889215 w 3213893"/>
              <a:gd name="connsiteY316" fmla="*/ 178904 h 2763078"/>
              <a:gd name="connsiteX317" fmla="*/ 2869337 w 3213893"/>
              <a:gd name="connsiteY317" fmla="*/ 172278 h 2763078"/>
              <a:gd name="connsiteX318" fmla="*/ 2856084 w 3213893"/>
              <a:gd name="connsiteY318" fmla="*/ 159026 h 2763078"/>
              <a:gd name="connsiteX319" fmla="*/ 2836206 w 3213893"/>
              <a:gd name="connsiteY319" fmla="*/ 152400 h 2763078"/>
              <a:gd name="connsiteX320" fmla="*/ 2803076 w 3213893"/>
              <a:gd name="connsiteY320" fmla="*/ 139148 h 2763078"/>
              <a:gd name="connsiteX321" fmla="*/ 2776571 w 3213893"/>
              <a:gd name="connsiteY321" fmla="*/ 119269 h 276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213893" h="2763078">
                <a:moveTo>
                  <a:pt x="2776571" y="119269"/>
                </a:moveTo>
                <a:lnTo>
                  <a:pt x="2776571" y="119269"/>
                </a:lnTo>
                <a:cubicBezTo>
                  <a:pt x="2778780" y="97182"/>
                  <a:pt x="2776669" y="74224"/>
                  <a:pt x="2783197" y="53009"/>
                </a:cubicBezTo>
                <a:cubicBezTo>
                  <a:pt x="2785953" y="44052"/>
                  <a:pt x="2797077" y="40329"/>
                  <a:pt x="2803076" y="33130"/>
                </a:cubicBezTo>
                <a:cubicBezTo>
                  <a:pt x="2830685" y="0"/>
                  <a:pt x="2799763" y="24296"/>
                  <a:pt x="2836206" y="0"/>
                </a:cubicBezTo>
                <a:cubicBezTo>
                  <a:pt x="2851667" y="2209"/>
                  <a:pt x="2867371" y="3114"/>
                  <a:pt x="2882589" y="6626"/>
                </a:cubicBezTo>
                <a:cubicBezTo>
                  <a:pt x="2896200" y="9767"/>
                  <a:pt x="2922345" y="19878"/>
                  <a:pt x="2922345" y="19878"/>
                </a:cubicBezTo>
                <a:cubicBezTo>
                  <a:pt x="2966519" y="17669"/>
                  <a:pt x="3010680" y="11331"/>
                  <a:pt x="3054867" y="13252"/>
                </a:cubicBezTo>
                <a:cubicBezTo>
                  <a:pt x="3062823" y="13598"/>
                  <a:pt x="3069770" y="20286"/>
                  <a:pt x="3074745" y="26504"/>
                </a:cubicBezTo>
                <a:cubicBezTo>
                  <a:pt x="3079108" y="31958"/>
                  <a:pt x="3079162" y="39756"/>
                  <a:pt x="3081371" y="46382"/>
                </a:cubicBezTo>
                <a:cubicBezTo>
                  <a:pt x="3083580" y="61843"/>
                  <a:pt x="3083509" y="77806"/>
                  <a:pt x="3087997" y="92765"/>
                </a:cubicBezTo>
                <a:cubicBezTo>
                  <a:pt x="3090285" y="100393"/>
                  <a:pt x="3097688" y="105520"/>
                  <a:pt x="3101250" y="112643"/>
                </a:cubicBezTo>
                <a:cubicBezTo>
                  <a:pt x="3106002" y="122147"/>
                  <a:pt x="3112380" y="150537"/>
                  <a:pt x="3114502" y="159026"/>
                </a:cubicBezTo>
                <a:cubicBezTo>
                  <a:pt x="3116711" y="187739"/>
                  <a:pt x="3117763" y="216564"/>
                  <a:pt x="3121128" y="245165"/>
                </a:cubicBezTo>
                <a:cubicBezTo>
                  <a:pt x="3122192" y="254209"/>
                  <a:pt x="3123682" y="263524"/>
                  <a:pt x="3127754" y="271669"/>
                </a:cubicBezTo>
                <a:cubicBezTo>
                  <a:pt x="3130548" y="277257"/>
                  <a:pt x="3136589" y="280504"/>
                  <a:pt x="3141006" y="284922"/>
                </a:cubicBezTo>
                <a:cubicBezTo>
                  <a:pt x="3146075" y="305197"/>
                  <a:pt x="3145631" y="316052"/>
                  <a:pt x="3160884" y="331304"/>
                </a:cubicBezTo>
                <a:cubicBezTo>
                  <a:pt x="3166515" y="336935"/>
                  <a:pt x="3174137" y="340139"/>
                  <a:pt x="3180763" y="344556"/>
                </a:cubicBezTo>
                <a:cubicBezTo>
                  <a:pt x="3193463" y="382656"/>
                  <a:pt x="3199813" y="375202"/>
                  <a:pt x="3187389" y="404191"/>
                </a:cubicBezTo>
                <a:cubicBezTo>
                  <a:pt x="3183498" y="413270"/>
                  <a:pt x="3178554" y="421860"/>
                  <a:pt x="3174137" y="430695"/>
                </a:cubicBezTo>
                <a:cubicBezTo>
                  <a:pt x="3175801" y="440680"/>
                  <a:pt x="3190756" y="543446"/>
                  <a:pt x="3200641" y="563217"/>
                </a:cubicBezTo>
                <a:lnTo>
                  <a:pt x="3213893" y="589722"/>
                </a:lnTo>
                <a:cubicBezTo>
                  <a:pt x="3196741" y="606874"/>
                  <a:pt x="3178036" y="628178"/>
                  <a:pt x="3154258" y="636104"/>
                </a:cubicBezTo>
                <a:lnTo>
                  <a:pt x="3134380" y="642730"/>
                </a:lnTo>
                <a:cubicBezTo>
                  <a:pt x="3133683" y="643427"/>
                  <a:pt x="3098615" y="675898"/>
                  <a:pt x="3101250" y="682487"/>
                </a:cubicBezTo>
                <a:cubicBezTo>
                  <a:pt x="3103769" y="688785"/>
                  <a:pt x="3139760" y="699741"/>
                  <a:pt x="3147632" y="702365"/>
                </a:cubicBezTo>
                <a:cubicBezTo>
                  <a:pt x="3166403" y="758678"/>
                  <a:pt x="3140223" y="690016"/>
                  <a:pt x="3167511" y="735495"/>
                </a:cubicBezTo>
                <a:cubicBezTo>
                  <a:pt x="3171105" y="741484"/>
                  <a:pt x="3171928" y="748748"/>
                  <a:pt x="3174137" y="755374"/>
                </a:cubicBezTo>
                <a:cubicBezTo>
                  <a:pt x="3176346" y="773043"/>
                  <a:pt x="3176444" y="791107"/>
                  <a:pt x="3180763" y="808382"/>
                </a:cubicBezTo>
                <a:cubicBezTo>
                  <a:pt x="3183159" y="817965"/>
                  <a:pt x="3193121" y="825050"/>
                  <a:pt x="3194015" y="834887"/>
                </a:cubicBezTo>
                <a:cubicBezTo>
                  <a:pt x="3195429" y="850440"/>
                  <a:pt x="3201169" y="873920"/>
                  <a:pt x="3187389" y="881269"/>
                </a:cubicBezTo>
                <a:cubicBezTo>
                  <a:pt x="3160036" y="895857"/>
                  <a:pt x="3125546" y="885686"/>
                  <a:pt x="3094624" y="887895"/>
                </a:cubicBezTo>
                <a:cubicBezTo>
                  <a:pt x="3087998" y="892313"/>
                  <a:pt x="3079843" y="895030"/>
                  <a:pt x="3074745" y="901148"/>
                </a:cubicBezTo>
                <a:cubicBezTo>
                  <a:pt x="3068422" y="908736"/>
                  <a:pt x="3066394" y="919076"/>
                  <a:pt x="3061493" y="927652"/>
                </a:cubicBezTo>
                <a:cubicBezTo>
                  <a:pt x="3057542" y="934566"/>
                  <a:pt x="3053339" y="941412"/>
                  <a:pt x="3048241" y="947530"/>
                </a:cubicBezTo>
                <a:cubicBezTo>
                  <a:pt x="3042242" y="954729"/>
                  <a:pt x="3034362" y="960210"/>
                  <a:pt x="3028363" y="967409"/>
                </a:cubicBezTo>
                <a:cubicBezTo>
                  <a:pt x="3023265" y="973527"/>
                  <a:pt x="3020294" y="981241"/>
                  <a:pt x="3015111" y="987287"/>
                </a:cubicBezTo>
                <a:cubicBezTo>
                  <a:pt x="3006980" y="996773"/>
                  <a:pt x="2998362" y="1005986"/>
                  <a:pt x="2988606" y="1013791"/>
                </a:cubicBezTo>
                <a:cubicBezTo>
                  <a:pt x="2913687" y="1073725"/>
                  <a:pt x="2971866" y="1017279"/>
                  <a:pt x="2935597" y="1053548"/>
                </a:cubicBezTo>
                <a:cubicBezTo>
                  <a:pt x="2933388" y="1060174"/>
                  <a:pt x="2927823" y="1066537"/>
                  <a:pt x="2928971" y="1073426"/>
                </a:cubicBezTo>
                <a:cubicBezTo>
                  <a:pt x="2931732" y="1089990"/>
                  <a:pt x="2950507" y="1098826"/>
                  <a:pt x="2962102" y="1106556"/>
                </a:cubicBezTo>
                <a:cubicBezTo>
                  <a:pt x="2964311" y="1115391"/>
                  <a:pt x="2963039" y="1125950"/>
                  <a:pt x="2968728" y="1133061"/>
                </a:cubicBezTo>
                <a:cubicBezTo>
                  <a:pt x="2973091" y="1138515"/>
                  <a:pt x="2983152" y="1135324"/>
                  <a:pt x="2988606" y="1139687"/>
                </a:cubicBezTo>
                <a:cubicBezTo>
                  <a:pt x="2994824" y="1144662"/>
                  <a:pt x="2998624" y="1152288"/>
                  <a:pt x="3001858" y="1159565"/>
                </a:cubicBezTo>
                <a:cubicBezTo>
                  <a:pt x="3007532" y="1172330"/>
                  <a:pt x="3015111" y="1199322"/>
                  <a:pt x="3015111" y="1199322"/>
                </a:cubicBezTo>
                <a:cubicBezTo>
                  <a:pt x="3012902" y="1216991"/>
                  <a:pt x="3017132" y="1236764"/>
                  <a:pt x="3008484" y="1252330"/>
                </a:cubicBezTo>
                <a:cubicBezTo>
                  <a:pt x="3004061" y="1260291"/>
                  <a:pt x="2989557" y="1253904"/>
                  <a:pt x="2981980" y="1258956"/>
                </a:cubicBezTo>
                <a:cubicBezTo>
                  <a:pt x="2975354" y="1263374"/>
                  <a:pt x="2975354" y="1274417"/>
                  <a:pt x="2968728" y="1278835"/>
                </a:cubicBezTo>
                <a:cubicBezTo>
                  <a:pt x="2961151" y="1283887"/>
                  <a:pt x="2951154" y="1283675"/>
                  <a:pt x="2942224" y="1285461"/>
                </a:cubicBezTo>
                <a:cubicBezTo>
                  <a:pt x="2929050" y="1288096"/>
                  <a:pt x="2915685" y="1289684"/>
                  <a:pt x="2902467" y="1292087"/>
                </a:cubicBezTo>
                <a:cubicBezTo>
                  <a:pt x="2891387" y="1294102"/>
                  <a:pt x="2880380" y="1296504"/>
                  <a:pt x="2869337" y="1298713"/>
                </a:cubicBezTo>
                <a:cubicBezTo>
                  <a:pt x="2824382" y="1268744"/>
                  <a:pt x="2840842" y="1283472"/>
                  <a:pt x="2816328" y="1258956"/>
                </a:cubicBezTo>
                <a:cubicBezTo>
                  <a:pt x="2815131" y="1259555"/>
                  <a:pt x="2777269" y="1274995"/>
                  <a:pt x="2776571" y="1285461"/>
                </a:cubicBezTo>
                <a:cubicBezTo>
                  <a:pt x="2774445" y="1317340"/>
                  <a:pt x="2769811" y="1364840"/>
                  <a:pt x="2796450" y="1391478"/>
                </a:cubicBezTo>
                <a:cubicBezTo>
                  <a:pt x="2802081" y="1397109"/>
                  <a:pt x="2809702" y="1400313"/>
                  <a:pt x="2816328" y="1404730"/>
                </a:cubicBezTo>
                <a:cubicBezTo>
                  <a:pt x="2818537" y="1411356"/>
                  <a:pt x="2821260" y="1417833"/>
                  <a:pt x="2822954" y="1424609"/>
                </a:cubicBezTo>
                <a:cubicBezTo>
                  <a:pt x="2825685" y="1435535"/>
                  <a:pt x="2825626" y="1447194"/>
                  <a:pt x="2829580" y="1457739"/>
                </a:cubicBezTo>
                <a:cubicBezTo>
                  <a:pt x="2832376" y="1465195"/>
                  <a:pt x="2838415" y="1470991"/>
                  <a:pt x="2842832" y="1477617"/>
                </a:cubicBezTo>
                <a:cubicBezTo>
                  <a:pt x="2840623" y="1532834"/>
                  <a:pt x="2840143" y="1588148"/>
                  <a:pt x="2836206" y="1643269"/>
                </a:cubicBezTo>
                <a:cubicBezTo>
                  <a:pt x="2834826" y="1662592"/>
                  <a:pt x="2819956" y="1675004"/>
                  <a:pt x="2809702" y="1689652"/>
                </a:cubicBezTo>
                <a:cubicBezTo>
                  <a:pt x="2800568" y="1702700"/>
                  <a:pt x="2796449" y="1720574"/>
                  <a:pt x="2783197" y="1729409"/>
                </a:cubicBezTo>
                <a:cubicBezTo>
                  <a:pt x="2736351" y="1760640"/>
                  <a:pt x="2794346" y="1721446"/>
                  <a:pt x="2736815" y="1762539"/>
                </a:cubicBezTo>
                <a:cubicBezTo>
                  <a:pt x="2730335" y="1767168"/>
                  <a:pt x="2723563" y="1771374"/>
                  <a:pt x="2716937" y="1775791"/>
                </a:cubicBezTo>
                <a:cubicBezTo>
                  <a:pt x="2710311" y="1773582"/>
                  <a:pt x="2704016" y="1769770"/>
                  <a:pt x="2697058" y="1769165"/>
                </a:cubicBezTo>
                <a:cubicBezTo>
                  <a:pt x="2652995" y="1765334"/>
                  <a:pt x="2608164" y="1769810"/>
                  <a:pt x="2564537" y="1762539"/>
                </a:cubicBezTo>
                <a:cubicBezTo>
                  <a:pt x="2553644" y="1760723"/>
                  <a:pt x="2547621" y="1748140"/>
                  <a:pt x="2538032" y="1742661"/>
                </a:cubicBezTo>
                <a:cubicBezTo>
                  <a:pt x="2531968" y="1739196"/>
                  <a:pt x="2524780" y="1738244"/>
                  <a:pt x="2518154" y="1736035"/>
                </a:cubicBezTo>
                <a:cubicBezTo>
                  <a:pt x="2509319" y="1729409"/>
                  <a:pt x="2501528" y="1721095"/>
                  <a:pt x="2491650" y="1716156"/>
                </a:cubicBezTo>
                <a:cubicBezTo>
                  <a:pt x="2406066" y="1673363"/>
                  <a:pt x="2517628" y="1744518"/>
                  <a:pt x="2445267" y="1696278"/>
                </a:cubicBezTo>
                <a:cubicBezTo>
                  <a:pt x="2427597" y="1700695"/>
                  <a:pt x="2408839" y="1701993"/>
                  <a:pt x="2392258" y="1709530"/>
                </a:cubicBezTo>
                <a:cubicBezTo>
                  <a:pt x="2382777" y="1713840"/>
                  <a:pt x="2363957" y="1739629"/>
                  <a:pt x="2359128" y="1749287"/>
                </a:cubicBezTo>
                <a:cubicBezTo>
                  <a:pt x="2356004" y="1755534"/>
                  <a:pt x="2356865" y="1763711"/>
                  <a:pt x="2352502" y="1769165"/>
                </a:cubicBezTo>
                <a:cubicBezTo>
                  <a:pt x="2347527" y="1775383"/>
                  <a:pt x="2338842" y="1777442"/>
                  <a:pt x="2332624" y="1782417"/>
                </a:cubicBezTo>
                <a:cubicBezTo>
                  <a:pt x="2327746" y="1786320"/>
                  <a:pt x="2324728" y="1792455"/>
                  <a:pt x="2319371" y="1795669"/>
                </a:cubicBezTo>
                <a:cubicBezTo>
                  <a:pt x="2310475" y="1801006"/>
                  <a:pt x="2280685" y="1806036"/>
                  <a:pt x="2272989" y="1808922"/>
                </a:cubicBezTo>
                <a:cubicBezTo>
                  <a:pt x="2253770" y="1816129"/>
                  <a:pt x="2243086" y="1824439"/>
                  <a:pt x="2226606" y="1835426"/>
                </a:cubicBezTo>
                <a:cubicBezTo>
                  <a:pt x="2222189" y="1842052"/>
                  <a:pt x="2216491" y="1847984"/>
                  <a:pt x="2213354" y="1855304"/>
                </a:cubicBezTo>
                <a:cubicBezTo>
                  <a:pt x="2187682" y="1915207"/>
                  <a:pt x="2226745" y="1851783"/>
                  <a:pt x="2193476" y="1901687"/>
                </a:cubicBezTo>
                <a:cubicBezTo>
                  <a:pt x="2239858" y="1932608"/>
                  <a:pt x="2224397" y="1914939"/>
                  <a:pt x="2246484" y="1948069"/>
                </a:cubicBezTo>
                <a:cubicBezTo>
                  <a:pt x="2244275" y="1970156"/>
                  <a:pt x="2246877" y="1993272"/>
                  <a:pt x="2239858" y="2014330"/>
                </a:cubicBezTo>
                <a:cubicBezTo>
                  <a:pt x="2237340" y="2021885"/>
                  <a:pt x="2226198" y="2022607"/>
                  <a:pt x="2219980" y="2027582"/>
                </a:cubicBezTo>
                <a:cubicBezTo>
                  <a:pt x="2215102" y="2031485"/>
                  <a:pt x="2212085" y="2037621"/>
                  <a:pt x="2206728" y="2040835"/>
                </a:cubicBezTo>
                <a:cubicBezTo>
                  <a:pt x="2200739" y="2044429"/>
                  <a:pt x="2193270" y="2044710"/>
                  <a:pt x="2186850" y="2047461"/>
                </a:cubicBezTo>
                <a:cubicBezTo>
                  <a:pt x="2177771" y="2051352"/>
                  <a:pt x="2169424" y="2056822"/>
                  <a:pt x="2160345" y="2060713"/>
                </a:cubicBezTo>
                <a:cubicBezTo>
                  <a:pt x="2153925" y="2063464"/>
                  <a:pt x="2146714" y="2064215"/>
                  <a:pt x="2140467" y="2067339"/>
                </a:cubicBezTo>
                <a:cubicBezTo>
                  <a:pt x="2089088" y="2093028"/>
                  <a:pt x="2150675" y="2070562"/>
                  <a:pt x="2100711" y="2087217"/>
                </a:cubicBezTo>
                <a:cubicBezTo>
                  <a:pt x="2096293" y="2091634"/>
                  <a:pt x="2093442" y="2098674"/>
                  <a:pt x="2087458" y="2100469"/>
                </a:cubicBezTo>
                <a:cubicBezTo>
                  <a:pt x="2070402" y="2105586"/>
                  <a:pt x="2052190" y="2105552"/>
                  <a:pt x="2034450" y="2107095"/>
                </a:cubicBezTo>
                <a:cubicBezTo>
                  <a:pt x="2001371" y="2109972"/>
                  <a:pt x="1968189" y="2111513"/>
                  <a:pt x="1935058" y="2113722"/>
                </a:cubicBezTo>
                <a:cubicBezTo>
                  <a:pt x="1928432" y="2118139"/>
                  <a:pt x="1921298" y="2121876"/>
                  <a:pt x="1915180" y="2126974"/>
                </a:cubicBezTo>
                <a:cubicBezTo>
                  <a:pt x="1907981" y="2132973"/>
                  <a:pt x="1903099" y="2141654"/>
                  <a:pt x="1895302" y="2146852"/>
                </a:cubicBezTo>
                <a:cubicBezTo>
                  <a:pt x="1889491" y="2150726"/>
                  <a:pt x="1882050" y="2151269"/>
                  <a:pt x="1875424" y="2153478"/>
                </a:cubicBezTo>
                <a:cubicBezTo>
                  <a:pt x="1851802" y="2177099"/>
                  <a:pt x="1873110" y="2158585"/>
                  <a:pt x="1835667" y="2179982"/>
                </a:cubicBezTo>
                <a:cubicBezTo>
                  <a:pt x="1828753" y="2183933"/>
                  <a:pt x="1823344" y="2190717"/>
                  <a:pt x="1815789" y="2193235"/>
                </a:cubicBezTo>
                <a:cubicBezTo>
                  <a:pt x="1803043" y="2197484"/>
                  <a:pt x="1789250" y="2197458"/>
                  <a:pt x="1776032" y="2199861"/>
                </a:cubicBezTo>
                <a:cubicBezTo>
                  <a:pt x="1764952" y="2201876"/>
                  <a:pt x="1753945" y="2204278"/>
                  <a:pt x="1742902" y="2206487"/>
                </a:cubicBezTo>
                <a:cubicBezTo>
                  <a:pt x="1734067" y="2210904"/>
                  <a:pt x="1725646" y="2216271"/>
                  <a:pt x="1716397" y="2219739"/>
                </a:cubicBezTo>
                <a:cubicBezTo>
                  <a:pt x="1707870" y="2222936"/>
                  <a:pt x="1697800" y="2221847"/>
                  <a:pt x="1689893" y="2226365"/>
                </a:cubicBezTo>
                <a:cubicBezTo>
                  <a:pt x="1681757" y="2231014"/>
                  <a:pt x="1678206" y="2241692"/>
                  <a:pt x="1670015" y="2246243"/>
                </a:cubicBezTo>
                <a:cubicBezTo>
                  <a:pt x="1646759" y="2259163"/>
                  <a:pt x="1622039" y="2259894"/>
                  <a:pt x="1597128" y="2266122"/>
                </a:cubicBezTo>
                <a:cubicBezTo>
                  <a:pt x="1491370" y="2292563"/>
                  <a:pt x="1613492" y="2268192"/>
                  <a:pt x="1497737" y="2286000"/>
                </a:cubicBezTo>
                <a:cubicBezTo>
                  <a:pt x="1486815" y="2287680"/>
                  <a:pt x="1457270" y="2292981"/>
                  <a:pt x="1444728" y="2299252"/>
                </a:cubicBezTo>
                <a:cubicBezTo>
                  <a:pt x="1408538" y="2317347"/>
                  <a:pt x="1441614" y="2309137"/>
                  <a:pt x="1404971" y="2319130"/>
                </a:cubicBezTo>
                <a:cubicBezTo>
                  <a:pt x="1387400" y="2323922"/>
                  <a:pt x="1351963" y="2332382"/>
                  <a:pt x="1351963" y="2332382"/>
                </a:cubicBezTo>
                <a:cubicBezTo>
                  <a:pt x="1337244" y="2347102"/>
                  <a:pt x="1318938" y="2367143"/>
                  <a:pt x="1298954" y="2372139"/>
                </a:cubicBezTo>
                <a:lnTo>
                  <a:pt x="1272450" y="2378765"/>
                </a:lnTo>
                <a:cubicBezTo>
                  <a:pt x="1259198" y="2387600"/>
                  <a:pt x="1248311" y="2402145"/>
                  <a:pt x="1232693" y="2405269"/>
                </a:cubicBezTo>
                <a:cubicBezTo>
                  <a:pt x="1165331" y="2418741"/>
                  <a:pt x="1227230" y="2404937"/>
                  <a:pt x="1179684" y="2418522"/>
                </a:cubicBezTo>
                <a:cubicBezTo>
                  <a:pt x="1170928" y="2421024"/>
                  <a:pt x="1161819" y="2422268"/>
                  <a:pt x="1153180" y="2425148"/>
                </a:cubicBezTo>
                <a:cubicBezTo>
                  <a:pt x="1141896" y="2428909"/>
                  <a:pt x="1131228" y="2434335"/>
                  <a:pt x="1120050" y="2438400"/>
                </a:cubicBezTo>
                <a:cubicBezTo>
                  <a:pt x="1106922" y="2443174"/>
                  <a:pt x="1091916" y="2443903"/>
                  <a:pt x="1080293" y="2451652"/>
                </a:cubicBezTo>
                <a:cubicBezTo>
                  <a:pt x="1065551" y="2461480"/>
                  <a:pt x="1058368" y="2468787"/>
                  <a:pt x="1040537" y="2471530"/>
                </a:cubicBezTo>
                <a:cubicBezTo>
                  <a:pt x="1018598" y="2474905"/>
                  <a:pt x="996363" y="2475947"/>
                  <a:pt x="974276" y="2478156"/>
                </a:cubicBezTo>
                <a:cubicBezTo>
                  <a:pt x="947133" y="2505301"/>
                  <a:pt x="947345" y="2498302"/>
                  <a:pt x="967650" y="2564295"/>
                </a:cubicBezTo>
                <a:cubicBezTo>
                  <a:pt x="969992" y="2571906"/>
                  <a:pt x="980902" y="2573130"/>
                  <a:pt x="987528" y="2577548"/>
                </a:cubicBezTo>
                <a:cubicBezTo>
                  <a:pt x="995102" y="2575023"/>
                  <a:pt x="1024129" y="2571238"/>
                  <a:pt x="1014032" y="2551043"/>
                </a:cubicBezTo>
                <a:cubicBezTo>
                  <a:pt x="1010909" y="2544796"/>
                  <a:pt x="1000930" y="2546111"/>
                  <a:pt x="994154" y="2544417"/>
                </a:cubicBezTo>
                <a:cubicBezTo>
                  <a:pt x="919227" y="2525685"/>
                  <a:pt x="1006562" y="2552970"/>
                  <a:pt x="921267" y="2524539"/>
                </a:cubicBezTo>
                <a:cubicBezTo>
                  <a:pt x="914641" y="2515704"/>
                  <a:pt x="907808" y="2507021"/>
                  <a:pt x="901389" y="2498035"/>
                </a:cubicBezTo>
                <a:cubicBezTo>
                  <a:pt x="896760" y="2491555"/>
                  <a:pt x="894763" y="2482574"/>
                  <a:pt x="888137" y="2478156"/>
                </a:cubicBezTo>
                <a:cubicBezTo>
                  <a:pt x="880560" y="2473104"/>
                  <a:pt x="870467" y="2473739"/>
                  <a:pt x="861632" y="2471530"/>
                </a:cubicBezTo>
                <a:cubicBezTo>
                  <a:pt x="859423" y="2464904"/>
                  <a:pt x="859551" y="2456955"/>
                  <a:pt x="855006" y="2451652"/>
                </a:cubicBezTo>
                <a:cubicBezTo>
                  <a:pt x="845802" y="2440914"/>
                  <a:pt x="834525" y="2431473"/>
                  <a:pt x="821876" y="2425148"/>
                </a:cubicBezTo>
                <a:cubicBezTo>
                  <a:pt x="811803" y="2420111"/>
                  <a:pt x="799951" y="2419643"/>
                  <a:pt x="788745" y="2418522"/>
                </a:cubicBezTo>
                <a:cubicBezTo>
                  <a:pt x="755706" y="2415218"/>
                  <a:pt x="722484" y="2414104"/>
                  <a:pt x="689354" y="2411895"/>
                </a:cubicBezTo>
                <a:cubicBezTo>
                  <a:pt x="680519" y="2414104"/>
                  <a:pt x="669289" y="2412083"/>
                  <a:pt x="662850" y="2418522"/>
                </a:cubicBezTo>
                <a:cubicBezTo>
                  <a:pt x="656411" y="2424961"/>
                  <a:pt x="654936" y="2436011"/>
                  <a:pt x="656224" y="2445026"/>
                </a:cubicBezTo>
                <a:cubicBezTo>
                  <a:pt x="657350" y="2452909"/>
                  <a:pt x="665915" y="2457781"/>
                  <a:pt x="669476" y="2464904"/>
                </a:cubicBezTo>
                <a:cubicBezTo>
                  <a:pt x="672600" y="2471151"/>
                  <a:pt x="672979" y="2478535"/>
                  <a:pt x="676102" y="2484782"/>
                </a:cubicBezTo>
                <a:cubicBezTo>
                  <a:pt x="679663" y="2491905"/>
                  <a:pt x="685793" y="2497538"/>
                  <a:pt x="689354" y="2504661"/>
                </a:cubicBezTo>
                <a:cubicBezTo>
                  <a:pt x="694673" y="2515299"/>
                  <a:pt x="698189" y="2526748"/>
                  <a:pt x="702606" y="2537791"/>
                </a:cubicBezTo>
                <a:cubicBezTo>
                  <a:pt x="700397" y="2559878"/>
                  <a:pt x="702601" y="2582865"/>
                  <a:pt x="695980" y="2604052"/>
                </a:cubicBezTo>
                <a:cubicBezTo>
                  <a:pt x="691229" y="2619254"/>
                  <a:pt x="678311" y="2630557"/>
                  <a:pt x="669476" y="2643809"/>
                </a:cubicBezTo>
                <a:cubicBezTo>
                  <a:pt x="652350" y="2669499"/>
                  <a:pt x="663779" y="2661169"/>
                  <a:pt x="636345" y="2670313"/>
                </a:cubicBezTo>
                <a:cubicBezTo>
                  <a:pt x="572261" y="2718376"/>
                  <a:pt x="640551" y="2671523"/>
                  <a:pt x="589963" y="2696817"/>
                </a:cubicBezTo>
                <a:cubicBezTo>
                  <a:pt x="582840" y="2700378"/>
                  <a:pt x="577361" y="2706835"/>
                  <a:pt x="570084" y="2710069"/>
                </a:cubicBezTo>
                <a:cubicBezTo>
                  <a:pt x="557319" y="2715742"/>
                  <a:pt x="543580" y="2718904"/>
                  <a:pt x="530328" y="2723322"/>
                </a:cubicBezTo>
                <a:cubicBezTo>
                  <a:pt x="530324" y="2723323"/>
                  <a:pt x="490574" y="2736573"/>
                  <a:pt x="490571" y="2736574"/>
                </a:cubicBezTo>
                <a:cubicBezTo>
                  <a:pt x="454424" y="2743803"/>
                  <a:pt x="420708" y="2751287"/>
                  <a:pt x="384554" y="2756452"/>
                </a:cubicBezTo>
                <a:cubicBezTo>
                  <a:pt x="366926" y="2758970"/>
                  <a:pt x="349215" y="2760869"/>
                  <a:pt x="331545" y="2763078"/>
                </a:cubicBezTo>
                <a:lnTo>
                  <a:pt x="271911" y="2743200"/>
                </a:lnTo>
                <a:cubicBezTo>
                  <a:pt x="265285" y="2740991"/>
                  <a:pt x="258279" y="2739698"/>
                  <a:pt x="252032" y="2736574"/>
                </a:cubicBezTo>
                <a:lnTo>
                  <a:pt x="225528" y="2723322"/>
                </a:lnTo>
                <a:cubicBezTo>
                  <a:pt x="215288" y="2713081"/>
                  <a:pt x="196984" y="2702352"/>
                  <a:pt x="218902" y="2683565"/>
                </a:cubicBezTo>
                <a:cubicBezTo>
                  <a:pt x="229508" y="2674474"/>
                  <a:pt x="258658" y="2670313"/>
                  <a:pt x="258658" y="2670313"/>
                </a:cubicBezTo>
                <a:cubicBezTo>
                  <a:pt x="288404" y="2640569"/>
                  <a:pt x="275438" y="2660322"/>
                  <a:pt x="265284" y="2584174"/>
                </a:cubicBezTo>
                <a:cubicBezTo>
                  <a:pt x="262855" y="2565954"/>
                  <a:pt x="249615" y="2523733"/>
                  <a:pt x="232154" y="2517913"/>
                </a:cubicBezTo>
                <a:lnTo>
                  <a:pt x="212276" y="2511287"/>
                </a:lnTo>
                <a:cubicBezTo>
                  <a:pt x="203441" y="2515704"/>
                  <a:pt x="194347" y="2519638"/>
                  <a:pt x="185771" y="2524539"/>
                </a:cubicBezTo>
                <a:cubicBezTo>
                  <a:pt x="178857" y="2528490"/>
                  <a:pt x="173016" y="2534230"/>
                  <a:pt x="165893" y="2537791"/>
                </a:cubicBezTo>
                <a:cubicBezTo>
                  <a:pt x="111027" y="2565224"/>
                  <a:pt x="183105" y="2519691"/>
                  <a:pt x="126137" y="2557669"/>
                </a:cubicBezTo>
                <a:cubicBezTo>
                  <a:pt x="118697" y="2568828"/>
                  <a:pt x="109280" y="2588475"/>
                  <a:pt x="93006" y="2590800"/>
                </a:cubicBezTo>
                <a:cubicBezTo>
                  <a:pt x="83991" y="2592088"/>
                  <a:pt x="75258" y="2586676"/>
                  <a:pt x="66502" y="2584174"/>
                </a:cubicBezTo>
                <a:cubicBezTo>
                  <a:pt x="48322" y="2578980"/>
                  <a:pt x="31000" y="2571298"/>
                  <a:pt x="13493" y="2564295"/>
                </a:cubicBezTo>
                <a:cubicBezTo>
                  <a:pt x="9076" y="2557669"/>
                  <a:pt x="709" y="2552367"/>
                  <a:pt x="241" y="2544417"/>
                </a:cubicBezTo>
                <a:cubicBezTo>
                  <a:pt x="-1217" y="2519633"/>
                  <a:pt x="4016" y="2453273"/>
                  <a:pt x="13493" y="2418522"/>
                </a:cubicBezTo>
                <a:lnTo>
                  <a:pt x="33371" y="2358887"/>
                </a:lnTo>
                <a:lnTo>
                  <a:pt x="39997" y="2339009"/>
                </a:lnTo>
                <a:cubicBezTo>
                  <a:pt x="58086" y="2194318"/>
                  <a:pt x="39997" y="2360765"/>
                  <a:pt x="39997" y="2047461"/>
                </a:cubicBezTo>
                <a:cubicBezTo>
                  <a:pt x="39997" y="2009848"/>
                  <a:pt x="43218" y="1972275"/>
                  <a:pt x="46624" y="1934817"/>
                </a:cubicBezTo>
                <a:cubicBezTo>
                  <a:pt x="49319" y="1905178"/>
                  <a:pt x="52976" y="1905959"/>
                  <a:pt x="59876" y="1881809"/>
                </a:cubicBezTo>
                <a:cubicBezTo>
                  <a:pt x="63480" y="1869196"/>
                  <a:pt x="73455" y="1821848"/>
                  <a:pt x="79754" y="1815548"/>
                </a:cubicBezTo>
                <a:lnTo>
                  <a:pt x="93006" y="1802295"/>
                </a:lnTo>
                <a:cubicBezTo>
                  <a:pt x="97423" y="1784626"/>
                  <a:pt x="102686" y="1767146"/>
                  <a:pt x="106258" y="1749287"/>
                </a:cubicBezTo>
                <a:cubicBezTo>
                  <a:pt x="108467" y="1738243"/>
                  <a:pt x="110152" y="1727082"/>
                  <a:pt x="112884" y="1716156"/>
                </a:cubicBezTo>
                <a:cubicBezTo>
                  <a:pt x="114578" y="1709380"/>
                  <a:pt x="117592" y="1702994"/>
                  <a:pt x="119511" y="1696278"/>
                </a:cubicBezTo>
                <a:cubicBezTo>
                  <a:pt x="123448" y="1682501"/>
                  <a:pt x="131055" y="1649452"/>
                  <a:pt x="132763" y="1636643"/>
                </a:cubicBezTo>
                <a:cubicBezTo>
                  <a:pt x="143272" y="1557822"/>
                  <a:pt x="125967" y="1590514"/>
                  <a:pt x="152641" y="1550504"/>
                </a:cubicBezTo>
                <a:cubicBezTo>
                  <a:pt x="161209" y="1516231"/>
                  <a:pt x="161145" y="1520353"/>
                  <a:pt x="165893" y="1477617"/>
                </a:cubicBezTo>
                <a:cubicBezTo>
                  <a:pt x="175199" y="1393861"/>
                  <a:pt x="158347" y="1425988"/>
                  <a:pt x="185771" y="1384852"/>
                </a:cubicBezTo>
                <a:cubicBezTo>
                  <a:pt x="187980" y="1367182"/>
                  <a:pt x="193876" y="1349589"/>
                  <a:pt x="192397" y="1331843"/>
                </a:cubicBezTo>
                <a:cubicBezTo>
                  <a:pt x="191577" y="1322000"/>
                  <a:pt x="182613" y="1314588"/>
                  <a:pt x="179145" y="1305339"/>
                </a:cubicBezTo>
                <a:cubicBezTo>
                  <a:pt x="175947" y="1296812"/>
                  <a:pt x="174728" y="1287670"/>
                  <a:pt x="172519" y="1278835"/>
                </a:cubicBezTo>
                <a:cubicBezTo>
                  <a:pt x="174728" y="1267791"/>
                  <a:pt x="170135" y="1252461"/>
                  <a:pt x="179145" y="1245704"/>
                </a:cubicBezTo>
                <a:cubicBezTo>
                  <a:pt x="191639" y="1236333"/>
                  <a:pt x="209996" y="1240713"/>
                  <a:pt x="225528" y="1239078"/>
                </a:cubicBezTo>
                <a:cubicBezTo>
                  <a:pt x="251978" y="1236294"/>
                  <a:pt x="278537" y="1234661"/>
                  <a:pt x="305041" y="1232452"/>
                </a:cubicBezTo>
                <a:cubicBezTo>
                  <a:pt x="318293" y="1219200"/>
                  <a:pt x="334401" y="1208288"/>
                  <a:pt x="344797" y="1192695"/>
                </a:cubicBezTo>
                <a:cubicBezTo>
                  <a:pt x="349215" y="1186069"/>
                  <a:pt x="352759" y="1178769"/>
                  <a:pt x="358050" y="1172817"/>
                </a:cubicBezTo>
                <a:cubicBezTo>
                  <a:pt x="370501" y="1158810"/>
                  <a:pt x="379624" y="1137606"/>
                  <a:pt x="397806" y="1133061"/>
                </a:cubicBezTo>
                <a:cubicBezTo>
                  <a:pt x="435237" y="1123704"/>
                  <a:pt x="415381" y="1128221"/>
                  <a:pt x="457441" y="1119809"/>
                </a:cubicBezTo>
                <a:cubicBezTo>
                  <a:pt x="475111" y="1122018"/>
                  <a:pt x="494884" y="1117787"/>
                  <a:pt x="510450" y="1126435"/>
                </a:cubicBezTo>
                <a:cubicBezTo>
                  <a:pt x="518411" y="1130857"/>
                  <a:pt x="516213" y="1143873"/>
                  <a:pt x="517076" y="1152939"/>
                </a:cubicBezTo>
                <a:cubicBezTo>
                  <a:pt x="520642" y="1190382"/>
                  <a:pt x="520703" y="1228089"/>
                  <a:pt x="523702" y="1265582"/>
                </a:cubicBezTo>
                <a:cubicBezTo>
                  <a:pt x="525122" y="1283332"/>
                  <a:pt x="518498" y="1305282"/>
                  <a:pt x="530328" y="1318591"/>
                </a:cubicBezTo>
                <a:cubicBezTo>
                  <a:pt x="540704" y="1330264"/>
                  <a:pt x="561250" y="1323008"/>
                  <a:pt x="576711" y="1325217"/>
                </a:cubicBezTo>
                <a:cubicBezTo>
                  <a:pt x="582852" y="1329311"/>
                  <a:pt x="611217" y="1342345"/>
                  <a:pt x="603215" y="1358348"/>
                </a:cubicBezTo>
                <a:cubicBezTo>
                  <a:pt x="596230" y="1372317"/>
                  <a:pt x="581128" y="1380435"/>
                  <a:pt x="570084" y="1391478"/>
                </a:cubicBezTo>
                <a:lnTo>
                  <a:pt x="550206" y="1411356"/>
                </a:lnTo>
                <a:lnTo>
                  <a:pt x="536954" y="1424609"/>
                </a:lnTo>
                <a:cubicBezTo>
                  <a:pt x="534745" y="1431235"/>
                  <a:pt x="534691" y="1439033"/>
                  <a:pt x="530328" y="1444487"/>
                </a:cubicBezTo>
                <a:cubicBezTo>
                  <a:pt x="525353" y="1450705"/>
                  <a:pt x="516081" y="1452108"/>
                  <a:pt x="510450" y="1457739"/>
                </a:cubicBezTo>
                <a:cubicBezTo>
                  <a:pt x="504819" y="1463370"/>
                  <a:pt x="501615" y="1470991"/>
                  <a:pt x="497197" y="1477617"/>
                </a:cubicBezTo>
                <a:cubicBezTo>
                  <a:pt x="490571" y="1475408"/>
                  <a:pt x="484303" y="1470991"/>
                  <a:pt x="477319" y="1470991"/>
                </a:cubicBezTo>
                <a:cubicBezTo>
                  <a:pt x="389871" y="1470991"/>
                  <a:pt x="390648" y="1472423"/>
                  <a:pt x="331545" y="1484243"/>
                </a:cubicBezTo>
                <a:cubicBezTo>
                  <a:pt x="268137" y="1547654"/>
                  <a:pt x="349321" y="1472394"/>
                  <a:pt x="291789" y="1510748"/>
                </a:cubicBezTo>
                <a:cubicBezTo>
                  <a:pt x="242156" y="1543836"/>
                  <a:pt x="299298" y="1521497"/>
                  <a:pt x="252032" y="1537252"/>
                </a:cubicBezTo>
                <a:cubicBezTo>
                  <a:pt x="238780" y="1546087"/>
                  <a:pt x="223538" y="1552494"/>
                  <a:pt x="212276" y="1563756"/>
                </a:cubicBezTo>
                <a:lnTo>
                  <a:pt x="185771" y="1590261"/>
                </a:lnTo>
                <a:cubicBezTo>
                  <a:pt x="181354" y="1603513"/>
                  <a:pt x="178766" y="1617523"/>
                  <a:pt x="172519" y="1630017"/>
                </a:cubicBezTo>
                <a:cubicBezTo>
                  <a:pt x="168102" y="1638852"/>
                  <a:pt x="162735" y="1647273"/>
                  <a:pt x="159267" y="1656522"/>
                </a:cubicBezTo>
                <a:cubicBezTo>
                  <a:pt x="149923" y="1681439"/>
                  <a:pt x="154493" y="1697608"/>
                  <a:pt x="139389" y="1722782"/>
                </a:cubicBezTo>
                <a:lnTo>
                  <a:pt x="119511" y="1755913"/>
                </a:lnTo>
                <a:cubicBezTo>
                  <a:pt x="121720" y="1811130"/>
                  <a:pt x="120250" y="1866618"/>
                  <a:pt x="126137" y="1921565"/>
                </a:cubicBezTo>
                <a:cubicBezTo>
                  <a:pt x="126985" y="1929483"/>
                  <a:pt x="133171" y="1936468"/>
                  <a:pt x="139389" y="1941443"/>
                </a:cubicBezTo>
                <a:cubicBezTo>
                  <a:pt x="144843" y="1945806"/>
                  <a:pt x="152641" y="1945860"/>
                  <a:pt x="159267" y="1948069"/>
                </a:cubicBezTo>
                <a:cubicBezTo>
                  <a:pt x="163684" y="1952487"/>
                  <a:pt x="167641" y="1957419"/>
                  <a:pt x="172519" y="1961322"/>
                </a:cubicBezTo>
                <a:cubicBezTo>
                  <a:pt x="178737" y="1966297"/>
                  <a:pt x="187422" y="1968356"/>
                  <a:pt x="192397" y="1974574"/>
                </a:cubicBezTo>
                <a:cubicBezTo>
                  <a:pt x="196760" y="1980028"/>
                  <a:pt x="195900" y="1988205"/>
                  <a:pt x="199024" y="1994452"/>
                </a:cubicBezTo>
                <a:cubicBezTo>
                  <a:pt x="202586" y="2001575"/>
                  <a:pt x="207859" y="2007704"/>
                  <a:pt x="212276" y="2014330"/>
                </a:cubicBezTo>
                <a:cubicBezTo>
                  <a:pt x="210067" y="2034208"/>
                  <a:pt x="211975" y="2054991"/>
                  <a:pt x="205650" y="2073965"/>
                </a:cubicBezTo>
                <a:cubicBezTo>
                  <a:pt x="199967" y="2091014"/>
                  <a:pt x="175099" y="2120407"/>
                  <a:pt x="159267" y="2133600"/>
                </a:cubicBezTo>
                <a:cubicBezTo>
                  <a:pt x="153149" y="2138698"/>
                  <a:pt x="146015" y="2142435"/>
                  <a:pt x="139389" y="2146852"/>
                </a:cubicBezTo>
                <a:cubicBezTo>
                  <a:pt x="137180" y="2153478"/>
                  <a:pt x="132131" y="2159774"/>
                  <a:pt x="132763" y="2166730"/>
                </a:cubicBezTo>
                <a:cubicBezTo>
                  <a:pt x="134412" y="2184869"/>
                  <a:pt x="139791" y="2202622"/>
                  <a:pt x="146015" y="2219739"/>
                </a:cubicBezTo>
                <a:cubicBezTo>
                  <a:pt x="152276" y="2236957"/>
                  <a:pt x="184337" y="2264688"/>
                  <a:pt x="192397" y="2272748"/>
                </a:cubicBezTo>
                <a:cubicBezTo>
                  <a:pt x="196815" y="2277166"/>
                  <a:pt x="202185" y="2280802"/>
                  <a:pt x="205650" y="2286000"/>
                </a:cubicBezTo>
                <a:cubicBezTo>
                  <a:pt x="238556" y="2335359"/>
                  <a:pt x="196261" y="2274732"/>
                  <a:pt x="238780" y="2325756"/>
                </a:cubicBezTo>
                <a:cubicBezTo>
                  <a:pt x="243878" y="2331874"/>
                  <a:pt x="244909" y="2342073"/>
                  <a:pt x="252032" y="2345635"/>
                </a:cubicBezTo>
                <a:cubicBezTo>
                  <a:pt x="264049" y="2351643"/>
                  <a:pt x="278472" y="2350485"/>
                  <a:pt x="291789" y="2352261"/>
                </a:cubicBezTo>
                <a:cubicBezTo>
                  <a:pt x="311614" y="2354904"/>
                  <a:pt x="331546" y="2356678"/>
                  <a:pt x="351424" y="2358887"/>
                </a:cubicBezTo>
                <a:cubicBezTo>
                  <a:pt x="353737" y="2359658"/>
                  <a:pt x="407670" y="2378765"/>
                  <a:pt x="417684" y="2378765"/>
                </a:cubicBezTo>
                <a:cubicBezTo>
                  <a:pt x="431119" y="2378765"/>
                  <a:pt x="444189" y="2374348"/>
                  <a:pt x="457441" y="2372139"/>
                </a:cubicBezTo>
                <a:cubicBezTo>
                  <a:pt x="464067" y="2367722"/>
                  <a:pt x="473758" y="2366010"/>
                  <a:pt x="477319" y="2358887"/>
                </a:cubicBezTo>
                <a:cubicBezTo>
                  <a:pt x="503751" y="2306021"/>
                  <a:pt x="461499" y="2326612"/>
                  <a:pt x="503824" y="2312504"/>
                </a:cubicBezTo>
                <a:cubicBezTo>
                  <a:pt x="517076" y="2314713"/>
                  <a:pt x="531179" y="2313963"/>
                  <a:pt x="543580" y="2319130"/>
                </a:cubicBezTo>
                <a:cubicBezTo>
                  <a:pt x="558282" y="2325256"/>
                  <a:pt x="570085" y="2336800"/>
                  <a:pt x="583337" y="2345635"/>
                </a:cubicBezTo>
                <a:cubicBezTo>
                  <a:pt x="589963" y="2350052"/>
                  <a:pt x="595660" y="2356369"/>
                  <a:pt x="603215" y="2358887"/>
                </a:cubicBezTo>
                <a:lnTo>
                  <a:pt x="623093" y="2365513"/>
                </a:lnTo>
                <a:cubicBezTo>
                  <a:pt x="634137" y="2363304"/>
                  <a:pt x="651461" y="2369093"/>
                  <a:pt x="656224" y="2358887"/>
                </a:cubicBezTo>
                <a:cubicBezTo>
                  <a:pt x="669433" y="2330582"/>
                  <a:pt x="666648" y="2297229"/>
                  <a:pt x="669476" y="2266122"/>
                </a:cubicBezTo>
                <a:cubicBezTo>
                  <a:pt x="671685" y="2241826"/>
                  <a:pt x="672878" y="2217417"/>
                  <a:pt x="676102" y="2193235"/>
                </a:cubicBezTo>
                <a:cubicBezTo>
                  <a:pt x="677306" y="2184208"/>
                  <a:pt x="680752" y="2175620"/>
                  <a:pt x="682728" y="2166730"/>
                </a:cubicBezTo>
                <a:cubicBezTo>
                  <a:pt x="685171" y="2155736"/>
                  <a:pt x="687145" y="2144643"/>
                  <a:pt x="689354" y="2133600"/>
                </a:cubicBezTo>
                <a:cubicBezTo>
                  <a:pt x="691563" y="2093843"/>
                  <a:pt x="690718" y="2053799"/>
                  <a:pt x="695980" y="2014330"/>
                </a:cubicBezTo>
                <a:cubicBezTo>
                  <a:pt x="696903" y="2007407"/>
                  <a:pt x="700912" y="2027433"/>
                  <a:pt x="702606" y="2034209"/>
                </a:cubicBezTo>
                <a:lnTo>
                  <a:pt x="715858" y="2087217"/>
                </a:lnTo>
                <a:cubicBezTo>
                  <a:pt x="717869" y="2105318"/>
                  <a:pt x="723667" y="2181756"/>
                  <a:pt x="735737" y="2199861"/>
                </a:cubicBezTo>
                <a:lnTo>
                  <a:pt x="748989" y="2219739"/>
                </a:lnTo>
                <a:cubicBezTo>
                  <a:pt x="751198" y="2228574"/>
                  <a:pt x="753113" y="2237487"/>
                  <a:pt x="755615" y="2246243"/>
                </a:cubicBezTo>
                <a:cubicBezTo>
                  <a:pt x="760810" y="2264425"/>
                  <a:pt x="768489" y="2281741"/>
                  <a:pt x="775493" y="2299252"/>
                </a:cubicBezTo>
                <a:cubicBezTo>
                  <a:pt x="784328" y="2297043"/>
                  <a:pt x="794090" y="2297144"/>
                  <a:pt x="801997" y="2292626"/>
                </a:cubicBezTo>
                <a:cubicBezTo>
                  <a:pt x="820479" y="2282065"/>
                  <a:pt x="822651" y="2267841"/>
                  <a:pt x="835128" y="2252869"/>
                </a:cubicBezTo>
                <a:cubicBezTo>
                  <a:pt x="841127" y="2245670"/>
                  <a:pt x="848908" y="2240106"/>
                  <a:pt x="855006" y="2232991"/>
                </a:cubicBezTo>
                <a:cubicBezTo>
                  <a:pt x="862193" y="2224606"/>
                  <a:pt x="866400" y="2213557"/>
                  <a:pt x="874884" y="2206487"/>
                </a:cubicBezTo>
                <a:cubicBezTo>
                  <a:pt x="880250" y="2202016"/>
                  <a:pt x="888137" y="2202070"/>
                  <a:pt x="894763" y="2199861"/>
                </a:cubicBezTo>
                <a:cubicBezTo>
                  <a:pt x="901389" y="2193235"/>
                  <a:pt x="906844" y="2185180"/>
                  <a:pt x="914641" y="2179982"/>
                </a:cubicBezTo>
                <a:cubicBezTo>
                  <a:pt x="920452" y="2176108"/>
                  <a:pt x="928161" y="2176246"/>
                  <a:pt x="934519" y="2173356"/>
                </a:cubicBezTo>
                <a:cubicBezTo>
                  <a:pt x="1015996" y="2136322"/>
                  <a:pt x="960931" y="2155718"/>
                  <a:pt x="1007406" y="2140226"/>
                </a:cubicBezTo>
                <a:cubicBezTo>
                  <a:pt x="1016241" y="2133600"/>
                  <a:pt x="1024546" y="2126201"/>
                  <a:pt x="1033911" y="2120348"/>
                </a:cubicBezTo>
                <a:cubicBezTo>
                  <a:pt x="1059828" y="2104150"/>
                  <a:pt x="1058412" y="2112077"/>
                  <a:pt x="1080293" y="2093843"/>
                </a:cubicBezTo>
                <a:cubicBezTo>
                  <a:pt x="1131306" y="2051332"/>
                  <a:pt x="1070699" y="2093612"/>
                  <a:pt x="1120050" y="2060713"/>
                </a:cubicBezTo>
                <a:cubicBezTo>
                  <a:pt x="1124467" y="2051878"/>
                  <a:pt x="1128401" y="2042785"/>
                  <a:pt x="1133302" y="2034209"/>
                </a:cubicBezTo>
                <a:cubicBezTo>
                  <a:pt x="1137253" y="2027295"/>
                  <a:pt x="1142993" y="2021453"/>
                  <a:pt x="1146554" y="2014330"/>
                </a:cubicBezTo>
                <a:cubicBezTo>
                  <a:pt x="1149677" y="2008083"/>
                  <a:pt x="1148241" y="1999391"/>
                  <a:pt x="1153180" y="1994452"/>
                </a:cubicBezTo>
                <a:cubicBezTo>
                  <a:pt x="1161368" y="1986264"/>
                  <a:pt x="1187683" y="1978534"/>
                  <a:pt x="1199563" y="1974574"/>
                </a:cubicBezTo>
                <a:cubicBezTo>
                  <a:pt x="1234485" y="1939651"/>
                  <a:pt x="1232188" y="1926038"/>
                  <a:pt x="1272450" y="1921565"/>
                </a:cubicBezTo>
                <a:cubicBezTo>
                  <a:pt x="1303261" y="1918142"/>
                  <a:pt x="1334293" y="1917148"/>
                  <a:pt x="1365215" y="1914939"/>
                </a:cubicBezTo>
                <a:cubicBezTo>
                  <a:pt x="1390573" y="1906486"/>
                  <a:pt x="1406438" y="1900068"/>
                  <a:pt x="1431476" y="1895061"/>
                </a:cubicBezTo>
                <a:cubicBezTo>
                  <a:pt x="1512709" y="1878815"/>
                  <a:pt x="1436172" y="1897200"/>
                  <a:pt x="1497737" y="1881809"/>
                </a:cubicBezTo>
                <a:cubicBezTo>
                  <a:pt x="1502154" y="1877391"/>
                  <a:pt x="1506111" y="1872459"/>
                  <a:pt x="1510989" y="1868556"/>
                </a:cubicBezTo>
                <a:cubicBezTo>
                  <a:pt x="1517207" y="1863581"/>
                  <a:pt x="1525236" y="1860935"/>
                  <a:pt x="1530867" y="1855304"/>
                </a:cubicBezTo>
                <a:cubicBezTo>
                  <a:pt x="1536498" y="1849673"/>
                  <a:pt x="1538875" y="1841419"/>
                  <a:pt x="1544119" y="1835426"/>
                </a:cubicBezTo>
                <a:cubicBezTo>
                  <a:pt x="1554404" y="1823672"/>
                  <a:pt x="1566206" y="1813339"/>
                  <a:pt x="1577250" y="1802295"/>
                </a:cubicBezTo>
                <a:cubicBezTo>
                  <a:pt x="1586085" y="1793460"/>
                  <a:pt x="1593358" y="1782721"/>
                  <a:pt x="1603754" y="1775791"/>
                </a:cubicBezTo>
                <a:cubicBezTo>
                  <a:pt x="1610380" y="1771374"/>
                  <a:pt x="1617514" y="1767637"/>
                  <a:pt x="1623632" y="1762539"/>
                </a:cubicBezTo>
                <a:cubicBezTo>
                  <a:pt x="1630831" y="1756540"/>
                  <a:pt x="1636114" y="1748414"/>
                  <a:pt x="1643511" y="1742661"/>
                </a:cubicBezTo>
                <a:cubicBezTo>
                  <a:pt x="1656083" y="1732883"/>
                  <a:pt x="1683267" y="1716156"/>
                  <a:pt x="1683267" y="1716156"/>
                </a:cubicBezTo>
                <a:cubicBezTo>
                  <a:pt x="1689893" y="1705113"/>
                  <a:pt x="1694664" y="1692718"/>
                  <a:pt x="1703145" y="1683026"/>
                </a:cubicBezTo>
                <a:cubicBezTo>
                  <a:pt x="1708894" y="1676456"/>
                  <a:pt x="1740023" y="1656232"/>
                  <a:pt x="1749528" y="1649895"/>
                </a:cubicBezTo>
                <a:cubicBezTo>
                  <a:pt x="1756154" y="1654313"/>
                  <a:pt x="1763775" y="1657517"/>
                  <a:pt x="1769406" y="1663148"/>
                </a:cubicBezTo>
                <a:cubicBezTo>
                  <a:pt x="1775495" y="1669237"/>
                  <a:pt x="1791396" y="1696219"/>
                  <a:pt x="1802537" y="1702904"/>
                </a:cubicBezTo>
                <a:cubicBezTo>
                  <a:pt x="1808526" y="1706497"/>
                  <a:pt x="1815789" y="1707321"/>
                  <a:pt x="1822415" y="1709530"/>
                </a:cubicBezTo>
                <a:cubicBezTo>
                  <a:pt x="1860072" y="1696978"/>
                  <a:pt x="1837356" y="1707842"/>
                  <a:pt x="1882050" y="1663148"/>
                </a:cubicBezTo>
                <a:cubicBezTo>
                  <a:pt x="1886468" y="1658730"/>
                  <a:pt x="1889375" y="1651871"/>
                  <a:pt x="1895302" y="1649895"/>
                </a:cubicBezTo>
                <a:cubicBezTo>
                  <a:pt x="1942957" y="1634010"/>
                  <a:pt x="1883452" y="1653280"/>
                  <a:pt x="1941684" y="1636643"/>
                </a:cubicBezTo>
                <a:cubicBezTo>
                  <a:pt x="1948400" y="1634724"/>
                  <a:pt x="1954847" y="1631936"/>
                  <a:pt x="1961563" y="1630017"/>
                </a:cubicBezTo>
                <a:cubicBezTo>
                  <a:pt x="2019795" y="1613380"/>
                  <a:pt x="1960290" y="1632650"/>
                  <a:pt x="2007945" y="1616765"/>
                </a:cubicBezTo>
                <a:cubicBezTo>
                  <a:pt x="2014571" y="1610139"/>
                  <a:pt x="2022071" y="1604284"/>
                  <a:pt x="2027824" y="1596887"/>
                </a:cubicBezTo>
                <a:cubicBezTo>
                  <a:pt x="2035404" y="1587142"/>
                  <a:pt x="2062140" y="1542692"/>
                  <a:pt x="2074206" y="1530626"/>
                </a:cubicBezTo>
                <a:cubicBezTo>
                  <a:pt x="2089459" y="1515373"/>
                  <a:pt x="2100313" y="1515817"/>
                  <a:pt x="2120589" y="1510748"/>
                </a:cubicBezTo>
                <a:cubicBezTo>
                  <a:pt x="2125006" y="1504122"/>
                  <a:pt x="2126718" y="1494431"/>
                  <a:pt x="2133841" y="1490869"/>
                </a:cubicBezTo>
                <a:cubicBezTo>
                  <a:pt x="2145857" y="1484861"/>
                  <a:pt x="2160423" y="1486878"/>
                  <a:pt x="2173597" y="1484243"/>
                </a:cubicBezTo>
                <a:cubicBezTo>
                  <a:pt x="2182527" y="1482457"/>
                  <a:pt x="2191267" y="1479826"/>
                  <a:pt x="2200102" y="1477617"/>
                </a:cubicBezTo>
                <a:cubicBezTo>
                  <a:pt x="2211145" y="1468782"/>
                  <a:pt x="2220869" y="1457981"/>
                  <a:pt x="2233232" y="1451113"/>
                </a:cubicBezTo>
                <a:cubicBezTo>
                  <a:pt x="2278537" y="1425944"/>
                  <a:pt x="2245001" y="1466590"/>
                  <a:pt x="2272989" y="1424609"/>
                </a:cubicBezTo>
                <a:cubicBezTo>
                  <a:pt x="2279615" y="1429026"/>
                  <a:pt x="2285744" y="1434300"/>
                  <a:pt x="2292867" y="1437861"/>
                </a:cubicBezTo>
                <a:cubicBezTo>
                  <a:pt x="2313296" y="1448075"/>
                  <a:pt x="2347481" y="1448829"/>
                  <a:pt x="2365754" y="1451113"/>
                </a:cubicBezTo>
                <a:cubicBezTo>
                  <a:pt x="2372380" y="1455530"/>
                  <a:pt x="2378077" y="1466883"/>
                  <a:pt x="2385632" y="1464365"/>
                </a:cubicBezTo>
                <a:cubicBezTo>
                  <a:pt x="2396109" y="1460873"/>
                  <a:pt x="2398324" y="1446246"/>
                  <a:pt x="2405511" y="1437861"/>
                </a:cubicBezTo>
                <a:cubicBezTo>
                  <a:pt x="2411609" y="1430746"/>
                  <a:pt x="2418763" y="1424608"/>
                  <a:pt x="2425389" y="1417982"/>
                </a:cubicBezTo>
                <a:cubicBezTo>
                  <a:pt x="2444755" y="1359884"/>
                  <a:pt x="2411354" y="1450209"/>
                  <a:pt x="2458519" y="1371600"/>
                </a:cubicBezTo>
                <a:cubicBezTo>
                  <a:pt x="2495316" y="1310271"/>
                  <a:pt x="2448161" y="1347582"/>
                  <a:pt x="2491650" y="1318591"/>
                </a:cubicBezTo>
                <a:cubicBezTo>
                  <a:pt x="2493859" y="1309756"/>
                  <a:pt x="2494578" y="1300409"/>
                  <a:pt x="2498276" y="1292087"/>
                </a:cubicBezTo>
                <a:cubicBezTo>
                  <a:pt x="2503605" y="1280096"/>
                  <a:pt x="2522539" y="1252378"/>
                  <a:pt x="2531406" y="1239078"/>
                </a:cubicBezTo>
                <a:cubicBezTo>
                  <a:pt x="2547676" y="1173998"/>
                  <a:pt x="2524121" y="1253649"/>
                  <a:pt x="2557911" y="1186069"/>
                </a:cubicBezTo>
                <a:cubicBezTo>
                  <a:pt x="2564158" y="1173575"/>
                  <a:pt x="2571163" y="1146313"/>
                  <a:pt x="2571163" y="1146313"/>
                </a:cubicBezTo>
                <a:cubicBezTo>
                  <a:pt x="2575580" y="1018209"/>
                  <a:pt x="2576028" y="889906"/>
                  <a:pt x="2584415" y="762000"/>
                </a:cubicBezTo>
                <a:cubicBezTo>
                  <a:pt x="2584936" y="754054"/>
                  <a:pt x="2595149" y="749677"/>
                  <a:pt x="2597667" y="742122"/>
                </a:cubicBezTo>
                <a:cubicBezTo>
                  <a:pt x="2601915" y="729376"/>
                  <a:pt x="2597860" y="714160"/>
                  <a:pt x="2604293" y="702365"/>
                </a:cubicBezTo>
                <a:cubicBezTo>
                  <a:pt x="2611772" y="688654"/>
                  <a:pt x="2628761" y="682230"/>
                  <a:pt x="2637424" y="669235"/>
                </a:cubicBezTo>
                <a:cubicBezTo>
                  <a:pt x="2656802" y="640167"/>
                  <a:pt x="2644305" y="654134"/>
                  <a:pt x="2677180" y="629478"/>
                </a:cubicBezTo>
                <a:cubicBezTo>
                  <a:pt x="2680960" y="618139"/>
                  <a:pt x="2686048" y="597062"/>
                  <a:pt x="2697058" y="589722"/>
                </a:cubicBezTo>
                <a:cubicBezTo>
                  <a:pt x="2704635" y="584670"/>
                  <a:pt x="2714728" y="585304"/>
                  <a:pt x="2723563" y="583095"/>
                </a:cubicBezTo>
                <a:cubicBezTo>
                  <a:pt x="2730189" y="576469"/>
                  <a:pt x="2735250" y="567768"/>
                  <a:pt x="2743441" y="563217"/>
                </a:cubicBezTo>
                <a:cubicBezTo>
                  <a:pt x="2755652" y="556433"/>
                  <a:pt x="2783197" y="549965"/>
                  <a:pt x="2783197" y="549965"/>
                </a:cubicBezTo>
                <a:cubicBezTo>
                  <a:pt x="2793883" y="539279"/>
                  <a:pt x="2801702" y="529729"/>
                  <a:pt x="2816328" y="523461"/>
                </a:cubicBezTo>
                <a:cubicBezTo>
                  <a:pt x="2824698" y="519874"/>
                  <a:pt x="2833997" y="519044"/>
                  <a:pt x="2842832" y="516835"/>
                </a:cubicBezTo>
                <a:cubicBezTo>
                  <a:pt x="2847249" y="512417"/>
                  <a:pt x="2850727" y="506796"/>
                  <a:pt x="2856084" y="503582"/>
                </a:cubicBezTo>
                <a:cubicBezTo>
                  <a:pt x="2862073" y="499988"/>
                  <a:pt x="2870450" y="501244"/>
                  <a:pt x="2875963" y="496956"/>
                </a:cubicBezTo>
                <a:cubicBezTo>
                  <a:pt x="2890756" y="485450"/>
                  <a:pt x="2902467" y="470452"/>
                  <a:pt x="2915719" y="457200"/>
                </a:cubicBezTo>
                <a:cubicBezTo>
                  <a:pt x="2924554" y="448365"/>
                  <a:pt x="2935293" y="441091"/>
                  <a:pt x="2942224" y="430695"/>
                </a:cubicBezTo>
                <a:cubicBezTo>
                  <a:pt x="2963224" y="399195"/>
                  <a:pt x="2952958" y="418371"/>
                  <a:pt x="2968728" y="371061"/>
                </a:cubicBezTo>
                <a:lnTo>
                  <a:pt x="2975354" y="351182"/>
                </a:lnTo>
                <a:cubicBezTo>
                  <a:pt x="2975286" y="350775"/>
                  <a:pt x="2968970" y="300133"/>
                  <a:pt x="2962102" y="291548"/>
                </a:cubicBezTo>
                <a:cubicBezTo>
                  <a:pt x="2957127" y="285329"/>
                  <a:pt x="2948850" y="282713"/>
                  <a:pt x="2942224" y="278295"/>
                </a:cubicBezTo>
                <a:cubicBezTo>
                  <a:pt x="2920881" y="214277"/>
                  <a:pt x="2955113" y="313835"/>
                  <a:pt x="2922345" y="231913"/>
                </a:cubicBezTo>
                <a:cubicBezTo>
                  <a:pt x="2907237" y="194142"/>
                  <a:pt x="2920339" y="194466"/>
                  <a:pt x="2889215" y="178904"/>
                </a:cubicBezTo>
                <a:cubicBezTo>
                  <a:pt x="2882968" y="175780"/>
                  <a:pt x="2875963" y="174487"/>
                  <a:pt x="2869337" y="172278"/>
                </a:cubicBezTo>
                <a:cubicBezTo>
                  <a:pt x="2864919" y="167861"/>
                  <a:pt x="2861441" y="162240"/>
                  <a:pt x="2856084" y="159026"/>
                </a:cubicBezTo>
                <a:cubicBezTo>
                  <a:pt x="2850095" y="155433"/>
                  <a:pt x="2842746" y="154852"/>
                  <a:pt x="2836206" y="152400"/>
                </a:cubicBezTo>
                <a:cubicBezTo>
                  <a:pt x="2825069" y="148224"/>
                  <a:pt x="2814119" y="143565"/>
                  <a:pt x="2803076" y="139148"/>
                </a:cubicBezTo>
                <a:cubicBezTo>
                  <a:pt x="2795252" y="107852"/>
                  <a:pt x="2780989" y="122582"/>
                  <a:pt x="2776571" y="11926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5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p:bldP spid="11" grpId="0"/>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082BA-540B-4198-932C-0C9978537B19}"/>
              </a:ext>
            </a:extLst>
          </p:cNvPr>
          <p:cNvSpPr txBox="1"/>
          <p:nvPr/>
        </p:nvSpPr>
        <p:spPr>
          <a:xfrm>
            <a:off x="297951" y="267128"/>
            <a:ext cx="2007927" cy="461665"/>
          </a:xfrm>
          <a:prstGeom prst="rect">
            <a:avLst/>
          </a:prstGeom>
          <a:solidFill>
            <a:schemeClr val="accent4">
              <a:lumMod val="20000"/>
              <a:lumOff val="80000"/>
            </a:schemeClr>
          </a:solidFill>
          <a:ln>
            <a:solidFill>
              <a:srgbClr val="3333FF"/>
            </a:solidFill>
          </a:ln>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2. Thế mạnh</a:t>
            </a:r>
          </a:p>
        </p:txBody>
      </p:sp>
      <p:pic>
        <p:nvPicPr>
          <p:cNvPr id="1026" name="Picture 2" descr="Cánh đồng lúa Bắc Sơn lộng lẫy trên báo nước ngoài">
            <a:extLst>
              <a:ext uri="{FF2B5EF4-FFF2-40B4-BE49-F238E27FC236}">
                <a16:creationId xmlns:a16="http://schemas.microsoft.com/office/drawing/2014/main" id="{24321D1C-C305-42FD-B0B0-421F7F1B59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39" y="1211470"/>
            <a:ext cx="2183223" cy="1455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1B5085-E4A2-4D7A-A896-BB042133F4FA}"/>
              </a:ext>
            </a:extLst>
          </p:cNvPr>
          <p:cNvSpPr/>
          <p:nvPr/>
        </p:nvSpPr>
        <p:spPr>
          <a:xfrm>
            <a:off x="2492931" y="1523712"/>
            <a:ext cx="6519512" cy="830997"/>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ü"/>
            </a:pP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Điạ hình đồng bằng rộng lớn nhất nước ta, tương đối thấp, khá bằng phẳng</a:t>
            </a:r>
          </a:p>
        </p:txBody>
      </p:sp>
      <p:sp>
        <p:nvSpPr>
          <p:cNvPr id="4" name="Rectangle 3">
            <a:extLst>
              <a:ext uri="{FF2B5EF4-FFF2-40B4-BE49-F238E27FC236}">
                <a16:creationId xmlns:a16="http://schemas.microsoft.com/office/drawing/2014/main" id="{387F4C01-8134-41AF-8918-17F3900F7948}"/>
              </a:ext>
            </a:extLst>
          </p:cNvPr>
          <p:cNvSpPr/>
          <p:nvPr/>
        </p:nvSpPr>
        <p:spPr>
          <a:xfrm>
            <a:off x="2835331" y="3133372"/>
            <a:ext cx="6521337" cy="461665"/>
          </a:xfrm>
          <a:prstGeom prst="rect">
            <a:avLst/>
          </a:prstGeom>
        </p:spPr>
        <p:txBody>
          <a:bodyPr wrap="none">
            <a:spAutoFit/>
          </a:bodyPr>
          <a:lstStyle/>
          <a:p>
            <a:pPr marL="342900" indent="-342900" algn="just">
              <a:spcBef>
                <a:spcPts val="600"/>
              </a:spcBef>
              <a:spcAft>
                <a:spcPts val="600"/>
              </a:spcAft>
              <a:buFont typeface="Wingdings" panose="05000000000000000000" pitchFamily="2" charset="2"/>
              <a:buChar char="ü"/>
            </a:pP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Khí</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hậu</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cận</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xích</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đạo</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nắng</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ấm</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mưa</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nhiều</a:t>
            </a:r>
            <a:endParaRPr lang="en-US" sz="2400" dirty="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DCD41E5-38FB-47F2-A1B1-3D72023F0D0A}"/>
              </a:ext>
            </a:extLst>
          </p:cNvPr>
          <p:cNvGrpSpPr/>
          <p:nvPr/>
        </p:nvGrpSpPr>
        <p:grpSpPr>
          <a:xfrm>
            <a:off x="41005" y="2905967"/>
            <a:ext cx="2845636" cy="1022435"/>
            <a:chOff x="171843" y="3201645"/>
            <a:chExt cx="3395688" cy="1306548"/>
          </a:xfrm>
        </p:grpSpPr>
        <p:pic>
          <p:nvPicPr>
            <p:cNvPr id="5" name="Picture 4">
              <a:extLst>
                <a:ext uri="{FF2B5EF4-FFF2-40B4-BE49-F238E27FC236}">
                  <a16:creationId xmlns:a16="http://schemas.microsoft.com/office/drawing/2014/main" id="{B82FA8C5-A007-4529-BEBA-3C145F7A056B}"/>
                </a:ext>
              </a:extLst>
            </p:cNvPr>
            <p:cNvPicPr>
              <a:picLocks noChangeAspect="1"/>
            </p:cNvPicPr>
            <p:nvPr/>
          </p:nvPicPr>
          <p:blipFill rotWithShape="1">
            <a:blip r:embed="rId3"/>
            <a:srcRect r="10"/>
            <a:stretch/>
          </p:blipFill>
          <p:spPr>
            <a:xfrm>
              <a:off x="171843" y="3201645"/>
              <a:ext cx="2259905" cy="1306548"/>
            </a:xfrm>
            <a:prstGeom prst="rect">
              <a:avLst/>
            </a:prstGeom>
          </p:spPr>
        </p:pic>
        <p:pic>
          <p:nvPicPr>
            <p:cNvPr id="7" name="Picture 6">
              <a:extLst>
                <a:ext uri="{FF2B5EF4-FFF2-40B4-BE49-F238E27FC236}">
                  <a16:creationId xmlns:a16="http://schemas.microsoft.com/office/drawing/2014/main" id="{C921B55E-938D-45FE-8BF0-A2EFB16AEA4C}"/>
                </a:ext>
              </a:extLst>
            </p:cNvPr>
            <p:cNvPicPr>
              <a:picLocks noChangeAspect="1"/>
            </p:cNvPicPr>
            <p:nvPr/>
          </p:nvPicPr>
          <p:blipFill>
            <a:blip r:embed="rId4"/>
            <a:stretch>
              <a:fillRect/>
            </a:stretch>
          </p:blipFill>
          <p:spPr>
            <a:xfrm>
              <a:off x="2367652" y="3201645"/>
              <a:ext cx="1199879" cy="1306548"/>
            </a:xfrm>
            <a:prstGeom prst="rect">
              <a:avLst/>
            </a:prstGeom>
          </p:spPr>
        </p:pic>
      </p:grpSp>
      <p:pic>
        <p:nvPicPr>
          <p:cNvPr id="9" name="Picture 8">
            <a:extLst>
              <a:ext uri="{FF2B5EF4-FFF2-40B4-BE49-F238E27FC236}">
                <a16:creationId xmlns:a16="http://schemas.microsoft.com/office/drawing/2014/main" id="{36E19C68-173D-42FC-8284-DCCCAEA03E2A}"/>
              </a:ext>
            </a:extLst>
          </p:cNvPr>
          <p:cNvPicPr>
            <a:picLocks noChangeAspect="1"/>
          </p:cNvPicPr>
          <p:nvPr/>
        </p:nvPicPr>
        <p:blipFill>
          <a:blip r:embed="rId5"/>
          <a:stretch>
            <a:fillRect/>
          </a:stretch>
        </p:blipFill>
        <p:spPr>
          <a:xfrm>
            <a:off x="139461" y="4050767"/>
            <a:ext cx="1413912" cy="1265679"/>
          </a:xfrm>
          <a:prstGeom prst="rect">
            <a:avLst/>
          </a:prstGeom>
        </p:spPr>
      </p:pic>
      <p:sp>
        <p:nvSpPr>
          <p:cNvPr id="11" name="Rectangle 10">
            <a:extLst>
              <a:ext uri="{FF2B5EF4-FFF2-40B4-BE49-F238E27FC236}">
                <a16:creationId xmlns:a16="http://schemas.microsoft.com/office/drawing/2014/main" id="{2358DA09-AA40-4789-9ECB-67350353AD77}"/>
              </a:ext>
            </a:extLst>
          </p:cNvPr>
          <p:cNvSpPr/>
          <p:nvPr/>
        </p:nvSpPr>
        <p:spPr>
          <a:xfrm>
            <a:off x="1721218" y="4167417"/>
            <a:ext cx="8422498" cy="830997"/>
          </a:xfrm>
          <a:prstGeom prst="rect">
            <a:avLst/>
          </a:prstGeom>
        </p:spPr>
        <p:txBody>
          <a:bodyPr wrap="none">
            <a:spAutoFit/>
          </a:bodyPr>
          <a:lstStyle/>
          <a:p>
            <a:pPr marL="342900" indent="-342900" algn="just">
              <a:buFont typeface="Wingdings" panose="05000000000000000000" pitchFamily="2" charset="2"/>
              <a:buChar char="ü"/>
            </a:pP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Sông ngòi dày đặc:</a:t>
            </a:r>
            <a:r>
              <a:rPr lang="en-US" sz="2400">
                <a:solidFill>
                  <a:srgbClr val="3333FF"/>
                </a:solidFill>
                <a:latin typeface="Arial" panose="020B0604020202020204" pitchFamily="34" charset="0"/>
                <a:cs typeface="Arial" panose="020B0604020202020204" pitchFamily="34" charset="0"/>
              </a:rPr>
              <a:t>là một bộ phận quan trọng về sản xuất</a:t>
            </a:r>
          </a:p>
          <a:p>
            <a:pPr algn="just"/>
            <a:r>
              <a:rPr lang="en-US" sz="2400">
                <a:solidFill>
                  <a:srgbClr val="3333FF"/>
                </a:solidFill>
                <a:latin typeface="Arial" panose="020B0604020202020204" pitchFamily="34" charset="0"/>
                <a:cs typeface="Arial" panose="020B0604020202020204" pitchFamily="34" charset="0"/>
              </a:rPr>
              <a:t> và sinh hoạt</a:t>
            </a:r>
            <a:endParaRPr lang="en-US" sz="24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86FAAE3-F8DB-4C7B-82B2-86D92E9BC090}"/>
              </a:ext>
            </a:extLst>
          </p:cNvPr>
          <p:cNvPicPr>
            <a:picLocks noChangeAspect="1"/>
          </p:cNvPicPr>
          <p:nvPr/>
        </p:nvPicPr>
        <p:blipFill>
          <a:blip r:embed="rId6"/>
          <a:stretch>
            <a:fillRect/>
          </a:stretch>
        </p:blipFill>
        <p:spPr>
          <a:xfrm>
            <a:off x="41005" y="5316446"/>
            <a:ext cx="1364957" cy="1306778"/>
          </a:xfrm>
          <a:prstGeom prst="rect">
            <a:avLst/>
          </a:prstGeom>
        </p:spPr>
      </p:pic>
      <p:pic>
        <p:nvPicPr>
          <p:cNvPr id="12" name="Picture 11">
            <a:extLst>
              <a:ext uri="{FF2B5EF4-FFF2-40B4-BE49-F238E27FC236}">
                <a16:creationId xmlns:a16="http://schemas.microsoft.com/office/drawing/2014/main" id="{15C0D844-CE14-4C7F-8686-FCE520262690}"/>
              </a:ext>
            </a:extLst>
          </p:cNvPr>
          <p:cNvPicPr>
            <a:picLocks noChangeAspect="1"/>
          </p:cNvPicPr>
          <p:nvPr/>
        </p:nvPicPr>
        <p:blipFill>
          <a:blip r:embed="rId7"/>
          <a:stretch>
            <a:fillRect/>
          </a:stretch>
        </p:blipFill>
        <p:spPr>
          <a:xfrm>
            <a:off x="1497949" y="5718326"/>
            <a:ext cx="1615857" cy="827514"/>
          </a:xfrm>
          <a:prstGeom prst="rect">
            <a:avLst/>
          </a:prstGeom>
        </p:spPr>
      </p:pic>
      <p:sp>
        <p:nvSpPr>
          <p:cNvPr id="14" name="Rectangle 13">
            <a:extLst>
              <a:ext uri="{FF2B5EF4-FFF2-40B4-BE49-F238E27FC236}">
                <a16:creationId xmlns:a16="http://schemas.microsoft.com/office/drawing/2014/main" id="{9902C932-2111-4232-B653-984EFA14D40F}"/>
              </a:ext>
            </a:extLst>
          </p:cNvPr>
          <p:cNvSpPr/>
          <p:nvPr/>
        </p:nvSpPr>
        <p:spPr>
          <a:xfrm>
            <a:off x="3179343" y="5823934"/>
            <a:ext cx="7210628" cy="461665"/>
          </a:xfrm>
          <a:prstGeom prst="rect">
            <a:avLst/>
          </a:prstGeom>
        </p:spPr>
        <p:txBody>
          <a:bodyPr wrap="none">
            <a:spAutoFit/>
          </a:bodyPr>
          <a:lstStyle/>
          <a:p>
            <a:pPr marL="342900" indent="-342900" algn="just">
              <a:buFont typeface="Wingdings" panose="05000000000000000000" pitchFamily="2" charset="2"/>
              <a:buChar char="ü"/>
            </a:pP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Rừng</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ngập</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mặn,rừng</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tràm</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hải</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sản</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phong</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333FF"/>
                </a:solidFill>
                <a:latin typeface="Arial" panose="020B0604020202020204" pitchFamily="34" charset="0"/>
                <a:ea typeface="Calibri" panose="020F0502020204030204" pitchFamily="34" charset="0"/>
                <a:cs typeface="Arial" panose="020B0604020202020204" pitchFamily="34" charset="0"/>
              </a:rPr>
              <a:t>phú</a:t>
            </a:r>
            <a:r>
              <a:rPr lang="en-US" sz="2400" dirty="0">
                <a:solidFill>
                  <a:srgbClr val="3333FF"/>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046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672070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1470</Words>
  <Application>Microsoft Office PowerPoint</Application>
  <PresentationFormat>Widescreen</PresentationFormat>
  <Paragraphs>260</Paragraphs>
  <Slides>21</Slides>
  <Notes>7</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#9Slide07 IcielBC Cubano Normal</vt:lpstr>
      <vt:lpstr>宋体</vt:lpstr>
      <vt:lpstr>.VnTime</vt:lpstr>
      <vt:lpstr>Arial</vt:lpstr>
      <vt:lpstr>Calibri</vt:lpstr>
      <vt:lpstr>Calibri Light</vt:lpstr>
      <vt:lpstr>Cambria</vt:lpstr>
      <vt:lpstr>Roboto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30</cp:revision>
  <dcterms:created xsi:type="dcterms:W3CDTF">2021-12-21T15:57:32Z</dcterms:created>
  <dcterms:modified xsi:type="dcterms:W3CDTF">2024-02-15T02:12:46Z</dcterms:modified>
</cp:coreProperties>
</file>