
<file path=[Content_Types].xml><?xml version="1.0" encoding="utf-8"?>
<Types xmlns="http://schemas.openxmlformats.org/package/2006/content-types">
  <Default Extension="PNG" ContentType="image/png"/>
  <Default Extension="bin" ContentType="application/vnd.openxmlformats-officedocument.oleObject"/>
  <Default Extension="mp3" ContentType="audio/mpeg"/>
  <Default Extension="emf" ContentType="image/x-emf"/>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6" r:id="rId2"/>
    <p:sldId id="277"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293" r:id="rId19"/>
    <p:sldId id="295" r:id="rId20"/>
    <p:sldId id="256" r:id="rId21"/>
    <p:sldId id="257" r:id="rId22"/>
    <p:sldId id="258" r:id="rId23"/>
    <p:sldId id="296" r:id="rId24"/>
    <p:sldId id="297" r:id="rId25"/>
    <p:sldId id="298" r:id="rId26"/>
    <p:sldId id="299" r:id="rId27"/>
    <p:sldId id="275" r:id="rId28"/>
    <p:sldId id="300" r:id="rId29"/>
    <p:sldId id="301" r:id="rId30"/>
    <p:sldId id="302" r:id="rId31"/>
    <p:sldId id="303" r:id="rId32"/>
    <p:sldId id="304" r:id="rId33"/>
    <p:sldId id="305" r:id="rId34"/>
    <p:sldId id="306" r:id="rId35"/>
    <p:sldId id="307" r:id="rId36"/>
    <p:sldId id="308" r:id="rId37"/>
    <p:sldId id="309" r:id="rId38"/>
    <p:sldId id="310" r:id="rId39"/>
    <p:sldId id="311"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42" autoAdjust="0"/>
    <p:restoredTop sz="94660"/>
  </p:normalViewPr>
  <p:slideViewPr>
    <p:cSldViewPr>
      <p:cViewPr varScale="1">
        <p:scale>
          <a:sx n="82" d="100"/>
          <a:sy n="82" d="100"/>
        </p:scale>
        <p:origin x="86" y="8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C0A7CE-68B0-4D7E-9884-D7BE6EE8BC27}" type="datetimeFigureOut">
              <a:rPr lang="en-US" smtClean="0"/>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1704978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0A7CE-68B0-4D7E-9884-D7BE6EE8BC27}" type="datetimeFigureOut">
              <a:rPr lang="en-US" smtClean="0"/>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82782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0A7CE-68B0-4D7E-9884-D7BE6EE8BC27}" type="datetimeFigureOut">
              <a:rPr lang="en-US" smtClean="0"/>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158610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C0A7CE-68B0-4D7E-9884-D7BE6EE8BC27}" type="datetimeFigureOut">
              <a:rPr lang="en-US" smtClean="0"/>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4250246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C0A7CE-68B0-4D7E-9884-D7BE6EE8BC27}" type="datetimeFigureOut">
              <a:rPr lang="en-US" smtClean="0"/>
              <a:t>6/23/2023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2964999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C0A7CE-68B0-4D7E-9884-D7BE6EE8BC27}" type="datetimeFigureOut">
              <a:rPr lang="en-US" smtClean="0"/>
              <a:t>6/23/2023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887949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C0A7CE-68B0-4D7E-9884-D7BE6EE8BC27}" type="datetimeFigureOut">
              <a:rPr lang="en-US" smtClean="0"/>
              <a:t>6/23/2023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2621604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C0A7CE-68B0-4D7E-9884-D7BE6EE8BC27}" type="datetimeFigureOut">
              <a:rPr lang="en-US" smtClean="0"/>
              <a:t>6/23/2023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311673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0A7CE-68B0-4D7E-9884-D7BE6EE8BC27}" type="datetimeFigureOut">
              <a:rPr lang="en-US" smtClean="0"/>
              <a:t>6/23/2023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4167790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0A7CE-68B0-4D7E-9884-D7BE6EE8BC27}" type="datetimeFigureOut">
              <a:rPr lang="en-US" smtClean="0"/>
              <a:t>6/23/2023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579663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C0A7CE-68B0-4D7E-9884-D7BE6EE8BC27}" type="datetimeFigureOut">
              <a:rPr lang="en-US" smtClean="0"/>
              <a:t>6/23/2023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6EB1A48-EBEA-472A-9755-08B7148B9B1C}" type="slidenum">
              <a:rPr lang="en-US" smtClean="0"/>
              <a:t>‹#›</a:t>
            </a:fld>
            <a:endParaRPr lang="en-US"/>
          </a:p>
        </p:txBody>
      </p:sp>
    </p:spTree>
    <p:extLst>
      <p:ext uri="{BB962C8B-B14F-4D97-AF65-F5344CB8AC3E}">
        <p14:creationId xmlns:p14="http://schemas.microsoft.com/office/powerpoint/2010/main" val="2144926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0A7CE-68B0-4D7E-9884-D7BE6EE8BC27}" type="datetimeFigureOut">
              <a:rPr lang="en-US" smtClean="0"/>
              <a:t>6/23/2023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EB1A48-EBEA-472A-9755-08B7148B9B1C}" type="slidenum">
              <a:rPr lang="en-US" smtClean="0"/>
              <a:t>‹#›</a:t>
            </a:fld>
            <a:endParaRPr lang="en-US"/>
          </a:p>
        </p:txBody>
      </p:sp>
    </p:spTree>
    <p:extLst>
      <p:ext uri="{BB962C8B-B14F-4D97-AF65-F5344CB8AC3E}">
        <p14:creationId xmlns:p14="http://schemas.microsoft.com/office/powerpoint/2010/main" val="2386366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9.png"/><Relationship Id="rId3" Type="http://schemas.openxmlformats.org/officeDocument/2006/relationships/image" Target="../media/image2.emf"/><Relationship Id="rId7" Type="http://schemas.openxmlformats.org/officeDocument/2006/relationships/oleObject" Target="../embeddings/oleObject1.bin"/><Relationship Id="rId12" Type="http://schemas.openxmlformats.org/officeDocument/2006/relationships/image" Target="../media/image10.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4.PNG"/><Relationship Id="rId11" Type="http://schemas.openxmlformats.org/officeDocument/2006/relationships/oleObject" Target="../embeddings/oleObject3.bin"/><Relationship Id="rId5" Type="http://schemas.openxmlformats.org/officeDocument/2006/relationships/image" Target="../media/image13.PNG"/><Relationship Id="rId10" Type="http://schemas.openxmlformats.org/officeDocument/2006/relationships/image" Target="../media/image9.wmf"/><Relationship Id="rId4" Type="http://schemas.openxmlformats.org/officeDocument/2006/relationships/image" Target="../media/image1.emf"/><Relationship Id="rId9" Type="http://schemas.openxmlformats.org/officeDocument/2006/relationships/oleObject" Target="../embeddings/oleObject2.bin"/></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emf"/><Relationship Id="rId7" Type="http://schemas.openxmlformats.org/officeDocument/2006/relationships/image" Target="../media/image23.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emf"/><Relationship Id="rId7" Type="http://schemas.openxmlformats.org/officeDocument/2006/relationships/image" Target="../media/image18.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emf"/><Relationship Id="rId7" Type="http://schemas.openxmlformats.org/officeDocument/2006/relationships/image" Target="../media/image33.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19.emf"/><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37.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emf"/><Relationship Id="rId7" Type="http://schemas.openxmlformats.org/officeDocument/2006/relationships/image" Target="../media/image36.emf"/><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35.PNG"/><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39.PNG"/><Relationship Id="rId7" Type="http://schemas.openxmlformats.org/officeDocument/2006/relationships/image" Target="../media/image53.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slideLayout" Target="../slideLayouts/slideLayout7.xml"/><Relationship Id="rId7" Type="http://schemas.openxmlformats.org/officeDocument/2006/relationships/image" Target="../media/image4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6.png"/><Relationship Id="rId5" Type="http://schemas.openxmlformats.org/officeDocument/2006/relationships/image" Target="../media/image43.png"/><Relationship Id="rId4" Type="http://schemas.openxmlformats.org/officeDocument/2006/relationships/image" Target="../media/image42.png"/><Relationship Id="rId9" Type="http://schemas.microsoft.com/office/2007/relationships/hdphoto" Target="../media/hdphoto2.wdp"/></Relationships>
</file>

<file path=ppt/slides/_rels/slide21.xml.rels><?xml version="1.0" encoding="UTF-8" standalone="yes"?>
<Relationships xmlns="http://schemas.openxmlformats.org/package/2006/relationships"><Relationship Id="rId8" Type="http://schemas.openxmlformats.org/officeDocument/2006/relationships/slide" Target="slide5.xml"/><Relationship Id="rId13" Type="http://schemas.microsoft.com/office/2007/relationships/hdphoto" Target="../media/hdphoto5.wdp"/><Relationship Id="rId18" Type="http://schemas.openxmlformats.org/officeDocument/2006/relationships/image" Target="../media/image60.png"/><Relationship Id="rId26" Type="http://schemas.openxmlformats.org/officeDocument/2006/relationships/slide" Target="slide6.xml"/><Relationship Id="rId3" Type="http://schemas.openxmlformats.org/officeDocument/2006/relationships/slideLayout" Target="../slideLayouts/slideLayout7.xml"/><Relationship Id="rId21" Type="http://schemas.openxmlformats.org/officeDocument/2006/relationships/image" Target="../media/image61.png"/><Relationship Id="rId7" Type="http://schemas.microsoft.com/office/2007/relationships/hdphoto" Target="../media/hdphoto3.wdp"/><Relationship Id="rId12" Type="http://schemas.openxmlformats.org/officeDocument/2006/relationships/image" Target="../media/image58.png"/><Relationship Id="rId17" Type="http://schemas.openxmlformats.org/officeDocument/2006/relationships/slide" Target="slide8.xml"/><Relationship Id="rId25" Type="http://schemas.microsoft.com/office/2007/relationships/hdphoto" Target="../media/hdphoto9.wdp"/><Relationship Id="rId2" Type="http://schemas.openxmlformats.org/officeDocument/2006/relationships/audio" Target="../media/media1.mp3"/><Relationship Id="rId16" Type="http://schemas.microsoft.com/office/2007/relationships/hdphoto" Target="../media/hdphoto6.wdp"/><Relationship Id="rId20" Type="http://schemas.openxmlformats.org/officeDocument/2006/relationships/slide" Target="slide9.xml"/><Relationship Id="rId29" Type="http://schemas.openxmlformats.org/officeDocument/2006/relationships/slide" Target="slide27.xml"/><Relationship Id="rId1" Type="http://schemas.microsoft.com/office/2007/relationships/media" Target="../media/media1.mp3"/><Relationship Id="rId6" Type="http://schemas.openxmlformats.org/officeDocument/2006/relationships/image" Target="../media/image56.png"/><Relationship Id="rId11" Type="http://schemas.openxmlformats.org/officeDocument/2006/relationships/slide" Target="slide4.xml"/><Relationship Id="rId24" Type="http://schemas.openxmlformats.org/officeDocument/2006/relationships/image" Target="../media/image62.png"/><Relationship Id="rId5" Type="http://schemas.openxmlformats.org/officeDocument/2006/relationships/slide" Target="slide22.xml"/><Relationship Id="rId15" Type="http://schemas.openxmlformats.org/officeDocument/2006/relationships/image" Target="../media/image59.png"/><Relationship Id="rId23" Type="http://schemas.openxmlformats.org/officeDocument/2006/relationships/slide" Target="slide10.xml"/><Relationship Id="rId28" Type="http://schemas.microsoft.com/office/2007/relationships/hdphoto" Target="../media/hdphoto10.wdp"/><Relationship Id="rId10" Type="http://schemas.microsoft.com/office/2007/relationships/hdphoto" Target="../media/hdphoto4.wdp"/><Relationship Id="rId19" Type="http://schemas.microsoft.com/office/2007/relationships/hdphoto" Target="../media/hdphoto7.wdp"/><Relationship Id="rId31" Type="http://schemas.openxmlformats.org/officeDocument/2006/relationships/image" Target="../media/image48.png"/><Relationship Id="rId4" Type="http://schemas.openxmlformats.org/officeDocument/2006/relationships/image" Target="../media/image55.png"/><Relationship Id="rId9" Type="http://schemas.openxmlformats.org/officeDocument/2006/relationships/image" Target="../media/image57.png"/><Relationship Id="rId14" Type="http://schemas.openxmlformats.org/officeDocument/2006/relationships/slide" Target="slide7.xml"/><Relationship Id="rId22" Type="http://schemas.microsoft.com/office/2007/relationships/hdphoto" Target="../media/hdphoto8.wdp"/><Relationship Id="rId27" Type="http://schemas.openxmlformats.org/officeDocument/2006/relationships/image" Target="../media/image63.png"/><Relationship Id="rId30" Type="http://schemas.openxmlformats.org/officeDocument/2006/relationships/image" Target="../media/image64.png"/></Relationships>
</file>

<file path=ppt/slides/_rels/slide22.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76.png"/><Relationship Id="rId3" Type="http://schemas.microsoft.com/office/2007/relationships/media" Target="../media/media3.mp3"/><Relationship Id="rId7" Type="http://schemas.openxmlformats.org/officeDocument/2006/relationships/slide" Target="slide21.xml"/><Relationship Id="rId12" Type="http://schemas.openxmlformats.org/officeDocument/2006/relationships/image" Target="../media/image68.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70.png"/><Relationship Id="rId11" Type="http://schemas.openxmlformats.org/officeDocument/2006/relationships/image" Target="../media/image74.png"/><Relationship Id="rId5" Type="http://schemas.openxmlformats.org/officeDocument/2006/relationships/image" Target="../media/image65.jpg"/><Relationship Id="rId10" Type="http://schemas.openxmlformats.org/officeDocument/2006/relationships/image" Target="../media/image73.png"/><Relationship Id="rId4" Type="http://schemas.openxmlformats.org/officeDocument/2006/relationships/slideLayout" Target="../slideLayouts/slideLayout7.xml"/><Relationship Id="rId9" Type="http://schemas.openxmlformats.org/officeDocument/2006/relationships/image" Target="../media/image67.png"/><Relationship Id="rId14" Type="http://schemas.openxmlformats.org/officeDocument/2006/relationships/image" Target="../media/image77.png"/></Relationships>
</file>

<file path=ppt/slides/_rels/slide23.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81.png"/><Relationship Id="rId3" Type="http://schemas.microsoft.com/office/2007/relationships/media" Target="../media/media3.mp3"/><Relationship Id="rId7" Type="http://schemas.openxmlformats.org/officeDocument/2006/relationships/slide" Target="slide21.xml"/><Relationship Id="rId12" Type="http://schemas.openxmlformats.org/officeDocument/2006/relationships/image" Target="../media/image68.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78.png"/><Relationship Id="rId11" Type="http://schemas.openxmlformats.org/officeDocument/2006/relationships/image" Target="../media/image80.png"/><Relationship Id="rId5" Type="http://schemas.openxmlformats.org/officeDocument/2006/relationships/image" Target="../media/image65.jpg"/><Relationship Id="rId10" Type="http://schemas.openxmlformats.org/officeDocument/2006/relationships/image" Target="../media/image79.png"/><Relationship Id="rId4" Type="http://schemas.openxmlformats.org/officeDocument/2006/relationships/slideLayout" Target="../slideLayouts/slideLayout7.xml"/><Relationship Id="rId9" Type="http://schemas.openxmlformats.org/officeDocument/2006/relationships/image" Target="../media/image67.png"/><Relationship Id="rId14" Type="http://schemas.openxmlformats.org/officeDocument/2006/relationships/image" Target="../media/image82.png"/></Relationships>
</file>

<file path=ppt/slides/_rels/slide24.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86.png"/><Relationship Id="rId3" Type="http://schemas.microsoft.com/office/2007/relationships/media" Target="../media/media3.mp3"/><Relationship Id="rId7" Type="http://schemas.openxmlformats.org/officeDocument/2006/relationships/image" Target="../media/image66.png"/><Relationship Id="rId12" Type="http://schemas.openxmlformats.org/officeDocument/2006/relationships/image" Target="../media/image85.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slide" Target="slide21.xml"/><Relationship Id="rId11" Type="http://schemas.openxmlformats.org/officeDocument/2006/relationships/image" Target="../media/image68.png"/><Relationship Id="rId5" Type="http://schemas.openxmlformats.org/officeDocument/2006/relationships/image" Target="../media/image65.jpg"/><Relationship Id="rId10" Type="http://schemas.openxmlformats.org/officeDocument/2006/relationships/image" Target="../media/image84.png"/><Relationship Id="rId4" Type="http://schemas.openxmlformats.org/officeDocument/2006/relationships/slideLayout" Target="../slideLayouts/slideLayout7.xml"/><Relationship Id="rId9" Type="http://schemas.openxmlformats.org/officeDocument/2006/relationships/image" Target="../media/image83.png"/></Relationships>
</file>

<file path=ppt/slides/_rels/slide25.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90.png"/><Relationship Id="rId3" Type="http://schemas.microsoft.com/office/2007/relationships/media" Target="../media/media3.mp3"/><Relationship Id="rId7" Type="http://schemas.openxmlformats.org/officeDocument/2006/relationships/slide" Target="slide21.xml"/><Relationship Id="rId12" Type="http://schemas.openxmlformats.org/officeDocument/2006/relationships/image" Target="../media/image68.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87.png"/><Relationship Id="rId11" Type="http://schemas.openxmlformats.org/officeDocument/2006/relationships/image" Target="../media/image71.png"/><Relationship Id="rId5" Type="http://schemas.openxmlformats.org/officeDocument/2006/relationships/image" Target="../media/image65.jpg"/><Relationship Id="rId10" Type="http://schemas.openxmlformats.org/officeDocument/2006/relationships/image" Target="../media/image69.png"/><Relationship Id="rId4" Type="http://schemas.openxmlformats.org/officeDocument/2006/relationships/slideLayout" Target="../slideLayouts/slideLayout7.xml"/><Relationship Id="rId9" Type="http://schemas.openxmlformats.org/officeDocument/2006/relationships/image" Target="../media/image67.png"/><Relationship Id="rId14" Type="http://schemas.openxmlformats.org/officeDocument/2006/relationships/image" Target="../media/image91.png"/></Relationships>
</file>

<file path=ppt/slides/_rels/slide26.xml.rels><?xml version="1.0" encoding="UTF-8" standalone="yes"?>
<Relationships xmlns="http://schemas.openxmlformats.org/package/2006/relationships"><Relationship Id="rId8" Type="http://schemas.openxmlformats.org/officeDocument/2006/relationships/image" Target="../media/image66.png"/><Relationship Id="rId13" Type="http://schemas.openxmlformats.org/officeDocument/2006/relationships/image" Target="../media/image89.png"/><Relationship Id="rId3" Type="http://schemas.microsoft.com/office/2007/relationships/media" Target="../media/media3.mp3"/><Relationship Id="rId7" Type="http://schemas.openxmlformats.org/officeDocument/2006/relationships/slide" Target="slide21.xml"/><Relationship Id="rId12" Type="http://schemas.openxmlformats.org/officeDocument/2006/relationships/image" Target="../media/image68.png"/><Relationship Id="rId2" Type="http://schemas.microsoft.com/office/2007/relationships/media" Target="../media/media2.mp3"/><Relationship Id="rId1" Type="http://schemas.openxmlformats.org/officeDocument/2006/relationships/audio" Target="NULL" TargetMode="External"/><Relationship Id="rId6" Type="http://schemas.openxmlformats.org/officeDocument/2006/relationships/image" Target="../media/image72.png"/><Relationship Id="rId11" Type="http://schemas.openxmlformats.org/officeDocument/2006/relationships/image" Target="../media/image88.png"/><Relationship Id="rId5" Type="http://schemas.openxmlformats.org/officeDocument/2006/relationships/image" Target="../media/image65.jpg"/><Relationship Id="rId10" Type="http://schemas.openxmlformats.org/officeDocument/2006/relationships/image" Target="../media/image75.png"/><Relationship Id="rId4" Type="http://schemas.openxmlformats.org/officeDocument/2006/relationships/slideLayout" Target="../slideLayouts/slideLayout7.xml"/><Relationship Id="rId9" Type="http://schemas.openxmlformats.org/officeDocument/2006/relationships/image" Target="../media/image67.png"/><Relationship Id="rId14" Type="http://schemas.openxmlformats.org/officeDocument/2006/relationships/image" Target="../media/image92.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4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64.png"/><Relationship Id="rId5" Type="http://schemas.openxmlformats.org/officeDocument/2006/relationships/slide" Target="slide12.xml"/><Relationship Id="rId4" Type="http://schemas.openxmlformats.org/officeDocument/2006/relationships/image" Target="../media/image55.png"/></Relationships>
</file>

<file path=ppt/slides/_rels/slide28.xml.rels><?xml version="1.0" encoding="UTF-8" standalone="yes"?>
<Relationships xmlns="http://schemas.openxmlformats.org/package/2006/relationships"><Relationship Id="rId8" Type="http://schemas.openxmlformats.org/officeDocument/2006/relationships/image" Target="../media/image93.emf"/><Relationship Id="rId3" Type="http://schemas.openxmlformats.org/officeDocument/2006/relationships/image" Target="../media/image500.png"/><Relationship Id="rId7" Type="http://schemas.openxmlformats.org/officeDocument/2006/relationships/image" Target="../media/image580.png"/><Relationship Id="rId2" Type="http://schemas.openxmlformats.org/officeDocument/2006/relationships/image" Target="../media/image38.png"/><Relationship Id="rId1" Type="http://schemas.openxmlformats.org/officeDocument/2006/relationships/slideLayout" Target="../slideLayouts/slideLayout1.xml"/><Relationship Id="rId6" Type="http://schemas.openxmlformats.org/officeDocument/2006/relationships/image" Target="../media/image570.png"/><Relationship Id="rId5" Type="http://schemas.openxmlformats.org/officeDocument/2006/relationships/image" Target="../media/image560.png"/><Relationship Id="rId4" Type="http://schemas.openxmlformats.org/officeDocument/2006/relationships/image" Target="../media/image550.png"/></Relationships>
</file>

<file path=ppt/slides/_rels/slide29.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1.emf"/><Relationship Id="rId7" Type="http://schemas.openxmlformats.org/officeDocument/2006/relationships/image" Target="../media/image38.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20.png"/><Relationship Id="rId5" Type="http://schemas.openxmlformats.org/officeDocument/2006/relationships/image" Target="../media/image610.png"/><Relationship Id="rId4" Type="http://schemas.openxmlformats.org/officeDocument/2006/relationships/image" Target="../media/image600.png"/><Relationship Id="rId9" Type="http://schemas.openxmlformats.org/officeDocument/2006/relationships/image" Target="../media/image95.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1.emf"/><Relationship Id="rId7" Type="http://schemas.openxmlformats.org/officeDocument/2006/relationships/image" Target="../media/image38.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70.png"/><Relationship Id="rId5" Type="http://schemas.openxmlformats.org/officeDocument/2006/relationships/image" Target="../media/image660.png"/><Relationship Id="rId4" Type="http://schemas.openxmlformats.org/officeDocument/2006/relationships/image" Target="../media/image65.png"/><Relationship Id="rId9" Type="http://schemas.openxmlformats.org/officeDocument/2006/relationships/image" Target="../media/image95.emf"/></Relationships>
</file>

<file path=ppt/slides/_rels/slide31.xml.rels><?xml version="1.0" encoding="UTF-8" standalone="yes"?>
<Relationships xmlns="http://schemas.openxmlformats.org/package/2006/relationships"><Relationship Id="rId3" Type="http://schemas.openxmlformats.org/officeDocument/2006/relationships/image" Target="../media/image690.png"/><Relationship Id="rId2" Type="http://schemas.openxmlformats.org/officeDocument/2006/relationships/image" Target="../media/image680.png"/><Relationship Id="rId1" Type="http://schemas.openxmlformats.org/officeDocument/2006/relationships/slideLayout" Target="../slideLayouts/slideLayout1.xml"/><Relationship Id="rId5" Type="http://schemas.openxmlformats.org/officeDocument/2006/relationships/image" Target="../media/image96.PNG"/><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10.png"/><Relationship Id="rId1" Type="http://schemas.openxmlformats.org/officeDocument/2006/relationships/slideLayout" Target="../slideLayouts/slideLayout1.xml"/><Relationship Id="rId6" Type="http://schemas.openxmlformats.org/officeDocument/2006/relationships/image" Target="../media/image730.png"/><Relationship Id="rId5" Type="http://schemas.openxmlformats.org/officeDocument/2006/relationships/image" Target="../media/image97.png"/><Relationship Id="rId4" Type="http://schemas.openxmlformats.org/officeDocument/2006/relationships/image" Target="../media/image96.PNG"/></Relationships>
</file>

<file path=ppt/slides/_rels/slide33.xml.rels><?xml version="1.0" encoding="UTF-8" standalone="yes"?>
<Relationships xmlns="http://schemas.openxmlformats.org/package/2006/relationships"><Relationship Id="rId3" Type="http://schemas.openxmlformats.org/officeDocument/2006/relationships/image" Target="../media/image750.png"/><Relationship Id="rId2" Type="http://schemas.openxmlformats.org/officeDocument/2006/relationships/image" Target="../media/image740.png"/><Relationship Id="rId1" Type="http://schemas.openxmlformats.org/officeDocument/2006/relationships/slideLayout" Target="../slideLayouts/slideLayout1.xml"/><Relationship Id="rId5" Type="http://schemas.openxmlformats.org/officeDocument/2006/relationships/image" Target="../media/image98.PNG"/><Relationship Id="rId4" Type="http://schemas.openxmlformats.org/officeDocument/2006/relationships/image" Target="../media/image760.png"/></Relationships>
</file>

<file path=ppt/slides/_rels/slide34.xml.rels><?xml version="1.0" encoding="UTF-8" standalone="yes"?>
<Relationships xmlns="http://schemas.openxmlformats.org/package/2006/relationships"><Relationship Id="rId3" Type="http://schemas.openxmlformats.org/officeDocument/2006/relationships/image" Target="../media/image790.png"/><Relationship Id="rId2" Type="http://schemas.openxmlformats.org/officeDocument/2006/relationships/image" Target="../media/image780.png"/><Relationship Id="rId1" Type="http://schemas.openxmlformats.org/officeDocument/2006/relationships/slideLayout" Target="../slideLayouts/slideLayout1.xml"/><Relationship Id="rId5" Type="http://schemas.openxmlformats.org/officeDocument/2006/relationships/image" Target="../media/image98.PNG"/><Relationship Id="rId4" Type="http://schemas.openxmlformats.org/officeDocument/2006/relationships/image" Target="../media/image800.png"/></Relationships>
</file>

<file path=ppt/slides/_rels/slide35.xml.rels><?xml version="1.0" encoding="UTF-8" standalone="yes"?>
<Relationships xmlns="http://schemas.openxmlformats.org/package/2006/relationships"><Relationship Id="rId3" Type="http://schemas.openxmlformats.org/officeDocument/2006/relationships/image" Target="../media/image820.png"/><Relationship Id="rId2" Type="http://schemas.openxmlformats.org/officeDocument/2006/relationships/image" Target="../media/image810.png"/><Relationship Id="rId1" Type="http://schemas.openxmlformats.org/officeDocument/2006/relationships/slideLayout" Target="../slideLayouts/slideLayout1.xml"/><Relationship Id="rId5" Type="http://schemas.openxmlformats.org/officeDocument/2006/relationships/image" Target="../media/image98.PNG"/><Relationship Id="rId4" Type="http://schemas.openxmlformats.org/officeDocument/2006/relationships/image" Target="../media/image830.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99.emf"/></Relationships>
</file>

<file path=ppt/slides/_rels/slide37.xml.rels><?xml version="1.0" encoding="UTF-8" standalone="yes"?>
<Relationships xmlns="http://schemas.openxmlformats.org/package/2006/relationships"><Relationship Id="rId3" Type="http://schemas.openxmlformats.org/officeDocument/2006/relationships/image" Target="../media/image850.png"/><Relationship Id="rId2" Type="http://schemas.openxmlformats.org/officeDocument/2006/relationships/image" Target="../media/image1.emf"/><Relationship Id="rId1" Type="http://schemas.openxmlformats.org/officeDocument/2006/relationships/slideLayout" Target="../slideLayouts/slideLayout1.xml"/><Relationship Id="rId5" Type="http://schemas.openxmlformats.org/officeDocument/2006/relationships/image" Target="../media/image870.png"/><Relationship Id="rId4" Type="http://schemas.openxmlformats.org/officeDocument/2006/relationships/image" Target="../media/image100.PNG"/></Relationships>
</file>

<file path=ppt/slides/_rels/slide3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101.png"/></Relationships>
</file>

<file path=ppt/slides/_rels/slide3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510.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7" Type="http://schemas.microsoft.com/office/2007/relationships/hdphoto" Target="../media/hdphoto1.wdp"/><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emf"/><Relationship Id="rId7" Type="http://schemas.microsoft.com/office/2007/relationships/hdphoto" Target="../media/hdphoto1.wdp"/><Relationship Id="rId12" Type="http://schemas.openxmlformats.org/officeDocument/2006/relationships/image" Target="../media/image12.png"/><Relationship Id="rId2"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04" name="图片 2203"/>
          <p:cNvPicPr>
            <a:picLocks noChangeAspect="1"/>
          </p:cNvPicPr>
          <p:nvPr/>
        </p:nvPicPr>
        <p:blipFill>
          <a:blip r:embed="rId2"/>
          <a:stretch>
            <a:fillRect/>
          </a:stretch>
        </p:blipFill>
        <p:spPr>
          <a:xfrm>
            <a:off x="1858715" y="1985485"/>
            <a:ext cx="5536333" cy="3954524"/>
          </a:xfrm>
          <a:prstGeom prst="rect">
            <a:avLst/>
          </a:prstGeom>
        </p:spPr>
      </p:pic>
      <p:pic>
        <p:nvPicPr>
          <p:cNvPr id="2203" name="图片 2202"/>
          <p:cNvPicPr>
            <a:picLocks noChangeAspect="1"/>
          </p:cNvPicPr>
          <p:nvPr/>
        </p:nvPicPr>
        <p:blipFill>
          <a:blip r:embed="rId3"/>
          <a:stretch>
            <a:fillRect/>
          </a:stretch>
        </p:blipFill>
        <p:spPr>
          <a:xfrm>
            <a:off x="7733383" y="410788"/>
            <a:ext cx="3870563" cy="2721730"/>
          </a:xfrm>
          <a:prstGeom prst="rect">
            <a:avLst/>
          </a:prstGeom>
        </p:spPr>
      </p:pic>
      <p:sp>
        <p:nvSpPr>
          <p:cNvPr id="5" name="文本框 4"/>
          <p:cNvSpPr txBox="1"/>
          <p:nvPr/>
        </p:nvSpPr>
        <p:spPr>
          <a:xfrm>
            <a:off x="2640563" y="2593909"/>
            <a:ext cx="7753739" cy="1077218"/>
          </a:xfrm>
          <a:prstGeom prst="rect">
            <a:avLst/>
          </a:prstGeom>
          <a:noFill/>
        </p:spPr>
        <p:txBody>
          <a:bodyPr wrap="square" rtlCol="0">
            <a:spAutoFit/>
          </a:bodyPr>
          <a:lstStyle/>
          <a:p>
            <a:pPr algn="ctr"/>
            <a:r>
              <a:rPr lang="en-US" altLang="zh-CN" sz="3200" b="1"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8 TRƯỜNG HỢP ĐỒNG DẠNG THỨ BA CỦA TAM GIÁC</a:t>
            </a:r>
            <a:endParaRPr lang="zh-CN" altLang="en-US" sz="3200" b="1"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2206" name="文本框 2205"/>
          <p:cNvSpPr txBox="1"/>
          <p:nvPr/>
        </p:nvSpPr>
        <p:spPr>
          <a:xfrm>
            <a:off x="4626882" y="3802964"/>
            <a:ext cx="2100490" cy="523220"/>
          </a:xfrm>
          <a:prstGeom prst="rect">
            <a:avLst/>
          </a:prstGeom>
          <a:noFill/>
        </p:spPr>
        <p:txBody>
          <a:bodyPr wrap="square" rtlCol="0">
            <a:spAutoFit/>
          </a:bodyPr>
          <a:lstStyle/>
          <a:p>
            <a:r>
              <a:rPr lang="en-US" altLang="zh-CN" sz="2800" b="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Số tiết: 02</a:t>
            </a:r>
            <a:endParaRPr lang="zh-CN" altLang="en-US" sz="28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2174625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3"/>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4"/>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13" name="文本框 86"/>
          <p:cNvSpPr txBox="1"/>
          <p:nvPr/>
        </p:nvSpPr>
        <p:spPr>
          <a:xfrm>
            <a:off x="426706" y="507106"/>
            <a:ext cx="7765572" cy="584775"/>
          </a:xfrm>
          <a:prstGeom prst="rect">
            <a:avLst/>
          </a:prstGeom>
          <a:noFill/>
        </p:spPr>
        <p:txBody>
          <a:bodyPr wrap="square" rtlCol="0">
            <a:spAutoFit/>
          </a:bodyPr>
          <a:lstStyle/>
          <a:p>
            <a:r>
              <a:rPr lang="en-US" altLang="zh-CN" sz="3200" b="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 Trường hợp đồng dạng thứ ba: Góc - góc</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6706" y="1223718"/>
            <a:ext cx="7401316" cy="1249784"/>
          </a:xfrm>
          <a:prstGeom prst="rect">
            <a:avLst/>
          </a:prstGeom>
        </p:spPr>
      </p:pic>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l="1275" r="6885"/>
          <a:stretch/>
        </p:blipFill>
        <p:spPr>
          <a:xfrm>
            <a:off x="7875037" y="1591154"/>
            <a:ext cx="3387012" cy="2028370"/>
          </a:xfrm>
          <a:prstGeom prst="rect">
            <a:avLst/>
          </a:prstGeom>
        </p:spPr>
      </p:pic>
      <p:sp>
        <p:nvSpPr>
          <p:cNvPr id="37" name="文本框 48"/>
          <p:cNvSpPr txBox="1"/>
          <p:nvPr/>
        </p:nvSpPr>
        <p:spPr>
          <a:xfrm>
            <a:off x="426707" y="2841671"/>
            <a:ext cx="7401316" cy="523220"/>
          </a:xfrm>
          <a:prstGeom prst="rect">
            <a:avLst/>
          </a:prstGeom>
          <a:noFill/>
        </p:spPr>
        <p:txBody>
          <a:bodyPr wrap="square" rtlCol="0">
            <a:spAutoFit/>
          </a:bodyPr>
          <a:lstStyle/>
          <a:p>
            <a:pPr algn="just"/>
            <a:r>
              <a:rPr lang="en-US" altLang="zh-CN" sz="2800" smtClean="0">
                <a:latin typeface="Times New Roman" panose="02020603050405020304" pitchFamily="18" charset="0"/>
                <a:ea typeface="微软雅黑" panose="020B0503020204020204" pitchFamily="34" charset="-122"/>
                <a:cs typeface="Times New Roman" panose="02020603050405020304" pitchFamily="18" charset="0"/>
              </a:rPr>
              <a:t>Trong tam giác DEG, ta có </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8" name="文本框 9"/>
          <p:cNvSpPr txBox="1"/>
          <p:nvPr/>
        </p:nvSpPr>
        <p:spPr>
          <a:xfrm>
            <a:off x="3962011" y="2266146"/>
            <a:ext cx="2429458" cy="523220"/>
          </a:xfrm>
          <a:prstGeom prst="rect">
            <a:avLst/>
          </a:prstGeom>
          <a:noFill/>
        </p:spPr>
        <p:txBody>
          <a:bodyPr wrap="square" rtlCol="0">
            <a:spAutoFit/>
          </a:bodyPr>
          <a:lstStyle/>
          <a:p>
            <a:r>
              <a:rPr lang="en-US" altLang="zh-CN" sz="2800" b="1" u="sng" smtClean="0">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latin typeface="Times New Roman" panose="02020603050405020304" pitchFamily="18" charset="0"/>
              <a:ea typeface="方正清刻本悦宋简体" panose="02000000000000000000" pitchFamily="2" charset="-122"/>
              <a:cs typeface="Times New Roman" panose="02020603050405020304" pitchFamily="18" charset="0"/>
            </a:endParaRPr>
          </a:p>
        </p:txBody>
      </p:sp>
      <p:graphicFrame>
        <p:nvGraphicFramePr>
          <p:cNvPr id="8" name="Object 7"/>
          <p:cNvGraphicFramePr>
            <a:graphicFrameLocks noChangeAspect="1"/>
          </p:cNvGraphicFramePr>
          <p:nvPr>
            <p:extLst/>
          </p:nvPr>
        </p:nvGraphicFramePr>
        <p:xfrm>
          <a:off x="635453" y="3376459"/>
          <a:ext cx="4272448" cy="639369"/>
        </p:xfrm>
        <a:graphic>
          <a:graphicData uri="http://schemas.openxmlformats.org/presentationml/2006/ole">
            <mc:AlternateContent xmlns:mc="http://schemas.openxmlformats.org/markup-compatibility/2006">
              <mc:Choice xmlns:v="urn:schemas-microsoft-com:vml" Requires="v">
                <p:oleObj spid="_x0000_s1053" name="Equation" r:id="rId7" imgW="2036418" imgH="304761" progId="Equation.DSMT4">
                  <p:embed/>
                </p:oleObj>
              </mc:Choice>
              <mc:Fallback>
                <p:oleObj name="Equation" r:id="rId7" imgW="2036418" imgH="304761" progId="Equation.DSMT4">
                  <p:embed/>
                  <p:pic>
                    <p:nvPicPr>
                      <p:cNvPr id="8" name="Object 7"/>
                      <p:cNvPicPr/>
                      <p:nvPr/>
                    </p:nvPicPr>
                    <p:blipFill>
                      <a:blip r:embed="rId8"/>
                      <a:stretch>
                        <a:fillRect/>
                      </a:stretch>
                    </p:blipFill>
                    <p:spPr>
                      <a:xfrm>
                        <a:off x="635453" y="3376459"/>
                        <a:ext cx="4272448" cy="639369"/>
                      </a:xfrm>
                      <a:prstGeom prst="rect">
                        <a:avLst/>
                      </a:prstGeom>
                    </p:spPr>
                  </p:pic>
                </p:oleObj>
              </mc:Fallback>
            </mc:AlternateContent>
          </a:graphicData>
        </a:graphic>
      </p:graphicFrame>
      <p:sp>
        <p:nvSpPr>
          <p:cNvPr id="39" name="文本框 48"/>
          <p:cNvSpPr txBox="1"/>
          <p:nvPr/>
        </p:nvSpPr>
        <p:spPr>
          <a:xfrm>
            <a:off x="426706" y="3945138"/>
            <a:ext cx="7401316" cy="523220"/>
          </a:xfrm>
          <a:prstGeom prst="rect">
            <a:avLst/>
          </a:prstGeom>
          <a:noFill/>
        </p:spPr>
        <p:txBody>
          <a:bodyPr wrap="square" rtlCol="0">
            <a:spAutoFit/>
          </a:bodyPr>
          <a:lstStyle/>
          <a:p>
            <a:pPr algn="just"/>
            <a:r>
              <a:rPr lang="en-US" altLang="zh-CN" sz="2800" smtClean="0">
                <a:latin typeface="Times New Roman" panose="02020603050405020304" pitchFamily="18" charset="0"/>
                <a:ea typeface="微软雅黑" panose="020B0503020204020204" pitchFamily="34" charset="-122"/>
                <a:cs typeface="Times New Roman" panose="02020603050405020304" pitchFamily="18" charset="0"/>
              </a:rPr>
              <a:t>Xét hai tam giác DEG và ABC có:</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14" name="Object 13"/>
          <p:cNvGraphicFramePr>
            <a:graphicFrameLocks noChangeAspect="1"/>
          </p:cNvGraphicFramePr>
          <p:nvPr>
            <p:extLst/>
          </p:nvPr>
        </p:nvGraphicFramePr>
        <p:xfrm>
          <a:off x="556061" y="4448776"/>
          <a:ext cx="1916274" cy="538739"/>
        </p:xfrm>
        <a:graphic>
          <a:graphicData uri="http://schemas.openxmlformats.org/presentationml/2006/ole">
            <mc:AlternateContent xmlns:mc="http://schemas.openxmlformats.org/markup-compatibility/2006">
              <mc:Choice xmlns:v="urn:schemas-microsoft-com:vml" Requires="v">
                <p:oleObj spid="_x0000_s1054" name="Equation" r:id="rId9" imgW="888614" imgH="253890" progId="Equation.DSMT4">
                  <p:embed/>
                </p:oleObj>
              </mc:Choice>
              <mc:Fallback>
                <p:oleObj name="Equation" r:id="rId9" imgW="888614" imgH="253890" progId="Equation.DSMT4">
                  <p:embed/>
                  <p:pic>
                    <p:nvPicPr>
                      <p:cNvPr id="14" name="Object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6061" y="4448776"/>
                        <a:ext cx="1916274" cy="538739"/>
                      </a:xfrm>
                      <a:prstGeom prst="rect">
                        <a:avLst/>
                      </a:prstGeom>
                      <a:noFill/>
                    </p:spPr>
                  </p:pic>
                </p:oleObj>
              </mc:Fallback>
            </mc:AlternateContent>
          </a:graphicData>
        </a:graphic>
      </p:graphicFrame>
      <p:graphicFrame>
        <p:nvGraphicFramePr>
          <p:cNvPr id="15" name="Object 14"/>
          <p:cNvGraphicFramePr>
            <a:graphicFrameLocks noChangeAspect="1"/>
          </p:cNvGraphicFramePr>
          <p:nvPr>
            <p:extLst/>
          </p:nvPr>
        </p:nvGraphicFramePr>
        <p:xfrm>
          <a:off x="518714" y="5037037"/>
          <a:ext cx="2252963" cy="633395"/>
        </p:xfrm>
        <a:graphic>
          <a:graphicData uri="http://schemas.openxmlformats.org/presentationml/2006/ole">
            <mc:AlternateContent xmlns:mc="http://schemas.openxmlformats.org/markup-compatibility/2006">
              <mc:Choice xmlns:v="urn:schemas-microsoft-com:vml" Requires="v">
                <p:oleObj spid="_x0000_s1055" name="Equation" r:id="rId11" imgW="888614" imgH="253890" progId="Equation.DSMT4">
                  <p:embed/>
                </p:oleObj>
              </mc:Choice>
              <mc:Fallback>
                <p:oleObj name="Equation" r:id="rId11" imgW="888614" imgH="253890" progId="Equation.DSMT4">
                  <p:embed/>
                  <p:pic>
                    <p:nvPicPr>
                      <p:cNvPr id="15" name="Object 1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8714" y="5037037"/>
                        <a:ext cx="2252963" cy="633395"/>
                      </a:xfrm>
                      <a:prstGeom prst="rect">
                        <a:avLst/>
                      </a:prstGeom>
                      <a:noFill/>
                    </p:spPr>
                  </p:pic>
                </p:oleObj>
              </mc:Fallback>
            </mc:AlternateContent>
          </a:graphicData>
        </a:graphic>
      </p:graphicFrame>
      <p:sp>
        <p:nvSpPr>
          <p:cNvPr id="18" name="Rectangle 5"/>
          <p:cNvSpPr>
            <a:spLocks noChangeArrowheads="1"/>
          </p:cNvSpPr>
          <p:nvPr/>
        </p:nvSpPr>
        <p:spPr bwMode="auto">
          <a:xfrm>
            <a:off x="2183363" y="42539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9" name="文本框 48"/>
              <p:cNvSpPr txBox="1"/>
              <p:nvPr/>
            </p:nvSpPr>
            <p:spPr>
              <a:xfrm>
                <a:off x="518714" y="5654278"/>
                <a:ext cx="6566747" cy="769441"/>
              </a:xfrm>
              <a:prstGeom prst="rect">
                <a:avLst/>
              </a:prstGeom>
              <a:noFill/>
            </p:spPr>
            <p:txBody>
              <a:bodyPr wrap="square" rtlCol="0">
                <a:spAutoFit/>
              </a:bodyPr>
              <a:lstStyle/>
              <a:p>
                <a:pPr algn="just"/>
                <a:r>
                  <a:rPr lang="en-US" altLang="zh-CN" sz="280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Suy ra </a:t>
                </a:r>
                <a14:m>
                  <m:oMath xmlns:m="http://schemas.openxmlformats.org/officeDocument/2006/math">
                    <m:r>
                      <a:rPr lang="en-US" altLang="zh-CN"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𝐷𝐸𝐺</m:t>
                    </m:r>
                    <m:r>
                      <a:rPr lang="en-US" altLang="zh-CN" sz="28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280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19" name="文本框 48"/>
              <p:cNvSpPr txBox="1">
                <a:spLocks noRot="1" noChangeAspect="1" noMove="1" noResize="1" noEditPoints="1" noAdjustHandles="1" noChangeArrowheads="1" noChangeShapeType="1" noTextEdit="1"/>
              </p:cNvSpPr>
              <p:nvPr/>
            </p:nvSpPr>
            <p:spPr>
              <a:xfrm>
                <a:off x="518714" y="5654278"/>
                <a:ext cx="6566747" cy="769441"/>
              </a:xfrm>
              <a:prstGeom prst="rect">
                <a:avLst/>
              </a:prstGeom>
              <a:blipFill>
                <a:blip r:embed="rId13"/>
                <a:stretch>
                  <a:fillRect l="-1857" t="-8730"/>
                </a:stretch>
              </a:blipFill>
            </p:spPr>
            <p:txBody>
              <a:bodyPr/>
              <a:lstStyle/>
              <a:p>
                <a:r>
                  <a:rPr lang="en-US">
                    <a:noFill/>
                  </a:rPr>
                  <a:t> </a:t>
                </a:r>
              </a:p>
            </p:txBody>
          </p:sp>
        </mc:Fallback>
      </mc:AlternateContent>
    </p:spTree>
    <p:extLst>
      <p:ext uri="{BB962C8B-B14F-4D97-AF65-F5344CB8AC3E}">
        <p14:creationId xmlns:p14="http://schemas.microsoft.com/office/powerpoint/2010/main" val="31034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ircle(in)">
                                      <p:cBhvr>
                                        <p:cTn id="19" dur="20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down)">
                                      <p:cBhvr>
                                        <p:cTn id="24" dur="500"/>
                                        <p:tgtEl>
                                          <p:spTgt spid="3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5360" y="239234"/>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13" name="文本框 86"/>
          <p:cNvSpPr txBox="1"/>
          <p:nvPr/>
        </p:nvSpPr>
        <p:spPr>
          <a:xfrm>
            <a:off x="426706" y="507106"/>
            <a:ext cx="7765572" cy="584775"/>
          </a:xfrm>
          <a:prstGeom prst="rect">
            <a:avLst/>
          </a:prstGeom>
          <a:noFill/>
        </p:spPr>
        <p:txBody>
          <a:bodyPr wrap="square" rtlCol="0">
            <a:spAutoFit/>
          </a:bodyPr>
          <a:lstStyle/>
          <a:p>
            <a:r>
              <a:rPr lang="en-US" altLang="zh-CN" sz="3200" b="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 Trường hợp đồng dạng thứ ba: Góc - góc</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8" name="文本框 9"/>
          <p:cNvSpPr txBox="1"/>
          <p:nvPr/>
        </p:nvSpPr>
        <p:spPr>
          <a:xfrm>
            <a:off x="3962011" y="2266146"/>
            <a:ext cx="2429458"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39" name="文本框 48"/>
          <p:cNvSpPr txBox="1"/>
          <p:nvPr/>
        </p:nvSpPr>
        <p:spPr>
          <a:xfrm>
            <a:off x="620507" y="2839233"/>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 Xét hai tam giác OAD và OCB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Rectangle 5"/>
          <p:cNvSpPr>
            <a:spLocks noChangeArrowheads="1"/>
          </p:cNvSpPr>
          <p:nvPr/>
        </p:nvSpPr>
        <p:spPr bwMode="auto">
          <a:xfrm>
            <a:off x="2183363" y="42539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06" y="1099833"/>
            <a:ext cx="6577411" cy="1206127"/>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75166" y="1160427"/>
            <a:ext cx="2930178" cy="2437492"/>
          </a:xfrm>
          <a:prstGeom prst="rect">
            <a:avLst/>
          </a:prstGeom>
        </p:spPr>
      </p:pic>
      <mc:AlternateContent xmlns:mc="http://schemas.openxmlformats.org/markup-compatibility/2006" xmlns:a14="http://schemas.microsoft.com/office/drawing/2010/main">
        <mc:Choice Requires="a14">
          <p:sp>
            <p:nvSpPr>
              <p:cNvPr id="19" name="文本框 48"/>
              <p:cNvSpPr txBox="1"/>
              <p:nvPr/>
            </p:nvSpPr>
            <p:spPr>
              <a:xfrm>
                <a:off x="682193" y="3336309"/>
                <a:ext cx="7401316"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m:t>
                        </m:r>
                      </m:e>
                    </m:acc>
                  </m:oMath>
                </a14:m>
                <a:r>
                  <a:rPr lang="zh-CN" altLang="en-US" sz="2800" dirty="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(giả thiết);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𝐴𝑂𝐷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𝐵𝑂𝐶</m:t>
                        </m:r>
                      </m:e>
                    </m:acc>
                  </m:oMath>
                </a14:m>
                <a:r>
                  <a:rPr lang="zh-CN" altLang="en-US" sz="2800" dirty="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(hai góc đối đỉnh)</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9" name="文本框 48"/>
              <p:cNvSpPr txBox="1">
                <a:spLocks noRot="1" noChangeAspect="1" noMove="1" noResize="1" noEditPoints="1" noAdjustHandles="1" noChangeArrowheads="1" noChangeShapeType="1" noTextEdit="1"/>
              </p:cNvSpPr>
              <p:nvPr/>
            </p:nvSpPr>
            <p:spPr>
              <a:xfrm>
                <a:off x="682193" y="3336309"/>
                <a:ext cx="7401316" cy="537776"/>
              </a:xfrm>
              <a:prstGeom prst="rect">
                <a:avLst/>
              </a:prstGeom>
              <a:blipFill>
                <a:blip r:embed="rId6"/>
                <a:stretch>
                  <a:fillRect t="-7865" r="-906" b="-303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文本框 48"/>
              <p:cNvSpPr txBox="1"/>
              <p:nvPr/>
            </p:nvSpPr>
            <p:spPr>
              <a:xfrm>
                <a:off x="682192" y="4570541"/>
                <a:ext cx="9890557" cy="88287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b) Vì </a:t>
                </a:r>
                <a14:m>
                  <m:oMath xmlns:m="http://schemas.openxmlformats.org/officeDocument/2006/math">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𝑂𝐴𝐷</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𝑂𝐶𝐵</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nên </a:t>
                </a:r>
                <a14:m>
                  <m:oMath xmlns:m="http://schemas.openxmlformats.org/officeDocument/2006/math">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𝑂𝐴</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𝑂𝐶</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𝑂𝐷</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𝑂𝐵</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OA.OB = OC.OD</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0" name="文本框 48"/>
              <p:cNvSpPr txBox="1">
                <a:spLocks noRot="1" noChangeAspect="1" noMove="1" noResize="1" noEditPoints="1" noAdjustHandles="1" noChangeArrowheads="1" noChangeShapeType="1" noTextEdit="1"/>
              </p:cNvSpPr>
              <p:nvPr/>
            </p:nvSpPr>
            <p:spPr>
              <a:xfrm>
                <a:off x="682192" y="4570541"/>
                <a:ext cx="9890557" cy="882870"/>
              </a:xfrm>
              <a:prstGeom prst="rect">
                <a:avLst/>
              </a:prstGeom>
              <a:blipFill>
                <a:blip r:embed="rId7"/>
                <a:stretch>
                  <a:fillRect l="-1295" b="-137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文本框 48"/>
              <p:cNvSpPr txBox="1"/>
              <p:nvPr/>
            </p:nvSpPr>
            <p:spPr>
              <a:xfrm>
                <a:off x="682192" y="3955679"/>
                <a:ext cx="6566747" cy="769441"/>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b="0" i="0"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b="0" i="0"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𝑂𝐴𝐷</m:t>
                    </m:r>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𝑂𝐶𝐵</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15" name="文本框 48"/>
              <p:cNvSpPr txBox="1">
                <a:spLocks noRot="1" noChangeAspect="1" noMove="1" noResize="1" noEditPoints="1" noAdjustHandles="1" noChangeArrowheads="1" noChangeShapeType="1" noTextEdit="1"/>
              </p:cNvSpPr>
              <p:nvPr/>
            </p:nvSpPr>
            <p:spPr>
              <a:xfrm>
                <a:off x="682192" y="3955679"/>
                <a:ext cx="6566747" cy="769441"/>
              </a:xfrm>
              <a:prstGeom prst="rect">
                <a:avLst/>
              </a:prstGeom>
              <a:blipFill>
                <a:blip r:embed="rId8"/>
                <a:stretch>
                  <a:fillRect l="-1950" t="-8730"/>
                </a:stretch>
              </a:blipFill>
            </p:spPr>
            <p:txBody>
              <a:bodyPr/>
              <a:lstStyle/>
              <a:p>
                <a:r>
                  <a:rPr lang="en-US">
                    <a:noFill/>
                  </a:rPr>
                  <a:t> </a:t>
                </a:r>
              </a:p>
            </p:txBody>
          </p:sp>
        </mc:Fallback>
      </mc:AlternateContent>
    </p:spTree>
    <p:extLst>
      <p:ext uri="{BB962C8B-B14F-4D97-AF65-F5344CB8AC3E}">
        <p14:creationId xmlns:p14="http://schemas.microsoft.com/office/powerpoint/2010/main" val="724586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wheel(1)">
                                      <p:cBhvr>
                                        <p:cTn id="27" dur="20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heel(1)">
                                      <p:cBhvr>
                                        <p:cTn id="32" dur="2000"/>
                                        <p:tgtEl>
                                          <p:spTgt spid="3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heel(1)">
                                      <p:cBhvr>
                                        <p:cTn id="37" dur="20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circle(in)">
                                      <p:cBhvr>
                                        <p:cTn id="42" dur="20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heel(1)">
                                      <p:cBhvr>
                                        <p:cTn id="47"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19" grpId="0"/>
      <p:bldP spid="20"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13" name="文本框 86"/>
          <p:cNvSpPr txBox="1"/>
          <p:nvPr/>
        </p:nvSpPr>
        <p:spPr>
          <a:xfrm>
            <a:off x="426706" y="363668"/>
            <a:ext cx="7765572" cy="584775"/>
          </a:xfrm>
          <a:prstGeom prst="rect">
            <a:avLst/>
          </a:prstGeom>
          <a:noFill/>
        </p:spPr>
        <p:txBody>
          <a:bodyPr wrap="square" rtlCol="0">
            <a:spAutoFit/>
          </a:bodyPr>
          <a:lstStyle/>
          <a:p>
            <a:r>
              <a:rPr lang="en-US" altLang="zh-CN" sz="3200" b="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 Trường hợp đồng dạng thứ ba: Góc - góc</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8" name="文本框 9"/>
          <p:cNvSpPr txBox="1"/>
          <p:nvPr/>
        </p:nvSpPr>
        <p:spPr>
          <a:xfrm>
            <a:off x="3924674" y="2419310"/>
            <a:ext cx="2429458"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39" name="文本框 48"/>
          <p:cNvSpPr txBox="1"/>
          <p:nvPr/>
        </p:nvSpPr>
        <p:spPr>
          <a:xfrm>
            <a:off x="620507" y="2839233"/>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Xét hai tam giác ABD và CBA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Rectangle 5"/>
          <p:cNvSpPr>
            <a:spLocks noChangeArrowheads="1"/>
          </p:cNvSpPr>
          <p:nvPr/>
        </p:nvSpPr>
        <p:spPr bwMode="auto">
          <a:xfrm>
            <a:off x="2183363" y="42539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19" name="文本框 48"/>
              <p:cNvSpPr txBox="1"/>
              <p:nvPr/>
            </p:nvSpPr>
            <p:spPr>
              <a:xfrm>
                <a:off x="682193" y="3336309"/>
                <a:ext cx="7401316" cy="537583"/>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𝐵𝐴𝐷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𝐵𝐶𝐴</m:t>
                        </m:r>
                      </m:e>
                    </m:acc>
                  </m:oMath>
                </a14:m>
                <a:r>
                  <a:rPr lang="zh-CN" altLang="en-US" sz="2800" dirty="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(giả thiết);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𝐴𝐵𝐷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𝐶𝐵𝐴</m:t>
                        </m:r>
                      </m:e>
                    </m:acc>
                  </m:oMath>
                </a14:m>
                <a:r>
                  <a:rPr lang="zh-CN" altLang="en-US" sz="2800" dirty="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9" name="文本框 48"/>
              <p:cNvSpPr txBox="1">
                <a:spLocks noRot="1" noChangeAspect="1" noMove="1" noResize="1" noEditPoints="1" noAdjustHandles="1" noChangeArrowheads="1" noChangeShapeType="1" noTextEdit="1"/>
              </p:cNvSpPr>
              <p:nvPr/>
            </p:nvSpPr>
            <p:spPr>
              <a:xfrm>
                <a:off x="682193" y="3336309"/>
                <a:ext cx="7401316" cy="537583"/>
              </a:xfrm>
              <a:prstGeom prst="rect">
                <a:avLst/>
              </a:prstGeom>
              <a:blipFill>
                <a:blip r:embed="rId4"/>
                <a:stretch>
                  <a:fillRect t="-7955"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文本框 48"/>
              <p:cNvSpPr txBox="1"/>
              <p:nvPr/>
            </p:nvSpPr>
            <p:spPr>
              <a:xfrm>
                <a:off x="682192" y="4570541"/>
                <a:ext cx="9890557" cy="88287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Vì </a:t>
                </a:r>
                <a14:m>
                  <m:oMath xmlns:m="http://schemas.openxmlformats.org/officeDocument/2006/math">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𝐴𝐵𝐷</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𝐶𝐵𝐴</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nên </a:t>
                </a:r>
                <a14:m>
                  <m:oMath xmlns:m="http://schemas.openxmlformats.org/officeDocument/2006/math">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𝐵𝐴</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𝐵𝐷</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𝐵𝐴</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sSup>
                      <m:sSupPr>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𝐵𝐴</m:t>
                        </m:r>
                      </m:e>
                      <m:sup>
                        <m: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sup>
                    </m:sSup>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𝐵𝐷</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0" name="文本框 48"/>
              <p:cNvSpPr txBox="1">
                <a:spLocks noRot="1" noChangeAspect="1" noMove="1" noResize="1" noEditPoints="1" noAdjustHandles="1" noChangeArrowheads="1" noChangeShapeType="1" noTextEdit="1"/>
              </p:cNvSpPr>
              <p:nvPr/>
            </p:nvSpPr>
            <p:spPr>
              <a:xfrm>
                <a:off x="682192" y="4570541"/>
                <a:ext cx="9890557" cy="882870"/>
              </a:xfrm>
              <a:prstGeom prst="rect">
                <a:avLst/>
              </a:prstGeom>
              <a:blipFill>
                <a:blip r:embed="rId5"/>
                <a:stretch>
                  <a:fillRect l="-1295" b="-1379"/>
                </a:stretch>
              </a:blipFill>
            </p:spPr>
            <p:txBody>
              <a:bodyPr/>
              <a:lstStyle/>
              <a:p>
                <a:r>
                  <a:rPr lang="en-US">
                    <a:noFill/>
                  </a:rPr>
                  <a:t> </a:t>
                </a:r>
              </a:p>
            </p:txBody>
          </p:sp>
        </mc:Fallback>
      </mc:AlternateContent>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00950" y="975629"/>
            <a:ext cx="3125285" cy="2141398"/>
          </a:xfrm>
          <a:prstGeom prst="rect">
            <a:avLst/>
          </a:prstGeom>
        </p:spPr>
      </p:pic>
      <p:pic>
        <p:nvPicPr>
          <p:cNvPr id="5" name="Pictur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3849" y="819798"/>
            <a:ext cx="7277101" cy="1713445"/>
          </a:xfrm>
          <a:prstGeom prst="rect">
            <a:avLst/>
          </a:prstGeom>
        </p:spPr>
      </p:pic>
      <mc:AlternateContent xmlns:mc="http://schemas.openxmlformats.org/markup-compatibility/2006" xmlns:a14="http://schemas.microsoft.com/office/drawing/2010/main">
        <mc:Choice Requires="a14">
          <p:sp>
            <p:nvSpPr>
              <p:cNvPr id="17" name="文本框 48"/>
              <p:cNvSpPr txBox="1"/>
              <p:nvPr/>
            </p:nvSpPr>
            <p:spPr>
              <a:xfrm>
                <a:off x="682192" y="3982038"/>
                <a:ext cx="6566747" cy="769441"/>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b="0" i="0"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b="0" i="0"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𝐴𝐵𝐷</m:t>
                    </m:r>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𝐶𝐵𝐴</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17" name="文本框 48"/>
              <p:cNvSpPr txBox="1">
                <a:spLocks noRot="1" noChangeAspect="1" noMove="1" noResize="1" noEditPoints="1" noAdjustHandles="1" noChangeArrowheads="1" noChangeShapeType="1" noTextEdit="1"/>
              </p:cNvSpPr>
              <p:nvPr/>
            </p:nvSpPr>
            <p:spPr>
              <a:xfrm>
                <a:off x="682192" y="3982038"/>
                <a:ext cx="6566747" cy="769441"/>
              </a:xfrm>
              <a:prstGeom prst="rect">
                <a:avLst/>
              </a:prstGeom>
              <a:blipFill>
                <a:blip r:embed="rId8"/>
                <a:stretch>
                  <a:fillRect l="-1950" t="-7937"/>
                </a:stretch>
              </a:blipFill>
            </p:spPr>
            <p:txBody>
              <a:bodyPr/>
              <a:lstStyle/>
              <a:p>
                <a:r>
                  <a:rPr lang="en-US">
                    <a:noFill/>
                  </a:rPr>
                  <a:t> </a:t>
                </a:r>
              </a:p>
            </p:txBody>
          </p:sp>
        </mc:Fallback>
      </mc:AlternateContent>
    </p:spTree>
    <p:extLst>
      <p:ext uri="{BB962C8B-B14F-4D97-AF65-F5344CB8AC3E}">
        <p14:creationId xmlns:p14="http://schemas.microsoft.com/office/powerpoint/2010/main" val="160809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wheel(1)">
                                      <p:cBhvr>
                                        <p:cTn id="15" dur="20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heel(1)">
                                      <p:cBhvr>
                                        <p:cTn id="20" dur="2000"/>
                                        <p:tgtEl>
                                          <p:spTgt spid="39"/>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heel(1)">
                                      <p:cBhvr>
                                        <p:cTn id="25" dur="20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wheel(1)">
                                      <p:cBhvr>
                                        <p:cTn id="30" dur="20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19" grpId="0"/>
      <p:bldP spid="20"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13" name="文本框 86"/>
          <p:cNvSpPr txBox="1"/>
          <p:nvPr/>
        </p:nvSpPr>
        <p:spPr>
          <a:xfrm>
            <a:off x="426706" y="363668"/>
            <a:ext cx="7765572" cy="584775"/>
          </a:xfrm>
          <a:prstGeom prst="rect">
            <a:avLst/>
          </a:prstGeom>
          <a:noFill/>
        </p:spPr>
        <p:txBody>
          <a:bodyPr wrap="square" rtlCol="0">
            <a:spAutoFit/>
          </a:bodyPr>
          <a:lstStyle/>
          <a:p>
            <a:r>
              <a:rPr lang="en-US" altLang="zh-CN" sz="3200" b="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 Trường hợp đồng dạng thứ ba: Góc - góc</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8" name="文本框 9"/>
          <p:cNvSpPr txBox="1"/>
          <p:nvPr/>
        </p:nvSpPr>
        <p:spPr>
          <a:xfrm>
            <a:off x="5315583" y="2678359"/>
            <a:ext cx="1264214"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39" name="文本框 48"/>
          <p:cNvSpPr txBox="1"/>
          <p:nvPr/>
        </p:nvSpPr>
        <p:spPr>
          <a:xfrm>
            <a:off x="729276" y="4015807"/>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Xét hai tam giác ABC và MNP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Rectangle 5"/>
          <p:cNvSpPr>
            <a:spLocks noChangeArrowheads="1"/>
          </p:cNvSpPr>
          <p:nvPr/>
        </p:nvSpPr>
        <p:spPr bwMode="auto">
          <a:xfrm>
            <a:off x="2183363" y="42539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40" name="文本框 48"/>
              <p:cNvSpPr txBox="1"/>
              <p:nvPr/>
            </p:nvSpPr>
            <p:spPr>
              <a:xfrm>
                <a:off x="729276" y="5121526"/>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𝑀𝑁𝑃</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0" name="文本框 48"/>
              <p:cNvSpPr txBox="1">
                <a:spLocks noRot="1" noChangeAspect="1" noMove="1" noResize="1" noEditPoints="1" noAdjustHandles="1" noChangeArrowheads="1" noChangeShapeType="1" noTextEdit="1"/>
              </p:cNvSpPr>
              <p:nvPr/>
            </p:nvSpPr>
            <p:spPr>
              <a:xfrm>
                <a:off x="729276" y="5121526"/>
                <a:ext cx="7401316" cy="523220"/>
              </a:xfrm>
              <a:prstGeom prst="rect">
                <a:avLst/>
              </a:prstGeom>
              <a:blipFill>
                <a:blip r:embed="rId4"/>
                <a:stretch>
                  <a:fillRect l="-1730"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文本框 48"/>
              <p:cNvSpPr txBox="1"/>
              <p:nvPr/>
            </p:nvSpPr>
            <p:spPr>
              <a:xfrm>
                <a:off x="790962" y="4512883"/>
                <a:ext cx="7401316"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𝑁</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=60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m:t>
                        </m:r>
                      </m:e>
                    </m:acc>
                    <m:r>
                      <a:rPr lang="en-US" altLang="zh-CN" sz="2800" i="1" dirty="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=50°</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9" name="文本框 48"/>
              <p:cNvSpPr txBox="1">
                <a:spLocks noRot="1" noChangeAspect="1" noMove="1" noResize="1" noEditPoints="1" noAdjustHandles="1" noChangeArrowheads="1" noChangeShapeType="1" noTextEdit="1"/>
              </p:cNvSpPr>
              <p:nvPr/>
            </p:nvSpPr>
            <p:spPr>
              <a:xfrm>
                <a:off x="790962" y="4512883"/>
                <a:ext cx="7401316" cy="537776"/>
              </a:xfrm>
              <a:prstGeom prst="rect">
                <a:avLst/>
              </a:prstGeom>
              <a:blipFill>
                <a:blip r:embed="rId5"/>
                <a:stretch>
                  <a:fillRect t="-7865" b="-30337"/>
                </a:stretch>
              </a:blipFill>
            </p:spPr>
            <p:txBody>
              <a:bodyPr/>
              <a:lstStyle/>
              <a:p>
                <a:r>
                  <a:rPr lang="en-US">
                    <a:noFill/>
                  </a:rPr>
                  <a:t> </a:t>
                </a:r>
              </a:p>
            </p:txBody>
          </p:sp>
        </mc:Fallback>
      </mc:AlternateContent>
      <p:pic>
        <p:nvPicPr>
          <p:cNvPr id="16" name="Picture 1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36052" y="989106"/>
            <a:ext cx="4166235" cy="1956753"/>
          </a:xfrm>
          <a:prstGeom prst="rect">
            <a:avLst/>
          </a:prstGeom>
          <a:noFill/>
          <a:ln>
            <a:noFill/>
          </a:ln>
        </p:spPr>
      </p:pic>
      <mc:AlternateContent xmlns:mc="http://schemas.openxmlformats.org/markup-compatibility/2006" xmlns:a14="http://schemas.microsoft.com/office/drawing/2010/main">
        <mc:Choice Requires="a14">
          <p:sp>
            <p:nvSpPr>
              <p:cNvPr id="17" name="文本框 48"/>
              <p:cNvSpPr txBox="1"/>
              <p:nvPr/>
            </p:nvSpPr>
            <p:spPr>
              <a:xfrm>
                <a:off x="660874" y="3361992"/>
                <a:ext cx="9921399" cy="534762"/>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Trong tam giác MNP có: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=180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d>
                      <m:d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60°+70°</m:t>
                        </m:r>
                      </m:e>
                    </m:d>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=50°</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7" name="文本框 48"/>
              <p:cNvSpPr txBox="1">
                <a:spLocks noRot="1" noChangeAspect="1" noMove="1" noResize="1" noEditPoints="1" noAdjustHandles="1" noChangeArrowheads="1" noChangeShapeType="1" noTextEdit="1"/>
              </p:cNvSpPr>
              <p:nvPr/>
            </p:nvSpPr>
            <p:spPr>
              <a:xfrm>
                <a:off x="660874" y="3361992"/>
                <a:ext cx="9921399" cy="534762"/>
              </a:xfrm>
              <a:prstGeom prst="rect">
                <a:avLst/>
              </a:prstGeom>
              <a:blipFill>
                <a:blip r:embed="rId7"/>
                <a:stretch>
                  <a:fillRect l="-1229" t="-10345" b="-32184"/>
                </a:stretch>
              </a:blipFill>
            </p:spPr>
            <p:txBody>
              <a:bodyPr/>
              <a:lstStyle/>
              <a:p>
                <a:r>
                  <a:rPr lang="en-US">
                    <a:noFill/>
                  </a:rPr>
                  <a:t> </a:t>
                </a:r>
              </a:p>
            </p:txBody>
          </p:sp>
        </mc:Fallback>
      </mc:AlternateContent>
      <p:pic>
        <p:nvPicPr>
          <p:cNvPr id="3" name="Picture 2"/>
          <p:cNvPicPr>
            <a:picLocks noChangeAspect="1"/>
          </p:cNvPicPr>
          <p:nvPr/>
        </p:nvPicPr>
        <p:blipFill rotWithShape="1">
          <a:blip r:embed="rId8">
            <a:extLst>
              <a:ext uri="{28A0092B-C50C-407E-A947-70E740481C1C}">
                <a14:useLocalDpi xmlns:a14="http://schemas.microsoft.com/office/drawing/2010/main" val="0"/>
              </a:ext>
            </a:extLst>
          </a:blip>
          <a:srcRect t="4303"/>
          <a:stretch/>
        </p:blipFill>
        <p:spPr>
          <a:xfrm>
            <a:off x="323849" y="1045535"/>
            <a:ext cx="4782514" cy="2034112"/>
          </a:xfrm>
          <a:prstGeom prst="rect">
            <a:avLst/>
          </a:prstGeom>
        </p:spPr>
      </p:pic>
    </p:spTree>
    <p:extLst>
      <p:ext uri="{BB962C8B-B14F-4D97-AF65-F5344CB8AC3E}">
        <p14:creationId xmlns:p14="http://schemas.microsoft.com/office/powerpoint/2010/main" val="2258388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barn(inVertical)">
                                      <p:cBhvr>
                                        <p:cTn id="15" dur="500"/>
                                        <p:tgtEl>
                                          <p:spTgt spid="38"/>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arn(inVertical)">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barn(inVertical)">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barn(inVertical)">
                                      <p:cBhvr>
                                        <p:cTn id="3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19" grpId="0"/>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sp>
        <p:nvSpPr>
          <p:cNvPr id="13" name="文本框 86"/>
          <p:cNvSpPr txBox="1"/>
          <p:nvPr/>
        </p:nvSpPr>
        <p:spPr>
          <a:xfrm>
            <a:off x="426706" y="363668"/>
            <a:ext cx="9603702" cy="1077218"/>
          </a:xfrm>
          <a:prstGeom prst="rect">
            <a:avLst/>
          </a:prstGeom>
          <a:noFill/>
        </p:spPr>
        <p:txBody>
          <a:bodyPr wrap="square" rtlCol="0">
            <a:spAutoFit/>
          </a:bodyPr>
          <a:lstStyle/>
          <a:p>
            <a:r>
              <a:rPr lang="en-US" altLang="zh-CN" sz="3200" b="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II. Áp dụng trường hợp đồng dạng thứ ba của tam giác vào tam giác vuông</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Rectangle 5"/>
          <p:cNvSpPr>
            <a:spLocks noChangeArrowheads="1"/>
          </p:cNvSpPr>
          <p:nvPr/>
        </p:nvSpPr>
        <p:spPr bwMode="auto">
          <a:xfrm>
            <a:off x="2183363" y="42539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989" y="1487270"/>
            <a:ext cx="6198977" cy="182593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4369" y="902741"/>
            <a:ext cx="2830545" cy="2629261"/>
          </a:xfrm>
          <a:prstGeom prst="rect">
            <a:avLst/>
          </a:prstGeom>
        </p:spPr>
      </p:pic>
      <p:sp>
        <p:nvSpPr>
          <p:cNvPr id="20" name="文本框 9"/>
          <p:cNvSpPr txBox="1"/>
          <p:nvPr/>
        </p:nvSpPr>
        <p:spPr>
          <a:xfrm>
            <a:off x="5315583" y="2678359"/>
            <a:ext cx="1264214" cy="523220"/>
          </a:xfrm>
          <a:prstGeom prst="rect">
            <a:avLst/>
          </a:prstGeom>
          <a:noFill/>
        </p:spPr>
        <p:txBody>
          <a:bodyPr wrap="square" rtlCol="0">
            <a:spAutoFit/>
          </a:bodyPr>
          <a:lstStyle/>
          <a:p>
            <a:r>
              <a:rPr lang="en-US" altLang="zh-CN" sz="2800" b="1" u="sng" smtClean="0">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21" name="文本框 48"/>
          <p:cNvSpPr txBox="1"/>
          <p:nvPr/>
        </p:nvSpPr>
        <p:spPr>
          <a:xfrm>
            <a:off x="729276" y="4015807"/>
            <a:ext cx="7401316" cy="523220"/>
          </a:xfrm>
          <a:prstGeom prst="rect">
            <a:avLst/>
          </a:prstGeom>
          <a:noFill/>
        </p:spPr>
        <p:txBody>
          <a:bodyPr wrap="square" rtlCol="0">
            <a:spAutoFit/>
          </a:bodyPr>
          <a:lstStyle/>
          <a:p>
            <a:pPr algn="just"/>
            <a:r>
              <a:rPr lang="en-US" altLang="zh-CN" sz="2800" smtClean="0">
                <a:latin typeface="Times New Roman" panose="02020603050405020304" pitchFamily="18" charset="0"/>
                <a:ea typeface="微软雅黑" panose="020B0503020204020204" pitchFamily="34" charset="-122"/>
                <a:cs typeface="Times New Roman" panose="02020603050405020304" pitchFamily="18" charset="0"/>
              </a:rPr>
              <a:t>Xét hai tam giác </a:t>
            </a:r>
            <a:r>
              <a:rPr lang="en-US" altLang="zh-CN" sz="2800" i="1" smtClean="0">
                <a:latin typeface="Times New Roman" panose="02020603050405020304" pitchFamily="18" charset="0"/>
                <a:ea typeface="微软雅黑" panose="020B0503020204020204" pitchFamily="34" charset="-122"/>
                <a:cs typeface="Times New Roman" panose="02020603050405020304" pitchFamily="18" charset="0"/>
              </a:rPr>
              <a:t>A’B’C’ </a:t>
            </a:r>
            <a:r>
              <a:rPr lang="en-US" altLang="zh-CN" sz="2800" smtClean="0">
                <a:latin typeface="Times New Roman" panose="02020603050405020304" pitchFamily="18" charset="0"/>
                <a:ea typeface="微软雅黑" panose="020B0503020204020204" pitchFamily="34" charset="-122"/>
                <a:cs typeface="Times New Roman" panose="02020603050405020304" pitchFamily="18" charset="0"/>
              </a:rPr>
              <a:t>và </a:t>
            </a:r>
            <a:r>
              <a:rPr lang="en-US" altLang="zh-CN" sz="2800" i="1" smtClean="0">
                <a:latin typeface="Times New Roman" panose="02020603050405020304" pitchFamily="18" charset="0"/>
                <a:ea typeface="微软雅黑" panose="020B0503020204020204" pitchFamily="34" charset="-122"/>
                <a:cs typeface="Times New Roman" panose="02020603050405020304" pitchFamily="18" charset="0"/>
              </a:rPr>
              <a:t>ABC</a:t>
            </a:r>
            <a:r>
              <a:rPr lang="en-US" altLang="zh-CN" sz="2800" smtClean="0">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3" name="文本框 48"/>
              <p:cNvSpPr txBox="1"/>
              <p:nvPr/>
            </p:nvSpPr>
            <p:spPr>
              <a:xfrm>
                <a:off x="790962" y="4512883"/>
                <a:ext cx="7401316" cy="570413"/>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𝐴</m:t>
                        </m:r>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m:t>
                        </m:r>
                      </m:e>
                    </m:acc>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𝐴</m:t>
                        </m:r>
                      </m:e>
                    </m:acc>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𝐵</m:t>
                        </m:r>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m:t>
                        </m:r>
                      </m:e>
                    </m:acc>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chemeClr val="tx1"/>
                            </a:solidFill>
                            <a:latin typeface="Cambria Math" panose="02040503050406030204" pitchFamily="18" charset="0"/>
                            <a:ea typeface="微软雅黑" panose="020B0503020204020204" pitchFamily="34" charset="-122"/>
                            <a:cs typeface="Times New Roman" panose="02020603050405020304" pitchFamily="18" charset="0"/>
                          </a:rPr>
                          <m:t>𝐵</m:t>
                        </m:r>
                      </m:e>
                    </m:acc>
                  </m:oMath>
                </a14:m>
                <a:r>
                  <a:rPr lang="en-US" altLang="zh-CN" sz="280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(giả thiết)</a:t>
                </a:r>
                <a:endParaRPr lang="zh-CN" altLang="en-US" sz="2800" dirty="0">
                  <a:solidFill>
                    <a:schemeClr val="tx1"/>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3" name="文本框 48"/>
              <p:cNvSpPr txBox="1">
                <a:spLocks noRot="1" noChangeAspect="1" noMove="1" noResize="1" noEditPoints="1" noAdjustHandles="1" noChangeArrowheads="1" noChangeShapeType="1" noTextEdit="1"/>
              </p:cNvSpPr>
              <p:nvPr/>
            </p:nvSpPr>
            <p:spPr>
              <a:xfrm>
                <a:off x="790962" y="4512883"/>
                <a:ext cx="7401316" cy="570413"/>
              </a:xfrm>
              <a:prstGeom prst="rect">
                <a:avLst/>
              </a:prstGeom>
              <a:blipFill>
                <a:blip r:embed="rId5"/>
                <a:stretch>
                  <a:fillRect t="-2128" b="-2872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文本框 48"/>
              <p:cNvSpPr txBox="1"/>
              <p:nvPr/>
            </p:nvSpPr>
            <p:spPr>
              <a:xfrm>
                <a:off x="729276" y="5121526"/>
                <a:ext cx="7401316" cy="523220"/>
              </a:xfrm>
              <a:prstGeom prst="rect">
                <a:avLst/>
              </a:prstGeom>
              <a:noFill/>
            </p:spPr>
            <p:txBody>
              <a:bodyPr wrap="square" rtlCol="0">
                <a:spAutoFit/>
              </a:bodyPr>
              <a:lstStyle/>
              <a:p>
                <a:pPr algn="just"/>
                <a:r>
                  <a:rPr lang="en-US" altLang="zh-CN" sz="2800" smtClean="0">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latin typeface="Cambria Math" panose="02040503050406030204" pitchFamily="18" charset="0"/>
                        <a:ea typeface="Cambria Math" panose="02040503050406030204" pitchFamily="18" charset="0"/>
                        <a:cs typeface="Times New Roman" panose="02020603050405020304" pitchFamily="18" charset="0"/>
                      </a:rPr>
                      <m:t>đó</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𝐵</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𝐶</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2800">
                    <a:latin typeface="Times New Roman" panose="02020603050405020304" pitchFamily="18" charset="0"/>
                    <a:ea typeface="微软雅黑" panose="020B0503020204020204" pitchFamily="34" charset="-122"/>
                    <a:cs typeface="Times New Roman" panose="02020603050405020304" pitchFamily="18" charset="0"/>
                  </a:rPr>
                  <a:t>(g-g) </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15" name="文本框 48"/>
              <p:cNvSpPr txBox="1">
                <a:spLocks noRot="1" noChangeAspect="1" noMove="1" noResize="1" noEditPoints="1" noAdjustHandles="1" noChangeArrowheads="1" noChangeShapeType="1" noTextEdit="1"/>
              </p:cNvSpPr>
              <p:nvPr/>
            </p:nvSpPr>
            <p:spPr>
              <a:xfrm>
                <a:off x="729276" y="5121526"/>
                <a:ext cx="7401316" cy="523220"/>
              </a:xfrm>
              <a:prstGeom prst="rect">
                <a:avLst/>
              </a:prstGeom>
              <a:blipFill>
                <a:blip r:embed="rId6"/>
                <a:stretch>
                  <a:fillRect l="-1730" t="-11628" b="-31395"/>
                </a:stretch>
              </a:blipFill>
            </p:spPr>
            <p:txBody>
              <a:bodyPr/>
              <a:lstStyle/>
              <a:p>
                <a:r>
                  <a:rPr lang="en-US">
                    <a:noFill/>
                  </a:rPr>
                  <a:t> </a:t>
                </a:r>
              </a:p>
            </p:txBody>
          </p:sp>
        </mc:Fallback>
      </mc:AlternateContent>
    </p:spTree>
    <p:extLst>
      <p:ext uri="{BB962C8B-B14F-4D97-AF65-F5344CB8AC3E}">
        <p14:creationId xmlns:p14="http://schemas.microsoft.com/office/powerpoint/2010/main" val="3272921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down)">
                                      <p:cBhvr>
                                        <p:cTn id="25" dur="500"/>
                                        <p:tgtEl>
                                          <p:spTgt spid="21"/>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ipe(down)">
                                      <p:cBhvr>
                                        <p:cTn id="3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1" grpId="0"/>
      <p:bldP spid="23"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99809" y="322400"/>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rcRect l="11373" b="11098"/>
          <a:stretch>
            <a:fillRect/>
          </a:stretch>
        </p:blipFill>
        <p:spPr>
          <a:xfrm rot="8702204">
            <a:off x="4106911" y="-1621524"/>
            <a:ext cx="4630566" cy="3266258"/>
          </a:xfrm>
          <a:custGeom>
            <a:avLst/>
            <a:gdLst>
              <a:gd name="connsiteX0" fmla="*/ 4630566 w 4630566"/>
              <a:gd name="connsiteY0" fmla="*/ 3266258 h 3266258"/>
              <a:gd name="connsiteX1" fmla="*/ 0 w 4630566"/>
              <a:gd name="connsiteY1" fmla="*/ 28323 h 3266258"/>
              <a:gd name="connsiteX2" fmla="*/ 19806 w 4630566"/>
              <a:gd name="connsiteY2" fmla="*/ 0 h 3266258"/>
              <a:gd name="connsiteX3" fmla="*/ 3483265 w 4630566"/>
              <a:gd name="connsiteY3" fmla="*/ 0 h 3266258"/>
              <a:gd name="connsiteX4" fmla="*/ 4630566 w 4630566"/>
              <a:gd name="connsiteY4" fmla="*/ 802253 h 3266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566" h="3266258">
                <a:moveTo>
                  <a:pt x="4630566" y="3266258"/>
                </a:moveTo>
                <a:lnTo>
                  <a:pt x="0" y="28323"/>
                </a:lnTo>
                <a:lnTo>
                  <a:pt x="19806" y="0"/>
                </a:lnTo>
                <a:lnTo>
                  <a:pt x="3483265" y="0"/>
                </a:lnTo>
                <a:lnTo>
                  <a:pt x="4630566" y="802253"/>
                </a:lnTo>
                <a:close/>
              </a:path>
            </a:pathLst>
          </a:custGeom>
        </p:spPr>
      </p:pic>
      <p:pic>
        <p:nvPicPr>
          <p:cNvPr id="8" name="图片 7"/>
          <p:cNvPicPr>
            <a:picLocks noChangeAspect="1"/>
          </p:cNvPicPr>
          <p:nvPr/>
        </p:nvPicPr>
        <p:blipFill>
          <a:blip r:embed="rId3"/>
          <a:srcRect t="47562" r="49103"/>
          <a:stretch>
            <a:fillRect/>
          </a:stretch>
        </p:blipFill>
        <p:spPr>
          <a:xfrm rot="8698124">
            <a:off x="3985226" y="5029133"/>
            <a:ext cx="4221547" cy="3106670"/>
          </a:xfrm>
          <a:custGeom>
            <a:avLst/>
            <a:gdLst>
              <a:gd name="connsiteX0" fmla="*/ 2075476 w 4221547"/>
              <a:gd name="connsiteY0" fmla="*/ 3106670 h 3106670"/>
              <a:gd name="connsiteX1" fmla="*/ 0 w 4221547"/>
              <a:gd name="connsiteY1" fmla="*/ 1651717 h 3106670"/>
              <a:gd name="connsiteX2" fmla="*/ 0 w 4221547"/>
              <a:gd name="connsiteY2" fmla="*/ 444248 h 3106670"/>
              <a:gd name="connsiteX3" fmla="*/ 311427 w 4221547"/>
              <a:gd name="connsiteY3" fmla="*/ 0 h 3106670"/>
              <a:gd name="connsiteX4" fmla="*/ 4221547 w 4221547"/>
              <a:gd name="connsiteY4" fmla="*/ 2741077 h 3106670"/>
              <a:gd name="connsiteX5" fmla="*/ 3965258 w 4221547"/>
              <a:gd name="connsiteY5" fmla="*/ 3106670 h 310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1547" h="3106670">
                <a:moveTo>
                  <a:pt x="2075476" y="3106670"/>
                </a:moveTo>
                <a:lnTo>
                  <a:pt x="0" y="1651717"/>
                </a:lnTo>
                <a:lnTo>
                  <a:pt x="0" y="444248"/>
                </a:lnTo>
                <a:lnTo>
                  <a:pt x="311427" y="0"/>
                </a:lnTo>
                <a:lnTo>
                  <a:pt x="4221547" y="2741077"/>
                </a:lnTo>
                <a:lnTo>
                  <a:pt x="3965258" y="3106670"/>
                </a:lnTo>
                <a:close/>
              </a:path>
            </a:pathLst>
          </a:custGeom>
        </p:spPr>
      </p:pic>
      <p:sp>
        <p:nvSpPr>
          <p:cNvPr id="10" name="文本框 9"/>
          <p:cNvSpPr txBox="1"/>
          <p:nvPr/>
        </p:nvSpPr>
        <p:spPr>
          <a:xfrm>
            <a:off x="5380897" y="2442807"/>
            <a:ext cx="1264214" cy="523220"/>
          </a:xfrm>
          <a:prstGeom prst="rect">
            <a:avLst/>
          </a:prstGeom>
          <a:noFill/>
        </p:spPr>
        <p:txBody>
          <a:bodyPr wrap="square" rtlCol="0">
            <a:spAutoFit/>
          </a:bodyPr>
          <a:lstStyle/>
          <a:p>
            <a:r>
              <a:rPr lang="en-US" altLang="zh-CN" sz="2800" b="1" u="sng" smtClean="0">
                <a:latin typeface="Times New Roman" panose="02020603050405020304" pitchFamily="18" charset="0"/>
                <a:ea typeface="方正清刻本悦宋简体" panose="02000000000000000000" pitchFamily="2" charset="-122"/>
                <a:cs typeface="Times New Roman" panose="02020603050405020304" pitchFamily="18" charset="0"/>
              </a:rPr>
              <a:t>Định lí</a:t>
            </a:r>
            <a:endParaRPr lang="zh-CN" altLang="en-US" sz="2800" b="1" u="sng" dirty="0">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0360" y="3175506"/>
            <a:ext cx="7648343" cy="1846794"/>
          </a:xfrm>
          <a:prstGeom prst="rect">
            <a:avLst/>
          </a:prstGeom>
        </p:spPr>
      </p:pic>
    </p:spTree>
    <p:extLst>
      <p:ext uri="{BB962C8B-B14F-4D97-AF65-F5344CB8AC3E}">
        <p14:creationId xmlns:p14="http://schemas.microsoft.com/office/powerpoint/2010/main" val="2229076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13" name="文本框 86"/>
          <p:cNvSpPr txBox="1"/>
          <p:nvPr/>
        </p:nvSpPr>
        <p:spPr>
          <a:xfrm>
            <a:off x="426705" y="363668"/>
            <a:ext cx="9641025" cy="1077218"/>
          </a:xfrm>
          <a:prstGeom prst="rect">
            <a:avLst/>
          </a:prstGeom>
          <a:noFill/>
        </p:spPr>
        <p:txBody>
          <a:bodyPr wrap="square" rtlCol="0">
            <a:spAutoFit/>
          </a:bodyPr>
          <a:lstStyle/>
          <a:p>
            <a:r>
              <a:rPr lang="en-US" altLang="zh-CN" sz="3200" b="1">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II. Áp dụng trường hợp đồng dạng thứ ba của tam giác vào tam giác vuông</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8" name="文本框 9"/>
          <p:cNvSpPr txBox="1"/>
          <p:nvPr/>
        </p:nvSpPr>
        <p:spPr>
          <a:xfrm>
            <a:off x="5315583" y="2678359"/>
            <a:ext cx="1264214"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39" name="文本框 48"/>
          <p:cNvSpPr txBox="1"/>
          <p:nvPr/>
        </p:nvSpPr>
        <p:spPr>
          <a:xfrm>
            <a:off x="496011" y="3213510"/>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Xét hai tam giác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IMN</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IPQ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8" name="Rectangle 5"/>
          <p:cNvSpPr>
            <a:spLocks noChangeArrowheads="1"/>
          </p:cNvSpPr>
          <p:nvPr/>
        </p:nvSpPr>
        <p:spPr bwMode="auto">
          <a:xfrm>
            <a:off x="2183363" y="425391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mc:AlternateContent xmlns:mc="http://schemas.openxmlformats.org/markup-compatibility/2006" xmlns:a14="http://schemas.microsoft.com/office/drawing/2010/main">
        <mc:Choice Requires="a14">
          <p:sp>
            <p:nvSpPr>
              <p:cNvPr id="40" name="文本框 48"/>
              <p:cNvSpPr txBox="1"/>
              <p:nvPr/>
            </p:nvSpPr>
            <p:spPr>
              <a:xfrm>
                <a:off x="496011" y="4319229"/>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𝐼𝑀𝑁</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𝐼𝑃𝑄</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0" name="文本框 48"/>
              <p:cNvSpPr txBox="1">
                <a:spLocks noRot="1" noChangeAspect="1" noMove="1" noResize="1" noEditPoints="1" noAdjustHandles="1" noChangeArrowheads="1" noChangeShapeType="1" noTextEdit="1"/>
              </p:cNvSpPr>
              <p:nvPr/>
            </p:nvSpPr>
            <p:spPr>
              <a:xfrm>
                <a:off x="496011" y="4319229"/>
                <a:ext cx="7401316" cy="523220"/>
              </a:xfrm>
              <a:prstGeom prst="rect">
                <a:avLst/>
              </a:prstGeom>
              <a:blipFill>
                <a:blip r:embed="rId4"/>
                <a:stretch>
                  <a:fillRect l="-1647"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文本框 48"/>
              <p:cNvSpPr txBox="1"/>
              <p:nvPr/>
            </p:nvSpPr>
            <p:spPr>
              <a:xfrm>
                <a:off x="557697" y="3710586"/>
                <a:ext cx="7401316" cy="537263"/>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𝐼𝑀𝑁</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𝐼𝑃𝑄</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𝑀𝐼𝑁</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𝑃𝐼𝑄</m:t>
                        </m:r>
                      </m:e>
                    </m:acc>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9" name="文本框 48"/>
              <p:cNvSpPr txBox="1">
                <a:spLocks noRot="1" noChangeAspect="1" noMove="1" noResize="1" noEditPoints="1" noAdjustHandles="1" noChangeArrowheads="1" noChangeShapeType="1" noTextEdit="1"/>
              </p:cNvSpPr>
              <p:nvPr/>
            </p:nvSpPr>
            <p:spPr>
              <a:xfrm>
                <a:off x="557697" y="3710586"/>
                <a:ext cx="7401316" cy="537263"/>
              </a:xfrm>
              <a:prstGeom prst="rect">
                <a:avLst/>
              </a:prstGeom>
              <a:blipFill>
                <a:blip r:embed="rId5"/>
                <a:stretch>
                  <a:fillRect t="-9091" b="-31818"/>
                </a:stretch>
              </a:blipFill>
            </p:spPr>
            <p:txBody>
              <a:bodyPr/>
              <a:lstStyle/>
              <a:p>
                <a:r>
                  <a:rPr lang="en-US">
                    <a:noFill/>
                  </a:rPr>
                  <a:t> </a:t>
                </a:r>
              </a:p>
            </p:txBody>
          </p:sp>
        </mc:Fallback>
      </mc:AlternateContent>
      <p:sp>
        <p:nvSpPr>
          <p:cNvPr id="15" name="文本框 48"/>
          <p:cNvSpPr txBox="1"/>
          <p:nvPr/>
        </p:nvSpPr>
        <p:spPr>
          <a:xfrm>
            <a:off x="426705" y="1513484"/>
            <a:ext cx="10510433" cy="954107"/>
          </a:xfrm>
          <a:prstGeom prst="rect">
            <a:avLst/>
          </a:prstGeom>
          <a:noFill/>
        </p:spPr>
        <p:txBody>
          <a:bodyPr wrap="square" rtlCol="0">
            <a:spAutoFit/>
          </a:bodyPr>
          <a:lstStyle/>
          <a:p>
            <a:pPr algn="just"/>
            <a:r>
              <a:rPr lang="en-US" altLang="zh-CN" sz="2800" b="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Ví dụ 4</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Hai tam giác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IMN</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IPQ</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ở hình 85 có  đồng dạng hay không? Vì sao?</a:t>
            </a:r>
            <a:endParaRPr lang="zh-CN" altLang="en-US" sz="1600" dirty="0">
              <a:solidFill>
                <a:srgbClr val="C1A438"/>
              </a:solidFill>
              <a:latin typeface="微软雅黑" panose="020B0503020204020204" pitchFamily="34" charset="-122"/>
              <a:ea typeface="微软雅黑" panose="020B0503020204020204" pitchFamily="34" charset="-122"/>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53439" y="2188905"/>
            <a:ext cx="2893632" cy="3506155"/>
          </a:xfrm>
          <a:prstGeom prst="rect">
            <a:avLst/>
          </a:prstGeom>
        </p:spPr>
      </p:pic>
    </p:spTree>
    <p:extLst>
      <p:ext uri="{BB962C8B-B14F-4D97-AF65-F5344CB8AC3E}">
        <p14:creationId xmlns:p14="http://schemas.microsoft.com/office/powerpoint/2010/main" val="377330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1000" fill="hold"/>
                                        <p:tgtEl>
                                          <p:spTgt spid="38"/>
                                        </p:tgtEl>
                                        <p:attrNameLst>
                                          <p:attrName>ppt_w</p:attrName>
                                        </p:attrNameLst>
                                      </p:cBhvr>
                                      <p:tavLst>
                                        <p:tav tm="0">
                                          <p:val>
                                            <p:strVal val="#ppt_w*0.70"/>
                                          </p:val>
                                        </p:tav>
                                        <p:tav tm="100000">
                                          <p:val>
                                            <p:strVal val="#ppt_w"/>
                                          </p:val>
                                        </p:tav>
                                      </p:tavLst>
                                    </p:anim>
                                    <p:anim calcmode="lin" valueType="num">
                                      <p:cBhvr>
                                        <p:cTn id="18" dur="1000" fill="hold"/>
                                        <p:tgtEl>
                                          <p:spTgt spid="38"/>
                                        </p:tgtEl>
                                        <p:attrNameLst>
                                          <p:attrName>ppt_h</p:attrName>
                                        </p:attrNameLst>
                                      </p:cBhvr>
                                      <p:tavLst>
                                        <p:tav tm="0">
                                          <p:val>
                                            <p:strVal val="#ppt_h"/>
                                          </p:val>
                                        </p:tav>
                                        <p:tav tm="100000">
                                          <p:val>
                                            <p:strVal val="#ppt_h"/>
                                          </p:val>
                                        </p:tav>
                                      </p:tavLst>
                                    </p:anim>
                                    <p:animEffect transition="in" filter="fade">
                                      <p:cBhvr>
                                        <p:cTn id="19" dur="1000"/>
                                        <p:tgtEl>
                                          <p:spTgt spid="38"/>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1000" fill="hold"/>
                                        <p:tgtEl>
                                          <p:spTgt spid="19"/>
                                        </p:tgtEl>
                                        <p:attrNameLst>
                                          <p:attrName>ppt_w</p:attrName>
                                        </p:attrNameLst>
                                      </p:cBhvr>
                                      <p:tavLst>
                                        <p:tav tm="0">
                                          <p:val>
                                            <p:strVal val="#ppt_w*0.70"/>
                                          </p:val>
                                        </p:tav>
                                        <p:tav tm="100000">
                                          <p:val>
                                            <p:strVal val="#ppt_w"/>
                                          </p:val>
                                        </p:tav>
                                      </p:tavLst>
                                    </p:anim>
                                    <p:anim calcmode="lin" valueType="num">
                                      <p:cBhvr>
                                        <p:cTn id="28" dur="1000" fill="hold"/>
                                        <p:tgtEl>
                                          <p:spTgt spid="19"/>
                                        </p:tgtEl>
                                        <p:attrNameLst>
                                          <p:attrName>ppt_h</p:attrName>
                                        </p:attrNameLst>
                                      </p:cBhvr>
                                      <p:tavLst>
                                        <p:tav tm="0">
                                          <p:val>
                                            <p:strVal val="#ppt_h"/>
                                          </p:val>
                                        </p:tav>
                                        <p:tav tm="100000">
                                          <p:val>
                                            <p:strVal val="#ppt_h"/>
                                          </p:val>
                                        </p:tav>
                                      </p:tavLst>
                                    </p:anim>
                                    <p:animEffect transition="in" filter="fade">
                                      <p:cBhvr>
                                        <p:cTn id="29" dur="1000"/>
                                        <p:tgtEl>
                                          <p:spTgt spid="19"/>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p:cTn id="32" dur="1000" fill="hold"/>
                                        <p:tgtEl>
                                          <p:spTgt spid="40"/>
                                        </p:tgtEl>
                                        <p:attrNameLst>
                                          <p:attrName>ppt_w</p:attrName>
                                        </p:attrNameLst>
                                      </p:cBhvr>
                                      <p:tavLst>
                                        <p:tav tm="0">
                                          <p:val>
                                            <p:strVal val="#ppt_w*0.70"/>
                                          </p:val>
                                        </p:tav>
                                        <p:tav tm="100000">
                                          <p:val>
                                            <p:strVal val="#ppt_w"/>
                                          </p:val>
                                        </p:tav>
                                      </p:tavLst>
                                    </p:anim>
                                    <p:anim calcmode="lin" valueType="num">
                                      <p:cBhvr>
                                        <p:cTn id="33" dur="1000" fill="hold"/>
                                        <p:tgtEl>
                                          <p:spTgt spid="40"/>
                                        </p:tgtEl>
                                        <p:attrNameLst>
                                          <p:attrName>ppt_h</p:attrName>
                                        </p:attrNameLst>
                                      </p:cBhvr>
                                      <p:tavLst>
                                        <p:tav tm="0">
                                          <p:val>
                                            <p:strVal val="#ppt_h"/>
                                          </p:val>
                                        </p:tav>
                                        <p:tav tm="100000">
                                          <p:val>
                                            <p:strVal val="#ppt_h"/>
                                          </p:val>
                                        </p:tav>
                                      </p:tavLst>
                                    </p:anim>
                                    <p:animEffect transition="in" filter="fade">
                                      <p:cBhvr>
                                        <p:cTn id="34"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p:bldP spid="40" grpId="0"/>
      <p:bldP spid="19"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rcRect l="11373" b="11098"/>
          <a:stretch>
            <a:fillRect/>
          </a:stretch>
        </p:blipFill>
        <p:spPr>
          <a:xfrm rot="8702204">
            <a:off x="4119431" y="-1461679"/>
            <a:ext cx="4630566" cy="3266258"/>
          </a:xfrm>
          <a:custGeom>
            <a:avLst/>
            <a:gdLst>
              <a:gd name="connsiteX0" fmla="*/ 4630566 w 4630566"/>
              <a:gd name="connsiteY0" fmla="*/ 3266258 h 3266258"/>
              <a:gd name="connsiteX1" fmla="*/ 0 w 4630566"/>
              <a:gd name="connsiteY1" fmla="*/ 28323 h 3266258"/>
              <a:gd name="connsiteX2" fmla="*/ 19806 w 4630566"/>
              <a:gd name="connsiteY2" fmla="*/ 0 h 3266258"/>
              <a:gd name="connsiteX3" fmla="*/ 3483265 w 4630566"/>
              <a:gd name="connsiteY3" fmla="*/ 0 h 3266258"/>
              <a:gd name="connsiteX4" fmla="*/ 4630566 w 4630566"/>
              <a:gd name="connsiteY4" fmla="*/ 802253 h 3266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566" h="3266258">
                <a:moveTo>
                  <a:pt x="4630566" y="3266258"/>
                </a:moveTo>
                <a:lnTo>
                  <a:pt x="0" y="28323"/>
                </a:lnTo>
                <a:lnTo>
                  <a:pt x="19806" y="0"/>
                </a:lnTo>
                <a:lnTo>
                  <a:pt x="3483265" y="0"/>
                </a:lnTo>
                <a:lnTo>
                  <a:pt x="4630566" y="802253"/>
                </a:lnTo>
                <a:close/>
              </a:path>
            </a:pathLst>
          </a:custGeom>
        </p:spPr>
      </p:pic>
      <p:pic>
        <p:nvPicPr>
          <p:cNvPr id="8" name="图片 7"/>
          <p:cNvPicPr>
            <a:picLocks noChangeAspect="1"/>
          </p:cNvPicPr>
          <p:nvPr/>
        </p:nvPicPr>
        <p:blipFill>
          <a:blip r:embed="rId3"/>
          <a:srcRect t="47562" r="49103"/>
          <a:stretch>
            <a:fillRect/>
          </a:stretch>
        </p:blipFill>
        <p:spPr>
          <a:xfrm rot="8698124">
            <a:off x="3985225" y="4680645"/>
            <a:ext cx="4221547" cy="3106670"/>
          </a:xfrm>
          <a:custGeom>
            <a:avLst/>
            <a:gdLst>
              <a:gd name="connsiteX0" fmla="*/ 2075476 w 4221547"/>
              <a:gd name="connsiteY0" fmla="*/ 3106670 h 3106670"/>
              <a:gd name="connsiteX1" fmla="*/ 0 w 4221547"/>
              <a:gd name="connsiteY1" fmla="*/ 1651717 h 3106670"/>
              <a:gd name="connsiteX2" fmla="*/ 0 w 4221547"/>
              <a:gd name="connsiteY2" fmla="*/ 444248 h 3106670"/>
              <a:gd name="connsiteX3" fmla="*/ 311427 w 4221547"/>
              <a:gd name="connsiteY3" fmla="*/ 0 h 3106670"/>
              <a:gd name="connsiteX4" fmla="*/ 4221547 w 4221547"/>
              <a:gd name="connsiteY4" fmla="*/ 2741077 h 3106670"/>
              <a:gd name="connsiteX5" fmla="*/ 3965258 w 4221547"/>
              <a:gd name="connsiteY5" fmla="*/ 3106670 h 310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1547" h="3106670">
                <a:moveTo>
                  <a:pt x="2075476" y="3106670"/>
                </a:moveTo>
                <a:lnTo>
                  <a:pt x="0" y="1651717"/>
                </a:lnTo>
                <a:lnTo>
                  <a:pt x="0" y="444248"/>
                </a:lnTo>
                <a:lnTo>
                  <a:pt x="311427" y="0"/>
                </a:lnTo>
                <a:lnTo>
                  <a:pt x="4221547" y="2741077"/>
                </a:lnTo>
                <a:lnTo>
                  <a:pt x="3965258" y="3106670"/>
                </a:lnTo>
                <a:close/>
              </a:path>
            </a:pathLst>
          </a:custGeom>
        </p:spPr>
      </p:pic>
      <p:sp>
        <p:nvSpPr>
          <p:cNvPr id="87" name="文本框 86"/>
          <p:cNvSpPr txBox="1"/>
          <p:nvPr/>
        </p:nvSpPr>
        <p:spPr>
          <a:xfrm>
            <a:off x="3301221" y="3127087"/>
            <a:ext cx="5637634" cy="584775"/>
          </a:xfrm>
          <a:prstGeom prst="rect">
            <a:avLst/>
          </a:prstGeom>
          <a:noFill/>
        </p:spPr>
        <p:txBody>
          <a:bodyPr wrap="square" rtlCol="0">
            <a:spAutoFit/>
          </a:bodyPr>
          <a:lstStyle/>
          <a:p>
            <a:pPr algn="ctr"/>
            <a:r>
              <a:rPr lang="en-US" altLang="zh-CN" sz="3200" b="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HOẠT ĐỘNG LUYỆN TẬP</a:t>
            </a:r>
          </a:p>
        </p:txBody>
      </p:sp>
    </p:spTree>
    <p:extLst>
      <p:ext uri="{BB962C8B-B14F-4D97-AF65-F5344CB8AC3E}">
        <p14:creationId xmlns:p14="http://schemas.microsoft.com/office/powerpoint/2010/main" val="14924511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11069"/>
          <a:stretch/>
        </p:blipFill>
        <p:spPr>
          <a:xfrm>
            <a:off x="427423" y="240597"/>
            <a:ext cx="7488629" cy="2547257"/>
          </a:xfrm>
          <a:prstGeom prst="rect">
            <a:avLst/>
          </a:prstGeom>
        </p:spPr>
      </p:pic>
      <p:sp>
        <p:nvSpPr>
          <p:cNvPr id="40" name="文本框 9"/>
          <p:cNvSpPr txBox="1"/>
          <p:nvPr/>
        </p:nvSpPr>
        <p:spPr>
          <a:xfrm>
            <a:off x="5315583" y="2678359"/>
            <a:ext cx="1264214"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496011" y="3213510"/>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Xét hai tam giác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HAE</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và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HBD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496011" y="4319229"/>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𝐻𝐴𝐸</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𝐻𝐵𝐷</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496011" y="4319229"/>
                <a:ext cx="7401316" cy="523220"/>
              </a:xfrm>
              <a:prstGeom prst="rect">
                <a:avLst/>
              </a:prstGeom>
              <a:blipFill>
                <a:blip r:embed="rId5"/>
                <a:stretch>
                  <a:fillRect l="-1647"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8"/>
              <p:cNvSpPr txBox="1"/>
              <p:nvPr/>
            </p:nvSpPr>
            <p:spPr>
              <a:xfrm>
                <a:off x="557697" y="3710586"/>
                <a:ext cx="8353038" cy="537583"/>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𝐻𝐸𝐴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𝐻𝐷𝐵</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𝐴𝐻𝐸</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𝐵𝐻𝐷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(Hai góc đối đỉnh)</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3" name="文本框 48"/>
              <p:cNvSpPr txBox="1">
                <a:spLocks noRot="1" noChangeAspect="1" noMove="1" noResize="1" noEditPoints="1" noAdjustHandles="1" noChangeArrowheads="1" noChangeShapeType="1" noTextEdit="1"/>
              </p:cNvSpPr>
              <p:nvPr/>
            </p:nvSpPr>
            <p:spPr>
              <a:xfrm>
                <a:off x="557697" y="3710586"/>
                <a:ext cx="8353038" cy="537583"/>
              </a:xfrm>
              <a:prstGeom prst="rect">
                <a:avLst/>
              </a:prstGeom>
              <a:blipFill>
                <a:blip r:embed="rId6"/>
                <a:stretch>
                  <a:fillRect t="-9091" b="-31818"/>
                </a:stretch>
              </a:blipFill>
            </p:spPr>
            <p:txBody>
              <a:bodyPr/>
              <a:lstStyle/>
              <a:p>
                <a:r>
                  <a:rPr lang="en-US">
                    <a:noFill/>
                  </a:rPr>
                  <a:t> </a:t>
                </a:r>
              </a:p>
            </p:txBody>
          </p:sp>
        </mc:Fallback>
      </mc:AlternateContent>
      <p:pic>
        <p:nvPicPr>
          <p:cNvPr id="44" name="Picture 43"/>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16051" y="946894"/>
            <a:ext cx="3199969" cy="2338036"/>
          </a:xfrm>
          <a:prstGeom prst="rect">
            <a:avLst/>
          </a:prstGeom>
          <a:noFill/>
          <a:ln>
            <a:noFill/>
          </a:ln>
        </p:spPr>
      </p:pic>
      <mc:AlternateContent xmlns:mc="http://schemas.openxmlformats.org/markup-compatibility/2006" xmlns:a14="http://schemas.microsoft.com/office/drawing/2010/main">
        <mc:Choice Requires="a14">
          <p:sp>
            <p:nvSpPr>
              <p:cNvPr id="45" name="文本框 48"/>
              <p:cNvSpPr txBox="1"/>
              <p:nvPr/>
            </p:nvSpPr>
            <p:spPr>
              <a:xfrm>
                <a:off x="496011" y="4982434"/>
                <a:ext cx="9890557" cy="878895"/>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uy</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ra</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𝐻𝐴</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𝐻𝐵</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𝐻𝐸</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𝐻𝐷</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r>
                      <m:rPr>
                        <m:sty m:val="p"/>
                      </m:r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H</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𝐻𝐷</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𝐻𝐵</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𝐻𝐸</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5" name="文本框 48"/>
              <p:cNvSpPr txBox="1">
                <a:spLocks noRot="1" noChangeAspect="1" noMove="1" noResize="1" noEditPoints="1" noAdjustHandles="1" noChangeArrowheads="1" noChangeShapeType="1" noTextEdit="1"/>
              </p:cNvSpPr>
              <p:nvPr/>
            </p:nvSpPr>
            <p:spPr>
              <a:xfrm>
                <a:off x="496011" y="4982434"/>
                <a:ext cx="9890557" cy="878895"/>
              </a:xfrm>
              <a:prstGeom prst="rect">
                <a:avLst/>
              </a:prstGeom>
              <a:blipFill>
                <a:blip r:embed="rId8"/>
                <a:stretch>
                  <a:fillRect l="-1232" b="-1379"/>
                </a:stretch>
              </a:blipFill>
            </p:spPr>
            <p:txBody>
              <a:bodyPr/>
              <a:lstStyle/>
              <a:p>
                <a:r>
                  <a:rPr lang="en-US">
                    <a:noFill/>
                  </a:rPr>
                  <a:t> </a:t>
                </a:r>
              </a:p>
            </p:txBody>
          </p:sp>
        </mc:Fallback>
      </mc:AlternateContent>
      <p:sp>
        <p:nvSpPr>
          <p:cNvPr id="46" name="椭圆 23"/>
          <p:cNvSpPr/>
          <p:nvPr/>
        </p:nvSpPr>
        <p:spPr>
          <a:xfrm>
            <a:off x="9665025" y="4563872"/>
            <a:ext cx="1440000" cy="1440000"/>
          </a:xfrm>
          <a:prstGeom prst="ellipse">
            <a:avLst/>
          </a:prstGeom>
          <a:blipFill dpi="0" rotWithShape="1">
            <a:blip r:embed="rId9"/>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23"/>
          <p:cNvSpPr/>
          <p:nvPr/>
        </p:nvSpPr>
        <p:spPr>
          <a:xfrm>
            <a:off x="10661286" y="5254499"/>
            <a:ext cx="1440000" cy="1440000"/>
          </a:xfrm>
          <a:prstGeom prst="ellipse">
            <a:avLst/>
          </a:prstGeom>
          <a:blipFill dpi="0" rotWithShape="1">
            <a:blip r:embed="rId9"/>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23"/>
          <p:cNvSpPr/>
          <p:nvPr/>
        </p:nvSpPr>
        <p:spPr>
          <a:xfrm>
            <a:off x="10607665" y="3841497"/>
            <a:ext cx="1440000" cy="1440000"/>
          </a:xfrm>
          <a:prstGeom prst="ellipse">
            <a:avLst/>
          </a:prstGeom>
          <a:blipFill dpi="0" rotWithShape="1">
            <a:blip r:embed="rId9"/>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7665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circle(in)">
                                      <p:cBhvr>
                                        <p:cTn id="12" dur="20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heel(1)">
                                      <p:cBhvr>
                                        <p:cTn id="17" dur="2000"/>
                                        <p:tgtEl>
                                          <p:spTgt spid="41"/>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wheel(1)">
                                      <p:cBhvr>
                                        <p:cTn id="20" dur="2000"/>
                                        <p:tgtEl>
                                          <p:spTgt spid="43"/>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heel(1)">
                                      <p:cBhvr>
                                        <p:cTn id="23" dur="20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circle(in)">
                                      <p:cBhvr>
                                        <p:cTn id="28"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3180" y="331279"/>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23"/>
          <p:cNvSpPr/>
          <p:nvPr/>
        </p:nvSpPr>
        <p:spPr>
          <a:xfrm>
            <a:off x="333180" y="331279"/>
            <a:ext cx="1440000" cy="1440000"/>
          </a:xfrm>
          <a:prstGeom prst="ellipse">
            <a:avLst/>
          </a:prstGeom>
          <a:blipFill dpi="0" rotWithShape="1">
            <a:blip r:embed="rId2"/>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23"/>
          <p:cNvSpPr/>
          <p:nvPr/>
        </p:nvSpPr>
        <p:spPr>
          <a:xfrm>
            <a:off x="10656621" y="331279"/>
            <a:ext cx="1440000" cy="1440000"/>
          </a:xfrm>
          <a:prstGeom prst="ellipse">
            <a:avLst/>
          </a:prstGeom>
          <a:blipFill dpi="0" rotWithShape="1">
            <a:blip r:embed="rId2"/>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2409" y="331279"/>
            <a:ext cx="4173822" cy="2133287"/>
          </a:xfrm>
          <a:prstGeom prst="rect">
            <a:avLst/>
          </a:prstGeom>
        </p:spPr>
      </p:pic>
      <mc:AlternateContent xmlns:mc="http://schemas.openxmlformats.org/markup-compatibility/2006" xmlns:a14="http://schemas.microsoft.com/office/drawing/2010/main">
        <mc:Choice Requires="a14">
          <p:sp>
            <p:nvSpPr>
              <p:cNvPr id="17" name="文本框 48"/>
              <p:cNvSpPr txBox="1"/>
              <p:nvPr/>
            </p:nvSpPr>
            <p:spPr>
              <a:xfrm>
                <a:off x="1773180" y="955671"/>
                <a:ext cx="4977283" cy="1631216"/>
              </a:xfrm>
              <a:prstGeom prst="rect">
                <a:avLst/>
              </a:prstGeom>
              <a:noFill/>
            </p:spPr>
            <p:txBody>
              <a:bodyPr wrap="square" rtlCol="0">
                <a:spAutoFit/>
              </a:bodyPr>
              <a:lstStyle/>
              <a:p>
                <a:pPr algn="just"/>
                <a:r>
                  <a:rPr lang="en-US" altLang="zh-CN" sz="2800" b="1" u="sng"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Bài 1 (SGK – 85).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Cho hình 86.</a:t>
                </a:r>
              </a:p>
              <a:p>
                <a:pPr marL="514350" indent="-514350" algn="just">
                  <a:buAutoNum type="alphaLcParenR"/>
                </a:pP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Chứng minh </a:t>
                </a:r>
                <a14:m>
                  <m:oMath xmlns:m="http://schemas.openxmlformats.org/officeDocument/2006/math">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𝑀𝑁𝑃</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𝐴𝐵𝐶</m:t>
                    </m:r>
                  </m:oMath>
                </a14:m>
                <a:endPar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marL="514350" indent="-514350" algn="just">
                  <a:buAutoNum type="alphaLcParenR"/>
                </a:pP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Tìm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x</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17" name="文本框 48"/>
              <p:cNvSpPr txBox="1">
                <a:spLocks noRot="1" noChangeAspect="1" noMove="1" noResize="1" noEditPoints="1" noAdjustHandles="1" noChangeArrowheads="1" noChangeShapeType="1" noTextEdit="1"/>
              </p:cNvSpPr>
              <p:nvPr/>
            </p:nvSpPr>
            <p:spPr>
              <a:xfrm>
                <a:off x="1773180" y="955671"/>
                <a:ext cx="4977283" cy="1631216"/>
              </a:xfrm>
              <a:prstGeom prst="rect">
                <a:avLst/>
              </a:prstGeom>
              <a:blipFill>
                <a:blip r:embed="rId4"/>
                <a:stretch>
                  <a:fillRect l="-2574" t="-4120"/>
                </a:stretch>
              </a:blipFill>
            </p:spPr>
            <p:txBody>
              <a:bodyPr/>
              <a:lstStyle/>
              <a:p>
                <a:r>
                  <a:rPr lang="en-US">
                    <a:noFill/>
                  </a:rPr>
                  <a:t> </a:t>
                </a:r>
              </a:p>
            </p:txBody>
          </p:sp>
        </mc:Fallback>
      </mc:AlternateContent>
      <p:sp>
        <p:nvSpPr>
          <p:cNvPr id="18" name="文本框 9"/>
          <p:cNvSpPr txBox="1"/>
          <p:nvPr/>
        </p:nvSpPr>
        <p:spPr>
          <a:xfrm>
            <a:off x="5128195" y="2081991"/>
            <a:ext cx="1264214"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19" name="文本框 48"/>
          <p:cNvSpPr txBox="1"/>
          <p:nvPr/>
        </p:nvSpPr>
        <p:spPr>
          <a:xfrm>
            <a:off x="561325" y="2558858"/>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 Xét hai tam giác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MNP</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ABC</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20" name="文本框 48"/>
              <p:cNvSpPr txBox="1"/>
              <p:nvPr/>
            </p:nvSpPr>
            <p:spPr>
              <a:xfrm>
                <a:off x="561325" y="3664577"/>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𝑀𝑁𝑃</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0" name="文本框 48"/>
              <p:cNvSpPr txBox="1">
                <a:spLocks noRot="1" noChangeAspect="1" noMove="1" noResize="1" noEditPoints="1" noAdjustHandles="1" noChangeArrowheads="1" noChangeShapeType="1" noTextEdit="1"/>
              </p:cNvSpPr>
              <p:nvPr/>
            </p:nvSpPr>
            <p:spPr>
              <a:xfrm>
                <a:off x="561325" y="3664577"/>
                <a:ext cx="7401316" cy="523220"/>
              </a:xfrm>
              <a:prstGeom prst="rect">
                <a:avLst/>
              </a:prstGeom>
              <a:blipFill>
                <a:blip r:embed="rId5"/>
                <a:stretch>
                  <a:fillRect l="-1647"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文本框 48"/>
              <p:cNvSpPr txBox="1"/>
              <p:nvPr/>
            </p:nvSpPr>
            <p:spPr>
              <a:xfrm>
                <a:off x="623011" y="3055934"/>
                <a:ext cx="8353038"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=60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𝑁</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=45</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1" name="文本框 48"/>
              <p:cNvSpPr txBox="1">
                <a:spLocks noRot="1" noChangeAspect="1" noMove="1" noResize="1" noEditPoints="1" noAdjustHandles="1" noChangeArrowheads="1" noChangeShapeType="1" noTextEdit="1"/>
              </p:cNvSpPr>
              <p:nvPr/>
            </p:nvSpPr>
            <p:spPr>
              <a:xfrm>
                <a:off x="623011" y="3055934"/>
                <a:ext cx="8353038" cy="537776"/>
              </a:xfrm>
              <a:prstGeom prst="rect">
                <a:avLst/>
              </a:prstGeom>
              <a:blipFill>
                <a:blip r:embed="rId6"/>
                <a:stretch>
                  <a:fillRect t="-7865" b="-303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文本框 48"/>
              <p:cNvSpPr txBox="1"/>
              <p:nvPr/>
            </p:nvSpPr>
            <p:spPr>
              <a:xfrm>
                <a:off x="561325" y="4118339"/>
                <a:ext cx="9890557" cy="1008866"/>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b) Vì </a:t>
                </a:r>
                <a14:m>
                  <m:oMath xmlns:m="http://schemas.openxmlformats.org/officeDocument/2006/math">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𝑀𝑁𝑃</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nên  </a:t>
                </a:r>
                <a14:m>
                  <m:oMath xmlns:m="http://schemas.openxmlformats.org/officeDocument/2006/math">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𝑀𝑃</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𝐴𝐶</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𝑁𝑃</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𝑥</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4</m:t>
                        </m:r>
                        <m:rad>
                          <m:radPr>
                            <m:degHide m:val="on"/>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radPr>
                          <m:deg/>
                          <m:e>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e>
                        </m:rad>
                      </m:den>
                    </m:f>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m:t>
                        </m:r>
                        <m:rad>
                          <m:radPr>
                            <m:degHide m:val="on"/>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radPr>
                          <m:deg/>
                          <m:e>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m:t>
                            </m:r>
                          </m:e>
                        </m:rad>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4</m:t>
                        </m:r>
                        <m:rad>
                          <m:radPr>
                            <m:degHide m:val="on"/>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radPr>
                          <m:deg/>
                          <m:e>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m:t>
                            </m:r>
                          </m:e>
                        </m:rad>
                      </m:den>
                    </m:f>
                  </m:oMath>
                </a14:m>
                <a:endParaRPr lang="zh-CN" altLang="en-US" sz="36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2" name="文本框 48"/>
              <p:cNvSpPr txBox="1">
                <a:spLocks noRot="1" noChangeAspect="1" noMove="1" noResize="1" noEditPoints="1" noAdjustHandles="1" noChangeArrowheads="1" noChangeShapeType="1" noTextEdit="1"/>
              </p:cNvSpPr>
              <p:nvPr/>
            </p:nvSpPr>
            <p:spPr>
              <a:xfrm>
                <a:off x="561325" y="4118339"/>
                <a:ext cx="9890557" cy="1008866"/>
              </a:xfrm>
              <a:prstGeom prst="rect">
                <a:avLst/>
              </a:prstGeom>
              <a:blipFill>
                <a:blip r:embed="rId7"/>
                <a:stretch>
                  <a:fillRect l="-123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文本框 48"/>
              <p:cNvSpPr txBox="1"/>
              <p:nvPr/>
            </p:nvSpPr>
            <p:spPr>
              <a:xfrm>
                <a:off x="623011" y="5185703"/>
                <a:ext cx="9890557" cy="806183"/>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r>
                      <m:rPr>
                        <m:sty m:val="p"/>
                      </m:rPr>
                      <a:rPr lang="en-US" altLang="zh-CN" sz="28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uy</m:t>
                    </m:r>
                    <m:r>
                      <a:rPr lang="en-US" altLang="zh-CN" sz="28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m:rPr>
                        <m:sty m:val="p"/>
                      </m:rPr>
                      <a:rPr lang="en-US" altLang="zh-CN" sz="28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ra</m:t>
                    </m:r>
                    <m:r>
                      <a:rPr lang="en-US" altLang="zh-CN" sz="28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𝑥</m:t>
                    </m:r>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m:t>
                        </m:r>
                        <m:rad>
                          <m:radPr>
                            <m:degHide m:val="on"/>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radPr>
                          <m:deg/>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m:t>
                            </m:r>
                          </m:e>
                        </m:rad>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4</m:t>
                        </m:r>
                        <m:rad>
                          <m:radPr>
                            <m:degHide m:val="on"/>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radPr>
                          <m:deg/>
                          <m:e>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e>
                        </m:rad>
                      </m:num>
                      <m:den>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4</m:t>
                        </m:r>
                        <m:rad>
                          <m:radPr>
                            <m:degHide m:val="on"/>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radPr>
                          <m:deg/>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m:t>
                            </m:r>
                          </m:e>
                        </m:rad>
                      </m:den>
                    </m:f>
                    <m:r>
                      <a:rPr lang="en-US" altLang="zh-CN" sz="28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m:t>
                    </m:r>
                    <m:rad>
                      <m:radPr>
                        <m:degHide m:val="on"/>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radPr>
                      <m:deg/>
                      <m:e>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e>
                    </m:rad>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3" name="文本框 48"/>
              <p:cNvSpPr txBox="1">
                <a:spLocks noRot="1" noChangeAspect="1" noMove="1" noResize="1" noEditPoints="1" noAdjustHandles="1" noChangeArrowheads="1" noChangeShapeType="1" noTextEdit="1"/>
              </p:cNvSpPr>
              <p:nvPr/>
            </p:nvSpPr>
            <p:spPr>
              <a:xfrm>
                <a:off x="623011" y="5185703"/>
                <a:ext cx="9890557" cy="806183"/>
              </a:xfrm>
              <a:prstGeom prst="rect">
                <a:avLst/>
              </a:prstGeom>
              <a:blipFill>
                <a:blip r:embed="rId8"/>
                <a:stretch>
                  <a:fillRect l="-1232" b="-5303"/>
                </a:stretch>
              </a:blipFill>
            </p:spPr>
            <p:txBody>
              <a:bodyPr/>
              <a:lstStyle/>
              <a:p>
                <a:r>
                  <a:rPr lang="en-US">
                    <a:noFill/>
                  </a:rPr>
                  <a:t> </a:t>
                </a:r>
              </a:p>
            </p:txBody>
          </p:sp>
        </mc:Fallback>
      </mc:AlternateContent>
    </p:spTree>
    <p:extLst>
      <p:ext uri="{BB962C8B-B14F-4D97-AF65-F5344CB8AC3E}">
        <p14:creationId xmlns:p14="http://schemas.microsoft.com/office/powerpoint/2010/main" val="3412914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par>
                                <p:cTn id="8" presetID="9"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2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wheel(1)">
                                      <p:cBhvr>
                                        <p:cTn id="20" dur="20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heel(1)">
                                      <p:cBhvr>
                                        <p:cTn id="25" dur="20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20">
                                            <p:txEl>
                                              <p:pRg st="0" end="0"/>
                                            </p:txEl>
                                          </p:spTgt>
                                        </p:tgtEl>
                                        <p:attrNameLst>
                                          <p:attrName>style.visibility</p:attrName>
                                        </p:attrNameLst>
                                      </p:cBhvr>
                                      <p:to>
                                        <p:strVal val="visible"/>
                                      </p:to>
                                    </p:set>
                                    <p:animEffect transition="in" filter="wheel(1)">
                                      <p:cBhvr>
                                        <p:cTn id="30" dur="2000"/>
                                        <p:tgtEl>
                                          <p:spTgt spid="20">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heel(1)">
                                      <p:cBhvr>
                                        <p:cTn id="35" dur="2000"/>
                                        <p:tgtEl>
                                          <p:spTgt spid="22"/>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23">
                                            <p:txEl>
                                              <p:pRg st="0" end="0"/>
                                            </p:txEl>
                                          </p:spTgt>
                                        </p:tgtEl>
                                        <p:attrNameLst>
                                          <p:attrName>style.visibility</p:attrName>
                                        </p:attrNameLst>
                                      </p:cBhvr>
                                      <p:to>
                                        <p:strVal val="visible"/>
                                      </p:to>
                                    </p:set>
                                    <p:animEffect transition="in" filter="wheel(1)">
                                      <p:cBhvr>
                                        <p:cTn id="40" dur="20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1" grpId="0"/>
      <p:bldP spid="2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270345" y="178158"/>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rcRect l="11373" b="11098"/>
          <a:stretch>
            <a:fillRect/>
          </a:stretch>
        </p:blipFill>
        <p:spPr>
          <a:xfrm rot="8702204">
            <a:off x="4106911" y="-1621524"/>
            <a:ext cx="4630566" cy="3266258"/>
          </a:xfrm>
          <a:custGeom>
            <a:avLst/>
            <a:gdLst>
              <a:gd name="connsiteX0" fmla="*/ 4630566 w 4630566"/>
              <a:gd name="connsiteY0" fmla="*/ 3266258 h 3266258"/>
              <a:gd name="connsiteX1" fmla="*/ 0 w 4630566"/>
              <a:gd name="connsiteY1" fmla="*/ 28323 h 3266258"/>
              <a:gd name="connsiteX2" fmla="*/ 19806 w 4630566"/>
              <a:gd name="connsiteY2" fmla="*/ 0 h 3266258"/>
              <a:gd name="connsiteX3" fmla="*/ 3483265 w 4630566"/>
              <a:gd name="connsiteY3" fmla="*/ 0 h 3266258"/>
              <a:gd name="connsiteX4" fmla="*/ 4630566 w 4630566"/>
              <a:gd name="connsiteY4" fmla="*/ 802253 h 3266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566" h="3266258">
                <a:moveTo>
                  <a:pt x="4630566" y="3266258"/>
                </a:moveTo>
                <a:lnTo>
                  <a:pt x="0" y="28323"/>
                </a:lnTo>
                <a:lnTo>
                  <a:pt x="19806" y="0"/>
                </a:lnTo>
                <a:lnTo>
                  <a:pt x="3483265" y="0"/>
                </a:lnTo>
                <a:lnTo>
                  <a:pt x="4630566" y="802253"/>
                </a:lnTo>
                <a:close/>
              </a:path>
            </a:pathLst>
          </a:custGeom>
        </p:spPr>
      </p:pic>
      <p:sp>
        <p:nvSpPr>
          <p:cNvPr id="10" name="文本框 9"/>
          <p:cNvSpPr txBox="1"/>
          <p:nvPr/>
        </p:nvSpPr>
        <p:spPr>
          <a:xfrm>
            <a:off x="4857750" y="1942052"/>
            <a:ext cx="2429458" cy="584775"/>
          </a:xfrm>
          <a:prstGeom prst="rect">
            <a:avLst/>
          </a:prstGeom>
          <a:noFill/>
        </p:spPr>
        <p:txBody>
          <a:bodyPr wrap="square" rtlCol="0">
            <a:spAutoFit/>
          </a:bodyPr>
          <a:lstStyle/>
          <a:p>
            <a:r>
              <a:rPr lang="en-US" altLang="zh-CN" sz="3200" b="1"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MỤC TIÊU</a:t>
            </a:r>
            <a:endParaRPr lang="zh-CN" altLang="en-US" sz="3200" b="1"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grpSp>
        <p:nvGrpSpPr>
          <p:cNvPr id="15" name="Group 4"/>
          <p:cNvGrpSpPr>
            <a:grpSpLocks noChangeAspect="1"/>
          </p:cNvGrpSpPr>
          <p:nvPr/>
        </p:nvGrpSpPr>
        <p:grpSpPr bwMode="auto">
          <a:xfrm rot="10609789">
            <a:off x="647597" y="2862250"/>
            <a:ext cx="501816" cy="557213"/>
            <a:chOff x="3894" y="1150"/>
            <a:chExt cx="367" cy="351"/>
          </a:xfrm>
          <a:solidFill>
            <a:srgbClr val="C1A438"/>
          </a:solidFill>
        </p:grpSpPr>
        <p:sp>
          <p:nvSpPr>
            <p:cNvPr id="16" name="Freeform 5"/>
            <p:cNvSpPr>
              <a:spLocks/>
            </p:cNvSpPr>
            <p:nvPr/>
          </p:nvSpPr>
          <p:spPr bwMode="auto">
            <a:xfrm>
              <a:off x="3981" y="1320"/>
              <a:ext cx="169" cy="181"/>
            </a:xfrm>
            <a:custGeom>
              <a:avLst/>
              <a:gdLst>
                <a:gd name="T0" fmla="*/ 0 w 74"/>
                <a:gd name="T1" fmla="*/ 0 h 121"/>
                <a:gd name="T2" fmla="*/ 63 w 74"/>
                <a:gd name="T3" fmla="*/ 48 h 121"/>
                <a:gd name="T4" fmla="*/ 41 w 74"/>
                <a:gd name="T5" fmla="*/ 115 h 121"/>
                <a:gd name="T6" fmla="*/ 24 w 74"/>
                <a:gd name="T7" fmla="*/ 73 h 121"/>
                <a:gd name="T8" fmla="*/ 0 w 74"/>
                <a:gd name="T9" fmla="*/ 0 h 121"/>
              </a:gdLst>
              <a:ahLst/>
              <a:cxnLst>
                <a:cxn ang="0">
                  <a:pos x="T0" y="T1"/>
                </a:cxn>
                <a:cxn ang="0">
                  <a:pos x="T2" y="T3"/>
                </a:cxn>
                <a:cxn ang="0">
                  <a:pos x="T4" y="T5"/>
                </a:cxn>
                <a:cxn ang="0">
                  <a:pos x="T6" y="T7"/>
                </a:cxn>
                <a:cxn ang="0">
                  <a:pos x="T8" y="T9"/>
                </a:cxn>
              </a:cxnLst>
              <a:rect l="0" t="0" r="r" b="b"/>
              <a:pathLst>
                <a:path w="74" h="121">
                  <a:moveTo>
                    <a:pt x="0" y="0"/>
                  </a:moveTo>
                  <a:cubicBezTo>
                    <a:pt x="18" y="0"/>
                    <a:pt x="53" y="13"/>
                    <a:pt x="63" y="48"/>
                  </a:cubicBezTo>
                  <a:cubicBezTo>
                    <a:pt x="74" y="82"/>
                    <a:pt x="54" y="109"/>
                    <a:pt x="41" y="115"/>
                  </a:cubicBezTo>
                  <a:cubicBezTo>
                    <a:pt x="26" y="121"/>
                    <a:pt x="18" y="106"/>
                    <a:pt x="24" y="73"/>
                  </a:cubicBezTo>
                  <a:cubicBezTo>
                    <a:pt x="30" y="37"/>
                    <a:pt x="19"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7" name="Freeform 6"/>
            <p:cNvSpPr>
              <a:spLocks/>
            </p:cNvSpPr>
            <p:nvPr/>
          </p:nvSpPr>
          <p:spPr bwMode="auto">
            <a:xfrm>
              <a:off x="3967" y="1330"/>
              <a:ext cx="48" cy="103"/>
            </a:xfrm>
            <a:custGeom>
              <a:avLst/>
              <a:gdLst>
                <a:gd name="T0" fmla="*/ 0 w 21"/>
                <a:gd name="T1" fmla="*/ 0 h 69"/>
                <a:gd name="T2" fmla="*/ 20 w 21"/>
                <a:gd name="T3" fmla="*/ 47 h 69"/>
                <a:gd name="T4" fmla="*/ 16 w 21"/>
                <a:gd name="T5" fmla="*/ 63 h 69"/>
                <a:gd name="T6" fmla="*/ 7 w 21"/>
                <a:gd name="T7" fmla="*/ 61 h 69"/>
                <a:gd name="T8" fmla="*/ 0 w 21"/>
                <a:gd name="T9" fmla="*/ 0 h 69"/>
              </a:gdLst>
              <a:ahLst/>
              <a:cxnLst>
                <a:cxn ang="0">
                  <a:pos x="T0" y="T1"/>
                </a:cxn>
                <a:cxn ang="0">
                  <a:pos x="T2" y="T3"/>
                </a:cxn>
                <a:cxn ang="0">
                  <a:pos x="T4" y="T5"/>
                </a:cxn>
                <a:cxn ang="0">
                  <a:pos x="T6" y="T7"/>
                </a:cxn>
                <a:cxn ang="0">
                  <a:pos x="T8" y="T9"/>
                </a:cxn>
              </a:cxnLst>
              <a:rect l="0" t="0" r="r" b="b"/>
              <a:pathLst>
                <a:path w="21" h="69">
                  <a:moveTo>
                    <a:pt x="0" y="0"/>
                  </a:moveTo>
                  <a:cubicBezTo>
                    <a:pt x="9" y="5"/>
                    <a:pt x="21" y="23"/>
                    <a:pt x="20" y="47"/>
                  </a:cubicBezTo>
                  <a:cubicBezTo>
                    <a:pt x="19" y="52"/>
                    <a:pt x="18" y="59"/>
                    <a:pt x="16" y="63"/>
                  </a:cubicBezTo>
                  <a:cubicBezTo>
                    <a:pt x="11" y="69"/>
                    <a:pt x="6" y="69"/>
                    <a:pt x="7" y="61"/>
                  </a:cubicBezTo>
                  <a:cubicBezTo>
                    <a:pt x="10" y="44"/>
                    <a:pt x="18" y="1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7"/>
            <p:cNvSpPr>
              <a:spLocks/>
            </p:cNvSpPr>
            <p:nvPr/>
          </p:nvSpPr>
          <p:spPr bwMode="auto">
            <a:xfrm>
              <a:off x="3981" y="1150"/>
              <a:ext cx="191" cy="163"/>
            </a:xfrm>
            <a:custGeom>
              <a:avLst/>
              <a:gdLst>
                <a:gd name="T0" fmla="*/ 0 w 84"/>
                <a:gd name="T1" fmla="*/ 106 h 109"/>
                <a:gd name="T2" fmla="*/ 68 w 84"/>
                <a:gd name="T3" fmla="*/ 82 h 109"/>
                <a:gd name="T4" fmla="*/ 55 w 84"/>
                <a:gd name="T5" fmla="*/ 13 h 109"/>
                <a:gd name="T6" fmla="*/ 30 w 84"/>
                <a:gd name="T7" fmla="*/ 42 h 109"/>
                <a:gd name="T8" fmla="*/ 0 w 84"/>
                <a:gd name="T9" fmla="*/ 106 h 109"/>
              </a:gdLst>
              <a:ahLst/>
              <a:cxnLst>
                <a:cxn ang="0">
                  <a:pos x="T0" y="T1"/>
                </a:cxn>
                <a:cxn ang="0">
                  <a:pos x="T2" y="T3"/>
                </a:cxn>
                <a:cxn ang="0">
                  <a:pos x="T4" y="T5"/>
                </a:cxn>
                <a:cxn ang="0">
                  <a:pos x="T6" y="T7"/>
                </a:cxn>
                <a:cxn ang="0">
                  <a:pos x="T8" y="T9"/>
                </a:cxn>
              </a:cxnLst>
              <a:rect l="0" t="0" r="r" b="b"/>
              <a:pathLst>
                <a:path w="84" h="109">
                  <a:moveTo>
                    <a:pt x="0" y="106"/>
                  </a:moveTo>
                  <a:cubicBezTo>
                    <a:pt x="17" y="109"/>
                    <a:pt x="52" y="109"/>
                    <a:pt x="68" y="82"/>
                  </a:cubicBezTo>
                  <a:cubicBezTo>
                    <a:pt x="84" y="57"/>
                    <a:pt x="69" y="24"/>
                    <a:pt x="55" y="13"/>
                  </a:cubicBezTo>
                  <a:cubicBezTo>
                    <a:pt x="40" y="0"/>
                    <a:pt x="26" y="9"/>
                    <a:pt x="30" y="42"/>
                  </a:cubicBezTo>
                  <a:cubicBezTo>
                    <a:pt x="31" y="78"/>
                    <a:pt x="18" y="104"/>
                    <a:pt x="0"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8"/>
            <p:cNvSpPr>
              <a:spLocks/>
            </p:cNvSpPr>
            <p:nvPr/>
          </p:nvSpPr>
          <p:spPr bwMode="auto">
            <a:xfrm>
              <a:off x="3967" y="1195"/>
              <a:ext cx="53" cy="98"/>
            </a:xfrm>
            <a:custGeom>
              <a:avLst/>
              <a:gdLst>
                <a:gd name="T0" fmla="*/ 0 w 23"/>
                <a:gd name="T1" fmla="*/ 66 h 66"/>
                <a:gd name="T2" fmla="*/ 23 w 23"/>
                <a:gd name="T3" fmla="*/ 25 h 66"/>
                <a:gd name="T4" fmla="*/ 20 w 23"/>
                <a:gd name="T5" fmla="*/ 8 h 66"/>
                <a:gd name="T6" fmla="*/ 10 w 23"/>
                <a:gd name="T7" fmla="*/ 8 h 66"/>
                <a:gd name="T8" fmla="*/ 0 w 23"/>
                <a:gd name="T9" fmla="*/ 66 h 66"/>
              </a:gdLst>
              <a:ahLst/>
              <a:cxnLst>
                <a:cxn ang="0">
                  <a:pos x="T0" y="T1"/>
                </a:cxn>
                <a:cxn ang="0">
                  <a:pos x="T2" y="T3"/>
                </a:cxn>
                <a:cxn ang="0">
                  <a:pos x="T4" y="T5"/>
                </a:cxn>
                <a:cxn ang="0">
                  <a:pos x="T6" y="T7"/>
                </a:cxn>
                <a:cxn ang="0">
                  <a:pos x="T8" y="T9"/>
                </a:cxn>
              </a:cxnLst>
              <a:rect l="0" t="0" r="r" b="b"/>
              <a:pathLst>
                <a:path w="23" h="66">
                  <a:moveTo>
                    <a:pt x="0" y="66"/>
                  </a:moveTo>
                  <a:cubicBezTo>
                    <a:pt x="9" y="63"/>
                    <a:pt x="22" y="48"/>
                    <a:pt x="23" y="25"/>
                  </a:cubicBezTo>
                  <a:cubicBezTo>
                    <a:pt x="23" y="20"/>
                    <a:pt x="22" y="13"/>
                    <a:pt x="20" y="8"/>
                  </a:cubicBezTo>
                  <a:cubicBezTo>
                    <a:pt x="16" y="1"/>
                    <a:pt x="10" y="0"/>
                    <a:pt x="10" y="8"/>
                  </a:cubicBezTo>
                  <a:cubicBezTo>
                    <a:pt x="12" y="25"/>
                    <a:pt x="19" y="51"/>
                    <a:pt x="0"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0" name="Freeform 9"/>
            <p:cNvSpPr>
              <a:spLocks/>
            </p:cNvSpPr>
            <p:nvPr/>
          </p:nvSpPr>
          <p:spPr bwMode="auto">
            <a:xfrm>
              <a:off x="4074" y="1280"/>
              <a:ext cx="187" cy="161"/>
            </a:xfrm>
            <a:custGeom>
              <a:avLst/>
              <a:gdLst>
                <a:gd name="T0" fmla="*/ 0 w 82"/>
                <a:gd name="T1" fmla="*/ 30 h 108"/>
                <a:gd name="T2" fmla="*/ 42 w 82"/>
                <a:gd name="T3" fmla="*/ 78 h 108"/>
                <a:gd name="T4" fmla="*/ 46 w 82"/>
                <a:gd name="T5" fmla="*/ 9 h 108"/>
                <a:gd name="T6" fmla="*/ 0 w 82"/>
                <a:gd name="T7" fmla="*/ 30 h 108"/>
              </a:gdLst>
              <a:ahLst/>
              <a:cxnLst>
                <a:cxn ang="0">
                  <a:pos x="T0" y="T1"/>
                </a:cxn>
                <a:cxn ang="0">
                  <a:pos x="T2" y="T3"/>
                </a:cxn>
                <a:cxn ang="0">
                  <a:pos x="T4" y="T5"/>
                </a:cxn>
                <a:cxn ang="0">
                  <a:pos x="T6" y="T7"/>
                </a:cxn>
              </a:cxnLst>
              <a:rect l="0" t="0" r="r" b="b"/>
              <a:pathLst>
                <a:path w="82" h="108">
                  <a:moveTo>
                    <a:pt x="0" y="30"/>
                  </a:moveTo>
                  <a:cubicBezTo>
                    <a:pt x="11" y="34"/>
                    <a:pt x="29" y="67"/>
                    <a:pt x="42" y="78"/>
                  </a:cubicBezTo>
                  <a:cubicBezTo>
                    <a:pt x="72" y="108"/>
                    <a:pt x="82" y="0"/>
                    <a:pt x="46" y="9"/>
                  </a:cubicBezTo>
                  <a:cubicBezTo>
                    <a:pt x="31" y="13"/>
                    <a:pt x="11" y="31"/>
                    <a:pt x="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1" name="Freeform 10"/>
            <p:cNvSpPr>
              <a:spLocks/>
            </p:cNvSpPr>
            <p:nvPr/>
          </p:nvSpPr>
          <p:spPr bwMode="auto">
            <a:xfrm>
              <a:off x="3894" y="1299"/>
              <a:ext cx="64" cy="51"/>
            </a:xfrm>
            <a:custGeom>
              <a:avLst/>
              <a:gdLst>
                <a:gd name="T0" fmla="*/ 28 w 28"/>
                <a:gd name="T1" fmla="*/ 17 h 34"/>
                <a:gd name="T2" fmla="*/ 13 w 28"/>
                <a:gd name="T3" fmla="*/ 33 h 34"/>
                <a:gd name="T4" fmla="*/ 0 w 28"/>
                <a:gd name="T5" fmla="*/ 18 h 34"/>
                <a:gd name="T6" fmla="*/ 12 w 28"/>
                <a:gd name="T7" fmla="*/ 1 h 34"/>
                <a:gd name="T8" fmla="*/ 28 w 28"/>
                <a:gd name="T9" fmla="*/ 17 h 34"/>
              </a:gdLst>
              <a:ahLst/>
              <a:cxnLst>
                <a:cxn ang="0">
                  <a:pos x="T0" y="T1"/>
                </a:cxn>
                <a:cxn ang="0">
                  <a:pos x="T2" y="T3"/>
                </a:cxn>
                <a:cxn ang="0">
                  <a:pos x="T4" y="T5"/>
                </a:cxn>
                <a:cxn ang="0">
                  <a:pos x="T6" y="T7"/>
                </a:cxn>
                <a:cxn ang="0">
                  <a:pos x="T8" y="T9"/>
                </a:cxn>
              </a:cxnLst>
              <a:rect l="0" t="0" r="r" b="b"/>
              <a:pathLst>
                <a:path w="28" h="34">
                  <a:moveTo>
                    <a:pt x="28" y="17"/>
                  </a:moveTo>
                  <a:cubicBezTo>
                    <a:pt x="28" y="27"/>
                    <a:pt x="21" y="34"/>
                    <a:pt x="13" y="33"/>
                  </a:cubicBezTo>
                  <a:cubicBezTo>
                    <a:pt x="6" y="33"/>
                    <a:pt x="0" y="26"/>
                    <a:pt x="0" y="18"/>
                  </a:cubicBezTo>
                  <a:cubicBezTo>
                    <a:pt x="0" y="10"/>
                    <a:pt x="5" y="3"/>
                    <a:pt x="12" y="1"/>
                  </a:cubicBezTo>
                  <a:cubicBezTo>
                    <a:pt x="20" y="0"/>
                    <a:pt x="27" y="7"/>
                    <a:pt x="2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36" name="Group 4"/>
          <p:cNvGrpSpPr>
            <a:grpSpLocks noChangeAspect="1"/>
          </p:cNvGrpSpPr>
          <p:nvPr/>
        </p:nvGrpSpPr>
        <p:grpSpPr bwMode="auto">
          <a:xfrm rot="10609789">
            <a:off x="637361" y="4648072"/>
            <a:ext cx="501816" cy="557213"/>
            <a:chOff x="3894" y="1150"/>
            <a:chExt cx="367" cy="351"/>
          </a:xfrm>
          <a:solidFill>
            <a:srgbClr val="C1A438"/>
          </a:solidFill>
        </p:grpSpPr>
        <p:sp>
          <p:nvSpPr>
            <p:cNvPr id="37" name="Freeform 5"/>
            <p:cNvSpPr>
              <a:spLocks/>
            </p:cNvSpPr>
            <p:nvPr/>
          </p:nvSpPr>
          <p:spPr bwMode="auto">
            <a:xfrm>
              <a:off x="3981" y="1320"/>
              <a:ext cx="169" cy="181"/>
            </a:xfrm>
            <a:custGeom>
              <a:avLst/>
              <a:gdLst>
                <a:gd name="T0" fmla="*/ 0 w 74"/>
                <a:gd name="T1" fmla="*/ 0 h 121"/>
                <a:gd name="T2" fmla="*/ 63 w 74"/>
                <a:gd name="T3" fmla="*/ 48 h 121"/>
                <a:gd name="T4" fmla="*/ 41 w 74"/>
                <a:gd name="T5" fmla="*/ 115 h 121"/>
                <a:gd name="T6" fmla="*/ 24 w 74"/>
                <a:gd name="T7" fmla="*/ 73 h 121"/>
                <a:gd name="T8" fmla="*/ 0 w 74"/>
                <a:gd name="T9" fmla="*/ 0 h 121"/>
              </a:gdLst>
              <a:ahLst/>
              <a:cxnLst>
                <a:cxn ang="0">
                  <a:pos x="T0" y="T1"/>
                </a:cxn>
                <a:cxn ang="0">
                  <a:pos x="T2" y="T3"/>
                </a:cxn>
                <a:cxn ang="0">
                  <a:pos x="T4" y="T5"/>
                </a:cxn>
                <a:cxn ang="0">
                  <a:pos x="T6" y="T7"/>
                </a:cxn>
                <a:cxn ang="0">
                  <a:pos x="T8" y="T9"/>
                </a:cxn>
              </a:cxnLst>
              <a:rect l="0" t="0" r="r" b="b"/>
              <a:pathLst>
                <a:path w="74" h="121">
                  <a:moveTo>
                    <a:pt x="0" y="0"/>
                  </a:moveTo>
                  <a:cubicBezTo>
                    <a:pt x="18" y="0"/>
                    <a:pt x="53" y="13"/>
                    <a:pt x="63" y="48"/>
                  </a:cubicBezTo>
                  <a:cubicBezTo>
                    <a:pt x="74" y="82"/>
                    <a:pt x="54" y="109"/>
                    <a:pt x="41" y="115"/>
                  </a:cubicBezTo>
                  <a:cubicBezTo>
                    <a:pt x="26" y="121"/>
                    <a:pt x="18" y="106"/>
                    <a:pt x="24" y="73"/>
                  </a:cubicBezTo>
                  <a:cubicBezTo>
                    <a:pt x="30" y="37"/>
                    <a:pt x="19"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6"/>
            <p:cNvSpPr>
              <a:spLocks/>
            </p:cNvSpPr>
            <p:nvPr/>
          </p:nvSpPr>
          <p:spPr bwMode="auto">
            <a:xfrm>
              <a:off x="3967" y="1330"/>
              <a:ext cx="48" cy="103"/>
            </a:xfrm>
            <a:custGeom>
              <a:avLst/>
              <a:gdLst>
                <a:gd name="T0" fmla="*/ 0 w 21"/>
                <a:gd name="T1" fmla="*/ 0 h 69"/>
                <a:gd name="T2" fmla="*/ 20 w 21"/>
                <a:gd name="T3" fmla="*/ 47 h 69"/>
                <a:gd name="T4" fmla="*/ 16 w 21"/>
                <a:gd name="T5" fmla="*/ 63 h 69"/>
                <a:gd name="T6" fmla="*/ 7 w 21"/>
                <a:gd name="T7" fmla="*/ 61 h 69"/>
                <a:gd name="T8" fmla="*/ 0 w 21"/>
                <a:gd name="T9" fmla="*/ 0 h 69"/>
              </a:gdLst>
              <a:ahLst/>
              <a:cxnLst>
                <a:cxn ang="0">
                  <a:pos x="T0" y="T1"/>
                </a:cxn>
                <a:cxn ang="0">
                  <a:pos x="T2" y="T3"/>
                </a:cxn>
                <a:cxn ang="0">
                  <a:pos x="T4" y="T5"/>
                </a:cxn>
                <a:cxn ang="0">
                  <a:pos x="T6" y="T7"/>
                </a:cxn>
                <a:cxn ang="0">
                  <a:pos x="T8" y="T9"/>
                </a:cxn>
              </a:cxnLst>
              <a:rect l="0" t="0" r="r" b="b"/>
              <a:pathLst>
                <a:path w="21" h="69">
                  <a:moveTo>
                    <a:pt x="0" y="0"/>
                  </a:moveTo>
                  <a:cubicBezTo>
                    <a:pt x="9" y="5"/>
                    <a:pt x="21" y="23"/>
                    <a:pt x="20" y="47"/>
                  </a:cubicBezTo>
                  <a:cubicBezTo>
                    <a:pt x="19" y="52"/>
                    <a:pt x="18" y="59"/>
                    <a:pt x="16" y="63"/>
                  </a:cubicBezTo>
                  <a:cubicBezTo>
                    <a:pt x="11" y="69"/>
                    <a:pt x="6" y="69"/>
                    <a:pt x="7" y="61"/>
                  </a:cubicBezTo>
                  <a:cubicBezTo>
                    <a:pt x="10" y="44"/>
                    <a:pt x="18" y="1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7"/>
            <p:cNvSpPr>
              <a:spLocks/>
            </p:cNvSpPr>
            <p:nvPr/>
          </p:nvSpPr>
          <p:spPr bwMode="auto">
            <a:xfrm>
              <a:off x="3981" y="1150"/>
              <a:ext cx="191" cy="163"/>
            </a:xfrm>
            <a:custGeom>
              <a:avLst/>
              <a:gdLst>
                <a:gd name="T0" fmla="*/ 0 w 84"/>
                <a:gd name="T1" fmla="*/ 106 h 109"/>
                <a:gd name="T2" fmla="*/ 68 w 84"/>
                <a:gd name="T3" fmla="*/ 82 h 109"/>
                <a:gd name="T4" fmla="*/ 55 w 84"/>
                <a:gd name="T5" fmla="*/ 13 h 109"/>
                <a:gd name="T6" fmla="*/ 30 w 84"/>
                <a:gd name="T7" fmla="*/ 42 h 109"/>
                <a:gd name="T8" fmla="*/ 0 w 84"/>
                <a:gd name="T9" fmla="*/ 106 h 109"/>
              </a:gdLst>
              <a:ahLst/>
              <a:cxnLst>
                <a:cxn ang="0">
                  <a:pos x="T0" y="T1"/>
                </a:cxn>
                <a:cxn ang="0">
                  <a:pos x="T2" y="T3"/>
                </a:cxn>
                <a:cxn ang="0">
                  <a:pos x="T4" y="T5"/>
                </a:cxn>
                <a:cxn ang="0">
                  <a:pos x="T6" y="T7"/>
                </a:cxn>
                <a:cxn ang="0">
                  <a:pos x="T8" y="T9"/>
                </a:cxn>
              </a:cxnLst>
              <a:rect l="0" t="0" r="r" b="b"/>
              <a:pathLst>
                <a:path w="84" h="109">
                  <a:moveTo>
                    <a:pt x="0" y="106"/>
                  </a:moveTo>
                  <a:cubicBezTo>
                    <a:pt x="17" y="109"/>
                    <a:pt x="52" y="109"/>
                    <a:pt x="68" y="82"/>
                  </a:cubicBezTo>
                  <a:cubicBezTo>
                    <a:pt x="84" y="57"/>
                    <a:pt x="69" y="24"/>
                    <a:pt x="55" y="13"/>
                  </a:cubicBezTo>
                  <a:cubicBezTo>
                    <a:pt x="40" y="0"/>
                    <a:pt x="26" y="9"/>
                    <a:pt x="30" y="42"/>
                  </a:cubicBezTo>
                  <a:cubicBezTo>
                    <a:pt x="31" y="78"/>
                    <a:pt x="18" y="104"/>
                    <a:pt x="0"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8"/>
            <p:cNvSpPr>
              <a:spLocks/>
            </p:cNvSpPr>
            <p:nvPr/>
          </p:nvSpPr>
          <p:spPr bwMode="auto">
            <a:xfrm>
              <a:off x="3967" y="1195"/>
              <a:ext cx="53" cy="98"/>
            </a:xfrm>
            <a:custGeom>
              <a:avLst/>
              <a:gdLst>
                <a:gd name="T0" fmla="*/ 0 w 23"/>
                <a:gd name="T1" fmla="*/ 66 h 66"/>
                <a:gd name="T2" fmla="*/ 23 w 23"/>
                <a:gd name="T3" fmla="*/ 25 h 66"/>
                <a:gd name="T4" fmla="*/ 20 w 23"/>
                <a:gd name="T5" fmla="*/ 8 h 66"/>
                <a:gd name="T6" fmla="*/ 10 w 23"/>
                <a:gd name="T7" fmla="*/ 8 h 66"/>
                <a:gd name="T8" fmla="*/ 0 w 23"/>
                <a:gd name="T9" fmla="*/ 66 h 66"/>
              </a:gdLst>
              <a:ahLst/>
              <a:cxnLst>
                <a:cxn ang="0">
                  <a:pos x="T0" y="T1"/>
                </a:cxn>
                <a:cxn ang="0">
                  <a:pos x="T2" y="T3"/>
                </a:cxn>
                <a:cxn ang="0">
                  <a:pos x="T4" y="T5"/>
                </a:cxn>
                <a:cxn ang="0">
                  <a:pos x="T6" y="T7"/>
                </a:cxn>
                <a:cxn ang="0">
                  <a:pos x="T8" y="T9"/>
                </a:cxn>
              </a:cxnLst>
              <a:rect l="0" t="0" r="r" b="b"/>
              <a:pathLst>
                <a:path w="23" h="66">
                  <a:moveTo>
                    <a:pt x="0" y="66"/>
                  </a:moveTo>
                  <a:cubicBezTo>
                    <a:pt x="9" y="63"/>
                    <a:pt x="22" y="48"/>
                    <a:pt x="23" y="25"/>
                  </a:cubicBezTo>
                  <a:cubicBezTo>
                    <a:pt x="23" y="20"/>
                    <a:pt x="22" y="13"/>
                    <a:pt x="20" y="8"/>
                  </a:cubicBezTo>
                  <a:cubicBezTo>
                    <a:pt x="16" y="1"/>
                    <a:pt x="10" y="0"/>
                    <a:pt x="10" y="8"/>
                  </a:cubicBezTo>
                  <a:cubicBezTo>
                    <a:pt x="12" y="25"/>
                    <a:pt x="19" y="51"/>
                    <a:pt x="0"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1" name="Freeform 9"/>
            <p:cNvSpPr>
              <a:spLocks/>
            </p:cNvSpPr>
            <p:nvPr/>
          </p:nvSpPr>
          <p:spPr bwMode="auto">
            <a:xfrm>
              <a:off x="4074" y="1280"/>
              <a:ext cx="187" cy="161"/>
            </a:xfrm>
            <a:custGeom>
              <a:avLst/>
              <a:gdLst>
                <a:gd name="T0" fmla="*/ 0 w 82"/>
                <a:gd name="T1" fmla="*/ 30 h 108"/>
                <a:gd name="T2" fmla="*/ 42 w 82"/>
                <a:gd name="T3" fmla="*/ 78 h 108"/>
                <a:gd name="T4" fmla="*/ 46 w 82"/>
                <a:gd name="T5" fmla="*/ 9 h 108"/>
                <a:gd name="T6" fmla="*/ 0 w 82"/>
                <a:gd name="T7" fmla="*/ 30 h 108"/>
              </a:gdLst>
              <a:ahLst/>
              <a:cxnLst>
                <a:cxn ang="0">
                  <a:pos x="T0" y="T1"/>
                </a:cxn>
                <a:cxn ang="0">
                  <a:pos x="T2" y="T3"/>
                </a:cxn>
                <a:cxn ang="0">
                  <a:pos x="T4" y="T5"/>
                </a:cxn>
                <a:cxn ang="0">
                  <a:pos x="T6" y="T7"/>
                </a:cxn>
              </a:cxnLst>
              <a:rect l="0" t="0" r="r" b="b"/>
              <a:pathLst>
                <a:path w="82" h="108">
                  <a:moveTo>
                    <a:pt x="0" y="30"/>
                  </a:moveTo>
                  <a:cubicBezTo>
                    <a:pt x="11" y="34"/>
                    <a:pt x="29" y="67"/>
                    <a:pt x="42" y="78"/>
                  </a:cubicBezTo>
                  <a:cubicBezTo>
                    <a:pt x="72" y="108"/>
                    <a:pt x="82" y="0"/>
                    <a:pt x="46" y="9"/>
                  </a:cubicBezTo>
                  <a:cubicBezTo>
                    <a:pt x="31" y="13"/>
                    <a:pt x="11" y="31"/>
                    <a:pt x="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10"/>
            <p:cNvSpPr>
              <a:spLocks/>
            </p:cNvSpPr>
            <p:nvPr/>
          </p:nvSpPr>
          <p:spPr bwMode="auto">
            <a:xfrm>
              <a:off x="3894" y="1299"/>
              <a:ext cx="64" cy="51"/>
            </a:xfrm>
            <a:custGeom>
              <a:avLst/>
              <a:gdLst>
                <a:gd name="T0" fmla="*/ 28 w 28"/>
                <a:gd name="T1" fmla="*/ 17 h 34"/>
                <a:gd name="T2" fmla="*/ 13 w 28"/>
                <a:gd name="T3" fmla="*/ 33 h 34"/>
                <a:gd name="T4" fmla="*/ 0 w 28"/>
                <a:gd name="T5" fmla="*/ 18 h 34"/>
                <a:gd name="T6" fmla="*/ 12 w 28"/>
                <a:gd name="T7" fmla="*/ 1 h 34"/>
                <a:gd name="T8" fmla="*/ 28 w 28"/>
                <a:gd name="T9" fmla="*/ 17 h 34"/>
              </a:gdLst>
              <a:ahLst/>
              <a:cxnLst>
                <a:cxn ang="0">
                  <a:pos x="T0" y="T1"/>
                </a:cxn>
                <a:cxn ang="0">
                  <a:pos x="T2" y="T3"/>
                </a:cxn>
                <a:cxn ang="0">
                  <a:pos x="T4" y="T5"/>
                </a:cxn>
                <a:cxn ang="0">
                  <a:pos x="T6" y="T7"/>
                </a:cxn>
                <a:cxn ang="0">
                  <a:pos x="T8" y="T9"/>
                </a:cxn>
              </a:cxnLst>
              <a:rect l="0" t="0" r="r" b="b"/>
              <a:pathLst>
                <a:path w="28" h="34">
                  <a:moveTo>
                    <a:pt x="28" y="17"/>
                  </a:moveTo>
                  <a:cubicBezTo>
                    <a:pt x="28" y="27"/>
                    <a:pt x="21" y="34"/>
                    <a:pt x="13" y="33"/>
                  </a:cubicBezTo>
                  <a:cubicBezTo>
                    <a:pt x="6" y="33"/>
                    <a:pt x="0" y="26"/>
                    <a:pt x="0" y="18"/>
                  </a:cubicBezTo>
                  <a:cubicBezTo>
                    <a:pt x="0" y="10"/>
                    <a:pt x="5" y="3"/>
                    <a:pt x="12" y="1"/>
                  </a:cubicBezTo>
                  <a:cubicBezTo>
                    <a:pt x="20" y="0"/>
                    <a:pt x="27" y="7"/>
                    <a:pt x="2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5" name="Group 4"/>
          <p:cNvGrpSpPr>
            <a:grpSpLocks noChangeAspect="1"/>
          </p:cNvGrpSpPr>
          <p:nvPr/>
        </p:nvGrpSpPr>
        <p:grpSpPr bwMode="auto">
          <a:xfrm rot="10609789">
            <a:off x="596483" y="3635489"/>
            <a:ext cx="501816" cy="557213"/>
            <a:chOff x="3894" y="1150"/>
            <a:chExt cx="367" cy="351"/>
          </a:xfrm>
          <a:solidFill>
            <a:srgbClr val="C1A438"/>
          </a:solidFill>
        </p:grpSpPr>
        <p:sp>
          <p:nvSpPr>
            <p:cNvPr id="46" name="Freeform 5"/>
            <p:cNvSpPr>
              <a:spLocks/>
            </p:cNvSpPr>
            <p:nvPr/>
          </p:nvSpPr>
          <p:spPr bwMode="auto">
            <a:xfrm>
              <a:off x="3981" y="1320"/>
              <a:ext cx="169" cy="181"/>
            </a:xfrm>
            <a:custGeom>
              <a:avLst/>
              <a:gdLst>
                <a:gd name="T0" fmla="*/ 0 w 74"/>
                <a:gd name="T1" fmla="*/ 0 h 121"/>
                <a:gd name="T2" fmla="*/ 63 w 74"/>
                <a:gd name="T3" fmla="*/ 48 h 121"/>
                <a:gd name="T4" fmla="*/ 41 w 74"/>
                <a:gd name="T5" fmla="*/ 115 h 121"/>
                <a:gd name="T6" fmla="*/ 24 w 74"/>
                <a:gd name="T7" fmla="*/ 73 h 121"/>
                <a:gd name="T8" fmla="*/ 0 w 74"/>
                <a:gd name="T9" fmla="*/ 0 h 121"/>
              </a:gdLst>
              <a:ahLst/>
              <a:cxnLst>
                <a:cxn ang="0">
                  <a:pos x="T0" y="T1"/>
                </a:cxn>
                <a:cxn ang="0">
                  <a:pos x="T2" y="T3"/>
                </a:cxn>
                <a:cxn ang="0">
                  <a:pos x="T4" y="T5"/>
                </a:cxn>
                <a:cxn ang="0">
                  <a:pos x="T6" y="T7"/>
                </a:cxn>
                <a:cxn ang="0">
                  <a:pos x="T8" y="T9"/>
                </a:cxn>
              </a:cxnLst>
              <a:rect l="0" t="0" r="r" b="b"/>
              <a:pathLst>
                <a:path w="74" h="121">
                  <a:moveTo>
                    <a:pt x="0" y="0"/>
                  </a:moveTo>
                  <a:cubicBezTo>
                    <a:pt x="18" y="0"/>
                    <a:pt x="53" y="13"/>
                    <a:pt x="63" y="48"/>
                  </a:cubicBezTo>
                  <a:cubicBezTo>
                    <a:pt x="74" y="82"/>
                    <a:pt x="54" y="109"/>
                    <a:pt x="41" y="115"/>
                  </a:cubicBezTo>
                  <a:cubicBezTo>
                    <a:pt x="26" y="121"/>
                    <a:pt x="18" y="106"/>
                    <a:pt x="24" y="73"/>
                  </a:cubicBezTo>
                  <a:cubicBezTo>
                    <a:pt x="30" y="37"/>
                    <a:pt x="19" y="6"/>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6"/>
            <p:cNvSpPr>
              <a:spLocks/>
            </p:cNvSpPr>
            <p:nvPr/>
          </p:nvSpPr>
          <p:spPr bwMode="auto">
            <a:xfrm>
              <a:off x="3967" y="1330"/>
              <a:ext cx="48" cy="103"/>
            </a:xfrm>
            <a:custGeom>
              <a:avLst/>
              <a:gdLst>
                <a:gd name="T0" fmla="*/ 0 w 21"/>
                <a:gd name="T1" fmla="*/ 0 h 69"/>
                <a:gd name="T2" fmla="*/ 20 w 21"/>
                <a:gd name="T3" fmla="*/ 47 h 69"/>
                <a:gd name="T4" fmla="*/ 16 w 21"/>
                <a:gd name="T5" fmla="*/ 63 h 69"/>
                <a:gd name="T6" fmla="*/ 7 w 21"/>
                <a:gd name="T7" fmla="*/ 61 h 69"/>
                <a:gd name="T8" fmla="*/ 0 w 21"/>
                <a:gd name="T9" fmla="*/ 0 h 69"/>
              </a:gdLst>
              <a:ahLst/>
              <a:cxnLst>
                <a:cxn ang="0">
                  <a:pos x="T0" y="T1"/>
                </a:cxn>
                <a:cxn ang="0">
                  <a:pos x="T2" y="T3"/>
                </a:cxn>
                <a:cxn ang="0">
                  <a:pos x="T4" y="T5"/>
                </a:cxn>
                <a:cxn ang="0">
                  <a:pos x="T6" y="T7"/>
                </a:cxn>
                <a:cxn ang="0">
                  <a:pos x="T8" y="T9"/>
                </a:cxn>
              </a:cxnLst>
              <a:rect l="0" t="0" r="r" b="b"/>
              <a:pathLst>
                <a:path w="21" h="69">
                  <a:moveTo>
                    <a:pt x="0" y="0"/>
                  </a:moveTo>
                  <a:cubicBezTo>
                    <a:pt x="9" y="5"/>
                    <a:pt x="21" y="23"/>
                    <a:pt x="20" y="47"/>
                  </a:cubicBezTo>
                  <a:cubicBezTo>
                    <a:pt x="19" y="52"/>
                    <a:pt x="18" y="59"/>
                    <a:pt x="16" y="63"/>
                  </a:cubicBezTo>
                  <a:cubicBezTo>
                    <a:pt x="11" y="69"/>
                    <a:pt x="6" y="69"/>
                    <a:pt x="7" y="61"/>
                  </a:cubicBezTo>
                  <a:cubicBezTo>
                    <a:pt x="10" y="44"/>
                    <a:pt x="18" y="19"/>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8" name="Freeform 7"/>
            <p:cNvSpPr>
              <a:spLocks/>
            </p:cNvSpPr>
            <p:nvPr/>
          </p:nvSpPr>
          <p:spPr bwMode="auto">
            <a:xfrm>
              <a:off x="3981" y="1150"/>
              <a:ext cx="191" cy="163"/>
            </a:xfrm>
            <a:custGeom>
              <a:avLst/>
              <a:gdLst>
                <a:gd name="T0" fmla="*/ 0 w 84"/>
                <a:gd name="T1" fmla="*/ 106 h 109"/>
                <a:gd name="T2" fmla="*/ 68 w 84"/>
                <a:gd name="T3" fmla="*/ 82 h 109"/>
                <a:gd name="T4" fmla="*/ 55 w 84"/>
                <a:gd name="T5" fmla="*/ 13 h 109"/>
                <a:gd name="T6" fmla="*/ 30 w 84"/>
                <a:gd name="T7" fmla="*/ 42 h 109"/>
                <a:gd name="T8" fmla="*/ 0 w 84"/>
                <a:gd name="T9" fmla="*/ 106 h 109"/>
              </a:gdLst>
              <a:ahLst/>
              <a:cxnLst>
                <a:cxn ang="0">
                  <a:pos x="T0" y="T1"/>
                </a:cxn>
                <a:cxn ang="0">
                  <a:pos x="T2" y="T3"/>
                </a:cxn>
                <a:cxn ang="0">
                  <a:pos x="T4" y="T5"/>
                </a:cxn>
                <a:cxn ang="0">
                  <a:pos x="T6" y="T7"/>
                </a:cxn>
                <a:cxn ang="0">
                  <a:pos x="T8" y="T9"/>
                </a:cxn>
              </a:cxnLst>
              <a:rect l="0" t="0" r="r" b="b"/>
              <a:pathLst>
                <a:path w="84" h="109">
                  <a:moveTo>
                    <a:pt x="0" y="106"/>
                  </a:moveTo>
                  <a:cubicBezTo>
                    <a:pt x="17" y="109"/>
                    <a:pt x="52" y="109"/>
                    <a:pt x="68" y="82"/>
                  </a:cubicBezTo>
                  <a:cubicBezTo>
                    <a:pt x="84" y="57"/>
                    <a:pt x="69" y="24"/>
                    <a:pt x="55" y="13"/>
                  </a:cubicBezTo>
                  <a:cubicBezTo>
                    <a:pt x="40" y="0"/>
                    <a:pt x="26" y="9"/>
                    <a:pt x="30" y="42"/>
                  </a:cubicBezTo>
                  <a:cubicBezTo>
                    <a:pt x="31" y="78"/>
                    <a:pt x="18" y="104"/>
                    <a:pt x="0" y="10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9" name="Freeform 8"/>
            <p:cNvSpPr>
              <a:spLocks/>
            </p:cNvSpPr>
            <p:nvPr/>
          </p:nvSpPr>
          <p:spPr bwMode="auto">
            <a:xfrm>
              <a:off x="3967" y="1195"/>
              <a:ext cx="53" cy="98"/>
            </a:xfrm>
            <a:custGeom>
              <a:avLst/>
              <a:gdLst>
                <a:gd name="T0" fmla="*/ 0 w 23"/>
                <a:gd name="T1" fmla="*/ 66 h 66"/>
                <a:gd name="T2" fmla="*/ 23 w 23"/>
                <a:gd name="T3" fmla="*/ 25 h 66"/>
                <a:gd name="T4" fmla="*/ 20 w 23"/>
                <a:gd name="T5" fmla="*/ 8 h 66"/>
                <a:gd name="T6" fmla="*/ 10 w 23"/>
                <a:gd name="T7" fmla="*/ 8 h 66"/>
                <a:gd name="T8" fmla="*/ 0 w 23"/>
                <a:gd name="T9" fmla="*/ 66 h 66"/>
              </a:gdLst>
              <a:ahLst/>
              <a:cxnLst>
                <a:cxn ang="0">
                  <a:pos x="T0" y="T1"/>
                </a:cxn>
                <a:cxn ang="0">
                  <a:pos x="T2" y="T3"/>
                </a:cxn>
                <a:cxn ang="0">
                  <a:pos x="T4" y="T5"/>
                </a:cxn>
                <a:cxn ang="0">
                  <a:pos x="T6" y="T7"/>
                </a:cxn>
                <a:cxn ang="0">
                  <a:pos x="T8" y="T9"/>
                </a:cxn>
              </a:cxnLst>
              <a:rect l="0" t="0" r="r" b="b"/>
              <a:pathLst>
                <a:path w="23" h="66">
                  <a:moveTo>
                    <a:pt x="0" y="66"/>
                  </a:moveTo>
                  <a:cubicBezTo>
                    <a:pt x="9" y="63"/>
                    <a:pt x="22" y="48"/>
                    <a:pt x="23" y="25"/>
                  </a:cubicBezTo>
                  <a:cubicBezTo>
                    <a:pt x="23" y="20"/>
                    <a:pt x="22" y="13"/>
                    <a:pt x="20" y="8"/>
                  </a:cubicBezTo>
                  <a:cubicBezTo>
                    <a:pt x="16" y="1"/>
                    <a:pt x="10" y="0"/>
                    <a:pt x="10" y="8"/>
                  </a:cubicBezTo>
                  <a:cubicBezTo>
                    <a:pt x="12" y="25"/>
                    <a:pt x="19" y="51"/>
                    <a:pt x="0"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0" name="Freeform 9"/>
            <p:cNvSpPr>
              <a:spLocks/>
            </p:cNvSpPr>
            <p:nvPr/>
          </p:nvSpPr>
          <p:spPr bwMode="auto">
            <a:xfrm>
              <a:off x="4074" y="1280"/>
              <a:ext cx="187" cy="161"/>
            </a:xfrm>
            <a:custGeom>
              <a:avLst/>
              <a:gdLst>
                <a:gd name="T0" fmla="*/ 0 w 82"/>
                <a:gd name="T1" fmla="*/ 30 h 108"/>
                <a:gd name="T2" fmla="*/ 42 w 82"/>
                <a:gd name="T3" fmla="*/ 78 h 108"/>
                <a:gd name="T4" fmla="*/ 46 w 82"/>
                <a:gd name="T5" fmla="*/ 9 h 108"/>
                <a:gd name="T6" fmla="*/ 0 w 82"/>
                <a:gd name="T7" fmla="*/ 30 h 108"/>
              </a:gdLst>
              <a:ahLst/>
              <a:cxnLst>
                <a:cxn ang="0">
                  <a:pos x="T0" y="T1"/>
                </a:cxn>
                <a:cxn ang="0">
                  <a:pos x="T2" y="T3"/>
                </a:cxn>
                <a:cxn ang="0">
                  <a:pos x="T4" y="T5"/>
                </a:cxn>
                <a:cxn ang="0">
                  <a:pos x="T6" y="T7"/>
                </a:cxn>
              </a:cxnLst>
              <a:rect l="0" t="0" r="r" b="b"/>
              <a:pathLst>
                <a:path w="82" h="108">
                  <a:moveTo>
                    <a:pt x="0" y="30"/>
                  </a:moveTo>
                  <a:cubicBezTo>
                    <a:pt x="11" y="34"/>
                    <a:pt x="29" y="67"/>
                    <a:pt x="42" y="78"/>
                  </a:cubicBezTo>
                  <a:cubicBezTo>
                    <a:pt x="72" y="108"/>
                    <a:pt x="82" y="0"/>
                    <a:pt x="46" y="9"/>
                  </a:cubicBezTo>
                  <a:cubicBezTo>
                    <a:pt x="31" y="13"/>
                    <a:pt x="11" y="31"/>
                    <a:pt x="0" y="3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1" name="Freeform 10"/>
            <p:cNvSpPr>
              <a:spLocks/>
            </p:cNvSpPr>
            <p:nvPr/>
          </p:nvSpPr>
          <p:spPr bwMode="auto">
            <a:xfrm>
              <a:off x="3894" y="1299"/>
              <a:ext cx="64" cy="51"/>
            </a:xfrm>
            <a:custGeom>
              <a:avLst/>
              <a:gdLst>
                <a:gd name="T0" fmla="*/ 28 w 28"/>
                <a:gd name="T1" fmla="*/ 17 h 34"/>
                <a:gd name="T2" fmla="*/ 13 w 28"/>
                <a:gd name="T3" fmla="*/ 33 h 34"/>
                <a:gd name="T4" fmla="*/ 0 w 28"/>
                <a:gd name="T5" fmla="*/ 18 h 34"/>
                <a:gd name="T6" fmla="*/ 12 w 28"/>
                <a:gd name="T7" fmla="*/ 1 h 34"/>
                <a:gd name="T8" fmla="*/ 28 w 28"/>
                <a:gd name="T9" fmla="*/ 17 h 34"/>
              </a:gdLst>
              <a:ahLst/>
              <a:cxnLst>
                <a:cxn ang="0">
                  <a:pos x="T0" y="T1"/>
                </a:cxn>
                <a:cxn ang="0">
                  <a:pos x="T2" y="T3"/>
                </a:cxn>
                <a:cxn ang="0">
                  <a:pos x="T4" y="T5"/>
                </a:cxn>
                <a:cxn ang="0">
                  <a:pos x="T6" y="T7"/>
                </a:cxn>
                <a:cxn ang="0">
                  <a:pos x="T8" y="T9"/>
                </a:cxn>
              </a:cxnLst>
              <a:rect l="0" t="0" r="r" b="b"/>
              <a:pathLst>
                <a:path w="28" h="34">
                  <a:moveTo>
                    <a:pt x="28" y="17"/>
                  </a:moveTo>
                  <a:cubicBezTo>
                    <a:pt x="28" y="27"/>
                    <a:pt x="21" y="34"/>
                    <a:pt x="13" y="33"/>
                  </a:cubicBezTo>
                  <a:cubicBezTo>
                    <a:pt x="6" y="33"/>
                    <a:pt x="0" y="26"/>
                    <a:pt x="0" y="18"/>
                  </a:cubicBezTo>
                  <a:cubicBezTo>
                    <a:pt x="0" y="10"/>
                    <a:pt x="5" y="3"/>
                    <a:pt x="12" y="1"/>
                  </a:cubicBezTo>
                  <a:cubicBezTo>
                    <a:pt x="20" y="0"/>
                    <a:pt x="27" y="7"/>
                    <a:pt x="28"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3" name="Rectangle 2"/>
          <p:cNvSpPr/>
          <p:nvPr/>
        </p:nvSpPr>
        <p:spPr>
          <a:xfrm>
            <a:off x="1254935" y="2858377"/>
            <a:ext cx="8754320" cy="522259"/>
          </a:xfrm>
          <a:prstGeom prst="rect">
            <a:avLst/>
          </a:prstGeom>
        </p:spPr>
        <p:txBody>
          <a:bodyPr wrap="none">
            <a:spAutoFit/>
          </a:bodyPr>
          <a:lstStyle/>
          <a:p>
            <a:pPr algn="just">
              <a:lnSpc>
                <a:spcPct val="107000"/>
              </a:lnSpc>
              <a:spcAft>
                <a:spcPts val="0"/>
              </a:spcAft>
            </a:pPr>
            <a:r>
              <a:rPr lang="nl-NL" sz="2800">
                <a:latin typeface="Times New Roman" panose="02020603050405020304" pitchFamily="18" charset="0"/>
                <a:ea typeface="Calibri" panose="020F0502020204030204" pitchFamily="34" charset="0"/>
                <a:cs typeface="Times New Roman" panose="02020603050405020304" pitchFamily="18" charset="0"/>
              </a:rPr>
              <a:t>Nhận biết được trường hợp đồng dạng thứ ba của tam giác. </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174100" y="3730148"/>
            <a:ext cx="9300944" cy="553357"/>
          </a:xfrm>
          <a:prstGeom prst="rect">
            <a:avLst/>
          </a:prstGeom>
        </p:spPr>
        <p:txBody>
          <a:bodyPr wrap="none">
            <a:spAutoFit/>
          </a:bodyPr>
          <a:lstStyle/>
          <a:p>
            <a:pPr algn="just">
              <a:lnSpc>
                <a:spcPct val="107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Giải thích được trường hợp đồng dạng thứ ba của hai tam </a:t>
            </a:r>
            <a:r>
              <a:rPr lang="en-US" sz="2800" smtClean="0">
                <a:latin typeface="Times New Roman" panose="02020603050405020304" pitchFamily="18" charset="0"/>
                <a:ea typeface="Calibri" panose="020F0502020204030204" pitchFamily="34" charset="0"/>
                <a:cs typeface="Times New Roman" panose="02020603050405020304" pitchFamily="18" charset="0"/>
              </a:rPr>
              <a:t>giác. </a:t>
            </a:r>
            <a:endParaRPr lang="en-US" sz="280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1141120" y="4568409"/>
            <a:ext cx="10550137" cy="1014380"/>
          </a:xfrm>
          <a:prstGeom prst="rect">
            <a:avLst/>
          </a:prstGeom>
        </p:spPr>
        <p:txBody>
          <a:bodyPr wrap="square">
            <a:spAutoFit/>
          </a:bodyPr>
          <a:lstStyle/>
          <a:p>
            <a:pPr algn="just">
              <a:lnSpc>
                <a:spcPct val="107000"/>
              </a:lnSpc>
              <a:spcAft>
                <a:spcPts val="0"/>
              </a:spcAft>
            </a:pPr>
            <a:r>
              <a:rPr lang="en-US" sz="2800">
                <a:latin typeface="Times New Roman" panose="02020603050405020304" pitchFamily="18" charset="0"/>
                <a:ea typeface="Calibri" panose="020F0502020204030204" pitchFamily="34" charset="0"/>
                <a:cs typeface="Times New Roman" panose="02020603050405020304" pitchFamily="18" charset="0"/>
              </a:rPr>
              <a:t>Giải quyết được một số vấn đề thực tiễn gắn với việc vận dụng kiến thức về hai tam giác đồng dạng.</a:t>
            </a:r>
          </a:p>
        </p:txBody>
      </p:sp>
    </p:spTree>
    <p:extLst>
      <p:ext uri="{BB962C8B-B14F-4D97-AF65-F5344CB8AC3E}">
        <p14:creationId xmlns:p14="http://schemas.microsoft.com/office/powerpoint/2010/main" val="4090865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left)">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wipe(down)">
                                      <p:cBhvr>
                                        <p:cTn id="15" dur="500"/>
                                        <p:tgtEl>
                                          <p:spTgt spid="45"/>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circle(in)">
                                      <p:cBhvr>
                                        <p:cTn id="23" dur="2000"/>
                                        <p:tgtEl>
                                          <p:spTgt spid="3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6000" r="-25000" b="19000"/>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6856" y="4869159"/>
            <a:ext cx="2160240" cy="2160240"/>
          </a:xfrm>
          <a:prstGeom prst="rect">
            <a:avLst/>
          </a:prstGeom>
        </p:spPr>
      </p:pic>
      <p:sp>
        <p:nvSpPr>
          <p:cNvPr id="11" name="Rectangle 10"/>
          <p:cNvSpPr/>
          <p:nvPr/>
        </p:nvSpPr>
        <p:spPr>
          <a:xfrm>
            <a:off x="1271464" y="3463300"/>
            <a:ext cx="7992888" cy="3046988"/>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9600" b="1" cap="all">
                <a:ln w="0"/>
                <a:solidFill>
                  <a:srgbClr val="FF0000"/>
                </a:solidFill>
                <a:effectLst>
                  <a:reflection blurRad="12700" stA="50000" endPos="50000" dist="5000" dir="5400000" sy="-100000" rotWithShape="0"/>
                </a:effectLst>
              </a:rPr>
              <a:t>BẢO VỆ </a:t>
            </a:r>
          </a:p>
          <a:p>
            <a:pPr algn="ctr"/>
            <a:r>
              <a:rPr lang="en-US" sz="9600" b="1" cap="all">
                <a:ln w="0"/>
                <a:solidFill>
                  <a:srgbClr val="FF0000"/>
                </a:solidFill>
                <a:effectLst>
                  <a:reflection blurRad="12700" stA="50000" endPos="50000" dist="5000" dir="5400000" sy="-100000" rotWithShape="0"/>
                </a:effectLst>
              </a:rPr>
              <a:t>KHU PHỐ</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85874" y="5326804"/>
            <a:ext cx="2162455" cy="2162455"/>
          </a:xfrm>
          <a:prstGeom prst="rect">
            <a:avLst/>
          </a:prstGeom>
        </p:spPr>
      </p:pic>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841523" y="-1219200"/>
            <a:ext cx="609600" cy="609600"/>
          </a:xfrm>
          <a:prstGeom prst="rect">
            <a:avLst/>
          </a:prstGeom>
        </p:spPr>
      </p:pic>
      <p:pic>
        <p:nvPicPr>
          <p:cNvPr id="15" name="Picture 14"/>
          <p:cNvPicPr>
            <a:picLocks noChangeAspect="1"/>
          </p:cNvPicPr>
          <p:nvPr/>
        </p:nvPicPr>
        <p:blipFill>
          <a:blip r:embed="rId8">
            <a:extLst>
              <a:ext uri="{BEBA8EAE-BF5A-486C-A8C5-ECC9F3942E4B}">
                <a14:imgProps xmlns:a14="http://schemas.microsoft.com/office/drawing/2010/main">
                  <a14:imgLayer r:embed="rId9">
                    <a14:imgEffect>
                      <a14:backgroundRemoval t="0" b="100000" l="9880" r="100000"/>
                    </a14:imgEffect>
                  </a14:imgLayer>
                </a14:imgProps>
              </a:ext>
              <a:ext uri="{28A0092B-C50C-407E-A947-70E740481C1C}">
                <a14:useLocalDpi xmlns:a14="http://schemas.microsoft.com/office/drawing/2010/main" val="0"/>
              </a:ext>
            </a:extLst>
          </a:blip>
          <a:stretch>
            <a:fillRect/>
          </a:stretch>
        </p:blipFill>
        <p:spPr>
          <a:xfrm>
            <a:off x="6787283" y="3134183"/>
            <a:ext cx="3952875" cy="3705225"/>
          </a:xfrm>
          <a:prstGeom prst="rect">
            <a:avLst/>
          </a:prstGeom>
        </p:spPr>
      </p:pic>
    </p:spTree>
    <p:extLst>
      <p:ext uri="{BB962C8B-B14F-4D97-AF65-F5344CB8AC3E}">
        <p14:creationId xmlns:p14="http://schemas.microsoft.com/office/powerpoint/2010/main" val="37035377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11"/>
                                        </p:tgtEl>
                                        <p:attrNameLst>
                                          <p:attrName>ppt_x</p:attrName>
                                          <p:attrName>ppt_y</p:attrName>
                                        </p:attrNameLst>
                                      </p:cBhvr>
                                    </p:animMotion>
                                    <p:animRot by="1500000">
                                      <p:cBhvr>
                                        <p:cTn id="7" dur="125" fill="hold">
                                          <p:stCondLst>
                                            <p:cond delay="0"/>
                                          </p:stCondLst>
                                        </p:cTn>
                                        <p:tgtEl>
                                          <p:spTgt spid="11"/>
                                        </p:tgtEl>
                                        <p:attrNameLst>
                                          <p:attrName>r</p:attrName>
                                        </p:attrNameLst>
                                      </p:cBhvr>
                                    </p:animRot>
                                    <p:animRot by="-1500000">
                                      <p:cBhvr>
                                        <p:cTn id="8" dur="125" fill="hold">
                                          <p:stCondLst>
                                            <p:cond delay="125"/>
                                          </p:stCondLst>
                                        </p:cTn>
                                        <p:tgtEl>
                                          <p:spTgt spid="11"/>
                                        </p:tgtEl>
                                        <p:attrNameLst>
                                          <p:attrName>r</p:attrName>
                                        </p:attrNameLst>
                                      </p:cBhvr>
                                    </p:animRot>
                                    <p:animRot by="-1500000">
                                      <p:cBhvr>
                                        <p:cTn id="9" dur="125" fill="hold">
                                          <p:stCondLst>
                                            <p:cond delay="250"/>
                                          </p:stCondLst>
                                        </p:cTn>
                                        <p:tgtEl>
                                          <p:spTgt spid="11"/>
                                        </p:tgtEl>
                                        <p:attrNameLst>
                                          <p:attrName>r</p:attrName>
                                        </p:attrNameLst>
                                      </p:cBhvr>
                                    </p:animRot>
                                    <p:animRot by="1500000">
                                      <p:cBhvr>
                                        <p:cTn id="10" dur="125" fill="hold">
                                          <p:stCondLst>
                                            <p:cond delay="375"/>
                                          </p:stCondLst>
                                        </p:cTn>
                                        <p:tgtEl>
                                          <p:spTgt spid="11"/>
                                        </p:tgtEl>
                                        <p:attrNameLst>
                                          <p:attrName>r</p:attrName>
                                        </p:attrNameLst>
                                      </p:cBhvr>
                                    </p:animRot>
                                  </p:childTnLst>
                                </p:cTn>
                              </p:par>
                              <p:par>
                                <p:cTn id="11" presetID="21" presetClass="emph" presetSubtype="0" repeatCount="indefinite" fill="hold" grpId="1" nodeType="withEffect">
                                  <p:stCondLst>
                                    <p:cond delay="0"/>
                                  </p:stCondLst>
                                  <p:iterate type="lt">
                                    <p:tmPct val="0"/>
                                  </p:iterate>
                                  <p:childTnLst>
                                    <p:animClr clrSpc="hsl" dir="cw">
                                      <p:cBhvr override="childStyle">
                                        <p:cTn id="12" dur="500" fill="hold"/>
                                        <p:tgtEl>
                                          <p:spTgt spid="11"/>
                                        </p:tgtEl>
                                        <p:attrNameLst>
                                          <p:attrName>style.color</p:attrName>
                                        </p:attrNameLst>
                                      </p:cBhvr>
                                      <p:by>
                                        <p:hsl h="7200000" s="0" l="0"/>
                                      </p:by>
                                    </p:animClr>
                                    <p:animClr clrSpc="hsl" dir="cw">
                                      <p:cBhvr>
                                        <p:cTn id="13" dur="500" fill="hold"/>
                                        <p:tgtEl>
                                          <p:spTgt spid="11"/>
                                        </p:tgtEl>
                                        <p:attrNameLst>
                                          <p:attrName>fillcolor</p:attrName>
                                        </p:attrNameLst>
                                      </p:cBhvr>
                                      <p:by>
                                        <p:hsl h="7200000" s="0" l="0"/>
                                      </p:by>
                                    </p:animClr>
                                    <p:animClr clrSpc="hsl" dir="cw">
                                      <p:cBhvr>
                                        <p:cTn id="14" dur="500" fill="hold"/>
                                        <p:tgtEl>
                                          <p:spTgt spid="11"/>
                                        </p:tgtEl>
                                        <p:attrNameLst>
                                          <p:attrName>stroke.color</p:attrName>
                                        </p:attrNameLst>
                                      </p:cBhvr>
                                      <p:by>
                                        <p:hsl h="7200000" s="0" l="0"/>
                                      </p:by>
                                    </p:animClr>
                                    <p:set>
                                      <p:cBhvr>
                                        <p:cTn id="15" dur="500" fill="hold"/>
                                        <p:tgtEl>
                                          <p:spTgt spid="11"/>
                                        </p:tgtEl>
                                        <p:attrNameLst>
                                          <p:attrName>fill.type</p:attrName>
                                        </p:attrNameLst>
                                      </p:cBhvr>
                                      <p:to>
                                        <p:strVal val="solid"/>
                                      </p:to>
                                    </p:set>
                                  </p:childTnLst>
                                </p:cTn>
                              </p:par>
                              <p:par>
                                <p:cTn id="16" presetID="2" presetClass="mediacall" presetSubtype="0" fill="hold" nodeType="withEffect">
                                  <p:stCondLst>
                                    <p:cond delay="0"/>
                                  </p:stCondLst>
                                  <p:childTnLst>
                                    <p:cmd type="call" cmd="togglePause">
                                      <p:cBhvr>
                                        <p:cTn id="17"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60">
                <p:cTn id="18" fill="hold" display="0">
                  <p:stCondLst>
                    <p:cond delay="indefinite"/>
                  </p:stCondLst>
                  <p:endCondLst>
                    <p:cond evt="onStopAudio" delay="0">
                      <p:tgtEl>
                        <p:sldTgt/>
                      </p:tgtEl>
                    </p:cond>
                  </p:endCondLst>
                </p:cTn>
                <p:tgtEl>
                  <p:spTgt spid="14"/>
                </p:tgtEl>
              </p:cMediaNode>
            </p:audio>
          </p:childTnLst>
        </p:cTn>
      </p:par>
    </p:tnLst>
    <p:bldLst>
      <p:bldP spid="11" grpId="0"/>
      <p:bldP spid="11" grpId="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1000" r="-54000"/>
          </a:stretch>
        </a:blipFill>
        <a:effectLst/>
      </p:bgPr>
    </p:bg>
    <p:spTree>
      <p:nvGrpSpPr>
        <p:cNvPr id="1" name=""/>
        <p:cNvGrpSpPr/>
        <p:nvPr/>
      </p:nvGrpSpPr>
      <p:grpSpPr>
        <a:xfrm>
          <a:off x="0" y="0"/>
          <a:ext cx="0" cy="0"/>
          <a:chOff x="0" y="0"/>
          <a:chExt cx="0" cy="0"/>
        </a:xfrm>
      </p:grpSpPr>
      <p:pic>
        <p:nvPicPr>
          <p:cNvPr id="5" name="Picture 4">
            <a:hlinkClick r:id="rId5" action="ppaction://hlinksldjump"/>
          </p:cNvPr>
          <p:cNvPicPr>
            <a:picLocks noChangeAspect="1"/>
          </p:cNvPicPr>
          <p:nvPr/>
        </p:nvPicPr>
        <p:blipFill>
          <a:blip r:embed="rId6" cstate="print">
            <a:duotone>
              <a:schemeClr val="accent3">
                <a:shade val="45000"/>
                <a:satMod val="135000"/>
              </a:schemeClr>
              <a:prstClr val="white"/>
            </a:duotone>
            <a:extLst>
              <a:ext uri="{BEBA8EAE-BF5A-486C-A8C5-ECC9F3942E4B}">
                <a14:imgProps xmlns:a14="http://schemas.microsoft.com/office/drawing/2010/main">
                  <a14:imgLayer r:embed="rId7">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991544" y="1124745"/>
            <a:ext cx="936104" cy="892955"/>
          </a:xfrm>
          <a:prstGeom prst="rect">
            <a:avLst/>
          </a:prstGeom>
        </p:spPr>
      </p:pic>
      <p:pic>
        <p:nvPicPr>
          <p:cNvPr id="6" name="Picture 5">
            <a:hlinkClick r:id="rId8" action="ppaction://hlinksldjump"/>
          </p:cNvPr>
          <p:cNvPicPr>
            <a:picLocks noChangeAspect="1"/>
          </p:cNvPicPr>
          <p:nvPr/>
        </p:nvPicPr>
        <p:blipFill>
          <a:blip r:embed="rId9" cstate="print">
            <a:duotone>
              <a:schemeClr val="accent3">
                <a:shade val="45000"/>
                <a:satMod val="135000"/>
              </a:schemeClr>
              <a:prstClr val="white"/>
            </a:duotone>
            <a:extLst>
              <a:ext uri="{BEBA8EAE-BF5A-486C-A8C5-ECC9F3942E4B}">
                <a14:imgProps xmlns:a14="http://schemas.microsoft.com/office/drawing/2010/main">
                  <a14:imgLayer r:embed="rId10">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807969" y="1811632"/>
            <a:ext cx="793697" cy="757112"/>
          </a:xfrm>
          <a:prstGeom prst="rect">
            <a:avLst/>
          </a:prstGeom>
        </p:spPr>
      </p:pic>
      <p:pic>
        <p:nvPicPr>
          <p:cNvPr id="7" name="Picture 6">
            <a:hlinkClick r:id="rId11" action="ppaction://hlinksldjump"/>
          </p:cNvPr>
          <p:cNvPicPr>
            <a:picLocks noChangeAspect="1"/>
          </p:cNvPicPr>
          <p:nvPr/>
        </p:nvPicPr>
        <p:blipFill>
          <a:blip r:embed="rId12" cstate="print">
            <a:duotone>
              <a:schemeClr val="accent3">
                <a:shade val="45000"/>
                <a:satMod val="135000"/>
              </a:schemeClr>
              <a:prstClr val="white"/>
            </a:duotone>
            <a:extLst>
              <a:ext uri="{BEBA8EAE-BF5A-486C-A8C5-ECC9F3942E4B}">
                <a14:imgProps xmlns:a14="http://schemas.microsoft.com/office/drawing/2010/main">
                  <a14:imgLayer r:embed="rId13">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286523" y="711686"/>
            <a:ext cx="865065" cy="825191"/>
          </a:xfrm>
          <a:prstGeom prst="rect">
            <a:avLst/>
          </a:prstGeom>
        </p:spPr>
      </p:pic>
      <p:pic>
        <p:nvPicPr>
          <p:cNvPr id="8" name="Picture 7">
            <a:hlinkClick r:id="rId14" action="ppaction://hlinksldjump"/>
          </p:cNvPr>
          <p:cNvPicPr>
            <a:picLocks noChangeAspect="1"/>
          </p:cNvPicPr>
          <p:nvPr/>
        </p:nvPicPr>
        <p:blipFill>
          <a:blip r:embed="rId15" cstate="print">
            <a:duotone>
              <a:schemeClr val="accent3">
                <a:shade val="45000"/>
                <a:satMod val="135000"/>
              </a:schemeClr>
              <a:prstClr val="white"/>
            </a:duotone>
            <a:extLst>
              <a:ext uri="{BEBA8EAE-BF5A-486C-A8C5-ECC9F3942E4B}">
                <a14:imgProps xmlns:a14="http://schemas.microsoft.com/office/drawing/2010/main">
                  <a14:imgLayer r:embed="rId1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2228499" y="3574814"/>
            <a:ext cx="1054968" cy="1006340"/>
          </a:xfrm>
          <a:prstGeom prst="rect">
            <a:avLst/>
          </a:prstGeom>
        </p:spPr>
      </p:pic>
      <p:pic>
        <p:nvPicPr>
          <p:cNvPr id="9" name="Picture 8">
            <a:hlinkClick r:id="rId17" action="ppaction://hlinksldjump"/>
          </p:cNvPr>
          <p:cNvPicPr>
            <a:picLocks noChangeAspect="1"/>
          </p:cNvPicPr>
          <p:nvPr/>
        </p:nvPicPr>
        <p:blipFill>
          <a:blip r:embed="rId18" cstate="print">
            <a:duotone>
              <a:schemeClr val="accent3">
                <a:shade val="45000"/>
                <a:satMod val="135000"/>
              </a:schemeClr>
              <a:prstClr val="white"/>
            </a:duotone>
            <a:extLst>
              <a:ext uri="{BEBA8EAE-BF5A-486C-A8C5-ECC9F3942E4B}">
                <a14:imgProps xmlns:a14="http://schemas.microsoft.com/office/drawing/2010/main">
                  <a14:imgLayer r:embed="rId19">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752226" y="4148942"/>
            <a:ext cx="966829" cy="922264"/>
          </a:xfrm>
          <a:prstGeom prst="rect">
            <a:avLst/>
          </a:prstGeom>
        </p:spPr>
      </p:pic>
      <p:pic>
        <p:nvPicPr>
          <p:cNvPr id="10" name="Picture 9">
            <a:hlinkClick r:id="rId20" action="ppaction://hlinksldjump"/>
          </p:cNvPr>
          <p:cNvPicPr>
            <a:picLocks noChangeAspect="1"/>
          </p:cNvPicPr>
          <p:nvPr/>
        </p:nvPicPr>
        <p:blipFill>
          <a:blip r:embed="rId21" cstate="print">
            <a:duotone>
              <a:schemeClr val="accent3">
                <a:shade val="45000"/>
                <a:satMod val="135000"/>
              </a:schemeClr>
              <a:prstClr val="white"/>
            </a:duotone>
            <a:extLst>
              <a:ext uri="{BEBA8EAE-BF5A-486C-A8C5-ECC9F3942E4B}">
                <a14:imgProps xmlns:a14="http://schemas.microsoft.com/office/drawing/2010/main">
                  <a14:imgLayer r:embed="rId22">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951985" y="4610074"/>
            <a:ext cx="856955" cy="817454"/>
          </a:xfrm>
          <a:prstGeom prst="rect">
            <a:avLst/>
          </a:prstGeom>
        </p:spPr>
      </p:pic>
      <p:pic>
        <p:nvPicPr>
          <p:cNvPr id="11" name="Picture 10">
            <a:hlinkClick r:id="rId23" action="ppaction://hlinksldjump"/>
          </p:cNvPr>
          <p:cNvPicPr>
            <a:picLocks noChangeAspect="1"/>
          </p:cNvPicPr>
          <p:nvPr/>
        </p:nvPicPr>
        <p:blipFill>
          <a:blip r:embed="rId24" cstate="print">
            <a:duotone>
              <a:schemeClr val="accent3">
                <a:shade val="45000"/>
                <a:satMod val="135000"/>
              </a:schemeClr>
              <a:prstClr val="white"/>
            </a:duotone>
            <a:extLst>
              <a:ext uri="{BEBA8EAE-BF5A-486C-A8C5-ECC9F3942E4B}">
                <a14:imgProps xmlns:a14="http://schemas.microsoft.com/office/drawing/2010/main">
                  <a14:imgLayer r:embed="rId2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755967" y="4957658"/>
            <a:ext cx="720080" cy="686889"/>
          </a:xfrm>
          <a:prstGeom prst="rect">
            <a:avLst/>
          </a:prstGeom>
        </p:spPr>
      </p:pic>
      <p:pic>
        <p:nvPicPr>
          <p:cNvPr id="12" name="Picture 11">
            <a:hlinkClick r:id="rId26" action="ppaction://hlinksldjump"/>
          </p:cNvPr>
          <p:cNvPicPr>
            <a:picLocks noChangeAspect="1"/>
          </p:cNvPicPr>
          <p:nvPr/>
        </p:nvPicPr>
        <p:blipFill>
          <a:blip r:embed="rId27" cstate="print">
            <a:duotone>
              <a:schemeClr val="accent3">
                <a:shade val="45000"/>
                <a:satMod val="135000"/>
              </a:schemeClr>
              <a:prstClr val="white"/>
            </a:duotone>
            <a:extLst>
              <a:ext uri="{BEBA8EAE-BF5A-486C-A8C5-ECC9F3942E4B}">
                <a14:imgProps xmlns:a14="http://schemas.microsoft.com/office/drawing/2010/main">
                  <a14:imgLayer r:embed="rId2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8544272" y="711685"/>
            <a:ext cx="1008112" cy="961644"/>
          </a:xfrm>
          <a:prstGeom prst="rect">
            <a:avLst/>
          </a:prstGeom>
        </p:spPr>
      </p:pic>
      <p:pic>
        <p:nvPicPr>
          <p:cNvPr id="13" name="Picture 12">
            <a:hlinkClick r:id="rId29" action="ppaction://hlinksldjump"/>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8235717" y="5465333"/>
            <a:ext cx="1760580" cy="1430471"/>
          </a:xfrm>
          <a:prstGeom prst="rect">
            <a:avLst/>
          </a:prstGeom>
        </p:spPr>
      </p:pic>
      <p:sp>
        <p:nvSpPr>
          <p:cNvPr id="17" name="Rectangle 16"/>
          <p:cNvSpPr/>
          <p:nvPr/>
        </p:nvSpPr>
        <p:spPr>
          <a:xfrm>
            <a:off x="1524000" y="-19088"/>
            <a:ext cx="8928992"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a:ln w="0"/>
                <a:solidFill>
                  <a:srgbClr val="FF0000"/>
                </a:solidFill>
                <a:effectLst>
                  <a:reflection blurRad="12700" stA="50000" endPos="50000" dist="5000" dir="5400000" sy="-100000" rotWithShape="0"/>
                </a:effectLst>
              </a:rPr>
              <a:t>BẢO VỆ KHU PHỐ</a:t>
            </a:r>
          </a:p>
        </p:txBody>
      </p:sp>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31"/>
          <a:stretch>
            <a:fillRect/>
          </a:stretch>
        </p:blipFill>
        <p:spPr>
          <a:xfrm>
            <a:off x="9815146" y="-1219200"/>
            <a:ext cx="609600" cy="609600"/>
          </a:xfrm>
          <a:prstGeom prst="rect">
            <a:avLst/>
          </a:prstGeom>
        </p:spPr>
      </p:pic>
    </p:spTree>
    <p:extLst>
      <p:ext uri="{BB962C8B-B14F-4D97-AF65-F5344CB8AC3E}">
        <p14:creationId xmlns:p14="http://schemas.microsoft.com/office/powerpoint/2010/main" val="3280850168"/>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17"/>
                                        </p:tgtEl>
                                        <p:attrNameLst>
                                          <p:attrName>ppt_x</p:attrName>
                                          <p:attrName>ppt_y</p:attrName>
                                        </p:attrNameLst>
                                      </p:cBhvr>
                                    </p:animMotion>
                                    <p:animRot by="1500000">
                                      <p:cBhvr>
                                        <p:cTn id="13" dur="125" fill="hold">
                                          <p:stCondLst>
                                            <p:cond delay="0"/>
                                          </p:stCondLst>
                                        </p:cTn>
                                        <p:tgtEl>
                                          <p:spTgt spid="17"/>
                                        </p:tgtEl>
                                        <p:attrNameLst>
                                          <p:attrName>r</p:attrName>
                                        </p:attrNameLst>
                                      </p:cBhvr>
                                    </p:animRot>
                                    <p:animRot by="-1500000">
                                      <p:cBhvr>
                                        <p:cTn id="14" dur="125" fill="hold">
                                          <p:stCondLst>
                                            <p:cond delay="125"/>
                                          </p:stCondLst>
                                        </p:cTn>
                                        <p:tgtEl>
                                          <p:spTgt spid="17"/>
                                        </p:tgtEl>
                                        <p:attrNameLst>
                                          <p:attrName>r</p:attrName>
                                        </p:attrNameLst>
                                      </p:cBhvr>
                                    </p:animRot>
                                    <p:animRot by="-1500000">
                                      <p:cBhvr>
                                        <p:cTn id="15" dur="125" fill="hold">
                                          <p:stCondLst>
                                            <p:cond delay="250"/>
                                          </p:stCondLst>
                                        </p:cTn>
                                        <p:tgtEl>
                                          <p:spTgt spid="17"/>
                                        </p:tgtEl>
                                        <p:attrNameLst>
                                          <p:attrName>r</p:attrName>
                                        </p:attrNameLst>
                                      </p:cBhvr>
                                    </p:animRot>
                                    <p:animRot by="1500000">
                                      <p:cBhvr>
                                        <p:cTn id="16" dur="125" fill="hold">
                                          <p:stCondLst>
                                            <p:cond delay="375"/>
                                          </p:stCondLst>
                                        </p:cTn>
                                        <p:tgtEl>
                                          <p:spTgt spid="17"/>
                                        </p:tgtEl>
                                        <p:attrNameLst>
                                          <p:attrName>r</p:attrName>
                                        </p:attrNameLst>
                                      </p:cBhvr>
                                    </p:animRot>
                                  </p:childTnLst>
                                </p:cTn>
                              </p:par>
                              <p:par>
                                <p:cTn id="17" presetID="21" presetClass="emph" presetSubtype="0" repeatCount="indefinite" fill="hold" grpId="1" nodeType="withEffect">
                                  <p:stCondLst>
                                    <p:cond delay="0"/>
                                  </p:stCondLst>
                                  <p:iterate type="lt">
                                    <p:tmPct val="0"/>
                                  </p:iterate>
                                  <p:childTnLst>
                                    <p:animClr clrSpc="hsl" dir="cw">
                                      <p:cBhvr override="childStyle">
                                        <p:cTn id="18" dur="500" fill="hold"/>
                                        <p:tgtEl>
                                          <p:spTgt spid="17"/>
                                        </p:tgtEl>
                                        <p:attrNameLst>
                                          <p:attrName>style.color</p:attrName>
                                        </p:attrNameLst>
                                      </p:cBhvr>
                                      <p:by>
                                        <p:hsl h="7200000" s="0" l="0"/>
                                      </p:by>
                                    </p:animClr>
                                    <p:animClr clrSpc="hsl" dir="cw">
                                      <p:cBhvr>
                                        <p:cTn id="19" dur="500" fill="hold"/>
                                        <p:tgtEl>
                                          <p:spTgt spid="17"/>
                                        </p:tgtEl>
                                        <p:attrNameLst>
                                          <p:attrName>fillcolor</p:attrName>
                                        </p:attrNameLst>
                                      </p:cBhvr>
                                      <p:by>
                                        <p:hsl h="7200000" s="0" l="0"/>
                                      </p:by>
                                    </p:animClr>
                                    <p:animClr clrSpc="hsl" dir="cw">
                                      <p:cBhvr>
                                        <p:cTn id="20" dur="500" fill="hold"/>
                                        <p:tgtEl>
                                          <p:spTgt spid="17"/>
                                        </p:tgtEl>
                                        <p:attrNameLst>
                                          <p:attrName>stroke.color</p:attrName>
                                        </p:attrNameLst>
                                      </p:cBhvr>
                                      <p:by>
                                        <p:hsl h="7200000" s="0" l="0"/>
                                      </p:by>
                                    </p:animClr>
                                    <p:set>
                                      <p:cBhvr>
                                        <p:cTn id="21" dur="500" fill="hold"/>
                                        <p:tgtEl>
                                          <p:spTgt spid="17"/>
                                        </p:tgtEl>
                                        <p:attrNameLst>
                                          <p:attrName>fill.type</p:attrName>
                                        </p:attrNameLst>
                                      </p:cBhvr>
                                      <p:to>
                                        <p:strVal val="solid"/>
                                      </p:to>
                                    </p:set>
                                  </p:childTnLst>
                                </p:cTn>
                              </p:par>
                              <p:par>
                                <p:cTn id="22" presetID="2" presetClass="mediacall" presetSubtype="0" fill="hold" nodeType="withEffect">
                                  <p:stCondLst>
                                    <p:cond delay="0"/>
                                  </p:stCondLst>
                                  <p:childTnLst>
                                    <p:cmd type="call" cmd="togglePause">
                                      <p:cBhvr>
                                        <p:cTn id="23"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5"/>
                    </p:tgtEl>
                  </p:cond>
                </p:stCondLst>
                <p:endSync evt="end" delay="0">
                  <p:rtn val="all"/>
                </p:endSync>
                <p:childTnLst>
                  <p:par>
                    <p:cTn id="25" fill="hold">
                      <p:stCondLst>
                        <p:cond delay="0"/>
                      </p:stCondLst>
                      <p:childTnLst>
                        <p:par>
                          <p:cTn id="26" fill="hold">
                            <p:stCondLst>
                              <p:cond delay="0"/>
                            </p:stCondLst>
                            <p:childTnLst>
                              <p:par>
                                <p:cTn id="27" presetID="8" presetClass="emph" presetSubtype="0" fill="hold" nodeType="clickEffect">
                                  <p:stCondLst>
                                    <p:cond delay="0"/>
                                  </p:stCondLst>
                                  <p:childTnLst>
                                    <p:animRot by="21600000">
                                      <p:cBhvr>
                                        <p:cTn id="28" dur="1000" fill="hold"/>
                                        <p:tgtEl>
                                          <p:spTgt spid="5"/>
                                        </p:tgtEl>
                                        <p:attrNameLst>
                                          <p:attrName>r</p:attrName>
                                        </p:attrNameLst>
                                      </p:cBhvr>
                                    </p:animRot>
                                  </p:childTnLst>
                                </p:cTn>
                              </p:par>
                            </p:childTnLst>
                          </p:cTn>
                        </p:par>
                        <p:par>
                          <p:cTn id="29" fill="hold">
                            <p:stCondLst>
                              <p:cond delay="1000"/>
                            </p:stCondLst>
                            <p:childTnLst>
                              <p:par>
                                <p:cTn id="30" presetID="31" presetClass="exit" presetSubtype="0" fill="hold" nodeType="afterEffect">
                                  <p:stCondLst>
                                    <p:cond delay="0"/>
                                  </p:stCondLst>
                                  <p:childTnLst>
                                    <p:anim calcmode="lin" valueType="num">
                                      <p:cBhvr>
                                        <p:cTn id="31" dur="1000"/>
                                        <p:tgtEl>
                                          <p:spTgt spid="5"/>
                                        </p:tgtEl>
                                        <p:attrNameLst>
                                          <p:attrName>ppt_w</p:attrName>
                                        </p:attrNameLst>
                                      </p:cBhvr>
                                      <p:tavLst>
                                        <p:tav tm="0">
                                          <p:val>
                                            <p:strVal val="ppt_w"/>
                                          </p:val>
                                        </p:tav>
                                        <p:tav tm="100000">
                                          <p:val>
                                            <p:fltVal val="0"/>
                                          </p:val>
                                        </p:tav>
                                      </p:tavLst>
                                    </p:anim>
                                    <p:anim calcmode="lin" valueType="num">
                                      <p:cBhvr>
                                        <p:cTn id="32" dur="1000"/>
                                        <p:tgtEl>
                                          <p:spTgt spid="5"/>
                                        </p:tgtEl>
                                        <p:attrNameLst>
                                          <p:attrName>ppt_h</p:attrName>
                                        </p:attrNameLst>
                                      </p:cBhvr>
                                      <p:tavLst>
                                        <p:tav tm="0">
                                          <p:val>
                                            <p:strVal val="ppt_h"/>
                                          </p:val>
                                        </p:tav>
                                        <p:tav tm="100000">
                                          <p:val>
                                            <p:fltVal val="0"/>
                                          </p:val>
                                        </p:tav>
                                      </p:tavLst>
                                    </p:anim>
                                    <p:anim calcmode="lin" valueType="num">
                                      <p:cBhvr>
                                        <p:cTn id="33" dur="1000"/>
                                        <p:tgtEl>
                                          <p:spTgt spid="5"/>
                                        </p:tgtEl>
                                        <p:attrNameLst>
                                          <p:attrName>style.rotation</p:attrName>
                                        </p:attrNameLst>
                                      </p:cBhvr>
                                      <p:tavLst>
                                        <p:tav tm="0">
                                          <p:val>
                                            <p:fltVal val="0"/>
                                          </p:val>
                                        </p:tav>
                                        <p:tav tm="100000">
                                          <p:val>
                                            <p:fltVal val="90"/>
                                          </p:val>
                                        </p:tav>
                                      </p:tavLst>
                                    </p:anim>
                                    <p:animEffect transition="out" filter="fade">
                                      <p:cBhvr>
                                        <p:cTn id="34" dur="1000"/>
                                        <p:tgtEl>
                                          <p:spTgt spid="5"/>
                                        </p:tgtEl>
                                      </p:cBhvr>
                                    </p:animEffect>
                                    <p:set>
                                      <p:cBhvr>
                                        <p:cTn id="35"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6" restart="whenNotActive" fill="hold" evtFilter="cancelBubble" nodeType="interactiveSeq">
                <p:stCondLst>
                  <p:cond evt="onClick" delay="0">
                    <p:tgtEl>
                      <p:spTgt spid="6"/>
                    </p:tgtEl>
                  </p:cond>
                </p:stCondLst>
                <p:endSync evt="end" delay="0">
                  <p:rtn val="all"/>
                </p:endSync>
                <p:childTnLst>
                  <p:par>
                    <p:cTn id="37" fill="hold">
                      <p:stCondLst>
                        <p:cond delay="0"/>
                      </p:stCondLst>
                      <p:childTnLst>
                        <p:par>
                          <p:cTn id="38" fill="hold">
                            <p:stCondLst>
                              <p:cond delay="0"/>
                            </p:stCondLst>
                            <p:childTnLst>
                              <p:par>
                                <p:cTn id="39" presetID="8" presetClass="emph" presetSubtype="0" fill="hold" nodeType="clickEffect">
                                  <p:stCondLst>
                                    <p:cond delay="0"/>
                                  </p:stCondLst>
                                  <p:childTnLst>
                                    <p:animRot by="21600000">
                                      <p:cBhvr>
                                        <p:cTn id="40" dur="1000" fill="hold"/>
                                        <p:tgtEl>
                                          <p:spTgt spid="6"/>
                                        </p:tgtEl>
                                        <p:attrNameLst>
                                          <p:attrName>r</p:attrName>
                                        </p:attrNameLst>
                                      </p:cBhvr>
                                    </p:animRot>
                                  </p:childTnLst>
                                </p:cTn>
                              </p:par>
                            </p:childTnLst>
                          </p:cTn>
                        </p:par>
                        <p:par>
                          <p:cTn id="41" fill="hold">
                            <p:stCondLst>
                              <p:cond delay="1000"/>
                            </p:stCondLst>
                            <p:childTnLst>
                              <p:par>
                                <p:cTn id="42" presetID="31" presetClass="exit" presetSubtype="0" fill="hold" nodeType="afterEffect">
                                  <p:stCondLst>
                                    <p:cond delay="0"/>
                                  </p:stCondLst>
                                  <p:childTnLst>
                                    <p:anim calcmode="lin" valueType="num">
                                      <p:cBhvr>
                                        <p:cTn id="43" dur="1000"/>
                                        <p:tgtEl>
                                          <p:spTgt spid="6"/>
                                        </p:tgtEl>
                                        <p:attrNameLst>
                                          <p:attrName>ppt_w</p:attrName>
                                        </p:attrNameLst>
                                      </p:cBhvr>
                                      <p:tavLst>
                                        <p:tav tm="0">
                                          <p:val>
                                            <p:strVal val="ppt_w"/>
                                          </p:val>
                                        </p:tav>
                                        <p:tav tm="100000">
                                          <p:val>
                                            <p:fltVal val="0"/>
                                          </p:val>
                                        </p:tav>
                                      </p:tavLst>
                                    </p:anim>
                                    <p:anim calcmode="lin" valueType="num">
                                      <p:cBhvr>
                                        <p:cTn id="44" dur="1000"/>
                                        <p:tgtEl>
                                          <p:spTgt spid="6"/>
                                        </p:tgtEl>
                                        <p:attrNameLst>
                                          <p:attrName>ppt_h</p:attrName>
                                        </p:attrNameLst>
                                      </p:cBhvr>
                                      <p:tavLst>
                                        <p:tav tm="0">
                                          <p:val>
                                            <p:strVal val="ppt_h"/>
                                          </p:val>
                                        </p:tav>
                                        <p:tav tm="100000">
                                          <p:val>
                                            <p:fltVal val="0"/>
                                          </p:val>
                                        </p:tav>
                                      </p:tavLst>
                                    </p:anim>
                                    <p:anim calcmode="lin" valueType="num">
                                      <p:cBhvr>
                                        <p:cTn id="45" dur="1000"/>
                                        <p:tgtEl>
                                          <p:spTgt spid="6"/>
                                        </p:tgtEl>
                                        <p:attrNameLst>
                                          <p:attrName>style.rotation</p:attrName>
                                        </p:attrNameLst>
                                      </p:cBhvr>
                                      <p:tavLst>
                                        <p:tav tm="0">
                                          <p:val>
                                            <p:fltVal val="0"/>
                                          </p:val>
                                        </p:tav>
                                        <p:tav tm="100000">
                                          <p:val>
                                            <p:fltVal val="90"/>
                                          </p:val>
                                        </p:tav>
                                      </p:tavLst>
                                    </p:anim>
                                    <p:animEffect transition="out" filter="fade">
                                      <p:cBhvr>
                                        <p:cTn id="46" dur="1000"/>
                                        <p:tgtEl>
                                          <p:spTgt spid="6"/>
                                        </p:tgtEl>
                                      </p:cBhvr>
                                    </p:animEffect>
                                    <p:set>
                                      <p:cBhvr>
                                        <p:cTn id="47"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48" restart="whenNotActive" fill="hold" evtFilter="cancelBubble" nodeType="interactiveSeq">
                <p:stCondLst>
                  <p:cond evt="onClick" delay="0">
                    <p:tgtEl>
                      <p:spTgt spid="7"/>
                    </p:tgtEl>
                  </p:cond>
                </p:stCondLst>
                <p:endSync evt="end" delay="0">
                  <p:rtn val="all"/>
                </p:endSync>
                <p:childTnLst>
                  <p:par>
                    <p:cTn id="49" fill="hold">
                      <p:stCondLst>
                        <p:cond delay="0"/>
                      </p:stCondLst>
                      <p:childTnLst>
                        <p:par>
                          <p:cTn id="50" fill="hold">
                            <p:stCondLst>
                              <p:cond delay="0"/>
                            </p:stCondLst>
                            <p:childTnLst>
                              <p:par>
                                <p:cTn id="51" presetID="8" presetClass="emph" presetSubtype="0" fill="hold" nodeType="clickEffect">
                                  <p:stCondLst>
                                    <p:cond delay="0"/>
                                  </p:stCondLst>
                                  <p:childTnLst>
                                    <p:animRot by="21600000">
                                      <p:cBhvr>
                                        <p:cTn id="52" dur="1000" fill="hold"/>
                                        <p:tgtEl>
                                          <p:spTgt spid="7"/>
                                        </p:tgtEl>
                                        <p:attrNameLst>
                                          <p:attrName>r</p:attrName>
                                        </p:attrNameLst>
                                      </p:cBhvr>
                                    </p:animRot>
                                  </p:childTnLst>
                                </p:cTn>
                              </p:par>
                            </p:childTnLst>
                          </p:cTn>
                        </p:par>
                        <p:par>
                          <p:cTn id="53" fill="hold">
                            <p:stCondLst>
                              <p:cond delay="1000"/>
                            </p:stCondLst>
                            <p:childTnLst>
                              <p:par>
                                <p:cTn id="54" presetID="31" presetClass="exit" presetSubtype="0" fill="hold" nodeType="afterEffect">
                                  <p:stCondLst>
                                    <p:cond delay="0"/>
                                  </p:stCondLst>
                                  <p:childTnLst>
                                    <p:anim calcmode="lin" valueType="num">
                                      <p:cBhvr>
                                        <p:cTn id="55" dur="1000"/>
                                        <p:tgtEl>
                                          <p:spTgt spid="7"/>
                                        </p:tgtEl>
                                        <p:attrNameLst>
                                          <p:attrName>ppt_w</p:attrName>
                                        </p:attrNameLst>
                                      </p:cBhvr>
                                      <p:tavLst>
                                        <p:tav tm="0">
                                          <p:val>
                                            <p:strVal val="ppt_w"/>
                                          </p:val>
                                        </p:tav>
                                        <p:tav tm="100000">
                                          <p:val>
                                            <p:fltVal val="0"/>
                                          </p:val>
                                        </p:tav>
                                      </p:tavLst>
                                    </p:anim>
                                    <p:anim calcmode="lin" valueType="num">
                                      <p:cBhvr>
                                        <p:cTn id="56" dur="1000"/>
                                        <p:tgtEl>
                                          <p:spTgt spid="7"/>
                                        </p:tgtEl>
                                        <p:attrNameLst>
                                          <p:attrName>ppt_h</p:attrName>
                                        </p:attrNameLst>
                                      </p:cBhvr>
                                      <p:tavLst>
                                        <p:tav tm="0">
                                          <p:val>
                                            <p:strVal val="ppt_h"/>
                                          </p:val>
                                        </p:tav>
                                        <p:tav tm="100000">
                                          <p:val>
                                            <p:fltVal val="0"/>
                                          </p:val>
                                        </p:tav>
                                      </p:tavLst>
                                    </p:anim>
                                    <p:anim calcmode="lin" valueType="num">
                                      <p:cBhvr>
                                        <p:cTn id="57" dur="1000"/>
                                        <p:tgtEl>
                                          <p:spTgt spid="7"/>
                                        </p:tgtEl>
                                        <p:attrNameLst>
                                          <p:attrName>style.rotation</p:attrName>
                                        </p:attrNameLst>
                                      </p:cBhvr>
                                      <p:tavLst>
                                        <p:tav tm="0">
                                          <p:val>
                                            <p:fltVal val="0"/>
                                          </p:val>
                                        </p:tav>
                                        <p:tav tm="100000">
                                          <p:val>
                                            <p:fltVal val="90"/>
                                          </p:val>
                                        </p:tav>
                                      </p:tavLst>
                                    </p:anim>
                                    <p:animEffect transition="out" filter="fade">
                                      <p:cBhvr>
                                        <p:cTn id="58" dur="1000"/>
                                        <p:tgtEl>
                                          <p:spTgt spid="7"/>
                                        </p:tgtEl>
                                      </p:cBhvr>
                                    </p:animEffect>
                                    <p:set>
                                      <p:cBhvr>
                                        <p:cTn id="59"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60" restart="whenNotActive" fill="hold" evtFilter="cancelBubble" nodeType="interactiveSeq">
                <p:stCondLst>
                  <p:cond evt="onClick" delay="0">
                    <p:tgtEl>
                      <p:spTgt spid="8"/>
                    </p:tgtEl>
                  </p:cond>
                </p:stCondLst>
                <p:endSync evt="end" delay="0">
                  <p:rtn val="all"/>
                </p:endSync>
                <p:childTnLst>
                  <p:par>
                    <p:cTn id="61" fill="hold">
                      <p:stCondLst>
                        <p:cond delay="0"/>
                      </p:stCondLst>
                      <p:childTnLst>
                        <p:par>
                          <p:cTn id="62" fill="hold">
                            <p:stCondLst>
                              <p:cond delay="0"/>
                            </p:stCondLst>
                            <p:childTnLst>
                              <p:par>
                                <p:cTn id="63" presetID="8" presetClass="emph" presetSubtype="0" fill="hold" nodeType="clickEffect">
                                  <p:stCondLst>
                                    <p:cond delay="0"/>
                                  </p:stCondLst>
                                  <p:childTnLst>
                                    <p:animRot by="21600000">
                                      <p:cBhvr>
                                        <p:cTn id="64" dur="1000" fill="hold"/>
                                        <p:tgtEl>
                                          <p:spTgt spid="8"/>
                                        </p:tgtEl>
                                        <p:attrNameLst>
                                          <p:attrName>r</p:attrName>
                                        </p:attrNameLst>
                                      </p:cBhvr>
                                    </p:animRot>
                                  </p:childTnLst>
                                </p:cTn>
                              </p:par>
                            </p:childTnLst>
                          </p:cTn>
                        </p:par>
                        <p:par>
                          <p:cTn id="65" fill="hold">
                            <p:stCondLst>
                              <p:cond delay="1000"/>
                            </p:stCondLst>
                            <p:childTnLst>
                              <p:par>
                                <p:cTn id="66" presetID="31" presetClass="exit" presetSubtype="0" fill="hold" nodeType="afterEffect">
                                  <p:stCondLst>
                                    <p:cond delay="0"/>
                                  </p:stCondLst>
                                  <p:childTnLst>
                                    <p:anim calcmode="lin" valueType="num">
                                      <p:cBhvr>
                                        <p:cTn id="67" dur="1000"/>
                                        <p:tgtEl>
                                          <p:spTgt spid="8"/>
                                        </p:tgtEl>
                                        <p:attrNameLst>
                                          <p:attrName>ppt_w</p:attrName>
                                        </p:attrNameLst>
                                      </p:cBhvr>
                                      <p:tavLst>
                                        <p:tav tm="0">
                                          <p:val>
                                            <p:strVal val="ppt_w"/>
                                          </p:val>
                                        </p:tav>
                                        <p:tav tm="100000">
                                          <p:val>
                                            <p:fltVal val="0"/>
                                          </p:val>
                                        </p:tav>
                                      </p:tavLst>
                                    </p:anim>
                                    <p:anim calcmode="lin" valueType="num">
                                      <p:cBhvr>
                                        <p:cTn id="68" dur="1000"/>
                                        <p:tgtEl>
                                          <p:spTgt spid="8"/>
                                        </p:tgtEl>
                                        <p:attrNameLst>
                                          <p:attrName>ppt_h</p:attrName>
                                        </p:attrNameLst>
                                      </p:cBhvr>
                                      <p:tavLst>
                                        <p:tav tm="0">
                                          <p:val>
                                            <p:strVal val="ppt_h"/>
                                          </p:val>
                                        </p:tav>
                                        <p:tav tm="100000">
                                          <p:val>
                                            <p:fltVal val="0"/>
                                          </p:val>
                                        </p:tav>
                                      </p:tavLst>
                                    </p:anim>
                                    <p:anim calcmode="lin" valueType="num">
                                      <p:cBhvr>
                                        <p:cTn id="69" dur="1000"/>
                                        <p:tgtEl>
                                          <p:spTgt spid="8"/>
                                        </p:tgtEl>
                                        <p:attrNameLst>
                                          <p:attrName>style.rotation</p:attrName>
                                        </p:attrNameLst>
                                      </p:cBhvr>
                                      <p:tavLst>
                                        <p:tav tm="0">
                                          <p:val>
                                            <p:fltVal val="0"/>
                                          </p:val>
                                        </p:tav>
                                        <p:tav tm="100000">
                                          <p:val>
                                            <p:fltVal val="90"/>
                                          </p:val>
                                        </p:tav>
                                      </p:tavLst>
                                    </p:anim>
                                    <p:animEffect transition="out" filter="fade">
                                      <p:cBhvr>
                                        <p:cTn id="70" dur="1000"/>
                                        <p:tgtEl>
                                          <p:spTgt spid="8"/>
                                        </p:tgtEl>
                                      </p:cBhvr>
                                    </p:animEffect>
                                    <p:set>
                                      <p:cBhvr>
                                        <p:cTn id="71"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72" restart="whenNotActive" fill="hold" evtFilter="cancelBubble" nodeType="interactiveSeq">
                <p:stCondLst>
                  <p:cond evt="onClick" delay="0">
                    <p:tgtEl>
                      <p:spTgt spid="9"/>
                    </p:tgtEl>
                  </p:cond>
                </p:stCondLst>
                <p:endSync evt="end" delay="0">
                  <p:rtn val="all"/>
                </p:endSync>
                <p:childTnLst>
                  <p:par>
                    <p:cTn id="73" fill="hold">
                      <p:stCondLst>
                        <p:cond delay="0"/>
                      </p:stCondLst>
                      <p:childTnLst>
                        <p:par>
                          <p:cTn id="74" fill="hold">
                            <p:stCondLst>
                              <p:cond delay="0"/>
                            </p:stCondLst>
                            <p:childTnLst>
                              <p:par>
                                <p:cTn id="75" presetID="8" presetClass="emph" presetSubtype="0" fill="hold" nodeType="clickEffect">
                                  <p:stCondLst>
                                    <p:cond delay="0"/>
                                  </p:stCondLst>
                                  <p:childTnLst>
                                    <p:animRot by="21600000">
                                      <p:cBhvr>
                                        <p:cTn id="76" dur="1000" fill="hold"/>
                                        <p:tgtEl>
                                          <p:spTgt spid="9"/>
                                        </p:tgtEl>
                                        <p:attrNameLst>
                                          <p:attrName>r</p:attrName>
                                        </p:attrNameLst>
                                      </p:cBhvr>
                                    </p:animRot>
                                  </p:childTnLst>
                                </p:cTn>
                              </p:par>
                            </p:childTnLst>
                          </p:cTn>
                        </p:par>
                        <p:par>
                          <p:cTn id="77" fill="hold">
                            <p:stCondLst>
                              <p:cond delay="1000"/>
                            </p:stCondLst>
                            <p:childTnLst>
                              <p:par>
                                <p:cTn id="78" presetID="31" presetClass="exit" presetSubtype="0" fill="hold" nodeType="afterEffect">
                                  <p:stCondLst>
                                    <p:cond delay="0"/>
                                  </p:stCondLst>
                                  <p:childTnLst>
                                    <p:anim calcmode="lin" valueType="num">
                                      <p:cBhvr>
                                        <p:cTn id="79" dur="1000"/>
                                        <p:tgtEl>
                                          <p:spTgt spid="9"/>
                                        </p:tgtEl>
                                        <p:attrNameLst>
                                          <p:attrName>ppt_w</p:attrName>
                                        </p:attrNameLst>
                                      </p:cBhvr>
                                      <p:tavLst>
                                        <p:tav tm="0">
                                          <p:val>
                                            <p:strVal val="ppt_w"/>
                                          </p:val>
                                        </p:tav>
                                        <p:tav tm="100000">
                                          <p:val>
                                            <p:fltVal val="0"/>
                                          </p:val>
                                        </p:tav>
                                      </p:tavLst>
                                    </p:anim>
                                    <p:anim calcmode="lin" valueType="num">
                                      <p:cBhvr>
                                        <p:cTn id="80" dur="1000"/>
                                        <p:tgtEl>
                                          <p:spTgt spid="9"/>
                                        </p:tgtEl>
                                        <p:attrNameLst>
                                          <p:attrName>ppt_h</p:attrName>
                                        </p:attrNameLst>
                                      </p:cBhvr>
                                      <p:tavLst>
                                        <p:tav tm="0">
                                          <p:val>
                                            <p:strVal val="ppt_h"/>
                                          </p:val>
                                        </p:tav>
                                        <p:tav tm="100000">
                                          <p:val>
                                            <p:fltVal val="0"/>
                                          </p:val>
                                        </p:tav>
                                      </p:tavLst>
                                    </p:anim>
                                    <p:anim calcmode="lin" valueType="num">
                                      <p:cBhvr>
                                        <p:cTn id="81" dur="1000"/>
                                        <p:tgtEl>
                                          <p:spTgt spid="9"/>
                                        </p:tgtEl>
                                        <p:attrNameLst>
                                          <p:attrName>style.rotation</p:attrName>
                                        </p:attrNameLst>
                                      </p:cBhvr>
                                      <p:tavLst>
                                        <p:tav tm="0">
                                          <p:val>
                                            <p:fltVal val="0"/>
                                          </p:val>
                                        </p:tav>
                                        <p:tav tm="100000">
                                          <p:val>
                                            <p:fltVal val="90"/>
                                          </p:val>
                                        </p:tav>
                                      </p:tavLst>
                                    </p:anim>
                                    <p:animEffect transition="out" filter="fade">
                                      <p:cBhvr>
                                        <p:cTn id="82" dur="1000"/>
                                        <p:tgtEl>
                                          <p:spTgt spid="9"/>
                                        </p:tgtEl>
                                      </p:cBhvr>
                                    </p:animEffect>
                                    <p:set>
                                      <p:cBhvr>
                                        <p:cTn id="83"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4" restart="whenNotActive" fill="hold" evtFilter="cancelBubble" nodeType="interactiveSeq">
                <p:stCondLst>
                  <p:cond evt="onClick" delay="0">
                    <p:tgtEl>
                      <p:spTgt spid="10"/>
                    </p:tgtEl>
                  </p:cond>
                </p:stCondLst>
                <p:endSync evt="end" delay="0">
                  <p:rtn val="all"/>
                </p:endSync>
                <p:childTnLst>
                  <p:par>
                    <p:cTn id="85" fill="hold">
                      <p:stCondLst>
                        <p:cond delay="0"/>
                      </p:stCondLst>
                      <p:childTnLst>
                        <p:par>
                          <p:cTn id="86" fill="hold">
                            <p:stCondLst>
                              <p:cond delay="0"/>
                            </p:stCondLst>
                            <p:childTnLst>
                              <p:par>
                                <p:cTn id="87" presetID="8" presetClass="emph" presetSubtype="0" fill="hold" nodeType="clickEffect">
                                  <p:stCondLst>
                                    <p:cond delay="0"/>
                                  </p:stCondLst>
                                  <p:childTnLst>
                                    <p:animRot by="21600000">
                                      <p:cBhvr>
                                        <p:cTn id="88" dur="1000" fill="hold"/>
                                        <p:tgtEl>
                                          <p:spTgt spid="10"/>
                                        </p:tgtEl>
                                        <p:attrNameLst>
                                          <p:attrName>r</p:attrName>
                                        </p:attrNameLst>
                                      </p:cBhvr>
                                    </p:animRot>
                                  </p:childTnLst>
                                </p:cTn>
                              </p:par>
                            </p:childTnLst>
                          </p:cTn>
                        </p:par>
                        <p:par>
                          <p:cTn id="89" fill="hold">
                            <p:stCondLst>
                              <p:cond delay="1000"/>
                            </p:stCondLst>
                            <p:childTnLst>
                              <p:par>
                                <p:cTn id="90" presetID="31" presetClass="exit" presetSubtype="0" fill="hold" nodeType="afterEffect">
                                  <p:stCondLst>
                                    <p:cond delay="0"/>
                                  </p:stCondLst>
                                  <p:childTnLst>
                                    <p:anim calcmode="lin" valueType="num">
                                      <p:cBhvr>
                                        <p:cTn id="91" dur="1000"/>
                                        <p:tgtEl>
                                          <p:spTgt spid="10"/>
                                        </p:tgtEl>
                                        <p:attrNameLst>
                                          <p:attrName>ppt_w</p:attrName>
                                        </p:attrNameLst>
                                      </p:cBhvr>
                                      <p:tavLst>
                                        <p:tav tm="0">
                                          <p:val>
                                            <p:strVal val="ppt_w"/>
                                          </p:val>
                                        </p:tav>
                                        <p:tav tm="100000">
                                          <p:val>
                                            <p:fltVal val="0"/>
                                          </p:val>
                                        </p:tav>
                                      </p:tavLst>
                                    </p:anim>
                                    <p:anim calcmode="lin" valueType="num">
                                      <p:cBhvr>
                                        <p:cTn id="92" dur="1000"/>
                                        <p:tgtEl>
                                          <p:spTgt spid="10"/>
                                        </p:tgtEl>
                                        <p:attrNameLst>
                                          <p:attrName>ppt_h</p:attrName>
                                        </p:attrNameLst>
                                      </p:cBhvr>
                                      <p:tavLst>
                                        <p:tav tm="0">
                                          <p:val>
                                            <p:strVal val="ppt_h"/>
                                          </p:val>
                                        </p:tav>
                                        <p:tav tm="100000">
                                          <p:val>
                                            <p:fltVal val="0"/>
                                          </p:val>
                                        </p:tav>
                                      </p:tavLst>
                                    </p:anim>
                                    <p:anim calcmode="lin" valueType="num">
                                      <p:cBhvr>
                                        <p:cTn id="93" dur="1000"/>
                                        <p:tgtEl>
                                          <p:spTgt spid="10"/>
                                        </p:tgtEl>
                                        <p:attrNameLst>
                                          <p:attrName>style.rotation</p:attrName>
                                        </p:attrNameLst>
                                      </p:cBhvr>
                                      <p:tavLst>
                                        <p:tav tm="0">
                                          <p:val>
                                            <p:fltVal val="0"/>
                                          </p:val>
                                        </p:tav>
                                        <p:tav tm="100000">
                                          <p:val>
                                            <p:fltVal val="90"/>
                                          </p:val>
                                        </p:tav>
                                      </p:tavLst>
                                    </p:anim>
                                    <p:animEffect transition="out" filter="fade">
                                      <p:cBhvr>
                                        <p:cTn id="94" dur="1000"/>
                                        <p:tgtEl>
                                          <p:spTgt spid="10"/>
                                        </p:tgtEl>
                                      </p:cBhvr>
                                    </p:animEffect>
                                    <p:set>
                                      <p:cBhvr>
                                        <p:cTn id="95"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96" restart="whenNotActive" fill="hold" evtFilter="cancelBubble" nodeType="interactiveSeq">
                <p:stCondLst>
                  <p:cond evt="onClick" delay="0">
                    <p:tgtEl>
                      <p:spTgt spid="11"/>
                    </p:tgtEl>
                  </p:cond>
                </p:stCondLst>
                <p:endSync evt="end" delay="0">
                  <p:rtn val="all"/>
                </p:endSync>
                <p:childTnLst>
                  <p:par>
                    <p:cTn id="97" fill="hold">
                      <p:stCondLst>
                        <p:cond delay="0"/>
                      </p:stCondLst>
                      <p:childTnLst>
                        <p:par>
                          <p:cTn id="98" fill="hold">
                            <p:stCondLst>
                              <p:cond delay="0"/>
                            </p:stCondLst>
                            <p:childTnLst>
                              <p:par>
                                <p:cTn id="99" presetID="8" presetClass="emph" presetSubtype="0" fill="hold" nodeType="clickEffect">
                                  <p:stCondLst>
                                    <p:cond delay="0"/>
                                  </p:stCondLst>
                                  <p:childTnLst>
                                    <p:animRot by="21600000">
                                      <p:cBhvr>
                                        <p:cTn id="100" dur="1000" fill="hold"/>
                                        <p:tgtEl>
                                          <p:spTgt spid="11"/>
                                        </p:tgtEl>
                                        <p:attrNameLst>
                                          <p:attrName>r</p:attrName>
                                        </p:attrNameLst>
                                      </p:cBhvr>
                                    </p:animRot>
                                  </p:childTnLst>
                                </p:cTn>
                              </p:par>
                            </p:childTnLst>
                          </p:cTn>
                        </p:par>
                        <p:par>
                          <p:cTn id="101" fill="hold">
                            <p:stCondLst>
                              <p:cond delay="1000"/>
                            </p:stCondLst>
                            <p:childTnLst>
                              <p:par>
                                <p:cTn id="102" presetID="31" presetClass="exit" presetSubtype="0" fill="hold" nodeType="afterEffect">
                                  <p:stCondLst>
                                    <p:cond delay="0"/>
                                  </p:stCondLst>
                                  <p:childTnLst>
                                    <p:anim calcmode="lin" valueType="num">
                                      <p:cBhvr>
                                        <p:cTn id="103" dur="1000"/>
                                        <p:tgtEl>
                                          <p:spTgt spid="11"/>
                                        </p:tgtEl>
                                        <p:attrNameLst>
                                          <p:attrName>ppt_w</p:attrName>
                                        </p:attrNameLst>
                                      </p:cBhvr>
                                      <p:tavLst>
                                        <p:tav tm="0">
                                          <p:val>
                                            <p:strVal val="ppt_w"/>
                                          </p:val>
                                        </p:tav>
                                        <p:tav tm="100000">
                                          <p:val>
                                            <p:fltVal val="0"/>
                                          </p:val>
                                        </p:tav>
                                      </p:tavLst>
                                    </p:anim>
                                    <p:anim calcmode="lin" valueType="num">
                                      <p:cBhvr>
                                        <p:cTn id="104" dur="1000"/>
                                        <p:tgtEl>
                                          <p:spTgt spid="11"/>
                                        </p:tgtEl>
                                        <p:attrNameLst>
                                          <p:attrName>ppt_h</p:attrName>
                                        </p:attrNameLst>
                                      </p:cBhvr>
                                      <p:tavLst>
                                        <p:tav tm="0">
                                          <p:val>
                                            <p:strVal val="ppt_h"/>
                                          </p:val>
                                        </p:tav>
                                        <p:tav tm="100000">
                                          <p:val>
                                            <p:fltVal val="0"/>
                                          </p:val>
                                        </p:tav>
                                      </p:tavLst>
                                    </p:anim>
                                    <p:anim calcmode="lin" valueType="num">
                                      <p:cBhvr>
                                        <p:cTn id="105" dur="1000"/>
                                        <p:tgtEl>
                                          <p:spTgt spid="11"/>
                                        </p:tgtEl>
                                        <p:attrNameLst>
                                          <p:attrName>style.rotation</p:attrName>
                                        </p:attrNameLst>
                                      </p:cBhvr>
                                      <p:tavLst>
                                        <p:tav tm="0">
                                          <p:val>
                                            <p:fltVal val="0"/>
                                          </p:val>
                                        </p:tav>
                                        <p:tav tm="100000">
                                          <p:val>
                                            <p:fltVal val="90"/>
                                          </p:val>
                                        </p:tav>
                                      </p:tavLst>
                                    </p:anim>
                                    <p:animEffect transition="out" filter="fade">
                                      <p:cBhvr>
                                        <p:cTn id="106" dur="1000"/>
                                        <p:tgtEl>
                                          <p:spTgt spid="11"/>
                                        </p:tgtEl>
                                      </p:cBhvr>
                                    </p:animEffect>
                                    <p:set>
                                      <p:cBhvr>
                                        <p:cTn id="107"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08" restart="whenNotActive" fill="hold" evtFilter="cancelBubble" nodeType="interactiveSeq">
                <p:stCondLst>
                  <p:cond evt="onClick" delay="0">
                    <p:tgtEl>
                      <p:spTgt spid="12"/>
                    </p:tgtEl>
                  </p:cond>
                </p:stCondLst>
                <p:endSync evt="end" delay="0">
                  <p:rtn val="all"/>
                </p:endSync>
                <p:childTnLst>
                  <p:par>
                    <p:cTn id="109" fill="hold">
                      <p:stCondLst>
                        <p:cond delay="0"/>
                      </p:stCondLst>
                      <p:childTnLst>
                        <p:par>
                          <p:cTn id="110" fill="hold">
                            <p:stCondLst>
                              <p:cond delay="0"/>
                            </p:stCondLst>
                            <p:childTnLst>
                              <p:par>
                                <p:cTn id="111" presetID="8" presetClass="emph" presetSubtype="0" fill="hold" nodeType="clickEffect">
                                  <p:stCondLst>
                                    <p:cond delay="0"/>
                                  </p:stCondLst>
                                  <p:childTnLst>
                                    <p:animRot by="21600000">
                                      <p:cBhvr>
                                        <p:cTn id="112" dur="1000" fill="hold"/>
                                        <p:tgtEl>
                                          <p:spTgt spid="12"/>
                                        </p:tgtEl>
                                        <p:attrNameLst>
                                          <p:attrName>r</p:attrName>
                                        </p:attrNameLst>
                                      </p:cBhvr>
                                    </p:animRot>
                                  </p:childTnLst>
                                </p:cTn>
                              </p:par>
                            </p:childTnLst>
                          </p:cTn>
                        </p:par>
                        <p:par>
                          <p:cTn id="113" fill="hold">
                            <p:stCondLst>
                              <p:cond delay="1000"/>
                            </p:stCondLst>
                            <p:childTnLst>
                              <p:par>
                                <p:cTn id="114" presetID="31" presetClass="exit" presetSubtype="0" fill="hold" nodeType="afterEffect">
                                  <p:stCondLst>
                                    <p:cond delay="0"/>
                                  </p:stCondLst>
                                  <p:childTnLst>
                                    <p:anim calcmode="lin" valueType="num">
                                      <p:cBhvr>
                                        <p:cTn id="115" dur="1000"/>
                                        <p:tgtEl>
                                          <p:spTgt spid="12"/>
                                        </p:tgtEl>
                                        <p:attrNameLst>
                                          <p:attrName>ppt_w</p:attrName>
                                        </p:attrNameLst>
                                      </p:cBhvr>
                                      <p:tavLst>
                                        <p:tav tm="0">
                                          <p:val>
                                            <p:strVal val="ppt_w"/>
                                          </p:val>
                                        </p:tav>
                                        <p:tav tm="100000">
                                          <p:val>
                                            <p:fltVal val="0"/>
                                          </p:val>
                                        </p:tav>
                                      </p:tavLst>
                                    </p:anim>
                                    <p:anim calcmode="lin" valueType="num">
                                      <p:cBhvr>
                                        <p:cTn id="116" dur="1000"/>
                                        <p:tgtEl>
                                          <p:spTgt spid="12"/>
                                        </p:tgtEl>
                                        <p:attrNameLst>
                                          <p:attrName>ppt_h</p:attrName>
                                        </p:attrNameLst>
                                      </p:cBhvr>
                                      <p:tavLst>
                                        <p:tav tm="0">
                                          <p:val>
                                            <p:strVal val="ppt_h"/>
                                          </p:val>
                                        </p:tav>
                                        <p:tav tm="100000">
                                          <p:val>
                                            <p:fltVal val="0"/>
                                          </p:val>
                                        </p:tav>
                                      </p:tavLst>
                                    </p:anim>
                                    <p:anim calcmode="lin" valueType="num">
                                      <p:cBhvr>
                                        <p:cTn id="117" dur="1000"/>
                                        <p:tgtEl>
                                          <p:spTgt spid="12"/>
                                        </p:tgtEl>
                                        <p:attrNameLst>
                                          <p:attrName>style.rotation</p:attrName>
                                        </p:attrNameLst>
                                      </p:cBhvr>
                                      <p:tavLst>
                                        <p:tav tm="0">
                                          <p:val>
                                            <p:fltVal val="0"/>
                                          </p:val>
                                        </p:tav>
                                        <p:tav tm="100000">
                                          <p:val>
                                            <p:fltVal val="90"/>
                                          </p:val>
                                        </p:tav>
                                      </p:tavLst>
                                    </p:anim>
                                    <p:animEffect transition="out" filter="fade">
                                      <p:cBhvr>
                                        <p:cTn id="118" dur="1000"/>
                                        <p:tgtEl>
                                          <p:spTgt spid="12"/>
                                        </p:tgtEl>
                                      </p:cBhvr>
                                    </p:animEffect>
                                    <p:set>
                                      <p:cBhvr>
                                        <p:cTn id="119"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audio>
              <p:cMediaNode vol="5660">
                <p:cTn id="120" fill="hold" display="0">
                  <p:stCondLst>
                    <p:cond delay="indefinite"/>
                  </p:stCondLst>
                  <p:endCondLst>
                    <p:cond evt="onStopAudio" delay="0">
                      <p:tgtEl>
                        <p:sldTgt/>
                      </p:tgtEl>
                    </p:cond>
                  </p:endCondLst>
                </p:cTn>
                <p:tgtEl>
                  <p:spTgt spid="14"/>
                </p:tgtEl>
              </p:cMediaNode>
            </p:audio>
          </p:childTnLst>
        </p:cTn>
      </p:par>
    </p:tnLst>
    <p:bldLst>
      <p:bldP spid="17" grpId="0"/>
      <p:bldP spid="17" grpId="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nip Diagonal Corner Rectangle 1"/>
              <p:cNvSpPr/>
              <p:nvPr/>
            </p:nvSpPr>
            <p:spPr>
              <a:xfrm>
                <a:off x="479376" y="332656"/>
                <a:ext cx="11089232" cy="108012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smtClean="0">
                    <a:latin typeface="Times New Roman" panose="02020603050405020304" pitchFamily="18" charset="0"/>
                    <a:cs typeface="Times New Roman" panose="02020603050405020304" pitchFamily="18" charset="0"/>
                  </a:rPr>
                  <a:t>Câu </a:t>
                </a:r>
                <a:r>
                  <a:rPr lang="en-US" sz="3200">
                    <a:latin typeface="Times New Roman" panose="02020603050405020304" pitchFamily="18" charset="0"/>
                    <a:cs typeface="Times New Roman" panose="02020603050405020304" pitchFamily="18" charset="0"/>
                  </a:rPr>
                  <a:t>hỏi </a:t>
                </a:r>
                <a:r>
                  <a:rPr lang="en-US" sz="3200" smtClean="0">
                    <a:latin typeface="Times New Roman" panose="02020603050405020304" pitchFamily="18" charset="0"/>
                    <a:cs typeface="Times New Roman" panose="02020603050405020304" pitchFamily="18" charset="0"/>
                  </a:rPr>
                  <a:t>1. Nếu hai tam giác ABC và DEF có </a:t>
                </a:r>
                <a14:m>
                  <m:oMath xmlns:m="http://schemas.openxmlformats.org/officeDocument/2006/math">
                    <m:acc>
                      <m:accPr>
                        <m:chr m:val="̂"/>
                        <m:ctrlPr>
                          <a:rPr lang="en-US" sz="3200" i="1" smtClean="0">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𝐴</m:t>
                        </m:r>
                      </m:e>
                    </m:acc>
                    <m:r>
                      <a:rPr lang="en-US" sz="3200" b="0" i="1" smtClean="0">
                        <a:latin typeface="Cambria Math" panose="02040503050406030204" pitchFamily="18" charset="0"/>
                        <a:cs typeface="Times New Roman" panose="02020603050405020304" pitchFamily="18" charset="0"/>
                      </a:rPr>
                      <m:t>=</m:t>
                    </m:r>
                    <m:acc>
                      <m:accPr>
                        <m:chr m:val="̂"/>
                        <m:ctrlPr>
                          <a:rPr lang="en-US" sz="3200" b="0" i="1" smtClean="0">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𝐷</m:t>
                        </m:r>
                      </m:e>
                    </m:acc>
                    <m:r>
                      <a:rPr lang="en-US" sz="3200" b="0" i="1" smtClean="0">
                        <a:latin typeface="Cambria Math" panose="02040503050406030204" pitchFamily="18" charset="0"/>
                        <a:cs typeface="Times New Roman" panose="02020603050405020304" pitchFamily="18" charset="0"/>
                      </a:rPr>
                      <m:t>; </m:t>
                    </m:r>
                    <m:acc>
                      <m:accPr>
                        <m:chr m:val="̂"/>
                        <m:ctrlPr>
                          <a:rPr lang="en-US" sz="3200" b="0" i="1" smtClean="0">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𝐶</m:t>
                        </m:r>
                      </m:e>
                    </m:acc>
                    <m:r>
                      <a:rPr lang="en-US" sz="3200" b="0" i="1" smtClean="0">
                        <a:latin typeface="Cambria Math" panose="02040503050406030204" pitchFamily="18" charset="0"/>
                        <a:cs typeface="Times New Roman" panose="02020603050405020304" pitchFamily="18" charset="0"/>
                      </a:rPr>
                      <m:t>=</m:t>
                    </m:r>
                    <m:acc>
                      <m:accPr>
                        <m:chr m:val="̂"/>
                        <m:ctrlPr>
                          <a:rPr lang="en-US" sz="3200" b="0" i="1" smtClean="0">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𝐸</m:t>
                        </m:r>
                      </m:e>
                    </m:acc>
                    <m:r>
                      <a:rPr lang="en-US" sz="3200" b="0" i="1" smtClean="0">
                        <a:latin typeface="Cambria Math" panose="02040503050406030204" pitchFamily="18" charset="0"/>
                        <a:cs typeface="Times New Roman" panose="02020603050405020304" pitchFamily="18" charset="0"/>
                      </a:rPr>
                      <m:t> </m:t>
                    </m:r>
                  </m:oMath>
                </a14:m>
                <a:r>
                  <a:rPr lang="en-US" sz="3200" smtClean="0">
                    <a:latin typeface="Times New Roman" panose="02020603050405020304" pitchFamily="18" charset="0"/>
                    <a:cs typeface="Times New Roman" panose="02020603050405020304" pitchFamily="18" charset="0"/>
                  </a:rPr>
                  <a:t>thì:</a:t>
                </a:r>
                <a:endParaRPr lang="en-US" sz="3200">
                  <a:latin typeface="Times New Roman" panose="02020603050405020304" pitchFamily="18" charset="0"/>
                  <a:cs typeface="Times New Roman" panose="02020603050405020304" pitchFamily="18" charset="0"/>
                </a:endParaRPr>
              </a:p>
            </p:txBody>
          </p:sp>
        </mc:Choice>
        <mc:Fallback xmlns="">
          <p:sp>
            <p:nvSpPr>
              <p:cNvPr id="2" name="Snip Diagonal Corner Rectangle 1"/>
              <p:cNvSpPr>
                <a:spLocks noRot="1" noChangeAspect="1" noMove="1" noResize="1" noEditPoints="1" noAdjustHandles="1" noChangeArrowheads="1" noChangeShapeType="1" noTextEdit="1"/>
              </p:cNvSpPr>
              <p:nvPr/>
            </p:nvSpPr>
            <p:spPr>
              <a:xfrm>
                <a:off x="479376" y="332656"/>
                <a:ext cx="11089232" cy="1080120"/>
              </a:xfrm>
              <a:prstGeom prst="snip2DiagRect">
                <a:avLst/>
              </a:prstGeom>
              <a:blipFill>
                <a:blip r:embed="rId6"/>
                <a:stretch>
                  <a:fillRect/>
                </a:stretch>
              </a:blipFill>
            </p:spPr>
            <p:txBody>
              <a:bodyPr/>
              <a:lstStyle/>
              <a:p>
                <a:r>
                  <a:rPr lang="en-US">
                    <a:noFill/>
                  </a:rPr>
                  <a:t> </a:t>
                </a:r>
              </a:p>
            </p:txBody>
          </p:sp>
        </mc:Fallback>
      </mc:AlternateContent>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205408" y="567916"/>
            <a:ext cx="609600" cy="609600"/>
          </a:xfrm>
          <a:prstGeom prst="rect">
            <a:avLst/>
          </a:prstGeom>
        </p:spPr>
      </p:pic>
      <mc:AlternateContent xmlns:mc="http://schemas.openxmlformats.org/markup-compatibility/2006" xmlns:a14="http://schemas.microsoft.com/office/drawing/2010/main">
        <mc:Choice Requires="a14">
          <p:sp>
            <p:nvSpPr>
              <p:cNvPr id="3" name="Snip Diagonal Corner Rectangle 2"/>
              <p:cNvSpPr/>
              <p:nvPr/>
            </p:nvSpPr>
            <p:spPr>
              <a:xfrm>
                <a:off x="6054754" y="2065008"/>
                <a:ext cx="4392488"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𝐷𝐹𝐸</m:t>
                    </m:r>
                  </m:oMath>
                </a14:m>
                <a:r>
                  <a:rPr lang="en-US" altLang="zh-CN" sz="36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Snip Diagonal Corner Rectangle 2"/>
              <p:cNvSpPr>
                <a:spLocks noRot="1" noChangeAspect="1" noMove="1" noResize="1" noEditPoints="1" noAdjustHandles="1" noChangeArrowheads="1" noChangeShapeType="1" noTextEdit="1"/>
              </p:cNvSpPr>
              <p:nvPr/>
            </p:nvSpPr>
            <p:spPr>
              <a:xfrm>
                <a:off x="6054754" y="2065008"/>
                <a:ext cx="4392488" cy="1296144"/>
              </a:xfrm>
              <a:prstGeom prst="snip2Diag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nip Diagonal Corner Rectangle 11"/>
              <p:cNvSpPr/>
              <p:nvPr/>
            </p:nvSpPr>
            <p:spPr>
              <a:xfrm>
                <a:off x="479376" y="2204864"/>
                <a:ext cx="452349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𝐷</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𝐸𝐹</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2" name="Snip Diagonal Corner Rectangle 11"/>
              <p:cNvSpPr>
                <a:spLocks noRot="1" noChangeAspect="1" noMove="1" noResize="1" noEditPoints="1" noAdjustHandles="1" noChangeArrowheads="1" noChangeShapeType="1" noTextEdit="1"/>
              </p:cNvSpPr>
              <p:nvPr/>
            </p:nvSpPr>
            <p:spPr>
              <a:xfrm>
                <a:off x="479376" y="2204864"/>
                <a:ext cx="4523499" cy="1296144"/>
              </a:xfrm>
              <a:prstGeom prst="snip2DiagRect">
                <a:avLst/>
              </a:prstGeom>
              <a:blipFill>
                <a:blip r:embed="rId11"/>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5517931" y="6925823"/>
            <a:ext cx="609600" cy="609600"/>
          </a:xfrm>
          <a:prstGeom prst="rect">
            <a:avLst/>
          </a:prstGeom>
        </p:spPr>
      </p:pic>
      <mc:AlternateContent xmlns:mc="http://schemas.openxmlformats.org/markup-compatibility/2006" xmlns:a14="http://schemas.microsoft.com/office/drawing/2010/main">
        <mc:Choice Requires="a14">
          <p:sp>
            <p:nvSpPr>
              <p:cNvPr id="14" name="Snip Diagonal Corner Rectangle 13"/>
              <p:cNvSpPr/>
              <p:nvPr/>
            </p:nvSpPr>
            <p:spPr>
              <a:xfrm>
                <a:off x="499095" y="4077072"/>
                <a:ext cx="450377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C.</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𝐴𝐶𝐵</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𝐷</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𝐹𝐸</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Snip Diagonal Corner Rectangle 13"/>
              <p:cNvSpPr>
                <a:spLocks noRot="1" noChangeAspect="1" noMove="1" noResize="1" noEditPoints="1" noAdjustHandles="1" noChangeArrowheads="1" noChangeShapeType="1" noTextEdit="1"/>
              </p:cNvSpPr>
              <p:nvPr/>
            </p:nvSpPr>
            <p:spPr>
              <a:xfrm>
                <a:off x="499095" y="4077072"/>
                <a:ext cx="4503779" cy="1296144"/>
              </a:xfrm>
              <a:prstGeom prst="snip2Diag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Snip Diagonal Corner Rectangle 14"/>
              <p:cNvSpPr/>
              <p:nvPr/>
            </p:nvSpPr>
            <p:spPr>
              <a:xfrm>
                <a:off x="6073048" y="4087728"/>
                <a:ext cx="4583831"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D.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𝐵𝐴</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𝐷𝐸𝐹</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5" name="Snip Diagonal Corner Rectangle 14"/>
              <p:cNvSpPr>
                <a:spLocks noRot="1" noChangeAspect="1" noMove="1" noResize="1" noEditPoints="1" noAdjustHandles="1" noChangeArrowheads="1" noChangeShapeType="1" noTextEdit="1"/>
              </p:cNvSpPr>
              <p:nvPr/>
            </p:nvSpPr>
            <p:spPr>
              <a:xfrm>
                <a:off x="6073048" y="4087728"/>
                <a:ext cx="4583831" cy="1296144"/>
              </a:xfrm>
              <a:prstGeom prst="snip2DiagRect">
                <a:avLst/>
              </a:prstGeom>
              <a:blipFill>
                <a:blip r:embed="rId14"/>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0047280" y="7177577"/>
            <a:ext cx="609600" cy="609600"/>
          </a:xfrm>
          <a:prstGeom prst="rect">
            <a:avLst/>
          </a:prstGeom>
        </p:spPr>
      </p:pic>
    </p:spTree>
    <p:extLst>
      <p:ext uri="{BB962C8B-B14F-4D97-AF65-F5344CB8AC3E}">
        <p14:creationId xmlns:p14="http://schemas.microsoft.com/office/powerpoint/2010/main" val="3300030594"/>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3000"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3000"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nip Diagonal Corner Rectangle 1"/>
              <p:cNvSpPr/>
              <p:nvPr/>
            </p:nvSpPr>
            <p:spPr>
              <a:xfrm>
                <a:off x="479376" y="332656"/>
                <a:ext cx="11089232" cy="108012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smtClean="0">
                    <a:latin typeface="Times New Roman" panose="02020603050405020304" pitchFamily="18" charset="0"/>
                    <a:cs typeface="Times New Roman" panose="02020603050405020304" pitchFamily="18" charset="0"/>
                  </a:rPr>
                  <a:t>Câu </a:t>
                </a:r>
                <a:r>
                  <a:rPr lang="en-US" sz="3200">
                    <a:latin typeface="Times New Roman" panose="02020603050405020304" pitchFamily="18" charset="0"/>
                    <a:cs typeface="Times New Roman" panose="02020603050405020304" pitchFamily="18" charset="0"/>
                  </a:rPr>
                  <a:t>hỏi 2</a:t>
                </a:r>
                <a:r>
                  <a:rPr lang="en-US" sz="3200" smtClean="0">
                    <a:latin typeface="Times New Roman" panose="02020603050405020304" pitchFamily="18" charset="0"/>
                    <a:cs typeface="Times New Roman" panose="02020603050405020304" pitchFamily="18" charset="0"/>
                  </a:rPr>
                  <a:t>. Chỉ ra câu sai</a:t>
                </a:r>
                <a:r>
                  <a:rPr lang="en-US" sz="3200" smtClean="0">
                    <a:solidFill>
                      <a:schemeClr val="bg1"/>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CN" sz="32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2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200" i="1">
                        <a:solidFill>
                          <a:schemeClr val="bg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200" i="1">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𝐵</m:t>
                        </m:r>
                      </m:e>
                      <m:sup>
                        <m: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𝐶</m:t>
                    </m:r>
                    <m:r>
                      <a:rPr lang="en-US" altLang="zh-CN" sz="3200" b="0" i="1" smtClean="0">
                        <a:solidFill>
                          <a:schemeClr val="bg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smtClean="0">
                    <a:solidFill>
                      <a:schemeClr val="bg1"/>
                    </a:solidFill>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cho ta</a:t>
                </a:r>
                <a:endParaRPr lang="en-US" sz="3200">
                  <a:latin typeface="Times New Roman" panose="02020603050405020304" pitchFamily="18" charset="0"/>
                  <a:cs typeface="Times New Roman" panose="02020603050405020304" pitchFamily="18" charset="0"/>
                </a:endParaRPr>
              </a:p>
            </p:txBody>
          </p:sp>
        </mc:Choice>
        <mc:Fallback xmlns="">
          <p:sp>
            <p:nvSpPr>
              <p:cNvPr id="2" name="Snip Diagonal Corner Rectangle 1"/>
              <p:cNvSpPr>
                <a:spLocks noRot="1" noChangeAspect="1" noMove="1" noResize="1" noEditPoints="1" noAdjustHandles="1" noChangeArrowheads="1" noChangeShapeType="1" noTextEdit="1"/>
              </p:cNvSpPr>
              <p:nvPr/>
            </p:nvSpPr>
            <p:spPr>
              <a:xfrm>
                <a:off x="479376" y="332656"/>
                <a:ext cx="11089232" cy="1080120"/>
              </a:xfrm>
              <a:prstGeom prst="snip2DiagRect">
                <a:avLst/>
              </a:prstGeom>
              <a:blipFill>
                <a:blip r:embed="rId6"/>
                <a:stretch>
                  <a:fillRect/>
                </a:stretch>
              </a:blipFill>
            </p:spPr>
            <p:txBody>
              <a:bodyPr/>
              <a:lstStyle/>
              <a:p>
                <a:r>
                  <a:rPr lang="en-US">
                    <a:noFill/>
                  </a:rPr>
                  <a:t> </a:t>
                </a:r>
              </a:p>
            </p:txBody>
          </p:sp>
        </mc:Fallback>
      </mc:AlternateContent>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205408" y="567916"/>
            <a:ext cx="609600" cy="609600"/>
          </a:xfrm>
          <a:prstGeom prst="rect">
            <a:avLst/>
          </a:prstGeom>
        </p:spPr>
      </p:pic>
      <mc:AlternateContent xmlns:mc="http://schemas.openxmlformats.org/markup-compatibility/2006" xmlns:a14="http://schemas.microsoft.com/office/drawing/2010/main">
        <mc:Choice Requires="a14">
          <p:sp>
            <p:nvSpPr>
              <p:cNvPr id="3" name="Snip Diagonal Corner Rectangle 2"/>
              <p:cNvSpPr/>
              <p:nvPr/>
            </p:nvSpPr>
            <p:spPr>
              <a:xfrm>
                <a:off x="6036103" y="4061709"/>
                <a:ext cx="4392488"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D.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36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smtClean="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3600">
                    <a:solidFill>
                      <a:schemeClr val="tx1"/>
                    </a:solidFill>
                    <a:ea typeface="Cambria Math" panose="02040503050406030204" pitchFamily="18" charset="0"/>
                    <a:cs typeface="Times New Roman" panose="02020603050405020304" pitchFamily="18" charset="0"/>
                  </a:rPr>
                  <a:t>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36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Snip Diagonal Corner Rectangle 2"/>
              <p:cNvSpPr>
                <a:spLocks noRot="1" noChangeAspect="1" noMove="1" noResize="1" noEditPoints="1" noAdjustHandles="1" noChangeArrowheads="1" noChangeShapeType="1" noTextEdit="1"/>
              </p:cNvSpPr>
              <p:nvPr/>
            </p:nvSpPr>
            <p:spPr>
              <a:xfrm>
                <a:off x="6036103" y="4061709"/>
                <a:ext cx="4392488" cy="1296144"/>
              </a:xfrm>
              <a:prstGeom prst="snip2Diag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nip Diagonal Corner Rectangle 11"/>
              <p:cNvSpPr/>
              <p:nvPr/>
            </p:nvSpPr>
            <p:spPr>
              <a:xfrm>
                <a:off x="479376" y="2204864"/>
                <a:ext cx="452349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A. </a:t>
                </a:r>
                <a14:m>
                  <m:oMath xmlns:m="http://schemas.openxmlformats.org/officeDocument/2006/math">
                    <m:acc>
                      <m:accPr>
                        <m:chr m:val="̂"/>
                        <m:ctrlPr>
                          <a:rPr lang="en-US" sz="3600" i="1" smtClean="0">
                            <a:solidFill>
                              <a:schemeClr val="tx1"/>
                            </a:solidFill>
                            <a:latin typeface="Cambria Math" panose="02040503050406030204" pitchFamily="18" charset="0"/>
                            <a:cs typeface="Times New Roman" panose="02020603050405020304" pitchFamily="18" charset="0"/>
                          </a:rPr>
                        </m:ctrlPr>
                      </m:accPr>
                      <m:e>
                        <m:r>
                          <a:rPr lang="en-US" sz="3600" b="0" i="1" smtClean="0">
                            <a:solidFill>
                              <a:schemeClr val="tx1"/>
                            </a:solidFill>
                            <a:latin typeface="Cambria Math" panose="02040503050406030204" pitchFamily="18" charset="0"/>
                            <a:cs typeface="Times New Roman" panose="02020603050405020304" pitchFamily="18" charset="0"/>
                          </a:rPr>
                          <m:t>𝐴</m:t>
                        </m:r>
                      </m:e>
                    </m:acc>
                    <m:r>
                      <a:rPr lang="en-US" sz="3600" b="0" i="1" smtClean="0">
                        <a:solidFill>
                          <a:schemeClr val="tx1"/>
                        </a:solidFill>
                        <a:latin typeface="Cambria Math" panose="02040503050406030204" pitchFamily="18" charset="0"/>
                        <a:cs typeface="Times New Roman" panose="02020603050405020304" pitchFamily="18" charset="0"/>
                      </a:rPr>
                      <m:t>=</m:t>
                    </m:r>
                    <m:acc>
                      <m:accPr>
                        <m:chr m:val="̂"/>
                        <m:ctrlPr>
                          <a:rPr lang="en-US" sz="3600" b="0" i="1" smtClean="0">
                            <a:solidFill>
                              <a:schemeClr val="tx1"/>
                            </a:solidFill>
                            <a:latin typeface="Cambria Math" panose="02040503050406030204" pitchFamily="18" charset="0"/>
                            <a:cs typeface="Times New Roman" panose="02020603050405020304" pitchFamily="18" charset="0"/>
                          </a:rPr>
                        </m:ctrlPr>
                      </m:accPr>
                      <m:e>
                        <m:r>
                          <a:rPr lang="en-US" sz="3600" b="0" i="1" smtClean="0">
                            <a:solidFill>
                              <a:schemeClr val="tx1"/>
                            </a:solidFill>
                            <a:latin typeface="Cambria Math" panose="02040503050406030204" pitchFamily="18" charset="0"/>
                            <a:cs typeface="Times New Roman" panose="02020603050405020304" pitchFamily="18" charset="0"/>
                          </a:rPr>
                          <m:t>𝐴</m:t>
                        </m:r>
                        <m:r>
                          <a:rPr lang="en-US" sz="3600" b="0" i="1" smtClean="0">
                            <a:solidFill>
                              <a:schemeClr val="tx1"/>
                            </a:solidFill>
                            <a:latin typeface="Cambria Math" panose="02040503050406030204" pitchFamily="18" charset="0"/>
                            <a:cs typeface="Times New Roman" panose="02020603050405020304" pitchFamily="18" charset="0"/>
                          </a:rPr>
                          <m:t>′</m:t>
                        </m:r>
                      </m:e>
                    </m:acc>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2" name="Snip Diagonal Corner Rectangle 11"/>
              <p:cNvSpPr>
                <a:spLocks noRot="1" noChangeAspect="1" noMove="1" noResize="1" noEditPoints="1" noAdjustHandles="1" noChangeArrowheads="1" noChangeShapeType="1" noTextEdit="1"/>
              </p:cNvSpPr>
              <p:nvPr/>
            </p:nvSpPr>
            <p:spPr>
              <a:xfrm>
                <a:off x="479376" y="2204864"/>
                <a:ext cx="4523499" cy="1296144"/>
              </a:xfrm>
              <a:prstGeom prst="snip2DiagRect">
                <a:avLst/>
              </a:prstGeom>
              <a:blipFill>
                <a:blip r:embed="rId11"/>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5517931" y="6925823"/>
            <a:ext cx="609600" cy="609600"/>
          </a:xfrm>
          <a:prstGeom prst="rect">
            <a:avLst/>
          </a:prstGeom>
        </p:spPr>
      </p:pic>
      <mc:AlternateContent xmlns:mc="http://schemas.openxmlformats.org/markup-compatibility/2006" xmlns:a14="http://schemas.microsoft.com/office/drawing/2010/main">
        <mc:Choice Requires="a14">
          <p:sp>
            <p:nvSpPr>
              <p:cNvPr id="14" name="Snip Diagonal Corner Rectangle 13"/>
              <p:cNvSpPr/>
              <p:nvPr/>
            </p:nvSpPr>
            <p:spPr>
              <a:xfrm>
                <a:off x="499095" y="4077072"/>
                <a:ext cx="450377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C.</a:t>
                </a:r>
                <a14:m>
                  <m:oMath xmlns:m="http://schemas.openxmlformats.org/officeDocument/2006/math">
                    <m:f>
                      <m:fPr>
                        <m:ctrlPr>
                          <a:rPr lang="en-US" sz="3600" i="1">
                            <a:solidFill>
                              <a:schemeClr val="tx1"/>
                            </a:solidFill>
                            <a:latin typeface="Cambria Math" panose="02040503050406030204" pitchFamily="18" charset="0"/>
                            <a:cs typeface="Times New Roman" panose="02020603050405020304" pitchFamily="18" charset="0"/>
                          </a:rPr>
                        </m:ctrlPr>
                      </m:fPr>
                      <m:num>
                        <m:r>
                          <a:rPr lang="en-US" sz="3600" b="0" i="1" smtClean="0">
                            <a:solidFill>
                              <a:schemeClr val="tx1"/>
                            </a:solidFill>
                            <a:latin typeface="Cambria Math" panose="02040503050406030204" pitchFamily="18" charset="0"/>
                            <a:cs typeface="Times New Roman" panose="02020603050405020304" pitchFamily="18" charset="0"/>
                          </a:rPr>
                          <m:t>𝐵𝐶</m:t>
                        </m:r>
                      </m:num>
                      <m:den>
                        <m:sSup>
                          <m:sSupPr>
                            <m:ctrlPr>
                              <a:rPr lang="en-US" sz="3600" b="0" i="1" smtClean="0">
                                <a:solidFill>
                                  <a:schemeClr val="tx1"/>
                                </a:solidFill>
                                <a:latin typeface="Cambria Math" panose="02040503050406030204" pitchFamily="18" charset="0"/>
                                <a:cs typeface="Times New Roman" panose="02020603050405020304" pitchFamily="18" charset="0"/>
                              </a:rPr>
                            </m:ctrlPr>
                          </m:sSupPr>
                          <m:e>
                            <m:r>
                              <a:rPr lang="en-US" sz="3600" b="0" i="1" smtClean="0">
                                <a:solidFill>
                                  <a:schemeClr val="tx1"/>
                                </a:solidFill>
                                <a:latin typeface="Cambria Math" panose="02040503050406030204" pitchFamily="18" charset="0"/>
                                <a:cs typeface="Times New Roman" panose="02020603050405020304" pitchFamily="18" charset="0"/>
                              </a:rPr>
                              <m:t>𝐵</m:t>
                            </m:r>
                          </m:e>
                          <m:sup>
                            <m:r>
                              <a:rPr lang="en-US" sz="3600" b="0" i="1" smtClean="0">
                                <a:solidFill>
                                  <a:schemeClr val="tx1"/>
                                </a:solidFill>
                                <a:latin typeface="Cambria Math" panose="02040503050406030204" pitchFamily="18" charset="0"/>
                                <a:cs typeface="Times New Roman" panose="02020603050405020304" pitchFamily="18" charset="0"/>
                              </a:rPr>
                              <m:t>′</m:t>
                            </m:r>
                          </m:sup>
                        </m:sSup>
                        <m:r>
                          <a:rPr lang="en-US" sz="3600" b="0" i="1" smtClean="0">
                            <a:solidFill>
                              <a:schemeClr val="tx1"/>
                            </a:solidFill>
                            <a:latin typeface="Cambria Math" panose="02040503050406030204" pitchFamily="18" charset="0"/>
                            <a:cs typeface="Times New Roman" panose="02020603050405020304" pitchFamily="18" charset="0"/>
                          </a:rPr>
                          <m:t>𝐶</m:t>
                        </m:r>
                        <m:r>
                          <a:rPr lang="en-US" sz="3600" b="0" i="1" smtClean="0">
                            <a:solidFill>
                              <a:schemeClr val="tx1"/>
                            </a:solidFill>
                            <a:latin typeface="Cambria Math" panose="02040503050406030204" pitchFamily="18" charset="0"/>
                            <a:cs typeface="Times New Roman" panose="02020603050405020304" pitchFamily="18" charset="0"/>
                          </a:rPr>
                          <m:t>′</m:t>
                        </m:r>
                      </m:den>
                    </m:f>
                    <m:r>
                      <a:rPr lang="en-US" sz="3600" i="1">
                        <a:solidFill>
                          <a:schemeClr val="tx1"/>
                        </a:solidFill>
                        <a:latin typeface="Cambria Math" panose="02040503050406030204" pitchFamily="18" charset="0"/>
                        <a:cs typeface="Times New Roman" panose="02020603050405020304" pitchFamily="18" charset="0"/>
                      </a:rPr>
                      <m:t>=</m:t>
                    </m:r>
                    <m:f>
                      <m:fPr>
                        <m:ctrlPr>
                          <a:rPr lang="en-US" sz="3600" i="1">
                            <a:solidFill>
                              <a:schemeClr val="tx1"/>
                            </a:solidFill>
                            <a:latin typeface="Cambria Math" panose="02040503050406030204" pitchFamily="18" charset="0"/>
                            <a:cs typeface="Times New Roman" panose="02020603050405020304" pitchFamily="18" charset="0"/>
                          </a:rPr>
                        </m:ctrlPr>
                      </m:fPr>
                      <m:num>
                        <m:r>
                          <a:rPr lang="en-US" sz="3600" b="0" i="1" smtClean="0">
                            <a:solidFill>
                              <a:schemeClr val="tx1"/>
                            </a:solidFill>
                            <a:latin typeface="Cambria Math" panose="02040503050406030204" pitchFamily="18" charset="0"/>
                            <a:cs typeface="Times New Roman" panose="02020603050405020304" pitchFamily="18" charset="0"/>
                          </a:rPr>
                          <m:t>𝐴𝐶</m:t>
                        </m:r>
                      </m:num>
                      <m:den>
                        <m:sSup>
                          <m:sSupPr>
                            <m:ctrlPr>
                              <a:rPr lang="en-US" sz="3600" b="0" i="1" smtClean="0">
                                <a:solidFill>
                                  <a:schemeClr val="tx1"/>
                                </a:solidFill>
                                <a:latin typeface="Cambria Math" panose="02040503050406030204" pitchFamily="18" charset="0"/>
                                <a:cs typeface="Times New Roman" panose="02020603050405020304" pitchFamily="18" charset="0"/>
                              </a:rPr>
                            </m:ctrlPr>
                          </m:sSupPr>
                          <m:e>
                            <m:r>
                              <a:rPr lang="en-US" sz="3600" b="0" i="1" smtClean="0">
                                <a:solidFill>
                                  <a:schemeClr val="tx1"/>
                                </a:solidFill>
                                <a:latin typeface="Cambria Math" panose="02040503050406030204" pitchFamily="18" charset="0"/>
                                <a:cs typeface="Times New Roman" panose="02020603050405020304" pitchFamily="18" charset="0"/>
                              </a:rPr>
                              <m:t>𝐴</m:t>
                            </m:r>
                          </m:e>
                          <m:sup>
                            <m:r>
                              <a:rPr lang="en-US" sz="3600" b="0" i="1" smtClean="0">
                                <a:solidFill>
                                  <a:schemeClr val="tx1"/>
                                </a:solidFill>
                                <a:latin typeface="Cambria Math" panose="02040503050406030204" pitchFamily="18" charset="0"/>
                                <a:cs typeface="Times New Roman" panose="02020603050405020304" pitchFamily="18" charset="0"/>
                              </a:rPr>
                              <m:t>′</m:t>
                            </m:r>
                          </m:sup>
                        </m:sSup>
                        <m:r>
                          <a:rPr lang="en-US" sz="3600" b="0" i="1" smtClean="0">
                            <a:solidFill>
                              <a:schemeClr val="tx1"/>
                            </a:solidFill>
                            <a:latin typeface="Cambria Math" panose="02040503050406030204" pitchFamily="18" charset="0"/>
                            <a:cs typeface="Times New Roman" panose="02020603050405020304" pitchFamily="18" charset="0"/>
                          </a:rPr>
                          <m:t>𝐶</m:t>
                        </m:r>
                        <m:r>
                          <a:rPr lang="en-US" sz="3600" b="0" i="1" smtClean="0">
                            <a:solidFill>
                              <a:schemeClr val="tx1"/>
                            </a:solidFill>
                            <a:latin typeface="Cambria Math" panose="02040503050406030204" pitchFamily="18" charset="0"/>
                            <a:cs typeface="Times New Roman" panose="02020603050405020304" pitchFamily="18" charset="0"/>
                          </a:rPr>
                          <m:t>′</m:t>
                        </m:r>
                      </m:den>
                    </m:f>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Snip Diagonal Corner Rectangle 13"/>
              <p:cNvSpPr>
                <a:spLocks noRot="1" noChangeAspect="1" noMove="1" noResize="1" noEditPoints="1" noAdjustHandles="1" noChangeArrowheads="1" noChangeShapeType="1" noTextEdit="1"/>
              </p:cNvSpPr>
              <p:nvPr/>
            </p:nvSpPr>
            <p:spPr>
              <a:xfrm>
                <a:off x="499095" y="4077072"/>
                <a:ext cx="4503779" cy="1296144"/>
              </a:xfrm>
              <a:prstGeom prst="snip2Diag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Snip Diagonal Corner Rectangle 14"/>
              <p:cNvSpPr/>
              <p:nvPr/>
            </p:nvSpPr>
            <p:spPr>
              <a:xfrm>
                <a:off x="5798655" y="2310797"/>
                <a:ext cx="4583831"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B. </a:t>
                </a:r>
                <a14:m>
                  <m:oMath xmlns:m="http://schemas.openxmlformats.org/officeDocument/2006/math">
                    <m:f>
                      <m:fPr>
                        <m:ctrlPr>
                          <a:rPr lang="en-US" sz="3600" i="1" smtClean="0">
                            <a:solidFill>
                              <a:schemeClr val="tx1"/>
                            </a:solidFill>
                            <a:latin typeface="Cambria Math" panose="02040503050406030204" pitchFamily="18" charset="0"/>
                            <a:cs typeface="Times New Roman" panose="02020603050405020304" pitchFamily="18" charset="0"/>
                          </a:rPr>
                        </m:ctrlPr>
                      </m:fPr>
                      <m:num>
                        <m:r>
                          <a:rPr lang="en-US" sz="3600" b="0" i="1" smtClean="0">
                            <a:solidFill>
                              <a:schemeClr val="tx1"/>
                            </a:solidFill>
                            <a:latin typeface="Cambria Math" panose="02040503050406030204" pitchFamily="18" charset="0"/>
                            <a:cs typeface="Times New Roman" panose="02020603050405020304" pitchFamily="18" charset="0"/>
                          </a:rPr>
                          <m:t>𝐴𝐵</m:t>
                        </m:r>
                      </m:num>
                      <m:den>
                        <m:r>
                          <a:rPr lang="en-US" sz="3600" b="0" i="1" smtClean="0">
                            <a:solidFill>
                              <a:schemeClr val="tx1"/>
                            </a:solidFill>
                            <a:latin typeface="Cambria Math" panose="02040503050406030204" pitchFamily="18" charset="0"/>
                            <a:cs typeface="Times New Roman" panose="02020603050405020304" pitchFamily="18" charset="0"/>
                          </a:rPr>
                          <m:t>𝐴𝐶</m:t>
                        </m:r>
                      </m:den>
                    </m:f>
                    <m:r>
                      <a:rPr lang="en-US" sz="3600" b="0" i="1" smtClean="0">
                        <a:solidFill>
                          <a:schemeClr val="tx1"/>
                        </a:solidFill>
                        <a:latin typeface="Cambria Math" panose="02040503050406030204" pitchFamily="18" charset="0"/>
                        <a:cs typeface="Times New Roman" panose="02020603050405020304" pitchFamily="18" charset="0"/>
                      </a:rPr>
                      <m:t>=</m:t>
                    </m:r>
                    <m:f>
                      <m:fPr>
                        <m:ctrlPr>
                          <a:rPr lang="en-US" sz="3600" b="0" i="1" smtClean="0">
                            <a:solidFill>
                              <a:schemeClr val="tx1"/>
                            </a:solidFill>
                            <a:latin typeface="Cambria Math" panose="02040503050406030204" pitchFamily="18" charset="0"/>
                            <a:cs typeface="Times New Roman" panose="02020603050405020304" pitchFamily="18" charset="0"/>
                          </a:rPr>
                        </m:ctrlPr>
                      </m:fPr>
                      <m:num>
                        <m:sSup>
                          <m:sSupPr>
                            <m:ctrlPr>
                              <a:rPr lang="en-US" sz="3600" b="0" i="1" smtClean="0">
                                <a:solidFill>
                                  <a:schemeClr val="tx1"/>
                                </a:solidFill>
                                <a:latin typeface="Cambria Math" panose="02040503050406030204" pitchFamily="18" charset="0"/>
                                <a:cs typeface="Times New Roman" panose="02020603050405020304" pitchFamily="18" charset="0"/>
                              </a:rPr>
                            </m:ctrlPr>
                          </m:sSupPr>
                          <m:e>
                            <m:r>
                              <a:rPr lang="en-US" sz="3600" b="0" i="1" smtClean="0">
                                <a:solidFill>
                                  <a:schemeClr val="tx1"/>
                                </a:solidFill>
                                <a:latin typeface="Cambria Math" panose="02040503050406030204" pitchFamily="18" charset="0"/>
                                <a:cs typeface="Times New Roman" panose="02020603050405020304" pitchFamily="18" charset="0"/>
                              </a:rPr>
                              <m:t>𝐴</m:t>
                            </m:r>
                          </m:e>
                          <m:sup>
                            <m:r>
                              <a:rPr lang="en-US" sz="3600" b="0" i="1" smtClean="0">
                                <a:solidFill>
                                  <a:schemeClr val="tx1"/>
                                </a:solidFill>
                                <a:latin typeface="Cambria Math" panose="02040503050406030204" pitchFamily="18" charset="0"/>
                                <a:cs typeface="Times New Roman" panose="02020603050405020304" pitchFamily="18" charset="0"/>
                              </a:rPr>
                              <m:t>′</m:t>
                            </m:r>
                          </m:sup>
                        </m:sSup>
                        <m:r>
                          <a:rPr lang="en-US" sz="3600" b="0" i="1" smtClean="0">
                            <a:solidFill>
                              <a:schemeClr val="tx1"/>
                            </a:solidFill>
                            <a:latin typeface="Cambria Math" panose="02040503050406030204" pitchFamily="18" charset="0"/>
                            <a:cs typeface="Times New Roman" panose="02020603050405020304" pitchFamily="18" charset="0"/>
                          </a:rPr>
                          <m:t>𝐵</m:t>
                        </m:r>
                        <m:r>
                          <a:rPr lang="en-US" sz="3600" b="0" i="1" smtClean="0">
                            <a:solidFill>
                              <a:schemeClr val="tx1"/>
                            </a:solidFill>
                            <a:latin typeface="Cambria Math" panose="02040503050406030204" pitchFamily="18" charset="0"/>
                            <a:cs typeface="Times New Roman" panose="02020603050405020304" pitchFamily="18" charset="0"/>
                          </a:rPr>
                          <m:t>′</m:t>
                        </m:r>
                      </m:num>
                      <m:den>
                        <m:sSup>
                          <m:sSupPr>
                            <m:ctrlPr>
                              <a:rPr lang="en-US" sz="3600" b="0" i="1" smtClean="0">
                                <a:solidFill>
                                  <a:schemeClr val="tx1"/>
                                </a:solidFill>
                                <a:latin typeface="Cambria Math" panose="02040503050406030204" pitchFamily="18" charset="0"/>
                                <a:cs typeface="Times New Roman" panose="02020603050405020304" pitchFamily="18" charset="0"/>
                              </a:rPr>
                            </m:ctrlPr>
                          </m:sSupPr>
                          <m:e>
                            <m:r>
                              <a:rPr lang="en-US" sz="3600" b="0" i="1" smtClean="0">
                                <a:solidFill>
                                  <a:schemeClr val="tx1"/>
                                </a:solidFill>
                                <a:latin typeface="Cambria Math" panose="02040503050406030204" pitchFamily="18" charset="0"/>
                                <a:cs typeface="Times New Roman" panose="02020603050405020304" pitchFamily="18" charset="0"/>
                              </a:rPr>
                              <m:t>𝐴</m:t>
                            </m:r>
                          </m:e>
                          <m:sup>
                            <m:r>
                              <a:rPr lang="en-US" sz="3600" b="0" i="1" smtClean="0">
                                <a:solidFill>
                                  <a:schemeClr val="tx1"/>
                                </a:solidFill>
                                <a:latin typeface="Cambria Math" panose="02040503050406030204" pitchFamily="18" charset="0"/>
                                <a:cs typeface="Times New Roman" panose="02020603050405020304" pitchFamily="18" charset="0"/>
                              </a:rPr>
                              <m:t>′</m:t>
                            </m:r>
                          </m:sup>
                        </m:sSup>
                        <m:r>
                          <a:rPr lang="en-US" sz="3600" b="0" i="1" smtClean="0">
                            <a:solidFill>
                              <a:schemeClr val="tx1"/>
                            </a:solidFill>
                            <a:latin typeface="Cambria Math" panose="02040503050406030204" pitchFamily="18" charset="0"/>
                            <a:cs typeface="Times New Roman" panose="02020603050405020304" pitchFamily="18" charset="0"/>
                          </a:rPr>
                          <m:t>𝐶</m:t>
                        </m:r>
                        <m:r>
                          <a:rPr lang="en-US" sz="3600" b="0" i="1" smtClean="0">
                            <a:solidFill>
                              <a:schemeClr val="tx1"/>
                            </a:solidFill>
                            <a:latin typeface="Cambria Math" panose="02040503050406030204" pitchFamily="18" charset="0"/>
                            <a:cs typeface="Times New Roman" panose="02020603050405020304" pitchFamily="18" charset="0"/>
                          </a:rPr>
                          <m:t>′</m:t>
                        </m:r>
                      </m:den>
                    </m:f>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5" name="Snip Diagonal Corner Rectangle 14"/>
              <p:cNvSpPr>
                <a:spLocks noRot="1" noChangeAspect="1" noMove="1" noResize="1" noEditPoints="1" noAdjustHandles="1" noChangeArrowheads="1" noChangeShapeType="1" noTextEdit="1"/>
              </p:cNvSpPr>
              <p:nvPr/>
            </p:nvSpPr>
            <p:spPr>
              <a:xfrm>
                <a:off x="5798655" y="2310797"/>
                <a:ext cx="4583831" cy="1296144"/>
              </a:xfrm>
              <a:prstGeom prst="snip2DiagRect">
                <a:avLst/>
              </a:prstGeom>
              <a:blipFill>
                <a:blip r:embed="rId14"/>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0047280" y="7177577"/>
            <a:ext cx="609600" cy="609600"/>
          </a:xfrm>
          <a:prstGeom prst="rect">
            <a:avLst/>
          </a:prstGeom>
        </p:spPr>
      </p:pic>
    </p:spTree>
    <p:extLst>
      <p:ext uri="{BB962C8B-B14F-4D97-AF65-F5344CB8AC3E}">
        <p14:creationId xmlns:p14="http://schemas.microsoft.com/office/powerpoint/2010/main" val="3125641522"/>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3000"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3000"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p:sp>
        <p:nvSpPr>
          <p:cNvPr id="2" name="Snip Diagonal Corner Rectangle 1"/>
          <p:cNvSpPr/>
          <p:nvPr/>
        </p:nvSpPr>
        <p:spPr>
          <a:xfrm>
            <a:off x="479376" y="332656"/>
            <a:ext cx="11089232" cy="108012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smtClean="0">
                <a:latin typeface="Times New Roman" panose="02020603050405020304" pitchFamily="18" charset="0"/>
                <a:cs typeface="Times New Roman" panose="02020603050405020304" pitchFamily="18" charset="0"/>
              </a:rPr>
              <a:t>Câu </a:t>
            </a:r>
            <a:r>
              <a:rPr lang="en-US" sz="3200">
                <a:latin typeface="Times New Roman" panose="02020603050405020304" pitchFamily="18" charset="0"/>
                <a:cs typeface="Times New Roman" panose="02020603050405020304" pitchFamily="18" charset="0"/>
              </a:rPr>
              <a:t>hỏi </a:t>
            </a:r>
            <a:r>
              <a:rPr lang="en-US" sz="3200" smtClean="0">
                <a:latin typeface="Times New Roman" panose="02020603050405020304" pitchFamily="18" charset="0"/>
                <a:cs typeface="Times New Roman" panose="02020603050405020304" pitchFamily="18" charset="0"/>
              </a:rPr>
              <a:t>3. Chỉ ra câu sai</a:t>
            </a:r>
            <a:endParaRPr lang="en-US" sz="3200">
              <a:latin typeface="Times New Roman" panose="02020603050405020304" pitchFamily="18" charset="0"/>
              <a:cs typeface="Times New Roman" panose="02020603050405020304" pitchFamily="18" charset="0"/>
            </a:endParaRPr>
          </a:p>
        </p:txBody>
      </p:sp>
      <p:pic>
        <p:nvPicPr>
          <p:cNvPr id="5" name="Picture 4">
            <a:hlinkClick r:id="rId6" action="ppaction://hlinksldjump"/>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8"/>
          <a:stretch>
            <a:fillRect/>
          </a:stretch>
        </p:blipFill>
        <p:spPr>
          <a:xfrm>
            <a:off x="-1205408" y="567916"/>
            <a:ext cx="609600" cy="609600"/>
          </a:xfrm>
          <a:prstGeom prst="rect">
            <a:avLst/>
          </a:prstGeom>
        </p:spPr>
      </p:pic>
      <mc:AlternateContent xmlns:mc="http://schemas.openxmlformats.org/markup-compatibility/2006" xmlns:a14="http://schemas.microsoft.com/office/drawing/2010/main">
        <mc:Choice Requires="a14">
          <p:sp>
            <p:nvSpPr>
              <p:cNvPr id="3" name="Snip Diagonal Corner Rectangle 2"/>
              <p:cNvSpPr/>
              <p:nvPr/>
            </p:nvSpPr>
            <p:spPr>
              <a:xfrm>
                <a:off x="608326" y="4293096"/>
                <a:ext cx="4392488" cy="1512168"/>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C. </a:t>
                </a:r>
                <a14:m>
                  <m:oMath xmlns:m="http://schemas.openxmlformats.org/officeDocument/2006/math">
                    <m:f>
                      <m:fPr>
                        <m:ctrlPr>
                          <a:rPr lang="en-US" sz="3600" i="1">
                            <a:solidFill>
                              <a:schemeClr val="tx1"/>
                            </a:solidFill>
                            <a:latin typeface="Cambria Math" panose="02040503050406030204" pitchFamily="18" charset="0"/>
                            <a:cs typeface="Times New Roman" panose="02020603050405020304" pitchFamily="18" charset="0"/>
                          </a:rPr>
                        </m:ctrlPr>
                      </m:fPr>
                      <m:num>
                        <m:r>
                          <a:rPr lang="en-US" sz="3600" b="0" i="1" smtClean="0">
                            <a:solidFill>
                              <a:schemeClr val="tx1"/>
                            </a:solidFill>
                            <a:latin typeface="Cambria Math" panose="02040503050406030204" pitchFamily="18" charset="0"/>
                            <a:cs typeface="Times New Roman" panose="02020603050405020304" pitchFamily="18" charset="0"/>
                          </a:rPr>
                          <m:t>𝐴𝐵</m:t>
                        </m:r>
                      </m:num>
                      <m:den>
                        <m:sSup>
                          <m:sSupPr>
                            <m:ctrlPr>
                              <a:rPr lang="en-US" sz="3600" b="0" i="1" smtClean="0">
                                <a:solidFill>
                                  <a:schemeClr val="tx1"/>
                                </a:solidFill>
                                <a:latin typeface="Cambria Math" panose="02040503050406030204" pitchFamily="18" charset="0"/>
                                <a:cs typeface="Times New Roman" panose="02020603050405020304" pitchFamily="18" charset="0"/>
                              </a:rPr>
                            </m:ctrlPr>
                          </m:sSupPr>
                          <m:e>
                            <m:r>
                              <a:rPr lang="en-US" sz="3600" b="0" i="1" smtClean="0">
                                <a:solidFill>
                                  <a:schemeClr val="tx1"/>
                                </a:solidFill>
                                <a:latin typeface="Cambria Math" panose="02040503050406030204" pitchFamily="18" charset="0"/>
                                <a:cs typeface="Times New Roman" panose="02020603050405020304" pitchFamily="18" charset="0"/>
                              </a:rPr>
                              <m:t>𝐴</m:t>
                            </m:r>
                          </m:e>
                          <m:sup>
                            <m:r>
                              <a:rPr lang="en-US" sz="3600" b="0" i="1" smtClean="0">
                                <a:solidFill>
                                  <a:schemeClr val="tx1"/>
                                </a:solidFill>
                                <a:latin typeface="Cambria Math" panose="02040503050406030204" pitchFamily="18" charset="0"/>
                                <a:cs typeface="Times New Roman" panose="02020603050405020304" pitchFamily="18" charset="0"/>
                              </a:rPr>
                              <m:t>′</m:t>
                            </m:r>
                          </m:sup>
                        </m:sSup>
                        <m:r>
                          <a:rPr lang="en-US" sz="3600" b="0" i="1" smtClean="0">
                            <a:solidFill>
                              <a:schemeClr val="tx1"/>
                            </a:solidFill>
                            <a:latin typeface="Cambria Math" panose="02040503050406030204" pitchFamily="18" charset="0"/>
                            <a:cs typeface="Times New Roman" panose="02020603050405020304" pitchFamily="18" charset="0"/>
                          </a:rPr>
                          <m:t>𝐵</m:t>
                        </m:r>
                        <m:r>
                          <a:rPr lang="en-US" sz="3600" i="1">
                            <a:solidFill>
                              <a:schemeClr val="tx1"/>
                            </a:solidFill>
                            <a:latin typeface="Cambria Math" panose="02040503050406030204" pitchFamily="18" charset="0"/>
                            <a:cs typeface="Times New Roman" panose="02020603050405020304" pitchFamily="18" charset="0"/>
                          </a:rPr>
                          <m:t>′</m:t>
                        </m:r>
                      </m:den>
                    </m:f>
                    <m:r>
                      <a:rPr lang="en-US" sz="3600" i="1">
                        <a:solidFill>
                          <a:schemeClr val="tx1"/>
                        </a:solidFill>
                        <a:latin typeface="Cambria Math" panose="02040503050406030204" pitchFamily="18" charset="0"/>
                        <a:cs typeface="Times New Roman" panose="02020603050405020304" pitchFamily="18" charset="0"/>
                      </a:rPr>
                      <m:t>=</m:t>
                    </m:r>
                    <m:f>
                      <m:fPr>
                        <m:ctrlPr>
                          <a:rPr lang="en-US" sz="3600" i="1">
                            <a:solidFill>
                              <a:schemeClr val="tx1"/>
                            </a:solidFill>
                            <a:latin typeface="Cambria Math" panose="02040503050406030204" pitchFamily="18" charset="0"/>
                            <a:cs typeface="Times New Roman" panose="02020603050405020304" pitchFamily="18" charset="0"/>
                          </a:rPr>
                        </m:ctrlPr>
                      </m:fPr>
                      <m:num>
                        <m:r>
                          <a:rPr lang="en-US" sz="3600" b="0" i="1" smtClean="0">
                            <a:solidFill>
                              <a:schemeClr val="tx1"/>
                            </a:solidFill>
                            <a:latin typeface="Cambria Math" panose="02040503050406030204" pitchFamily="18" charset="0"/>
                            <a:cs typeface="Times New Roman" panose="02020603050405020304" pitchFamily="18" charset="0"/>
                          </a:rPr>
                          <m:t>𝐵</m:t>
                        </m:r>
                        <m:r>
                          <a:rPr lang="en-US" sz="3600" i="1">
                            <a:solidFill>
                              <a:schemeClr val="tx1"/>
                            </a:solidFill>
                            <a:latin typeface="Cambria Math" panose="02040503050406030204" pitchFamily="18" charset="0"/>
                            <a:cs typeface="Times New Roman" panose="02020603050405020304" pitchFamily="18" charset="0"/>
                          </a:rPr>
                          <m:t>𝐶</m:t>
                        </m:r>
                      </m:num>
                      <m:den>
                        <m:sSup>
                          <m:sSupPr>
                            <m:ctrlPr>
                              <a:rPr lang="en-US" sz="3600" i="1">
                                <a:solidFill>
                                  <a:schemeClr val="tx1"/>
                                </a:solidFill>
                                <a:latin typeface="Cambria Math" panose="02040503050406030204" pitchFamily="18" charset="0"/>
                                <a:cs typeface="Times New Roman" panose="02020603050405020304" pitchFamily="18" charset="0"/>
                              </a:rPr>
                            </m:ctrlPr>
                          </m:sSupPr>
                          <m:e>
                            <m:r>
                              <a:rPr lang="en-US" sz="3600" b="0" i="1" smtClean="0">
                                <a:solidFill>
                                  <a:schemeClr val="tx1"/>
                                </a:solidFill>
                                <a:latin typeface="Cambria Math" panose="02040503050406030204" pitchFamily="18" charset="0"/>
                                <a:cs typeface="Times New Roman" panose="02020603050405020304" pitchFamily="18" charset="0"/>
                              </a:rPr>
                              <m:t>𝐵</m:t>
                            </m:r>
                          </m:e>
                          <m:sup>
                            <m:r>
                              <a:rPr lang="en-US" sz="3600" i="1">
                                <a:solidFill>
                                  <a:schemeClr val="tx1"/>
                                </a:solidFill>
                                <a:latin typeface="Cambria Math" panose="02040503050406030204" pitchFamily="18" charset="0"/>
                                <a:cs typeface="Times New Roman" panose="02020603050405020304" pitchFamily="18" charset="0"/>
                              </a:rPr>
                              <m:t>′</m:t>
                            </m:r>
                          </m:sup>
                        </m:sSup>
                        <m:r>
                          <a:rPr lang="en-US" sz="3600" i="1">
                            <a:solidFill>
                              <a:schemeClr val="tx1"/>
                            </a:solidFill>
                            <a:latin typeface="Cambria Math" panose="02040503050406030204" pitchFamily="18" charset="0"/>
                            <a:cs typeface="Times New Roman" panose="02020603050405020304" pitchFamily="18" charset="0"/>
                          </a:rPr>
                          <m:t>𝐶</m:t>
                        </m:r>
                        <m:r>
                          <a:rPr lang="en-US" sz="3600" i="1">
                            <a:solidFill>
                              <a:schemeClr val="tx1"/>
                            </a:solidFill>
                            <a:latin typeface="Cambria Math" panose="02040503050406030204" pitchFamily="18" charset="0"/>
                            <a:cs typeface="Times New Roman" panose="02020603050405020304" pitchFamily="18" charset="0"/>
                          </a:rPr>
                          <m:t>′</m:t>
                        </m:r>
                      </m:den>
                    </m:f>
                  </m:oMath>
                </a14:m>
                <a:endParaRPr lang="en-US" sz="3600" smtClean="0">
                  <a:solidFill>
                    <a:schemeClr val="tx1"/>
                  </a:solidFill>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oMath>
                  </m:oMathPara>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3" name="Snip Diagonal Corner Rectangle 2"/>
              <p:cNvSpPr>
                <a:spLocks noRot="1" noChangeAspect="1" noMove="1" noResize="1" noEditPoints="1" noAdjustHandles="1" noChangeArrowheads="1" noChangeShapeType="1" noTextEdit="1"/>
              </p:cNvSpPr>
              <p:nvPr/>
            </p:nvSpPr>
            <p:spPr>
              <a:xfrm>
                <a:off x="608326" y="4293096"/>
                <a:ext cx="4392488" cy="1512168"/>
              </a:xfrm>
              <a:prstGeom prst="snip2Diag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Snip Diagonal Corner Rectangle 11"/>
              <p:cNvSpPr/>
              <p:nvPr/>
            </p:nvSpPr>
            <p:spPr>
              <a:xfrm>
                <a:off x="479376" y="2204864"/>
                <a:ext cx="4521438"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A.</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36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a:solidFill>
                      <a:schemeClr val="tx1"/>
                    </a:solidFill>
                    <a:ea typeface="Cambria Math" panose="02040503050406030204" pitchFamily="18" charset="0"/>
                    <a:cs typeface="Times New Roman" panose="02020603050405020304" pitchFamily="18" charset="0"/>
                  </a:rPr>
                  <a:t>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endParaRPr lang="en-US" altLang="zh-CN" sz="36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36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e>
                        <m:sup>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oMath>
                  </m:oMathPara>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2" name="Snip Diagonal Corner Rectangle 11"/>
              <p:cNvSpPr>
                <a:spLocks noRot="1" noChangeAspect="1" noMove="1" noResize="1" noEditPoints="1" noAdjustHandles="1" noChangeArrowheads="1" noChangeShapeType="1" noTextEdit="1"/>
              </p:cNvSpPr>
              <p:nvPr/>
            </p:nvSpPr>
            <p:spPr>
              <a:xfrm>
                <a:off x="479376" y="2204864"/>
                <a:ext cx="4521438" cy="1296144"/>
              </a:xfrm>
              <a:prstGeom prst="snip2DiagRect">
                <a:avLst/>
              </a:prstGeom>
              <a:blipFill>
                <a:blip r:embed="rId10"/>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5517931" y="6925823"/>
            <a:ext cx="609600" cy="609600"/>
          </a:xfrm>
          <a:prstGeom prst="rect">
            <a:avLst/>
          </a:prstGeom>
        </p:spPr>
      </p:pic>
      <mc:AlternateContent xmlns:mc="http://schemas.openxmlformats.org/markup-compatibility/2006" xmlns:a14="http://schemas.microsoft.com/office/drawing/2010/main">
        <mc:Choice Requires="a14">
          <p:sp>
            <p:nvSpPr>
              <p:cNvPr id="14" name="Snip Diagonal Corner Rectangle 13"/>
              <p:cNvSpPr/>
              <p:nvPr/>
            </p:nvSpPr>
            <p:spPr>
              <a:xfrm>
                <a:off x="5878707" y="4266596"/>
                <a:ext cx="4503779" cy="1538668"/>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D.</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m:rPr>
                        <m:nor/>
                      </m:rPr>
                      <a:rPr lang="en-US" altLang="zh-CN" sz="3600">
                        <a:solidFill>
                          <a:schemeClr val="tx1"/>
                        </a:solidFill>
                        <a:latin typeface="Times New Roman" panose="02020603050405020304" pitchFamily="18" charset="0"/>
                        <a:ea typeface="微软雅黑" panose="020B0503020204020204" pitchFamily="34" charset="-122"/>
                        <a:cs typeface="Times New Roman" panose="02020603050405020304" pitchFamily="18" charset="0"/>
                      </a:rPr>
                      <m:t> =</m:t>
                    </m:r>
                    <m:r>
                      <m:rPr>
                        <m:nor/>
                      </m:rPr>
                      <a:rPr lang="en-US" altLang="zh-CN" sz="3600">
                        <a:solidFill>
                          <a:schemeClr val="tx1"/>
                        </a:solidFill>
                        <a:ea typeface="Cambria Math" panose="02040503050406030204" pitchFamily="18" charset="0"/>
                        <a:cs typeface="Times New Roman" panose="02020603050405020304" pitchFamily="18" charset="0"/>
                      </a:rPr>
                      <m:t> </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oMath>
                </a14:m>
                <a:endParaRPr lang="en-US" altLang="zh-CN" sz="36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36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𝑆</m:t>
                          </m:r>
                        </m:e>
                        <m:sub>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sub>
                      </m:sSub>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𝑆</m:t>
                          </m:r>
                        </m:e>
                        <m:sub>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b>
                      </m:sSub>
                    </m:oMath>
                  </m:oMathPara>
                </a14:m>
                <a:endParaRPr lang="en-US" sz="3600" smtClean="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Snip Diagonal Corner Rectangle 13"/>
              <p:cNvSpPr>
                <a:spLocks noRot="1" noChangeAspect="1" noMove="1" noResize="1" noEditPoints="1" noAdjustHandles="1" noChangeArrowheads="1" noChangeShapeType="1" noTextEdit="1"/>
              </p:cNvSpPr>
              <p:nvPr/>
            </p:nvSpPr>
            <p:spPr>
              <a:xfrm>
                <a:off x="5878707" y="4266596"/>
                <a:ext cx="4503779" cy="1538668"/>
              </a:xfrm>
              <a:prstGeom prst="snip2Diag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Snip Diagonal Corner Rectangle 14"/>
              <p:cNvSpPr/>
              <p:nvPr/>
            </p:nvSpPr>
            <p:spPr>
              <a:xfrm>
                <a:off x="5763236" y="2288911"/>
                <a:ext cx="4583831"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B.</a:t>
                </a:r>
                <a14:m>
                  <m:oMath xmlns:m="http://schemas.openxmlformats.org/officeDocument/2006/math">
                    <m:acc>
                      <m:accPr>
                        <m:chr m:val="̂"/>
                        <m:ctrlPr>
                          <a:rPr lang="en-US" sz="3600" i="1">
                            <a:solidFill>
                              <a:schemeClr val="tx1"/>
                            </a:solidFill>
                            <a:latin typeface="Cambria Math" panose="02040503050406030204" pitchFamily="18" charset="0"/>
                            <a:cs typeface="Times New Roman" panose="02020603050405020304" pitchFamily="18" charset="0"/>
                          </a:rPr>
                        </m:ctrlPr>
                      </m:accPr>
                      <m:e>
                        <m:r>
                          <a:rPr lang="en-US" sz="3600" i="1">
                            <a:solidFill>
                              <a:schemeClr val="tx1"/>
                            </a:solidFill>
                            <a:latin typeface="Cambria Math" panose="02040503050406030204" pitchFamily="18" charset="0"/>
                            <a:cs typeface="Times New Roman" panose="02020603050405020304" pitchFamily="18" charset="0"/>
                          </a:rPr>
                          <m:t>𝐴</m:t>
                        </m:r>
                      </m:e>
                    </m:acc>
                    <m:r>
                      <a:rPr lang="en-US" sz="3600" i="1">
                        <a:solidFill>
                          <a:schemeClr val="tx1"/>
                        </a:solidFill>
                        <a:latin typeface="Cambria Math" panose="02040503050406030204" pitchFamily="18" charset="0"/>
                        <a:cs typeface="Times New Roman" panose="02020603050405020304" pitchFamily="18" charset="0"/>
                      </a:rPr>
                      <m:t>=</m:t>
                    </m:r>
                    <m:acc>
                      <m:accPr>
                        <m:chr m:val="̂"/>
                        <m:ctrlPr>
                          <a:rPr lang="en-US" sz="3600" i="1">
                            <a:solidFill>
                              <a:schemeClr val="tx1"/>
                            </a:solidFill>
                            <a:latin typeface="Cambria Math" panose="02040503050406030204" pitchFamily="18" charset="0"/>
                            <a:cs typeface="Times New Roman" panose="02020603050405020304" pitchFamily="18" charset="0"/>
                          </a:rPr>
                        </m:ctrlPr>
                      </m:accPr>
                      <m:e>
                        <m:r>
                          <a:rPr lang="en-US" sz="3600" i="1">
                            <a:solidFill>
                              <a:schemeClr val="tx1"/>
                            </a:solidFill>
                            <a:latin typeface="Cambria Math" panose="02040503050406030204" pitchFamily="18" charset="0"/>
                            <a:cs typeface="Times New Roman" panose="02020603050405020304" pitchFamily="18" charset="0"/>
                          </a:rPr>
                          <m:t>𝐴</m:t>
                        </m:r>
                        <m:r>
                          <a:rPr lang="en-US" sz="3600" i="1">
                            <a:solidFill>
                              <a:schemeClr val="tx1"/>
                            </a:solidFill>
                            <a:latin typeface="Cambria Math" panose="02040503050406030204" pitchFamily="18" charset="0"/>
                            <a:cs typeface="Times New Roman" panose="02020603050405020304" pitchFamily="18" charset="0"/>
                          </a:rPr>
                          <m:t>′</m:t>
                        </m:r>
                      </m:e>
                    </m:acc>
                  </m:oMath>
                </a14:m>
                <a:r>
                  <a:rPr lang="en-US" sz="360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600" i="1">
                            <a:solidFill>
                              <a:schemeClr val="tx1"/>
                            </a:solidFill>
                            <a:latin typeface="Cambria Math" panose="02040503050406030204" pitchFamily="18" charset="0"/>
                            <a:cs typeface="Times New Roman" panose="02020603050405020304" pitchFamily="18" charset="0"/>
                          </a:rPr>
                        </m:ctrlPr>
                      </m:accPr>
                      <m:e>
                        <m:r>
                          <a:rPr lang="en-US" sz="3600" b="0" i="1" smtClean="0">
                            <a:solidFill>
                              <a:schemeClr val="tx1"/>
                            </a:solidFill>
                            <a:latin typeface="Cambria Math" panose="02040503050406030204" pitchFamily="18" charset="0"/>
                            <a:cs typeface="Times New Roman" panose="02020603050405020304" pitchFamily="18" charset="0"/>
                          </a:rPr>
                          <m:t>𝐵</m:t>
                        </m:r>
                      </m:e>
                    </m:acc>
                    <m:r>
                      <a:rPr lang="en-US" sz="3600" i="1">
                        <a:solidFill>
                          <a:schemeClr val="tx1"/>
                        </a:solidFill>
                        <a:latin typeface="Cambria Math" panose="02040503050406030204" pitchFamily="18" charset="0"/>
                        <a:cs typeface="Times New Roman" panose="02020603050405020304" pitchFamily="18" charset="0"/>
                      </a:rPr>
                      <m:t>=</m:t>
                    </m:r>
                    <m:acc>
                      <m:accPr>
                        <m:chr m:val="̂"/>
                        <m:ctrlPr>
                          <a:rPr lang="en-US" sz="3600" i="1">
                            <a:solidFill>
                              <a:schemeClr val="tx1"/>
                            </a:solidFill>
                            <a:latin typeface="Cambria Math" panose="02040503050406030204" pitchFamily="18" charset="0"/>
                            <a:cs typeface="Times New Roman" panose="02020603050405020304" pitchFamily="18" charset="0"/>
                          </a:rPr>
                        </m:ctrlPr>
                      </m:accPr>
                      <m:e>
                        <m:r>
                          <a:rPr lang="en-US" sz="3600" b="0" i="1" smtClean="0">
                            <a:solidFill>
                              <a:schemeClr val="tx1"/>
                            </a:solidFill>
                            <a:latin typeface="Cambria Math" panose="02040503050406030204" pitchFamily="18" charset="0"/>
                            <a:cs typeface="Times New Roman" panose="02020603050405020304" pitchFamily="18" charset="0"/>
                          </a:rPr>
                          <m:t>𝐵</m:t>
                        </m:r>
                        <m:r>
                          <a:rPr lang="en-US" sz="3600" i="1">
                            <a:solidFill>
                              <a:schemeClr val="tx1"/>
                            </a:solidFill>
                            <a:latin typeface="Cambria Math" panose="02040503050406030204" pitchFamily="18" charset="0"/>
                            <a:cs typeface="Times New Roman" panose="02020603050405020304" pitchFamily="18" charset="0"/>
                          </a:rPr>
                          <m:t>′</m:t>
                        </m:r>
                      </m:e>
                    </m:acc>
                  </m:oMath>
                </a14:m>
                <a:endParaRPr lang="en-US" sz="3600">
                  <a:solidFill>
                    <a:schemeClr val="tx1"/>
                  </a:solidFill>
                  <a:latin typeface="Times New Roman" panose="02020603050405020304" pitchFamily="18" charset="0"/>
                  <a:cs typeface="Times New Roman" panose="02020603050405020304" pitchFamily="18" charset="0"/>
                </a:endParaRPr>
              </a:p>
              <a:p>
                <a:pPr algn="ctr"/>
                <a14:m>
                  <m:oMathPara xmlns:m="http://schemas.openxmlformats.org/officeDocument/2006/math">
                    <m:oMathParaPr>
                      <m:jc m:val="centerGroup"/>
                    </m:oMathParaPr>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m:t>
                          </m:r>
                        </m:e>
                        <m: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𝐶</m:t>
                      </m:r>
                    </m:oMath>
                  </m:oMathPara>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5" name="Snip Diagonal Corner Rectangle 14"/>
              <p:cNvSpPr>
                <a:spLocks noRot="1" noChangeAspect="1" noMove="1" noResize="1" noEditPoints="1" noAdjustHandles="1" noChangeArrowheads="1" noChangeShapeType="1" noTextEdit="1"/>
              </p:cNvSpPr>
              <p:nvPr/>
            </p:nvSpPr>
            <p:spPr>
              <a:xfrm>
                <a:off x="5763236" y="2288911"/>
                <a:ext cx="4583831" cy="1296144"/>
              </a:xfrm>
              <a:prstGeom prst="snip2DiagRect">
                <a:avLst/>
              </a:prstGeom>
              <a:blipFill>
                <a:blip r:embed="rId13"/>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1"/>
          <a:stretch>
            <a:fillRect/>
          </a:stretch>
        </p:blipFill>
        <p:spPr>
          <a:xfrm>
            <a:off x="10047280" y="7177577"/>
            <a:ext cx="609600" cy="609600"/>
          </a:xfrm>
          <a:prstGeom prst="rect">
            <a:avLst/>
          </a:prstGeom>
        </p:spPr>
      </p:pic>
    </p:spTree>
    <p:extLst>
      <p:ext uri="{BB962C8B-B14F-4D97-AF65-F5344CB8AC3E}">
        <p14:creationId xmlns:p14="http://schemas.microsoft.com/office/powerpoint/2010/main" val="1894352536"/>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3000"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3000"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Snip Diagonal Corner Rectangle 1"/>
              <p:cNvSpPr/>
              <p:nvPr/>
            </p:nvSpPr>
            <p:spPr>
              <a:xfrm>
                <a:off x="311467" y="332656"/>
                <a:ext cx="11449272" cy="108012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smtClean="0">
                    <a:latin typeface="Times New Roman" panose="02020603050405020304" pitchFamily="18" charset="0"/>
                    <a:cs typeface="Times New Roman" panose="02020603050405020304" pitchFamily="18" charset="0"/>
                  </a:rPr>
                  <a:t>Câu </a:t>
                </a:r>
                <a:r>
                  <a:rPr lang="en-US" sz="3200">
                    <a:latin typeface="Times New Roman" panose="02020603050405020304" pitchFamily="18" charset="0"/>
                    <a:cs typeface="Times New Roman" panose="02020603050405020304" pitchFamily="18" charset="0"/>
                  </a:rPr>
                  <a:t>hỏi </a:t>
                </a:r>
                <a:r>
                  <a:rPr lang="en-US" sz="3200" smtClean="0">
                    <a:latin typeface="Times New Roman" panose="02020603050405020304" pitchFamily="18" charset="0"/>
                    <a:cs typeface="Times New Roman" panose="02020603050405020304" pitchFamily="18" charset="0"/>
                  </a:rPr>
                  <a:t>4. Cho </a:t>
                </a:r>
                <a:r>
                  <a:rPr lang="en-US" sz="3200">
                    <a:latin typeface="Times New Roman" panose="02020603050405020304" pitchFamily="18" charset="0"/>
                    <a:cs typeface="Times New Roman" panose="02020603050405020304" pitchFamily="18" charset="0"/>
                  </a:rPr>
                  <a:t>tam giác ABC và </a:t>
                </a:r>
                <a:r>
                  <a:rPr lang="en-US" sz="3200" smtClean="0">
                    <a:latin typeface="Times New Roman" panose="02020603050405020304" pitchFamily="18" charset="0"/>
                    <a:cs typeface="Times New Roman" panose="02020603050405020304" pitchFamily="18" charset="0"/>
                  </a:rPr>
                  <a:t>MNP </a:t>
                </a:r>
                <a:r>
                  <a:rPr lang="en-US" sz="3200">
                    <a:latin typeface="Times New Roman" panose="02020603050405020304" pitchFamily="18" charset="0"/>
                    <a:cs typeface="Times New Roman" panose="02020603050405020304" pitchFamily="18" charset="0"/>
                  </a:rPr>
                  <a:t>có </a:t>
                </a:r>
                <a14:m>
                  <m:oMath xmlns:m="http://schemas.openxmlformats.org/officeDocument/2006/math">
                    <m:acc>
                      <m:accPr>
                        <m:chr m:val="̂"/>
                        <m:ctrlPr>
                          <a:rPr lang="en-US" sz="3200" i="1">
                            <a:latin typeface="Cambria Math" panose="02040503050406030204" pitchFamily="18" charset="0"/>
                            <a:cs typeface="Times New Roman" panose="02020603050405020304" pitchFamily="18" charset="0"/>
                          </a:rPr>
                        </m:ctrlPr>
                      </m:accPr>
                      <m:e>
                        <m:r>
                          <a:rPr lang="en-US" sz="3200" i="1">
                            <a:latin typeface="Cambria Math" panose="02040503050406030204" pitchFamily="18" charset="0"/>
                            <a:cs typeface="Times New Roman" panose="02020603050405020304" pitchFamily="18" charset="0"/>
                          </a:rPr>
                          <m:t>𝐴</m:t>
                        </m:r>
                      </m:e>
                    </m:acc>
                    <m:r>
                      <a:rPr lang="en-US" sz="3200" i="1">
                        <a:latin typeface="Cambria Math" panose="02040503050406030204" pitchFamily="18" charset="0"/>
                        <a:cs typeface="Times New Roman" panose="02020603050405020304" pitchFamily="18" charset="0"/>
                      </a:rPr>
                      <m:t>=</m:t>
                    </m:r>
                    <m:acc>
                      <m:accPr>
                        <m:chr m:val="̂"/>
                        <m:ctrlPr>
                          <a:rPr lang="en-US" sz="3200" i="1">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𝑀</m:t>
                        </m:r>
                      </m:e>
                    </m:acc>
                    <m:r>
                      <a:rPr lang="en-US" sz="3200" b="0" i="1" smtClean="0">
                        <a:latin typeface="Cambria Math" panose="02040503050406030204" pitchFamily="18" charset="0"/>
                        <a:cs typeface="Times New Roman" panose="02020603050405020304" pitchFamily="18" charset="0"/>
                      </a:rPr>
                      <m:t>=90</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3200" i="1">
                        <a:latin typeface="Cambria Math" panose="02040503050406030204" pitchFamily="18" charset="0"/>
                        <a:cs typeface="Times New Roman" panose="02020603050405020304" pitchFamily="18" charset="0"/>
                      </a:rPr>
                      <m:t>; </m:t>
                    </m:r>
                    <m:acc>
                      <m:accPr>
                        <m:chr m:val="̂"/>
                        <m:ctrlPr>
                          <a:rPr lang="en-US" sz="3200" i="1">
                            <a:latin typeface="Cambria Math" panose="02040503050406030204" pitchFamily="18" charset="0"/>
                            <a:cs typeface="Times New Roman" panose="02020603050405020304" pitchFamily="18" charset="0"/>
                          </a:rPr>
                        </m:ctrlPr>
                      </m:accPr>
                      <m:e>
                        <m:r>
                          <a:rPr lang="en-US" sz="3200" i="1">
                            <a:latin typeface="Cambria Math" panose="02040503050406030204" pitchFamily="18" charset="0"/>
                            <a:cs typeface="Times New Roman" panose="02020603050405020304" pitchFamily="18" charset="0"/>
                          </a:rPr>
                          <m:t>𝐶</m:t>
                        </m:r>
                      </m:e>
                    </m:acc>
                    <m:r>
                      <a:rPr lang="en-US" sz="3200" i="1">
                        <a:latin typeface="Cambria Math" panose="02040503050406030204" pitchFamily="18" charset="0"/>
                        <a:cs typeface="Times New Roman" panose="02020603050405020304" pitchFamily="18" charset="0"/>
                      </a:rPr>
                      <m:t>=</m:t>
                    </m:r>
                    <m:acc>
                      <m:accPr>
                        <m:chr m:val="̂"/>
                        <m:ctrlPr>
                          <a:rPr lang="en-US" sz="3200" i="1">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𝑃</m:t>
                        </m:r>
                      </m:e>
                    </m:acc>
                  </m:oMath>
                </a14:m>
                <a:r>
                  <a:rPr lang="en-US" sz="3200" smtClean="0">
                    <a:latin typeface="Times New Roman" panose="02020603050405020304" pitchFamily="18" charset="0"/>
                    <a:cs typeface="Times New Roman" panose="02020603050405020304" pitchFamily="18" charset="0"/>
                  </a:rPr>
                  <a:t> thì</a:t>
                </a:r>
                <a:endParaRPr lang="en-US" sz="3200">
                  <a:latin typeface="Times New Roman" panose="02020603050405020304" pitchFamily="18" charset="0"/>
                  <a:cs typeface="Times New Roman" panose="02020603050405020304" pitchFamily="18" charset="0"/>
                </a:endParaRPr>
              </a:p>
            </p:txBody>
          </p:sp>
        </mc:Choice>
        <mc:Fallback xmlns="">
          <p:sp>
            <p:nvSpPr>
              <p:cNvPr id="2" name="Snip Diagonal Corner Rectangle 1"/>
              <p:cNvSpPr>
                <a:spLocks noRot="1" noChangeAspect="1" noMove="1" noResize="1" noEditPoints="1" noAdjustHandles="1" noChangeArrowheads="1" noChangeShapeType="1" noTextEdit="1"/>
              </p:cNvSpPr>
              <p:nvPr/>
            </p:nvSpPr>
            <p:spPr>
              <a:xfrm>
                <a:off x="311467" y="332656"/>
                <a:ext cx="11449272" cy="1080120"/>
              </a:xfrm>
              <a:prstGeom prst="snip2DiagRect">
                <a:avLst/>
              </a:prstGeom>
              <a:blipFill>
                <a:blip r:embed="rId6"/>
                <a:stretch>
                  <a:fillRect/>
                </a:stretch>
              </a:blipFill>
            </p:spPr>
            <p:txBody>
              <a:bodyPr/>
              <a:lstStyle/>
              <a:p>
                <a:r>
                  <a:rPr lang="en-US">
                    <a:noFill/>
                  </a:rPr>
                  <a:t> </a:t>
                </a:r>
              </a:p>
            </p:txBody>
          </p:sp>
        </mc:Fallback>
      </mc:AlternateContent>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205408" y="567916"/>
            <a:ext cx="609600" cy="609600"/>
          </a:xfrm>
          <a:prstGeom prst="rect">
            <a:avLst/>
          </a:prstGeom>
        </p:spPr>
      </p:pic>
      <mc:AlternateContent xmlns:mc="http://schemas.openxmlformats.org/markup-compatibility/2006">
        <mc:Choice xmlns:a14="http://schemas.microsoft.com/office/drawing/2010/main" Requires="a14">
          <p:sp>
            <p:nvSpPr>
              <p:cNvPr id="3" name="Snip Diagonal Corner Rectangle 2"/>
              <p:cNvSpPr/>
              <p:nvPr/>
            </p:nvSpPr>
            <p:spPr>
              <a:xfrm>
                <a:off x="610386" y="2225083"/>
                <a:ext cx="4392488"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A</a:t>
                </a:r>
                <a:r>
                  <a:rPr lang="en-US" sz="3600" smtClean="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𝑀𝑁𝑃</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p:sp>
            <p:nvSpPr>
              <p:cNvPr id="3" name="Snip Diagonal Corner Rectangle 2"/>
              <p:cNvSpPr>
                <a:spLocks noRot="1" noChangeAspect="1" noMove="1" noResize="1" noEditPoints="1" noAdjustHandles="1" noChangeArrowheads="1" noChangeShapeType="1" noTextEdit="1"/>
              </p:cNvSpPr>
              <p:nvPr/>
            </p:nvSpPr>
            <p:spPr>
              <a:xfrm>
                <a:off x="610386" y="2225083"/>
                <a:ext cx="4392488" cy="1296144"/>
              </a:xfrm>
              <a:prstGeom prst="snip2Diag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Snip Diagonal Corner Rectangle 11"/>
              <p:cNvSpPr/>
              <p:nvPr/>
            </p:nvSpPr>
            <p:spPr>
              <a:xfrm>
                <a:off x="5798655" y="4190362"/>
                <a:ext cx="452349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a:solidFill>
                      <a:schemeClr val="tx1"/>
                    </a:solidFill>
                    <a:latin typeface="Times New Roman" panose="02020603050405020304" pitchFamily="18" charset="0"/>
                    <a:cs typeface="Times New Roman" panose="02020603050405020304" pitchFamily="18" charset="0"/>
                  </a:rPr>
                  <a:t>D</a:t>
                </a:r>
                <a:r>
                  <a:rPr lang="en-US" sz="3600" smtClean="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𝑀𝑃𝑁</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p:sp>
            <p:nvSpPr>
              <p:cNvPr id="12" name="Snip Diagonal Corner Rectangle 11"/>
              <p:cNvSpPr>
                <a:spLocks noRot="1" noChangeAspect="1" noMove="1" noResize="1" noEditPoints="1" noAdjustHandles="1" noChangeArrowheads="1" noChangeShapeType="1" noTextEdit="1"/>
              </p:cNvSpPr>
              <p:nvPr/>
            </p:nvSpPr>
            <p:spPr>
              <a:xfrm>
                <a:off x="5798655" y="4190362"/>
                <a:ext cx="4523499" cy="1296144"/>
              </a:xfrm>
              <a:prstGeom prst="snip2DiagRect">
                <a:avLst/>
              </a:prstGeom>
              <a:blipFill>
                <a:blip r:embed="rId11"/>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5517931" y="6925823"/>
            <a:ext cx="609600" cy="609600"/>
          </a:xfrm>
          <a:prstGeom prst="rect">
            <a:avLst/>
          </a:prstGeom>
        </p:spPr>
      </p:pic>
      <mc:AlternateContent xmlns:mc="http://schemas.openxmlformats.org/markup-compatibility/2006" xmlns:a14="http://schemas.microsoft.com/office/drawing/2010/main">
        <mc:Choice Requires="a14">
          <p:sp>
            <p:nvSpPr>
              <p:cNvPr id="14" name="Snip Diagonal Corner Rectangle 13"/>
              <p:cNvSpPr/>
              <p:nvPr/>
            </p:nvSpPr>
            <p:spPr>
              <a:xfrm>
                <a:off x="499095" y="4077072"/>
                <a:ext cx="450377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C.</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𝑁𝑀𝑃</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4" name="Snip Diagonal Corner Rectangle 13"/>
              <p:cNvSpPr>
                <a:spLocks noRot="1" noChangeAspect="1" noMove="1" noResize="1" noEditPoints="1" noAdjustHandles="1" noChangeArrowheads="1" noChangeShapeType="1" noTextEdit="1"/>
              </p:cNvSpPr>
              <p:nvPr/>
            </p:nvSpPr>
            <p:spPr>
              <a:xfrm>
                <a:off x="499095" y="4077072"/>
                <a:ext cx="4503779" cy="1296144"/>
              </a:xfrm>
              <a:prstGeom prst="snip2Diag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Snip Diagonal Corner Rectangle 14"/>
              <p:cNvSpPr/>
              <p:nvPr/>
            </p:nvSpPr>
            <p:spPr>
              <a:xfrm>
                <a:off x="5798655" y="2310797"/>
                <a:ext cx="4583831"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B.</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𝑃𝑀𝑁</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xmlns="">
          <p:sp>
            <p:nvSpPr>
              <p:cNvPr id="15" name="Snip Diagonal Corner Rectangle 14"/>
              <p:cNvSpPr>
                <a:spLocks noRot="1" noChangeAspect="1" noMove="1" noResize="1" noEditPoints="1" noAdjustHandles="1" noChangeArrowheads="1" noChangeShapeType="1" noTextEdit="1"/>
              </p:cNvSpPr>
              <p:nvPr/>
            </p:nvSpPr>
            <p:spPr>
              <a:xfrm>
                <a:off x="5798655" y="2310797"/>
                <a:ext cx="4583831" cy="1296144"/>
              </a:xfrm>
              <a:prstGeom prst="snip2DiagRect">
                <a:avLst/>
              </a:prstGeom>
              <a:blipFill>
                <a:blip r:embed="rId14"/>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0047280" y="7177577"/>
            <a:ext cx="609600" cy="609600"/>
          </a:xfrm>
          <a:prstGeom prst="rect">
            <a:avLst/>
          </a:prstGeom>
        </p:spPr>
      </p:pic>
    </p:spTree>
    <p:extLst>
      <p:ext uri="{BB962C8B-B14F-4D97-AF65-F5344CB8AC3E}">
        <p14:creationId xmlns:p14="http://schemas.microsoft.com/office/powerpoint/2010/main" val="3962158224"/>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3000"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3000"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l="-9000" t="-2000" r="-37000"/>
          </a:stretch>
        </a:blipFill>
        <a:effectLst/>
      </p:bgPr>
    </p:bg>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Snip Diagonal Corner Rectangle 1"/>
              <p:cNvSpPr/>
              <p:nvPr/>
            </p:nvSpPr>
            <p:spPr>
              <a:xfrm>
                <a:off x="311467" y="332656"/>
                <a:ext cx="11449272" cy="1080120"/>
              </a:xfrm>
              <a:prstGeom prst="snip2DiagRect">
                <a:avLst/>
              </a:prstGeom>
            </p:spPr>
            <p:style>
              <a:lnRef idx="3">
                <a:schemeClr val="lt1"/>
              </a:lnRef>
              <a:fillRef idx="1">
                <a:schemeClr val="accent3"/>
              </a:fillRef>
              <a:effectRef idx="1">
                <a:schemeClr val="accent3"/>
              </a:effectRef>
              <a:fontRef idx="minor">
                <a:schemeClr val="lt1"/>
              </a:fontRef>
            </p:style>
            <p:txBody>
              <a:bodyPr rtlCol="0" anchor="ctr"/>
              <a:lstStyle/>
              <a:p>
                <a:r>
                  <a:rPr lang="en-US" sz="3200" smtClean="0">
                    <a:latin typeface="Times New Roman" panose="02020603050405020304" pitchFamily="18" charset="0"/>
                    <a:cs typeface="Times New Roman" panose="02020603050405020304" pitchFamily="18" charset="0"/>
                  </a:rPr>
                  <a:t>Câu </a:t>
                </a:r>
                <a:r>
                  <a:rPr lang="en-US" sz="3200">
                    <a:latin typeface="Times New Roman" panose="02020603050405020304" pitchFamily="18" charset="0"/>
                    <a:cs typeface="Times New Roman" panose="02020603050405020304" pitchFamily="18" charset="0"/>
                  </a:rPr>
                  <a:t>hỏi </a:t>
                </a:r>
                <a:r>
                  <a:rPr lang="en-US" sz="3200">
                    <a:latin typeface="Times New Roman" panose="02020603050405020304" pitchFamily="18" charset="0"/>
                    <a:cs typeface="Times New Roman" panose="02020603050405020304" pitchFamily="18" charset="0"/>
                  </a:rPr>
                  <a:t>5</a:t>
                </a:r>
                <a:r>
                  <a:rPr lang="en-US" sz="3200" smtClean="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Cho </a:t>
                </a:r>
                <a:r>
                  <a:rPr lang="en-US" sz="3200" smtClean="0">
                    <a:latin typeface="Times New Roman" panose="02020603050405020304" pitchFamily="18" charset="0"/>
                    <a:cs typeface="Times New Roman" panose="02020603050405020304" pitchFamily="18" charset="0"/>
                  </a:rPr>
                  <a:t>hai tam </a:t>
                </a:r>
                <a:r>
                  <a:rPr lang="en-US" sz="3200">
                    <a:latin typeface="Times New Roman" panose="02020603050405020304" pitchFamily="18" charset="0"/>
                    <a:cs typeface="Times New Roman" panose="02020603050405020304" pitchFamily="18" charset="0"/>
                  </a:rPr>
                  <a:t>giác ABC và </a:t>
                </a:r>
                <a:r>
                  <a:rPr lang="en-US" sz="3200" smtClean="0">
                    <a:latin typeface="Times New Roman" panose="02020603050405020304" pitchFamily="18" charset="0"/>
                    <a:cs typeface="Times New Roman" panose="02020603050405020304" pitchFamily="18" charset="0"/>
                  </a:rPr>
                  <a:t>DEF</a:t>
                </a:r>
                <a:r>
                  <a:rPr lang="en-US" sz="3200" smtClean="0">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có </a:t>
                </a:r>
                <a14:m>
                  <m:oMath xmlns:m="http://schemas.openxmlformats.org/officeDocument/2006/math">
                    <m:acc>
                      <m:accPr>
                        <m:chr m:val="̂"/>
                        <m:ctrlPr>
                          <a:rPr lang="en-US" sz="3200" i="1">
                            <a:latin typeface="Cambria Math" panose="02040503050406030204" pitchFamily="18" charset="0"/>
                            <a:cs typeface="Times New Roman" panose="02020603050405020304" pitchFamily="18" charset="0"/>
                          </a:rPr>
                        </m:ctrlPr>
                      </m:accPr>
                      <m:e>
                        <m:r>
                          <a:rPr lang="en-US" sz="3200" i="1">
                            <a:latin typeface="Cambria Math" panose="02040503050406030204" pitchFamily="18" charset="0"/>
                            <a:cs typeface="Times New Roman" panose="02020603050405020304" pitchFamily="18" charset="0"/>
                          </a:rPr>
                          <m:t>𝐴</m:t>
                        </m:r>
                      </m:e>
                    </m:acc>
                    <m:r>
                      <a:rPr lang="en-US" sz="3200" i="1">
                        <a:latin typeface="Cambria Math" panose="02040503050406030204" pitchFamily="18" charset="0"/>
                        <a:cs typeface="Times New Roman" panose="02020603050405020304" pitchFamily="18" charset="0"/>
                      </a:rPr>
                      <m:t>=</m:t>
                    </m:r>
                    <m:acc>
                      <m:accPr>
                        <m:chr m:val="̂"/>
                        <m:ctrlPr>
                          <a:rPr lang="en-US" sz="3200" i="1">
                            <a:latin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cs typeface="Times New Roman" panose="02020603050405020304" pitchFamily="18" charset="0"/>
                          </a:rPr>
                          <m:t>𝐷</m:t>
                        </m:r>
                      </m:e>
                    </m:acc>
                    <m:r>
                      <a:rPr lang="en-US" sz="3200" b="0" i="1" smtClean="0">
                        <a:latin typeface="Cambria Math" panose="02040503050406030204" pitchFamily="18" charset="0"/>
                        <a:cs typeface="Times New Roman" panose="02020603050405020304" pitchFamily="18" charset="0"/>
                      </a:rPr>
                      <m:t>=90</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3200" i="1">
                        <a:latin typeface="Cambria Math" panose="02040503050406030204" pitchFamily="18" charset="0"/>
                        <a:cs typeface="Times New Roman" panose="02020603050405020304" pitchFamily="18" charset="0"/>
                      </a:rPr>
                      <m:t>; </m:t>
                    </m:r>
                    <m:acc>
                      <m:accPr>
                        <m:chr m:val="̂"/>
                        <m:ctrlPr>
                          <a:rPr lang="en-US" sz="3200" i="1">
                            <a:latin typeface="Cambria Math" panose="02040503050406030204" pitchFamily="18" charset="0"/>
                            <a:cs typeface="Times New Roman" panose="02020603050405020304" pitchFamily="18" charset="0"/>
                          </a:rPr>
                        </m:ctrlPr>
                      </m:accPr>
                      <m:e>
                        <m:r>
                          <a:rPr lang="en-US" sz="3200" i="1">
                            <a:latin typeface="Cambria Math" panose="02040503050406030204" pitchFamily="18" charset="0"/>
                            <a:cs typeface="Times New Roman" panose="02020603050405020304" pitchFamily="18" charset="0"/>
                          </a:rPr>
                          <m:t>𝐶</m:t>
                        </m:r>
                      </m:e>
                    </m:acc>
                  </m:oMath>
                </a14:m>
                <a:r>
                  <a:rPr lang="en-US" sz="3200" smtClean="0">
                    <a:latin typeface="Times New Roman" panose="02020603050405020304" pitchFamily="18" charset="0"/>
                    <a:cs typeface="Times New Roman" panose="02020603050405020304" pitchFamily="18" charset="0"/>
                  </a:rPr>
                  <a:t> </a:t>
                </a:r>
                <a14:m>
                  <m:oMath xmlns:m="http://schemas.openxmlformats.org/officeDocument/2006/math">
                    <m:r>
                      <a:rPr lang="en-US" sz="3200" i="1">
                        <a:latin typeface="Cambria Math" panose="02040503050406030204" pitchFamily="18" charset="0"/>
                        <a:cs typeface="Times New Roman" panose="02020603050405020304" pitchFamily="18" charset="0"/>
                      </a:rPr>
                      <m:t>=</m:t>
                    </m:r>
                    <m:r>
                      <a:rPr lang="en-US" sz="3200" b="0" i="1" smtClean="0">
                        <a:latin typeface="Cambria Math" panose="02040503050406030204" pitchFamily="18" charset="0"/>
                        <a:cs typeface="Times New Roman" panose="02020603050405020304" pitchFamily="18" charset="0"/>
                      </a:rPr>
                      <m:t>30</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 </m:t>
                    </m:r>
                    <m:acc>
                      <m:accPr>
                        <m:chr m:val="̂"/>
                        <m:ctrlPr>
                          <a:rPr lang="en-US" sz="3200" b="0" i="1" smtClean="0">
                            <a:latin typeface="Cambria Math" panose="02040503050406030204" pitchFamily="18" charset="0"/>
                            <a:ea typeface="Cambria Math" panose="02040503050406030204" pitchFamily="18" charset="0"/>
                            <a:cs typeface="Times New Roman" panose="02020603050405020304" pitchFamily="18" charset="0"/>
                          </a:rPr>
                        </m:ctrlPr>
                      </m:accPr>
                      <m:e>
                        <m:r>
                          <a:rPr lang="en-US" sz="3200" b="0" i="1" smtClean="0">
                            <a:latin typeface="Cambria Math" panose="02040503050406030204" pitchFamily="18" charset="0"/>
                            <a:ea typeface="Cambria Math" panose="02040503050406030204" pitchFamily="18" charset="0"/>
                            <a:cs typeface="Times New Roman" panose="02020603050405020304" pitchFamily="18" charset="0"/>
                          </a:rPr>
                          <m:t>𝐸</m:t>
                        </m:r>
                      </m:e>
                    </m:acc>
                    <m:r>
                      <a:rPr lang="en-US" sz="3200" b="0" i="1" smtClean="0">
                        <a:latin typeface="Cambria Math" panose="02040503050406030204" pitchFamily="18" charset="0"/>
                        <a:cs typeface="Times New Roman" panose="02020603050405020304" pitchFamily="18" charset="0"/>
                      </a:rPr>
                      <m:t>=60</m:t>
                    </m:r>
                    <m:r>
                      <a:rPr lang="en-US" sz="32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3200" smtClean="0">
                    <a:latin typeface="Times New Roman" panose="02020603050405020304" pitchFamily="18" charset="0"/>
                    <a:cs typeface="Times New Roman" panose="02020603050405020304" pitchFamily="18" charset="0"/>
                  </a:rPr>
                  <a:t>. Chọn phát biểu đúng trong các phát biểu sau?</a:t>
                </a:r>
                <a:endParaRPr lang="en-US" sz="3200">
                  <a:latin typeface="Times New Roman" panose="02020603050405020304" pitchFamily="18" charset="0"/>
                  <a:cs typeface="Times New Roman" panose="02020603050405020304" pitchFamily="18" charset="0"/>
                </a:endParaRPr>
              </a:p>
            </p:txBody>
          </p:sp>
        </mc:Choice>
        <mc:Fallback>
          <p:sp>
            <p:nvSpPr>
              <p:cNvPr id="2" name="Snip Diagonal Corner Rectangle 1"/>
              <p:cNvSpPr>
                <a:spLocks noRot="1" noChangeAspect="1" noMove="1" noResize="1" noEditPoints="1" noAdjustHandles="1" noChangeArrowheads="1" noChangeShapeType="1" noTextEdit="1"/>
              </p:cNvSpPr>
              <p:nvPr/>
            </p:nvSpPr>
            <p:spPr>
              <a:xfrm>
                <a:off x="311467" y="332656"/>
                <a:ext cx="11449272" cy="1080120"/>
              </a:xfrm>
              <a:prstGeom prst="snip2DiagRect">
                <a:avLst/>
              </a:prstGeom>
              <a:blipFill>
                <a:blip r:embed="rId6"/>
                <a:stretch>
                  <a:fillRect/>
                </a:stretch>
              </a:blipFill>
            </p:spPr>
            <p:txBody>
              <a:bodyPr/>
              <a:lstStyle/>
              <a:p>
                <a:r>
                  <a:rPr lang="en-US">
                    <a:noFill/>
                  </a:rPr>
                  <a:t> </a:t>
                </a:r>
              </a:p>
            </p:txBody>
          </p:sp>
        </mc:Fallback>
      </mc:AlternateContent>
      <p:pic>
        <p:nvPicPr>
          <p:cNvPr id="5" name="Picture 4">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046570" y="5229201"/>
            <a:ext cx="2001423" cy="2001423"/>
          </a:xfrm>
          <a:prstGeom prst="rect">
            <a:avLst/>
          </a:prstGeom>
        </p:spPr>
      </p:pic>
      <p:pic>
        <p:nvPicPr>
          <p:cNvPr id="6" name="Tieng-yeah-tre-con-www_nhacchuongvui_com.mp3">
            <a:hlinkClick r:id="" action="ppaction://media"/>
          </p:cNvPr>
          <p:cNvPicPr>
            <a:picLocks noChangeAspect="1"/>
          </p:cNvPicPr>
          <p:nvPr>
            <a:audioFile r:link="rId1"/>
            <p:extLst>
              <p:ext uri="{DAA4B4D4-6D71-4841-9C94-3DE7FCFB9230}">
                <p14:media xmlns:p14="http://schemas.microsoft.com/office/powerpoint/2010/main" r:embed="rId2">
                  <p14:trim end="1414"/>
                </p14:media>
              </p:ext>
            </p:extLst>
          </p:nvPr>
        </p:nvPicPr>
        <p:blipFill>
          <a:blip r:embed="rId9"/>
          <a:stretch>
            <a:fillRect/>
          </a:stretch>
        </p:blipFill>
        <p:spPr>
          <a:xfrm>
            <a:off x="-1205408" y="567916"/>
            <a:ext cx="609600" cy="609600"/>
          </a:xfrm>
          <a:prstGeom prst="rect">
            <a:avLst/>
          </a:prstGeom>
        </p:spPr>
      </p:pic>
      <mc:AlternateContent xmlns:mc="http://schemas.openxmlformats.org/markup-compatibility/2006">
        <mc:Choice xmlns:a14="http://schemas.microsoft.com/office/drawing/2010/main" Requires="a14">
          <p:sp>
            <p:nvSpPr>
              <p:cNvPr id="3" name="Snip Diagonal Corner Rectangle 2"/>
              <p:cNvSpPr/>
              <p:nvPr/>
            </p:nvSpPr>
            <p:spPr>
              <a:xfrm>
                <a:off x="5798655" y="2310797"/>
                <a:ext cx="4392488"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D. </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𝐷𝐸𝐹</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p:sp>
            <p:nvSpPr>
              <p:cNvPr id="3" name="Snip Diagonal Corner Rectangle 2"/>
              <p:cNvSpPr>
                <a:spLocks noRot="1" noChangeAspect="1" noMove="1" noResize="1" noEditPoints="1" noAdjustHandles="1" noChangeArrowheads="1" noChangeShapeType="1" noTextEdit="1"/>
              </p:cNvSpPr>
              <p:nvPr/>
            </p:nvSpPr>
            <p:spPr>
              <a:xfrm>
                <a:off x="5798655" y="2310797"/>
                <a:ext cx="4392488" cy="1296144"/>
              </a:xfrm>
              <a:prstGeom prst="snip2DiagRect">
                <a:avLst/>
              </a:prstGeom>
              <a:blipFill>
                <a:blip r:embed="rId10"/>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2" name="Snip Diagonal Corner Rectangle 11"/>
              <p:cNvSpPr/>
              <p:nvPr/>
            </p:nvSpPr>
            <p:spPr>
              <a:xfrm>
                <a:off x="5798655" y="4190362"/>
                <a:ext cx="452349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A.</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𝐹𝐷𝐸</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p:sp>
            <p:nvSpPr>
              <p:cNvPr id="12" name="Snip Diagonal Corner Rectangle 11"/>
              <p:cNvSpPr>
                <a:spLocks noRot="1" noChangeAspect="1" noMove="1" noResize="1" noEditPoints="1" noAdjustHandles="1" noChangeArrowheads="1" noChangeShapeType="1" noTextEdit="1"/>
              </p:cNvSpPr>
              <p:nvPr/>
            </p:nvSpPr>
            <p:spPr>
              <a:xfrm>
                <a:off x="5798655" y="4190362"/>
                <a:ext cx="4523499" cy="1296144"/>
              </a:xfrm>
              <a:prstGeom prst="snip2DiagRect">
                <a:avLst/>
              </a:prstGeom>
              <a:blipFill>
                <a:blip r:embed="rId11"/>
                <a:stretch>
                  <a:fillRect/>
                </a:stretch>
              </a:blipFill>
            </p:spPr>
            <p:txBody>
              <a:bodyPr/>
              <a:lstStyle/>
              <a:p>
                <a:r>
                  <a:rPr lang="en-US">
                    <a:noFill/>
                  </a:rPr>
                  <a:t> </a:t>
                </a:r>
              </a:p>
            </p:txBody>
          </p:sp>
        </mc:Fallback>
      </mc:AlternateContent>
      <p:pic>
        <p:nvPicPr>
          <p:cNvPr id="13"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5517931" y="6925823"/>
            <a:ext cx="609600" cy="609600"/>
          </a:xfrm>
          <a:prstGeom prst="rect">
            <a:avLst/>
          </a:prstGeom>
        </p:spPr>
      </p:pic>
      <mc:AlternateContent xmlns:mc="http://schemas.openxmlformats.org/markup-compatibility/2006">
        <mc:Choice xmlns:a14="http://schemas.microsoft.com/office/drawing/2010/main" Requires="a14">
          <p:sp>
            <p:nvSpPr>
              <p:cNvPr id="14" name="Snip Diagonal Corner Rectangle 13"/>
              <p:cNvSpPr/>
              <p:nvPr/>
            </p:nvSpPr>
            <p:spPr>
              <a:xfrm>
                <a:off x="499095" y="4077072"/>
                <a:ext cx="4503779"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C.</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𝐷𝐹𝐸</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p:sp>
            <p:nvSpPr>
              <p:cNvPr id="14" name="Snip Diagonal Corner Rectangle 13"/>
              <p:cNvSpPr>
                <a:spLocks noRot="1" noChangeAspect="1" noMove="1" noResize="1" noEditPoints="1" noAdjustHandles="1" noChangeArrowheads="1" noChangeShapeType="1" noTextEdit="1"/>
              </p:cNvSpPr>
              <p:nvPr/>
            </p:nvSpPr>
            <p:spPr>
              <a:xfrm>
                <a:off x="499095" y="4077072"/>
                <a:ext cx="4503779" cy="1296144"/>
              </a:xfrm>
              <a:prstGeom prst="snip2Diag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5" name="Snip Diagonal Corner Rectangle 14"/>
              <p:cNvSpPr/>
              <p:nvPr/>
            </p:nvSpPr>
            <p:spPr>
              <a:xfrm>
                <a:off x="459068" y="2249029"/>
                <a:ext cx="4583831" cy="1296144"/>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smtClean="0">
                    <a:solidFill>
                      <a:schemeClr val="tx1"/>
                    </a:solidFill>
                    <a:latin typeface="Times New Roman" panose="02020603050405020304" pitchFamily="18" charset="0"/>
                    <a:cs typeface="Times New Roman" panose="02020603050405020304" pitchFamily="18" charset="0"/>
                  </a:rPr>
                  <a:t>A</a:t>
                </a:r>
                <a:r>
                  <a:rPr lang="en-US" sz="3600" smtClean="0">
                    <a:solidFill>
                      <a:schemeClr val="tx1"/>
                    </a:solidFill>
                    <a:latin typeface="Times New Roman" panose="02020603050405020304" pitchFamily="18" charset="0"/>
                    <a:cs typeface="Times New Roman" panose="02020603050405020304" pitchFamily="18" charset="0"/>
                  </a:rPr>
                  <a:t>.</a:t>
                </a:r>
                <a14:m>
                  <m:oMath xmlns:m="http://schemas.openxmlformats.org/officeDocument/2006/math">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3600" i="1">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36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𝐸𝐷𝐹</m:t>
                    </m:r>
                  </m:oMath>
                </a14:m>
                <a:endParaRPr lang="en-US" sz="3600">
                  <a:solidFill>
                    <a:schemeClr val="tx1"/>
                  </a:solidFill>
                  <a:latin typeface="Times New Roman" panose="02020603050405020304" pitchFamily="18" charset="0"/>
                  <a:cs typeface="Times New Roman" panose="02020603050405020304" pitchFamily="18" charset="0"/>
                </a:endParaRPr>
              </a:p>
            </p:txBody>
          </p:sp>
        </mc:Choice>
        <mc:Fallback>
          <p:sp>
            <p:nvSpPr>
              <p:cNvPr id="15" name="Snip Diagonal Corner Rectangle 14"/>
              <p:cNvSpPr>
                <a:spLocks noRot="1" noChangeAspect="1" noMove="1" noResize="1" noEditPoints="1" noAdjustHandles="1" noChangeArrowheads="1" noChangeShapeType="1" noTextEdit="1"/>
              </p:cNvSpPr>
              <p:nvPr/>
            </p:nvSpPr>
            <p:spPr>
              <a:xfrm>
                <a:off x="459068" y="2249029"/>
                <a:ext cx="4583831" cy="1296144"/>
              </a:xfrm>
              <a:prstGeom prst="snip2DiagRect">
                <a:avLst/>
              </a:prstGeom>
              <a:blipFill>
                <a:blip r:embed="rId14"/>
                <a:stretch>
                  <a:fillRect/>
                </a:stretch>
              </a:blipFill>
            </p:spPr>
            <p:txBody>
              <a:bodyPr/>
              <a:lstStyle/>
              <a:p>
                <a:r>
                  <a:rPr lang="en-US">
                    <a:noFill/>
                  </a:rPr>
                  <a:t> </a:t>
                </a:r>
              </a:p>
            </p:txBody>
          </p:sp>
        </mc:Fallback>
      </mc:AlternateContent>
      <p:pic>
        <p:nvPicPr>
          <p:cNvPr id="16"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7807424" y="7108766"/>
            <a:ext cx="609600" cy="609600"/>
          </a:xfrm>
          <a:prstGeom prst="rect">
            <a:avLst/>
          </a:prstGeom>
        </p:spPr>
      </p:pic>
      <p:pic>
        <p:nvPicPr>
          <p:cNvPr id="17" name="Am-thanh-tra-loi-sai-www_nhacchuongvui_com.mp3">
            <a:hlinkClick r:id="" action="ppaction://media"/>
          </p:cNvPr>
          <p:cNvPicPr>
            <a:picLocks noChangeAspect="1"/>
          </p:cNvPicPr>
          <p:nvPr>
            <a:audioFile r:link="rId1"/>
            <p:extLst>
              <p:ext uri="{DAA4B4D4-6D71-4841-9C94-3DE7FCFB9230}">
                <p14:media xmlns:p14="http://schemas.microsoft.com/office/powerpoint/2010/main" r:embed="rId3">
                  <p14:trim end="5158"/>
                </p14:media>
              </p:ext>
            </p:extLst>
          </p:nvPr>
        </p:nvPicPr>
        <p:blipFill>
          <a:blip r:embed="rId12"/>
          <a:stretch>
            <a:fillRect/>
          </a:stretch>
        </p:blipFill>
        <p:spPr>
          <a:xfrm>
            <a:off x="10047280" y="7177577"/>
            <a:ext cx="609600" cy="609600"/>
          </a:xfrm>
          <a:prstGeom prst="rect">
            <a:avLst/>
          </a:prstGeom>
        </p:spPr>
      </p:pic>
    </p:spTree>
    <p:extLst>
      <p:ext uri="{BB962C8B-B14F-4D97-AF65-F5344CB8AC3E}">
        <p14:creationId xmlns:p14="http://schemas.microsoft.com/office/powerpoint/2010/main" val="759496623"/>
      </p:ext>
    </p:extLst>
  </p:cSld>
  <p:clrMapOvr>
    <a:masterClrMapping/>
  </p:clrMapOvr>
  <mc:AlternateContent xmlns:mc="http://schemas.openxmlformats.org/markup-compatibility/2006" xmlns:p14="http://schemas.microsoft.com/office/powerpoint/2010/main">
    <mc:Choice Requires="p14">
      <p:transition spd="slow" p14:dur="175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500"/>
                                        <p:tgtEl>
                                          <p:spTgt spid="3"/>
                                        </p:tgtEl>
                                      </p:cBhvr>
                                    </p:animEffect>
                                  </p:childTnLst>
                                </p:cTn>
                              </p:par>
                              <p:par>
                                <p:cTn id="11" presetID="16" presetClass="entr" presetSubtype="37"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outVertical)">
                                      <p:cBhvr>
                                        <p:cTn id="13" dur="50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Vertical)">
                                      <p:cBhvr>
                                        <p:cTn id="16" dur="500"/>
                                        <p:tgtEl>
                                          <p:spTgt spid="14"/>
                                        </p:tgtEl>
                                      </p:cBhvr>
                                    </p:animEffect>
                                  </p:childTnLst>
                                </p:cTn>
                              </p:par>
                              <p:par>
                                <p:cTn id="17" presetID="16" presetClass="entr" presetSubtype="37"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outVertical)">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mediacall" presetSubtype="0" fill="hold" nodeType="clickEffect">
                                  <p:stCondLst>
                                    <p:cond delay="0"/>
                                  </p:stCondLst>
                                  <p:childTnLst>
                                    <p:cmd type="call" cmd="stop">
                                      <p:cBhvr>
                                        <p:cTn id="23" dur="1" fill="hold"/>
                                        <p:tgtEl>
                                          <p:spTgt spid="6"/>
                                        </p:tgtEl>
                                      </p:cBhvr>
                                    </p:cmd>
                                  </p:childTnLst>
                                </p:cTn>
                              </p:par>
                            </p:childTnLst>
                          </p:cTn>
                        </p:par>
                      </p:childTnLst>
                    </p:cTn>
                  </p:par>
                  <p:par>
                    <p:cTn id="24" fill="hold">
                      <p:stCondLst>
                        <p:cond delay="indefinite"/>
                      </p:stCondLst>
                      <p:childTnLst>
                        <p:par>
                          <p:cTn id="25" fill="hold">
                            <p:stCondLst>
                              <p:cond delay="0"/>
                            </p:stCondLst>
                            <p:childTnLst>
                              <p:par>
                                <p:cTn id="26" presetID="3" presetClass="mediacall" presetSubtype="0" fill="hold" nodeType="clickEffect">
                                  <p:stCondLst>
                                    <p:cond delay="0"/>
                                  </p:stCondLst>
                                  <p:childTnLst>
                                    <p:cmd type="call" cmd="stop">
                                      <p:cBhvr>
                                        <p:cTn id="27" dur="1" fill="hold"/>
                                        <p:tgtEl>
                                          <p:spTgt spid="6"/>
                                        </p:tgtEl>
                                      </p:cBhvr>
                                    </p:cmd>
                                  </p:childTnLst>
                                </p:cTn>
                              </p:par>
                            </p:childTnLst>
                          </p:cTn>
                        </p:par>
                      </p:childTnLst>
                    </p:cTn>
                  </p:par>
                  <p:par>
                    <p:cTn id="28" fill="hold">
                      <p:stCondLst>
                        <p:cond delay="indefinite"/>
                      </p:stCondLst>
                      <p:childTnLst>
                        <p:par>
                          <p:cTn id="29" fill="hold">
                            <p:stCondLst>
                              <p:cond delay="0"/>
                            </p:stCondLst>
                            <p:childTnLst>
                              <p:par>
                                <p:cTn id="30" presetID="3" presetClass="mediacall" presetSubtype="0" fill="hold" nodeType="clickEffect">
                                  <p:stCondLst>
                                    <p:cond delay="0"/>
                                  </p:stCondLst>
                                  <p:childTnLst>
                                    <p:cmd type="call" cmd="stop">
                                      <p:cBhvr>
                                        <p:cTn id="31"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fill="hold" display="0">
                  <p:stCondLst>
                    <p:cond delay="indefinite"/>
                  </p:stCondLst>
                  <p:endCondLst>
                    <p:cond evt="onStopAudio" delay="0">
                      <p:tgtEl>
                        <p:sldTgt/>
                      </p:tgtEl>
                    </p:cond>
                  </p:endCondLst>
                </p:cTn>
                <p:tgtEl>
                  <p:spTgt spid="6"/>
                </p:tgtEl>
              </p:cMediaNode>
            </p:audio>
            <p:seq concurrent="1" nextAc="seek">
              <p:cTn id="33" restart="whenNotActive" fill="hold" evtFilter="cancelBubble" nodeType="interactiveSeq">
                <p:stCondLst>
                  <p:cond evt="onClick" delay="0">
                    <p:tgtEl>
                      <p:spTgt spid="3"/>
                    </p:tgtEl>
                  </p:cond>
                </p:stCondLst>
                <p:endSync evt="end" delay="0">
                  <p:rtn val="all"/>
                </p:endSync>
                <p:childTnLst>
                  <p:par>
                    <p:cTn id="34" fill="hold">
                      <p:stCondLst>
                        <p:cond delay="0"/>
                      </p:stCondLst>
                      <p:childTnLst>
                        <p:par>
                          <p:cTn id="35" fill="hold">
                            <p:stCondLst>
                              <p:cond delay="0"/>
                            </p:stCondLst>
                            <p:childTnLst>
                              <p:par>
                                <p:cTn id="36" presetID="1" presetClass="emph" presetSubtype="2" fill="hold" nodeType="clickEffect">
                                  <p:stCondLst>
                                    <p:cond delay="0"/>
                                  </p:stCondLst>
                                  <p:childTnLst>
                                    <p:animClr clrSpc="rgb" dir="cw">
                                      <p:cBhvr>
                                        <p:cTn id="37" dur="2000" fill="hold"/>
                                        <p:tgtEl>
                                          <p:spTgt spid="3"/>
                                        </p:tgtEl>
                                        <p:attrNameLst>
                                          <p:attrName>fillcolor</p:attrName>
                                        </p:attrNameLst>
                                      </p:cBhvr>
                                      <p:to>
                                        <a:srgbClr val="FF0000"/>
                                      </p:to>
                                    </p:animClr>
                                    <p:set>
                                      <p:cBhvr>
                                        <p:cTn id="38" dur="2000" fill="hold"/>
                                        <p:tgtEl>
                                          <p:spTgt spid="3"/>
                                        </p:tgtEl>
                                        <p:attrNameLst>
                                          <p:attrName>fill.type</p:attrName>
                                        </p:attrNameLst>
                                      </p:cBhvr>
                                      <p:to>
                                        <p:strVal val="solid"/>
                                      </p:to>
                                    </p:set>
                                    <p:set>
                                      <p:cBhvr>
                                        <p:cTn id="39" dur="2000" fill="hold"/>
                                        <p:tgtEl>
                                          <p:spTgt spid="3"/>
                                        </p:tgtEl>
                                        <p:attrNameLst>
                                          <p:attrName>fill.on</p:attrName>
                                        </p:attrNameLst>
                                      </p:cBhvr>
                                      <p:to>
                                        <p:strVal val="true"/>
                                      </p:to>
                                    </p:set>
                                  </p:childTnLst>
                                </p:cTn>
                              </p:par>
                              <p:par>
                                <p:cTn id="40" presetID="2" presetClass="mediacall" presetSubtype="0" fill="hold" nodeType="withEffect">
                                  <p:stCondLst>
                                    <p:cond delay="0"/>
                                  </p:stCondLst>
                                  <p:childTnLst>
                                    <p:cmd type="call" cmd="togglePause">
                                      <p:cBhvr>
                                        <p:cTn id="41" dur="1" fill="hold"/>
                                        <p:tgtEl>
                                          <p:spTgt spid="6"/>
                                        </p:tgtEl>
                                      </p:cBhvr>
                                    </p:cmd>
                                  </p:childTnLst>
                                </p:cTn>
                              </p:par>
                            </p:childTnLst>
                          </p:cTn>
                        </p:par>
                      </p:childTnLst>
                    </p:cTn>
                  </p:par>
                </p:childTnLst>
              </p:cTn>
              <p:nextCondLst>
                <p:cond evt="onClick" delay="0">
                  <p:tgtEl>
                    <p:spTgt spid="3"/>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12"/>
                                        </p:tgtEl>
                                        <p:attrNameLst>
                                          <p:attrName>fillcolor</p:attrName>
                                        </p:attrNameLst>
                                      </p:cBhvr>
                                      <p:to>
                                        <a:srgbClr val="A5A5A5"/>
                                      </p:to>
                                    </p:animClr>
                                    <p:set>
                                      <p:cBhvr>
                                        <p:cTn id="47" dur="2000" fill="hold"/>
                                        <p:tgtEl>
                                          <p:spTgt spid="12"/>
                                        </p:tgtEl>
                                        <p:attrNameLst>
                                          <p:attrName>fill.type</p:attrName>
                                        </p:attrNameLst>
                                      </p:cBhvr>
                                      <p:to>
                                        <p:strVal val="solid"/>
                                      </p:to>
                                    </p:set>
                                    <p:set>
                                      <p:cBhvr>
                                        <p:cTn id="48" dur="2000" fill="hold"/>
                                        <p:tgtEl>
                                          <p:spTgt spid="12"/>
                                        </p:tgtEl>
                                        <p:attrNameLst>
                                          <p:attrName>fill.on</p:attrName>
                                        </p:attrNameLst>
                                      </p:cBhvr>
                                      <p:to>
                                        <p:strVal val="true"/>
                                      </p:to>
                                    </p:set>
                                  </p:childTnLst>
                                </p:cTn>
                              </p:par>
                              <p:par>
                                <p:cTn id="49" presetID="1" presetClass="mediacall" presetSubtype="0" fill="hold" nodeType="withEffect">
                                  <p:stCondLst>
                                    <p:cond delay="0"/>
                                  </p:stCondLst>
                                  <p:childTnLst>
                                    <p:cmd type="call" cmd="playFrom(0.0)">
                                      <p:cBhvr>
                                        <p:cTn id="50" dur="3000" fill="hold"/>
                                        <p:tgtEl>
                                          <p:spTgt spid="13"/>
                                        </p:tgtEl>
                                      </p:cBhvr>
                                    </p:cmd>
                                  </p:childTnLst>
                                </p:cTn>
                              </p:par>
                            </p:childTnLst>
                          </p:cTn>
                        </p:par>
                      </p:childTnLst>
                    </p:cTn>
                  </p:par>
                </p:childTnLst>
              </p:cTn>
              <p:nextCondLst>
                <p:cond evt="onClick" delay="0">
                  <p:tgtEl>
                    <p:spTgt spid="12"/>
                  </p:tgtEl>
                </p:cond>
              </p:nextCondLst>
            </p:seq>
            <p:audio>
              <p:cMediaNode vol="80000">
                <p:cTn id="51" fill="hold" display="0">
                  <p:stCondLst>
                    <p:cond delay="indefinite"/>
                  </p:stCondLst>
                  <p:endCondLst>
                    <p:cond evt="onStopAudio" delay="0">
                      <p:tgtEl>
                        <p:sldTgt/>
                      </p:tgtEl>
                    </p:cond>
                  </p:endCondLst>
                </p:cTn>
                <p:tgtEl>
                  <p:spTgt spid="13"/>
                </p:tgtEl>
              </p:cMediaNode>
            </p:audio>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1" presetClass="emph" presetSubtype="2" fill="hold" nodeType="clickEffect">
                                  <p:stCondLst>
                                    <p:cond delay="0"/>
                                  </p:stCondLst>
                                  <p:childTnLst>
                                    <p:animClr clrSpc="rgb" dir="cw">
                                      <p:cBhvr>
                                        <p:cTn id="56" dur="2000" fill="hold"/>
                                        <p:tgtEl>
                                          <p:spTgt spid="14"/>
                                        </p:tgtEl>
                                        <p:attrNameLst>
                                          <p:attrName>fillcolor</p:attrName>
                                        </p:attrNameLst>
                                      </p:cBhvr>
                                      <p:to>
                                        <a:srgbClr val="A5A5A5"/>
                                      </p:to>
                                    </p:animClr>
                                    <p:set>
                                      <p:cBhvr>
                                        <p:cTn id="57" dur="2000" fill="hold"/>
                                        <p:tgtEl>
                                          <p:spTgt spid="14"/>
                                        </p:tgtEl>
                                        <p:attrNameLst>
                                          <p:attrName>fill.type</p:attrName>
                                        </p:attrNameLst>
                                      </p:cBhvr>
                                      <p:to>
                                        <p:strVal val="solid"/>
                                      </p:to>
                                    </p:set>
                                    <p:set>
                                      <p:cBhvr>
                                        <p:cTn id="58" dur="2000" fill="hold"/>
                                        <p:tgtEl>
                                          <p:spTgt spid="14"/>
                                        </p:tgtEl>
                                        <p:attrNameLst>
                                          <p:attrName>fill.on</p:attrName>
                                        </p:attrNameLst>
                                      </p:cBhvr>
                                      <p:to>
                                        <p:strVal val="true"/>
                                      </p:to>
                                    </p:set>
                                  </p:childTnLst>
                                </p:cTn>
                              </p:par>
                              <p:par>
                                <p:cTn id="59" presetID="1" presetClass="mediacall" presetSubtype="0" fill="hold" nodeType="withEffect">
                                  <p:stCondLst>
                                    <p:cond delay="0"/>
                                  </p:stCondLst>
                                  <p:childTnLst>
                                    <p:cmd type="call" cmd="playFrom(0.0)">
                                      <p:cBhvr>
                                        <p:cTn id="60" dur="3000" fill="hold"/>
                                        <p:tgtEl>
                                          <p:spTgt spid="16"/>
                                        </p:tgtEl>
                                      </p:cBhvr>
                                    </p:cmd>
                                  </p:childTnLst>
                                </p:cTn>
                              </p:par>
                            </p:childTnLst>
                          </p:cTn>
                        </p:par>
                      </p:childTnLst>
                    </p:cTn>
                  </p:par>
                </p:childTnLst>
              </p:cTn>
              <p:nextCondLst>
                <p:cond evt="onClick" delay="0">
                  <p:tgtEl>
                    <p:spTgt spid="14"/>
                  </p:tgtEl>
                </p:cond>
              </p:nextCondLst>
            </p:seq>
            <p:seq concurrent="1" nextAc="seek">
              <p:cTn id="61" restart="whenNotActive" fill="hold" evtFilter="cancelBubble" nodeType="interactiveSeq">
                <p:stCondLst>
                  <p:cond evt="onClick" delay="0">
                    <p:tgtEl>
                      <p:spTgt spid="15"/>
                    </p:tgtEl>
                  </p:cond>
                </p:stCondLst>
                <p:endSync evt="end" delay="0">
                  <p:rtn val="all"/>
                </p:endSync>
                <p:childTnLst>
                  <p:par>
                    <p:cTn id="62" fill="hold">
                      <p:stCondLst>
                        <p:cond delay="0"/>
                      </p:stCondLst>
                      <p:childTnLst>
                        <p:par>
                          <p:cTn id="63" fill="hold">
                            <p:stCondLst>
                              <p:cond delay="0"/>
                            </p:stCondLst>
                            <p:childTnLst>
                              <p:par>
                                <p:cTn id="64" presetID="1" presetClass="emph" presetSubtype="2" fill="hold" nodeType="clickEffect">
                                  <p:stCondLst>
                                    <p:cond delay="0"/>
                                  </p:stCondLst>
                                  <p:childTnLst>
                                    <p:animClr clrSpc="rgb" dir="cw">
                                      <p:cBhvr>
                                        <p:cTn id="65" dur="2000" fill="hold"/>
                                        <p:tgtEl>
                                          <p:spTgt spid="15"/>
                                        </p:tgtEl>
                                        <p:attrNameLst>
                                          <p:attrName>fillcolor</p:attrName>
                                        </p:attrNameLst>
                                      </p:cBhvr>
                                      <p:to>
                                        <a:srgbClr val="A5A5A5"/>
                                      </p:to>
                                    </p:animClr>
                                    <p:set>
                                      <p:cBhvr>
                                        <p:cTn id="66" dur="2000" fill="hold"/>
                                        <p:tgtEl>
                                          <p:spTgt spid="15"/>
                                        </p:tgtEl>
                                        <p:attrNameLst>
                                          <p:attrName>fill.type</p:attrName>
                                        </p:attrNameLst>
                                      </p:cBhvr>
                                      <p:to>
                                        <p:strVal val="solid"/>
                                      </p:to>
                                    </p:set>
                                    <p:set>
                                      <p:cBhvr>
                                        <p:cTn id="67" dur="2000" fill="hold"/>
                                        <p:tgtEl>
                                          <p:spTgt spid="15"/>
                                        </p:tgtEl>
                                        <p:attrNameLst>
                                          <p:attrName>fill.on</p:attrName>
                                        </p:attrNameLst>
                                      </p:cBhvr>
                                      <p:to>
                                        <p:strVal val="true"/>
                                      </p:to>
                                    </p:set>
                                  </p:childTnLst>
                                </p:cTn>
                              </p:par>
                              <p:par>
                                <p:cTn id="68" presetID="1" presetClass="mediacall" presetSubtype="0" fill="hold" nodeType="withEffect">
                                  <p:stCondLst>
                                    <p:cond delay="0"/>
                                  </p:stCondLst>
                                  <p:childTnLst>
                                    <p:cmd type="call" cmd="playFrom(0.0)">
                                      <p:cBhvr>
                                        <p:cTn id="69" dur="3000" fill="hold"/>
                                        <p:tgtEl>
                                          <p:spTgt spid="17"/>
                                        </p:tgtEl>
                                      </p:cBhvr>
                                    </p:cmd>
                                  </p:childTnLst>
                                </p:cTn>
                              </p:par>
                            </p:childTnLst>
                          </p:cTn>
                        </p:par>
                      </p:childTnLst>
                    </p:cTn>
                  </p:par>
                </p:childTnLst>
              </p:cTn>
              <p:nextCondLst>
                <p:cond evt="onClick" delay="0">
                  <p:tgtEl>
                    <p:spTgt spid="15"/>
                  </p:tgtEl>
                </p:cond>
              </p:nextCondLst>
            </p:seq>
            <p:audio>
              <p:cMediaNode vol="80000">
                <p:cTn id="70" fill="hold" display="0">
                  <p:stCondLst>
                    <p:cond delay="indefinite"/>
                  </p:stCondLst>
                  <p:endCondLst>
                    <p:cond evt="onStopAudio" delay="0">
                      <p:tgtEl>
                        <p:sldTgt/>
                      </p:tgtEl>
                    </p:cond>
                  </p:endCondLst>
                </p:cTn>
                <p:tgtEl>
                  <p:spTgt spid="16"/>
                </p:tgtEl>
              </p:cMediaNode>
            </p:audio>
            <p:audio>
              <p:cMediaNode vol="80000">
                <p:cTn id="71" fill="hold" display="0">
                  <p:stCondLst>
                    <p:cond delay="indefinite"/>
                  </p:stCondLst>
                  <p:endCondLst>
                    <p:cond evt="onStopAudio" delay="0">
                      <p:tgtEl>
                        <p:sldTgt/>
                      </p:tgtEl>
                    </p:cond>
                  </p:endCondLst>
                </p:cTn>
                <p:tgtEl>
                  <p:spTgt spid="17"/>
                </p:tgtEl>
              </p:cMediaNode>
            </p:audio>
          </p:childTnLst>
        </p:cTn>
      </p:par>
    </p:tnLst>
    <p:bldLst>
      <p:bldP spid="2" grpId="0" animBg="1"/>
      <p:bldP spid="3" grpId="0" animBg="1"/>
      <p:bldP spid="12" grpId="0" animBg="1"/>
      <p:bldP spid="14" grpId="0" animBg="1"/>
      <p:bldP spid="1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1000" r="-54000"/>
          </a:stretch>
        </a:blipFill>
        <a:effectLst/>
      </p:bgPr>
    </p:bg>
    <p:spTree>
      <p:nvGrpSpPr>
        <p:cNvPr id="1" name=""/>
        <p:cNvGrpSpPr/>
        <p:nvPr/>
      </p:nvGrpSpPr>
      <p:grpSpPr>
        <a:xfrm>
          <a:off x="0" y="0"/>
          <a:ext cx="0" cy="0"/>
          <a:chOff x="0" y="0"/>
          <a:chExt cx="0" cy="0"/>
        </a:xfrm>
      </p:grpSpPr>
      <p:pic>
        <p:nvPicPr>
          <p:cNvPr id="13" name="Picture 12">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35717" y="5465333"/>
            <a:ext cx="1760580" cy="1430471"/>
          </a:xfrm>
          <a:prstGeom prst="rect">
            <a:avLst/>
          </a:prstGeom>
        </p:spPr>
      </p:pic>
      <p:sp>
        <p:nvSpPr>
          <p:cNvPr id="17" name="Rectangle 16"/>
          <p:cNvSpPr/>
          <p:nvPr/>
        </p:nvSpPr>
        <p:spPr>
          <a:xfrm>
            <a:off x="1524000" y="-19088"/>
            <a:ext cx="8928992" cy="646331"/>
          </a:xfrm>
          <a:prstGeom prst="rect">
            <a:avLst/>
          </a:prstGeom>
          <a:noFill/>
        </p:spPr>
        <p:txBody>
          <a:bodyPr wrap="squar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b="1" cap="all">
                <a:ln w="0"/>
                <a:solidFill>
                  <a:srgbClr val="FF0000"/>
                </a:solidFill>
                <a:effectLst>
                  <a:reflection blurRad="12700" stA="50000" endPos="50000" dist="5000" dir="5400000" sy="-100000" rotWithShape="0"/>
                </a:effectLst>
              </a:rPr>
              <a:t>BẢO VỆ KHU PHỐ</a:t>
            </a:r>
          </a:p>
        </p:txBody>
      </p:sp>
      <p:sp>
        <p:nvSpPr>
          <p:cNvPr id="2" name="Cloud Callout 1"/>
          <p:cNvSpPr/>
          <p:nvPr/>
        </p:nvSpPr>
        <p:spPr>
          <a:xfrm>
            <a:off x="2423593" y="2526735"/>
            <a:ext cx="6413041" cy="2016224"/>
          </a:xfrm>
          <a:prstGeom prst="cloudCallout">
            <a:avLst>
              <a:gd name="adj1" fmla="val 43909"/>
              <a:gd name="adj2" fmla="val 99436"/>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t>Yeah!!!</a:t>
            </a:r>
          </a:p>
          <a:p>
            <a:pPr algn="ctr"/>
            <a:r>
              <a:rPr lang="en-US" sz="3200" b="1"/>
              <a:t>Cảm ơn các bạn!!! </a:t>
            </a:r>
          </a:p>
        </p:txBody>
      </p:sp>
      <p:pic>
        <p:nvPicPr>
          <p:cNvPr id="14" name="bensound-jazzyfrenchy.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9815146" y="-1219200"/>
            <a:ext cx="609600" cy="609600"/>
          </a:xfrm>
          <a:prstGeom prst="rect">
            <a:avLst/>
          </a:prstGeom>
        </p:spPr>
      </p:pic>
    </p:spTree>
    <p:extLst>
      <p:ext uri="{BB962C8B-B14F-4D97-AF65-F5344CB8AC3E}">
        <p14:creationId xmlns:p14="http://schemas.microsoft.com/office/powerpoint/2010/main" val="33159446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3"/>
                                        </p:tgtEl>
                                        <p:attrNameLst>
                                          <p:attrName>r</p:attrName>
                                        </p:attrNameLst>
                                      </p:cBhvr>
                                    </p:animRot>
                                    <p:animRot by="-240000">
                                      <p:cBhvr>
                                        <p:cTn id="7" dur="200" fill="hold">
                                          <p:stCondLst>
                                            <p:cond delay="200"/>
                                          </p:stCondLst>
                                        </p:cTn>
                                        <p:tgtEl>
                                          <p:spTgt spid="13"/>
                                        </p:tgtEl>
                                        <p:attrNameLst>
                                          <p:attrName>r</p:attrName>
                                        </p:attrNameLst>
                                      </p:cBhvr>
                                    </p:animRot>
                                    <p:animRot by="240000">
                                      <p:cBhvr>
                                        <p:cTn id="8" dur="200" fill="hold">
                                          <p:stCondLst>
                                            <p:cond delay="400"/>
                                          </p:stCondLst>
                                        </p:cTn>
                                        <p:tgtEl>
                                          <p:spTgt spid="13"/>
                                        </p:tgtEl>
                                        <p:attrNameLst>
                                          <p:attrName>r</p:attrName>
                                        </p:attrNameLst>
                                      </p:cBhvr>
                                    </p:animRot>
                                    <p:animRot by="-240000">
                                      <p:cBhvr>
                                        <p:cTn id="9" dur="200" fill="hold">
                                          <p:stCondLst>
                                            <p:cond delay="600"/>
                                          </p:stCondLst>
                                        </p:cTn>
                                        <p:tgtEl>
                                          <p:spTgt spid="13"/>
                                        </p:tgtEl>
                                        <p:attrNameLst>
                                          <p:attrName>r</p:attrName>
                                        </p:attrNameLst>
                                      </p:cBhvr>
                                    </p:animRot>
                                    <p:animRot by="120000">
                                      <p:cBhvr>
                                        <p:cTn id="10" dur="200" fill="hold">
                                          <p:stCondLst>
                                            <p:cond delay="800"/>
                                          </p:stCondLst>
                                        </p:cTn>
                                        <p:tgtEl>
                                          <p:spTgt spid="13"/>
                                        </p:tgtEl>
                                        <p:attrNameLst>
                                          <p:attrName>r</p:attrName>
                                        </p:attrNameLst>
                                      </p:cBhvr>
                                    </p:animRot>
                                  </p:childTnLst>
                                </p:cTn>
                              </p:par>
                              <p:par>
                                <p:cTn id="11" presetID="34" presetClass="emph" presetSubtype="0" repeatCount="indefinite" fill="hold" grpId="0" nodeType="withEffect">
                                  <p:stCondLst>
                                    <p:cond delay="0"/>
                                  </p:stCondLst>
                                  <p:iterate type="lt">
                                    <p:tmPct val="10000"/>
                                  </p:iterate>
                                  <p:childTnLst>
                                    <p:animMotion origin="layout" path="M 0.0 0.0 L 0.0 -0.07213" pathEditMode="relative" ptsTypes="">
                                      <p:cBhvr>
                                        <p:cTn id="12" dur="250" accel="50000" decel="50000" autoRev="1" fill="hold">
                                          <p:stCondLst>
                                            <p:cond delay="0"/>
                                          </p:stCondLst>
                                        </p:cTn>
                                        <p:tgtEl>
                                          <p:spTgt spid="17"/>
                                        </p:tgtEl>
                                        <p:attrNameLst>
                                          <p:attrName>ppt_x</p:attrName>
                                          <p:attrName>ppt_y</p:attrName>
                                        </p:attrNameLst>
                                      </p:cBhvr>
                                    </p:animMotion>
                                    <p:animRot by="1500000">
                                      <p:cBhvr>
                                        <p:cTn id="13" dur="125" fill="hold">
                                          <p:stCondLst>
                                            <p:cond delay="0"/>
                                          </p:stCondLst>
                                        </p:cTn>
                                        <p:tgtEl>
                                          <p:spTgt spid="17"/>
                                        </p:tgtEl>
                                        <p:attrNameLst>
                                          <p:attrName>r</p:attrName>
                                        </p:attrNameLst>
                                      </p:cBhvr>
                                    </p:animRot>
                                    <p:animRot by="-1500000">
                                      <p:cBhvr>
                                        <p:cTn id="14" dur="125" fill="hold">
                                          <p:stCondLst>
                                            <p:cond delay="125"/>
                                          </p:stCondLst>
                                        </p:cTn>
                                        <p:tgtEl>
                                          <p:spTgt spid="17"/>
                                        </p:tgtEl>
                                        <p:attrNameLst>
                                          <p:attrName>r</p:attrName>
                                        </p:attrNameLst>
                                      </p:cBhvr>
                                    </p:animRot>
                                    <p:animRot by="-1500000">
                                      <p:cBhvr>
                                        <p:cTn id="15" dur="125" fill="hold">
                                          <p:stCondLst>
                                            <p:cond delay="250"/>
                                          </p:stCondLst>
                                        </p:cTn>
                                        <p:tgtEl>
                                          <p:spTgt spid="17"/>
                                        </p:tgtEl>
                                        <p:attrNameLst>
                                          <p:attrName>r</p:attrName>
                                        </p:attrNameLst>
                                      </p:cBhvr>
                                    </p:animRot>
                                    <p:animRot by="1500000">
                                      <p:cBhvr>
                                        <p:cTn id="16" dur="125" fill="hold">
                                          <p:stCondLst>
                                            <p:cond delay="375"/>
                                          </p:stCondLst>
                                        </p:cTn>
                                        <p:tgtEl>
                                          <p:spTgt spid="17"/>
                                        </p:tgtEl>
                                        <p:attrNameLst>
                                          <p:attrName>r</p:attrName>
                                        </p:attrNameLst>
                                      </p:cBhvr>
                                    </p:animRot>
                                  </p:childTnLst>
                                </p:cTn>
                              </p:par>
                              <p:par>
                                <p:cTn id="17" presetID="21" presetClass="emph" presetSubtype="0" repeatCount="indefinite" fill="hold" grpId="1" nodeType="withEffect">
                                  <p:stCondLst>
                                    <p:cond delay="0"/>
                                  </p:stCondLst>
                                  <p:iterate type="lt">
                                    <p:tmPct val="0"/>
                                  </p:iterate>
                                  <p:childTnLst>
                                    <p:animClr clrSpc="hsl" dir="cw">
                                      <p:cBhvr override="childStyle">
                                        <p:cTn id="18" dur="500" fill="hold"/>
                                        <p:tgtEl>
                                          <p:spTgt spid="17"/>
                                        </p:tgtEl>
                                        <p:attrNameLst>
                                          <p:attrName>style.color</p:attrName>
                                        </p:attrNameLst>
                                      </p:cBhvr>
                                      <p:by>
                                        <p:hsl h="7200000" s="0" l="0"/>
                                      </p:by>
                                    </p:animClr>
                                    <p:animClr clrSpc="hsl" dir="cw">
                                      <p:cBhvr>
                                        <p:cTn id="19" dur="500" fill="hold"/>
                                        <p:tgtEl>
                                          <p:spTgt spid="17"/>
                                        </p:tgtEl>
                                        <p:attrNameLst>
                                          <p:attrName>fillcolor</p:attrName>
                                        </p:attrNameLst>
                                      </p:cBhvr>
                                      <p:by>
                                        <p:hsl h="7200000" s="0" l="0"/>
                                      </p:by>
                                    </p:animClr>
                                    <p:animClr clrSpc="hsl" dir="cw">
                                      <p:cBhvr>
                                        <p:cTn id="20" dur="500" fill="hold"/>
                                        <p:tgtEl>
                                          <p:spTgt spid="17"/>
                                        </p:tgtEl>
                                        <p:attrNameLst>
                                          <p:attrName>stroke.color</p:attrName>
                                        </p:attrNameLst>
                                      </p:cBhvr>
                                      <p:by>
                                        <p:hsl h="7200000" s="0" l="0"/>
                                      </p:by>
                                    </p:animClr>
                                    <p:set>
                                      <p:cBhvr>
                                        <p:cTn id="21" dur="500" fill="hold"/>
                                        <p:tgtEl>
                                          <p:spTgt spid="17"/>
                                        </p:tgtEl>
                                        <p:attrNameLst>
                                          <p:attrName>fill.type</p:attrName>
                                        </p:attrNameLst>
                                      </p:cBhvr>
                                      <p:to>
                                        <p:strVal val="solid"/>
                                      </p:to>
                                    </p:set>
                                  </p:childTnLst>
                                </p:cTn>
                              </p:par>
                              <p:par>
                                <p:cTn id="22" presetID="6"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circle(in)">
                                      <p:cBhvr>
                                        <p:cTn id="24" dur="2000"/>
                                        <p:tgtEl>
                                          <p:spTgt spid="2"/>
                                        </p:tgtEl>
                                      </p:cBhvr>
                                    </p:animEffect>
                                  </p:childTnLst>
                                </p:cTn>
                              </p:par>
                              <p:par>
                                <p:cTn id="25" presetID="2" presetClass="mediacall" presetSubtype="0" fill="hold" nodeType="withEffect">
                                  <p:stCondLst>
                                    <p:cond delay="0"/>
                                  </p:stCondLst>
                                  <p:childTnLst>
                                    <p:cmd type="call" cmd="togglePause">
                                      <p:cBhvr>
                                        <p:cTn id="2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5660">
                <p:cTn id="27" fill="hold" display="0">
                  <p:stCondLst>
                    <p:cond delay="indefinite"/>
                  </p:stCondLst>
                  <p:endCondLst>
                    <p:cond evt="onStopAudio" delay="0">
                      <p:tgtEl>
                        <p:sldTgt/>
                      </p:tgtEl>
                    </p:cond>
                  </p:endCondLst>
                </p:cTn>
                <p:tgtEl>
                  <p:spTgt spid="14"/>
                </p:tgtEl>
              </p:cMediaNode>
            </p:audio>
          </p:childTnLst>
        </p:cTn>
      </p:par>
    </p:tnLst>
    <p:bldLst>
      <p:bldP spid="17" grpId="0"/>
      <p:bldP spid="17" grpId="1"/>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33180" y="331279"/>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23"/>
          <p:cNvSpPr/>
          <p:nvPr/>
        </p:nvSpPr>
        <p:spPr>
          <a:xfrm>
            <a:off x="-52405" y="156502"/>
            <a:ext cx="1440000" cy="1440000"/>
          </a:xfrm>
          <a:prstGeom prst="ellipse">
            <a:avLst/>
          </a:prstGeom>
          <a:blipFill dpi="0" rotWithShape="1">
            <a:blip r:embed="rId2"/>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23"/>
          <p:cNvSpPr/>
          <p:nvPr/>
        </p:nvSpPr>
        <p:spPr>
          <a:xfrm>
            <a:off x="10752000" y="214120"/>
            <a:ext cx="1440000" cy="1440000"/>
          </a:xfrm>
          <a:prstGeom prst="ellipse">
            <a:avLst/>
          </a:prstGeom>
          <a:blipFill dpi="0" rotWithShape="1">
            <a:blip r:embed="rId2"/>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9"/>
          <p:cNvSpPr txBox="1"/>
          <p:nvPr/>
        </p:nvSpPr>
        <p:spPr>
          <a:xfrm>
            <a:off x="1539995" y="460190"/>
            <a:ext cx="2834446"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2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9" name="文本框 48"/>
              <p:cNvSpPr txBox="1"/>
              <p:nvPr/>
            </p:nvSpPr>
            <p:spPr>
              <a:xfrm>
                <a:off x="1273554" y="957872"/>
                <a:ext cx="9326046" cy="1188018"/>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Cho hai tam giác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ABC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và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PMN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thoả mãn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70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8</m:t>
                    </m:r>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0</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8</m:t>
                    </m:r>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0</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𝑁</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m:t>
                    </m:r>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0</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zh-CN" altLang="en-US" sz="2800" dirty="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Chứng minh </a:t>
                </a:r>
                <a14:m>
                  <m:oMath xmlns:m="http://schemas.openxmlformats.org/officeDocument/2006/math">
                    <m:f>
                      <m:fPr>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𝐴𝐵</m:t>
                        </m:r>
                      </m:num>
                      <m:den>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𝑃𝑀</m:t>
                        </m:r>
                      </m:den>
                    </m:f>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num>
                      <m:den>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𝑀𝑁</m:t>
                        </m:r>
                      </m:den>
                    </m:f>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𝐶𝐴</m:t>
                        </m:r>
                      </m:num>
                      <m:den>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𝑁𝑃</m:t>
                        </m:r>
                      </m:den>
                    </m:f>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9" name="文本框 48"/>
              <p:cNvSpPr txBox="1">
                <a:spLocks noRot="1" noChangeAspect="1" noMove="1" noResize="1" noEditPoints="1" noAdjustHandles="1" noChangeArrowheads="1" noChangeShapeType="1" noTextEdit="1"/>
              </p:cNvSpPr>
              <p:nvPr/>
            </p:nvSpPr>
            <p:spPr>
              <a:xfrm>
                <a:off x="1273554" y="957872"/>
                <a:ext cx="9326046" cy="1188018"/>
              </a:xfrm>
              <a:prstGeom prst="rect">
                <a:avLst/>
              </a:prstGeom>
              <a:blipFill>
                <a:blip r:embed="rId3"/>
                <a:stretch>
                  <a:fillRect l="-1373" t="-3590" b="-20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文本框 48"/>
              <p:cNvSpPr txBox="1"/>
              <p:nvPr/>
            </p:nvSpPr>
            <p:spPr>
              <a:xfrm>
                <a:off x="623011" y="4422409"/>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𝑃𝑀𝑁</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0" name="文本框 48"/>
              <p:cNvSpPr txBox="1">
                <a:spLocks noRot="1" noChangeAspect="1" noMove="1" noResize="1" noEditPoints="1" noAdjustHandles="1" noChangeArrowheads="1" noChangeShapeType="1" noTextEdit="1"/>
              </p:cNvSpPr>
              <p:nvPr/>
            </p:nvSpPr>
            <p:spPr>
              <a:xfrm>
                <a:off x="623011" y="4422409"/>
                <a:ext cx="7401316" cy="523220"/>
              </a:xfrm>
              <a:prstGeom prst="rect">
                <a:avLst/>
              </a:prstGeom>
              <a:blipFill>
                <a:blip r:embed="rId4"/>
                <a:stretch>
                  <a:fillRect l="-1647"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文本框 48"/>
              <p:cNvSpPr txBox="1"/>
              <p:nvPr/>
            </p:nvSpPr>
            <p:spPr>
              <a:xfrm>
                <a:off x="667595" y="2620159"/>
                <a:ext cx="10407842" cy="537776"/>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Trong tam giác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ABC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ta có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180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70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80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1" name="文本框 48"/>
              <p:cNvSpPr txBox="1">
                <a:spLocks noRot="1" noChangeAspect="1" noMove="1" noResize="1" noEditPoints="1" noAdjustHandles="1" noChangeArrowheads="1" noChangeShapeType="1" noTextEdit="1"/>
              </p:cNvSpPr>
              <p:nvPr/>
            </p:nvSpPr>
            <p:spPr>
              <a:xfrm>
                <a:off x="667595" y="2620159"/>
                <a:ext cx="10407842" cy="537776"/>
              </a:xfrm>
              <a:prstGeom prst="rect">
                <a:avLst/>
              </a:prstGeom>
              <a:blipFill>
                <a:blip r:embed="rId5"/>
                <a:stretch>
                  <a:fillRect l="-1230" t="-9091"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文本框 48"/>
              <p:cNvSpPr txBox="1"/>
              <p:nvPr/>
            </p:nvSpPr>
            <p:spPr>
              <a:xfrm>
                <a:off x="623011" y="5010080"/>
                <a:ext cx="9890557" cy="879215"/>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Suy ra  </a:t>
                </a:r>
                <a14:m>
                  <m:oMath xmlns:m="http://schemas.openxmlformats.org/officeDocument/2006/math">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𝐴𝐵</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𝑃𝑀</m:t>
                        </m:r>
                      </m:den>
                    </m:f>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𝑀𝑁</m:t>
                        </m:r>
                      </m:den>
                    </m:f>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𝐶𝐴</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𝑁𝑃</m:t>
                        </m:r>
                      </m:den>
                    </m:f>
                  </m:oMath>
                </a14:m>
                <a:endParaRPr lang="zh-CN" altLang="en-US" sz="36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22" name="文本框 48"/>
              <p:cNvSpPr txBox="1">
                <a:spLocks noRot="1" noChangeAspect="1" noMove="1" noResize="1" noEditPoints="1" noAdjustHandles="1" noChangeArrowheads="1" noChangeShapeType="1" noTextEdit="1"/>
              </p:cNvSpPr>
              <p:nvPr/>
            </p:nvSpPr>
            <p:spPr>
              <a:xfrm>
                <a:off x="623011" y="5010080"/>
                <a:ext cx="9890557" cy="879215"/>
              </a:xfrm>
              <a:prstGeom prst="rect">
                <a:avLst/>
              </a:prstGeom>
              <a:blipFill>
                <a:blip r:embed="rId6"/>
                <a:stretch>
                  <a:fillRect l="-1232" b="-2083"/>
                </a:stretch>
              </a:blipFill>
            </p:spPr>
            <p:txBody>
              <a:bodyPr/>
              <a:lstStyle/>
              <a:p>
                <a:r>
                  <a:rPr lang="en-US">
                    <a:noFill/>
                  </a:rPr>
                  <a:t> </a:t>
                </a:r>
              </a:p>
            </p:txBody>
          </p:sp>
        </mc:Fallback>
      </mc:AlternateContent>
      <p:sp>
        <p:nvSpPr>
          <p:cNvPr id="13" name="文本框 9"/>
          <p:cNvSpPr txBox="1"/>
          <p:nvPr/>
        </p:nvSpPr>
        <p:spPr>
          <a:xfrm>
            <a:off x="5128195" y="2081991"/>
            <a:ext cx="1264214"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16" name="文本框 48"/>
          <p:cNvSpPr txBox="1"/>
          <p:nvPr/>
        </p:nvSpPr>
        <p:spPr>
          <a:xfrm>
            <a:off x="673783" y="3166744"/>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Xét hai tam giác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ABC</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PMN</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7" name="文本框 48"/>
              <p:cNvSpPr txBox="1"/>
              <p:nvPr/>
            </p:nvSpPr>
            <p:spPr>
              <a:xfrm>
                <a:off x="623011" y="3782803"/>
                <a:ext cx="8353038"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80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𝑁</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30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7" name="文本框 48"/>
              <p:cNvSpPr txBox="1">
                <a:spLocks noRot="1" noChangeAspect="1" noMove="1" noResize="1" noEditPoints="1" noAdjustHandles="1" noChangeArrowheads="1" noChangeShapeType="1" noTextEdit="1"/>
              </p:cNvSpPr>
              <p:nvPr/>
            </p:nvSpPr>
            <p:spPr>
              <a:xfrm>
                <a:off x="623011" y="3782803"/>
                <a:ext cx="8353038" cy="537776"/>
              </a:xfrm>
              <a:prstGeom prst="rect">
                <a:avLst/>
              </a:prstGeom>
              <a:blipFill>
                <a:blip r:embed="rId7"/>
                <a:stretch>
                  <a:fillRect t="-9091" b="-31818"/>
                </a:stretch>
              </a:blipFill>
            </p:spPr>
            <p:txBody>
              <a:bodyPr/>
              <a:lstStyle/>
              <a:p>
                <a:r>
                  <a:rPr lang="en-US">
                    <a:noFill/>
                  </a:rPr>
                  <a:t> </a:t>
                </a:r>
              </a:p>
            </p:txBody>
          </p:sp>
        </mc:Fallback>
      </mc:AlternateContent>
      <p:pic>
        <p:nvPicPr>
          <p:cNvPr id="3" name="Picture 2"/>
          <p:cNvPicPr>
            <a:picLocks noChangeAspect="1"/>
          </p:cNvPicPr>
          <p:nvPr/>
        </p:nvPicPr>
        <p:blipFill>
          <a:blip r:embed="rId8"/>
          <a:stretch>
            <a:fillRect/>
          </a:stretch>
        </p:blipFill>
        <p:spPr>
          <a:xfrm>
            <a:off x="6368140" y="3584433"/>
            <a:ext cx="5329859" cy="2199171"/>
          </a:xfrm>
          <a:prstGeom prst="rect">
            <a:avLst/>
          </a:prstGeom>
        </p:spPr>
      </p:pic>
    </p:spTree>
    <p:extLst>
      <p:ext uri="{BB962C8B-B14F-4D97-AF65-F5344CB8AC3E}">
        <p14:creationId xmlns:p14="http://schemas.microsoft.com/office/powerpoint/2010/main" val="28831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barn(inVertical)">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1000"/>
                                        <p:tgtEl>
                                          <p:spTgt spid="13"/>
                                        </p:tgtEl>
                                      </p:cBhvr>
                                    </p:animEffect>
                                    <p:anim calcmode="lin" valueType="num">
                                      <p:cBhvr>
                                        <p:cTn id="16" dur="1000" fill="hold"/>
                                        <p:tgtEl>
                                          <p:spTgt spid="13"/>
                                        </p:tgtEl>
                                        <p:attrNameLst>
                                          <p:attrName>ppt_x</p:attrName>
                                        </p:attrNameLst>
                                      </p:cBhvr>
                                      <p:tavLst>
                                        <p:tav tm="0">
                                          <p:val>
                                            <p:strVal val="#ppt_x"/>
                                          </p:val>
                                        </p:tav>
                                        <p:tav tm="100000">
                                          <p:val>
                                            <p:strVal val="#ppt_x"/>
                                          </p:val>
                                        </p:tav>
                                      </p:tavLst>
                                    </p:anim>
                                    <p:anim calcmode="lin" valueType="num">
                                      <p:cBhvr>
                                        <p:cTn id="1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1000"/>
                                        <p:tgtEl>
                                          <p:spTgt spid="20"/>
                                        </p:tgtEl>
                                      </p:cBhvr>
                                    </p:animEffect>
                                    <p:anim calcmode="lin" valueType="num">
                                      <p:cBhvr>
                                        <p:cTn id="49" dur="1000" fill="hold"/>
                                        <p:tgtEl>
                                          <p:spTgt spid="20"/>
                                        </p:tgtEl>
                                        <p:attrNameLst>
                                          <p:attrName>ppt_x</p:attrName>
                                        </p:attrNameLst>
                                      </p:cBhvr>
                                      <p:tavLst>
                                        <p:tav tm="0">
                                          <p:val>
                                            <p:strVal val="#ppt_x"/>
                                          </p:val>
                                        </p:tav>
                                        <p:tav tm="100000">
                                          <p:val>
                                            <p:strVal val="#ppt_x"/>
                                          </p:val>
                                        </p:tav>
                                      </p:tavLst>
                                    </p:anim>
                                    <p:anim calcmode="lin" valueType="num">
                                      <p:cBhvr>
                                        <p:cTn id="5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1000"/>
                                        <p:tgtEl>
                                          <p:spTgt spid="22"/>
                                        </p:tgtEl>
                                      </p:cBhvr>
                                    </p:animEffect>
                                    <p:anim calcmode="lin" valueType="num">
                                      <p:cBhvr>
                                        <p:cTn id="56" dur="1000" fill="hold"/>
                                        <p:tgtEl>
                                          <p:spTgt spid="22"/>
                                        </p:tgtEl>
                                        <p:attrNameLst>
                                          <p:attrName>ppt_x</p:attrName>
                                        </p:attrNameLst>
                                      </p:cBhvr>
                                      <p:tavLst>
                                        <p:tav tm="0">
                                          <p:val>
                                            <p:strVal val="#ppt_x"/>
                                          </p:val>
                                        </p:tav>
                                        <p:tav tm="100000">
                                          <p:val>
                                            <p:strVal val="#ppt_x"/>
                                          </p:val>
                                        </p:tav>
                                      </p:tavLst>
                                    </p:anim>
                                    <p:anim calcmode="lin" valueType="num">
                                      <p:cBhvr>
                                        <p:cTn id="5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13" grpId="0"/>
      <p:bldP spid="16" grpId="0"/>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40" name="文本框 9"/>
          <p:cNvSpPr txBox="1"/>
          <p:nvPr/>
        </p:nvSpPr>
        <p:spPr>
          <a:xfrm>
            <a:off x="5315583" y="2678359"/>
            <a:ext cx="1264214"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496011" y="3213510"/>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 Xét hai tam giác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ACD</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BCE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496011" y="4319229"/>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𝐴𝐶𝐷</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𝐵𝐶𝐸</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496011" y="4319229"/>
                <a:ext cx="7401316" cy="523220"/>
              </a:xfrm>
              <a:prstGeom prst="rect">
                <a:avLst/>
              </a:prstGeom>
              <a:blipFill>
                <a:blip r:embed="rId4"/>
                <a:stretch>
                  <a:fillRect l="-1647"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8"/>
              <p:cNvSpPr txBox="1"/>
              <p:nvPr/>
            </p:nvSpPr>
            <p:spPr>
              <a:xfrm>
                <a:off x="557697" y="3710586"/>
                <a:ext cx="8353038" cy="537583"/>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𝐴𝐷𝐶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𝐵𝐸𝐶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𝐴𝐶𝐷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𝐵𝐶𝐸</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3" name="文本框 48"/>
              <p:cNvSpPr txBox="1">
                <a:spLocks noRot="1" noChangeAspect="1" noMove="1" noResize="1" noEditPoints="1" noAdjustHandles="1" noChangeArrowheads="1" noChangeShapeType="1" noTextEdit="1"/>
              </p:cNvSpPr>
              <p:nvPr/>
            </p:nvSpPr>
            <p:spPr>
              <a:xfrm>
                <a:off x="557697" y="3710586"/>
                <a:ext cx="8353038" cy="537583"/>
              </a:xfrm>
              <a:prstGeom prst="rect">
                <a:avLst/>
              </a:prstGeom>
              <a:blipFill>
                <a:blip r:embed="rId5"/>
                <a:stretch>
                  <a:fillRect t="-9091"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文本框 48"/>
              <p:cNvSpPr txBox="1"/>
              <p:nvPr/>
            </p:nvSpPr>
            <p:spPr>
              <a:xfrm>
                <a:off x="496011" y="4982434"/>
                <a:ext cx="9890557" cy="88287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uy</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ra</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𝐶𝐴</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𝐶𝐵</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𝐶𝐷</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𝐶𝐸</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r>
                      <m:rPr>
                        <m:sty m:val="p"/>
                      </m:r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C</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𝐶𝐸</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𝐶𝐵</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𝐶𝐷</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5" name="文本框 48"/>
              <p:cNvSpPr txBox="1">
                <a:spLocks noRot="1" noChangeAspect="1" noMove="1" noResize="1" noEditPoints="1" noAdjustHandles="1" noChangeArrowheads="1" noChangeShapeType="1" noTextEdit="1"/>
              </p:cNvSpPr>
              <p:nvPr/>
            </p:nvSpPr>
            <p:spPr>
              <a:xfrm>
                <a:off x="496011" y="4982434"/>
                <a:ext cx="9890557" cy="882870"/>
              </a:xfrm>
              <a:prstGeom prst="rect">
                <a:avLst/>
              </a:prstGeom>
              <a:blipFill>
                <a:blip r:embed="rId6"/>
                <a:stretch>
                  <a:fillRect l="-1232" b="-1379"/>
                </a:stretch>
              </a:blipFill>
            </p:spPr>
            <p:txBody>
              <a:bodyPr/>
              <a:lstStyle/>
              <a:p>
                <a:r>
                  <a:rPr lang="en-US">
                    <a:noFill/>
                  </a:rPr>
                  <a:t> </a:t>
                </a:r>
              </a:p>
            </p:txBody>
          </p:sp>
        </mc:Fallback>
      </mc:AlternateContent>
      <p:sp>
        <p:nvSpPr>
          <p:cNvPr id="46" name="椭圆 23"/>
          <p:cNvSpPr/>
          <p:nvPr/>
        </p:nvSpPr>
        <p:spPr>
          <a:xfrm>
            <a:off x="9665025" y="4563872"/>
            <a:ext cx="1440000" cy="1440000"/>
          </a:xfrm>
          <a:prstGeom prst="ellipse">
            <a:avLst/>
          </a:prstGeom>
          <a:blipFill dpi="0" rotWithShape="1">
            <a:blip r:embed="rId7"/>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23"/>
          <p:cNvSpPr/>
          <p:nvPr/>
        </p:nvSpPr>
        <p:spPr>
          <a:xfrm>
            <a:off x="10661286" y="5254499"/>
            <a:ext cx="1440000" cy="1440000"/>
          </a:xfrm>
          <a:prstGeom prst="ellipse">
            <a:avLst/>
          </a:prstGeom>
          <a:blipFill dpi="0" rotWithShape="1">
            <a:blip r:embed="rId7"/>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23"/>
          <p:cNvSpPr/>
          <p:nvPr/>
        </p:nvSpPr>
        <p:spPr>
          <a:xfrm>
            <a:off x="10607665" y="3841497"/>
            <a:ext cx="1440000" cy="1440000"/>
          </a:xfrm>
          <a:prstGeom prst="ellipse">
            <a:avLst/>
          </a:prstGeom>
          <a:blipFill dpi="0" rotWithShape="1">
            <a:blip r:embed="rId7"/>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9"/>
          <p:cNvSpPr txBox="1"/>
          <p:nvPr/>
        </p:nvSpPr>
        <p:spPr>
          <a:xfrm>
            <a:off x="508511" y="423674"/>
            <a:ext cx="2834446"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3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3" name="Picture 2"/>
          <p:cNvPicPr>
            <a:picLocks noChangeAspect="1"/>
          </p:cNvPicPr>
          <p:nvPr/>
        </p:nvPicPr>
        <p:blipFill rotWithShape="1">
          <a:blip r:embed="rId8">
            <a:extLst>
              <a:ext uri="{28A0092B-C50C-407E-A947-70E740481C1C}">
                <a14:useLocalDpi xmlns:a14="http://schemas.microsoft.com/office/drawing/2010/main" val="0"/>
              </a:ext>
            </a:extLst>
          </a:blip>
          <a:srcRect b="7874"/>
          <a:stretch/>
        </p:blipFill>
        <p:spPr>
          <a:xfrm>
            <a:off x="496011" y="989104"/>
            <a:ext cx="9587464" cy="1370817"/>
          </a:xfrm>
          <a:prstGeom prst="rect">
            <a:avLst/>
          </a:prstGeom>
        </p:spPr>
      </p:pic>
      <p:pic>
        <p:nvPicPr>
          <p:cNvPr id="18" name="Picture 17"/>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6759" y="1511442"/>
            <a:ext cx="3768090" cy="2128084"/>
          </a:xfrm>
          <a:prstGeom prst="rect">
            <a:avLst/>
          </a:prstGeom>
          <a:noFill/>
          <a:ln>
            <a:noFill/>
          </a:ln>
        </p:spPr>
      </p:pic>
    </p:spTree>
    <p:extLst>
      <p:ext uri="{BB962C8B-B14F-4D97-AF65-F5344CB8AC3E}">
        <p14:creationId xmlns:p14="http://schemas.microsoft.com/office/powerpoint/2010/main" val="2901766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fade">
                                      <p:cBhvr>
                                        <p:cTn id="15" dur="1000"/>
                                        <p:tgtEl>
                                          <p:spTgt spid="40"/>
                                        </p:tgtEl>
                                      </p:cBhvr>
                                    </p:animEffect>
                                    <p:anim calcmode="lin" valueType="num">
                                      <p:cBhvr>
                                        <p:cTn id="16" dur="1000" fill="hold"/>
                                        <p:tgtEl>
                                          <p:spTgt spid="40"/>
                                        </p:tgtEl>
                                        <p:attrNameLst>
                                          <p:attrName>ppt_x</p:attrName>
                                        </p:attrNameLst>
                                      </p:cBhvr>
                                      <p:tavLst>
                                        <p:tav tm="0">
                                          <p:val>
                                            <p:strVal val="#ppt_x"/>
                                          </p:val>
                                        </p:tav>
                                        <p:tav tm="100000">
                                          <p:val>
                                            <p:strVal val="#ppt_x"/>
                                          </p:val>
                                        </p:tav>
                                      </p:tavLst>
                                    </p:anim>
                                    <p:anim calcmode="lin" valueType="num">
                                      <p:cBhvr>
                                        <p:cTn id="1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barn(inVertical)">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barn(inVertical)">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barn(inVertical)">
                                      <p:cBhvr>
                                        <p:cTn id="37" dur="500"/>
                                        <p:tgtEl>
                                          <p:spTgt spid="4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inVertical)">
                                      <p:cBhvr>
                                        <p:cTn id="4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45" grpId="0"/>
      <p:bldP spid="1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rcRect l="11373" b="11098"/>
          <a:stretch>
            <a:fillRect/>
          </a:stretch>
        </p:blipFill>
        <p:spPr>
          <a:xfrm rot="8702204">
            <a:off x="4119431" y="-1461679"/>
            <a:ext cx="4630566" cy="3266258"/>
          </a:xfrm>
          <a:custGeom>
            <a:avLst/>
            <a:gdLst>
              <a:gd name="connsiteX0" fmla="*/ 4630566 w 4630566"/>
              <a:gd name="connsiteY0" fmla="*/ 3266258 h 3266258"/>
              <a:gd name="connsiteX1" fmla="*/ 0 w 4630566"/>
              <a:gd name="connsiteY1" fmla="*/ 28323 h 3266258"/>
              <a:gd name="connsiteX2" fmla="*/ 19806 w 4630566"/>
              <a:gd name="connsiteY2" fmla="*/ 0 h 3266258"/>
              <a:gd name="connsiteX3" fmla="*/ 3483265 w 4630566"/>
              <a:gd name="connsiteY3" fmla="*/ 0 h 3266258"/>
              <a:gd name="connsiteX4" fmla="*/ 4630566 w 4630566"/>
              <a:gd name="connsiteY4" fmla="*/ 802253 h 3266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566" h="3266258">
                <a:moveTo>
                  <a:pt x="4630566" y="3266258"/>
                </a:moveTo>
                <a:lnTo>
                  <a:pt x="0" y="28323"/>
                </a:lnTo>
                <a:lnTo>
                  <a:pt x="19806" y="0"/>
                </a:lnTo>
                <a:lnTo>
                  <a:pt x="3483265" y="0"/>
                </a:lnTo>
                <a:lnTo>
                  <a:pt x="4630566" y="802253"/>
                </a:lnTo>
                <a:close/>
              </a:path>
            </a:pathLst>
          </a:custGeom>
        </p:spPr>
      </p:pic>
      <p:pic>
        <p:nvPicPr>
          <p:cNvPr id="8" name="图片 7"/>
          <p:cNvPicPr>
            <a:picLocks noChangeAspect="1"/>
          </p:cNvPicPr>
          <p:nvPr/>
        </p:nvPicPr>
        <p:blipFill>
          <a:blip r:embed="rId3"/>
          <a:srcRect t="47562" r="49103"/>
          <a:stretch>
            <a:fillRect/>
          </a:stretch>
        </p:blipFill>
        <p:spPr>
          <a:xfrm rot="8698124">
            <a:off x="3985226" y="4842521"/>
            <a:ext cx="4221547" cy="3106670"/>
          </a:xfrm>
          <a:custGeom>
            <a:avLst/>
            <a:gdLst>
              <a:gd name="connsiteX0" fmla="*/ 2075476 w 4221547"/>
              <a:gd name="connsiteY0" fmla="*/ 3106670 h 3106670"/>
              <a:gd name="connsiteX1" fmla="*/ 0 w 4221547"/>
              <a:gd name="connsiteY1" fmla="*/ 1651717 h 3106670"/>
              <a:gd name="connsiteX2" fmla="*/ 0 w 4221547"/>
              <a:gd name="connsiteY2" fmla="*/ 444248 h 3106670"/>
              <a:gd name="connsiteX3" fmla="*/ 311427 w 4221547"/>
              <a:gd name="connsiteY3" fmla="*/ 0 h 3106670"/>
              <a:gd name="connsiteX4" fmla="*/ 4221547 w 4221547"/>
              <a:gd name="connsiteY4" fmla="*/ 2741077 h 3106670"/>
              <a:gd name="connsiteX5" fmla="*/ 3965258 w 4221547"/>
              <a:gd name="connsiteY5" fmla="*/ 3106670 h 310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1547" h="3106670">
                <a:moveTo>
                  <a:pt x="2075476" y="3106670"/>
                </a:moveTo>
                <a:lnTo>
                  <a:pt x="0" y="1651717"/>
                </a:lnTo>
                <a:lnTo>
                  <a:pt x="0" y="444248"/>
                </a:lnTo>
                <a:lnTo>
                  <a:pt x="311427" y="0"/>
                </a:lnTo>
                <a:lnTo>
                  <a:pt x="4221547" y="2741077"/>
                </a:lnTo>
                <a:lnTo>
                  <a:pt x="3965258" y="3106670"/>
                </a:lnTo>
                <a:close/>
              </a:path>
            </a:pathLst>
          </a:custGeom>
        </p:spPr>
      </p:pic>
      <p:sp>
        <p:nvSpPr>
          <p:cNvPr id="87" name="文本框 86"/>
          <p:cNvSpPr txBox="1"/>
          <p:nvPr/>
        </p:nvSpPr>
        <p:spPr>
          <a:xfrm>
            <a:off x="4056873" y="3157000"/>
            <a:ext cx="4525938" cy="584775"/>
          </a:xfrm>
          <a:prstGeom prst="rect">
            <a:avLst/>
          </a:prstGeom>
          <a:noFill/>
        </p:spPr>
        <p:txBody>
          <a:bodyPr wrap="square" rtlCol="0">
            <a:spAutoFit/>
          </a:bodyPr>
          <a:lstStyle/>
          <a:p>
            <a:r>
              <a:rPr lang="en-US" altLang="zh-CN" sz="3200" b="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HOẠT ĐỘNG MỞ ĐẦU</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20666104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40" name="文本框 9"/>
          <p:cNvSpPr txBox="1"/>
          <p:nvPr/>
        </p:nvSpPr>
        <p:spPr>
          <a:xfrm>
            <a:off x="5315583" y="2678359"/>
            <a:ext cx="1264214"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496011" y="3213510"/>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b) Xét hai tam giác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ACD</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AHE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496011" y="4319229"/>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𝐴𝐶𝐷</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𝐴𝐻𝐸</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496011" y="4319229"/>
                <a:ext cx="7401316" cy="523220"/>
              </a:xfrm>
              <a:prstGeom prst="rect">
                <a:avLst/>
              </a:prstGeom>
              <a:blipFill>
                <a:blip r:embed="rId4"/>
                <a:stretch>
                  <a:fillRect l="-1647" t="-12941" b="-329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8"/>
              <p:cNvSpPr txBox="1"/>
              <p:nvPr/>
            </p:nvSpPr>
            <p:spPr>
              <a:xfrm>
                <a:off x="557697" y="3710586"/>
                <a:ext cx="8353038"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𝐴𝐷𝐶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𝐴𝐸𝐻</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𝐶𝐴𝐷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𝐻𝐴𝐸</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3" name="文本框 48"/>
              <p:cNvSpPr txBox="1">
                <a:spLocks noRot="1" noChangeAspect="1" noMove="1" noResize="1" noEditPoints="1" noAdjustHandles="1" noChangeArrowheads="1" noChangeShapeType="1" noTextEdit="1"/>
              </p:cNvSpPr>
              <p:nvPr/>
            </p:nvSpPr>
            <p:spPr>
              <a:xfrm>
                <a:off x="557697" y="3710586"/>
                <a:ext cx="8353038" cy="537776"/>
              </a:xfrm>
              <a:prstGeom prst="rect">
                <a:avLst/>
              </a:prstGeom>
              <a:blipFill>
                <a:blip r:embed="rId5"/>
                <a:stretch>
                  <a:fillRect t="-9091"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文本框 48"/>
              <p:cNvSpPr txBox="1"/>
              <p:nvPr/>
            </p:nvSpPr>
            <p:spPr>
              <a:xfrm>
                <a:off x="496011" y="4982434"/>
                <a:ext cx="9890557" cy="88287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uy</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ra</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𝐴𝐶</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𝐴𝐷</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𝐴𝐸</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r>
                      <m:rPr>
                        <m:sty m:val="p"/>
                      </m:r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A</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𝐴𝐸</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𝐴𝐷</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5" name="文本框 48"/>
              <p:cNvSpPr txBox="1">
                <a:spLocks noRot="1" noChangeAspect="1" noMove="1" noResize="1" noEditPoints="1" noAdjustHandles="1" noChangeArrowheads="1" noChangeShapeType="1" noTextEdit="1"/>
              </p:cNvSpPr>
              <p:nvPr/>
            </p:nvSpPr>
            <p:spPr>
              <a:xfrm>
                <a:off x="496011" y="4982434"/>
                <a:ext cx="9890557" cy="882870"/>
              </a:xfrm>
              <a:prstGeom prst="rect">
                <a:avLst/>
              </a:prstGeom>
              <a:blipFill>
                <a:blip r:embed="rId6"/>
                <a:stretch>
                  <a:fillRect l="-1232" b="-1379"/>
                </a:stretch>
              </a:blipFill>
            </p:spPr>
            <p:txBody>
              <a:bodyPr/>
              <a:lstStyle/>
              <a:p>
                <a:r>
                  <a:rPr lang="en-US">
                    <a:noFill/>
                  </a:rPr>
                  <a:t> </a:t>
                </a:r>
              </a:p>
            </p:txBody>
          </p:sp>
        </mc:Fallback>
      </mc:AlternateContent>
      <p:sp>
        <p:nvSpPr>
          <p:cNvPr id="46" name="椭圆 23"/>
          <p:cNvSpPr/>
          <p:nvPr/>
        </p:nvSpPr>
        <p:spPr>
          <a:xfrm>
            <a:off x="9665025" y="4563872"/>
            <a:ext cx="1440000" cy="1440000"/>
          </a:xfrm>
          <a:prstGeom prst="ellipse">
            <a:avLst/>
          </a:prstGeom>
          <a:blipFill dpi="0" rotWithShape="1">
            <a:blip r:embed="rId7"/>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椭圆 23"/>
          <p:cNvSpPr/>
          <p:nvPr/>
        </p:nvSpPr>
        <p:spPr>
          <a:xfrm>
            <a:off x="10661286" y="5254499"/>
            <a:ext cx="1440000" cy="1440000"/>
          </a:xfrm>
          <a:prstGeom prst="ellipse">
            <a:avLst/>
          </a:prstGeom>
          <a:blipFill dpi="0" rotWithShape="1">
            <a:blip r:embed="rId7"/>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23"/>
          <p:cNvSpPr/>
          <p:nvPr/>
        </p:nvSpPr>
        <p:spPr>
          <a:xfrm>
            <a:off x="10607665" y="3841497"/>
            <a:ext cx="1440000" cy="1440000"/>
          </a:xfrm>
          <a:prstGeom prst="ellipse">
            <a:avLst/>
          </a:prstGeom>
          <a:blipFill dpi="0" rotWithShape="1">
            <a:blip r:embed="rId7"/>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9"/>
          <p:cNvSpPr txBox="1"/>
          <p:nvPr/>
        </p:nvSpPr>
        <p:spPr>
          <a:xfrm>
            <a:off x="508511" y="423674"/>
            <a:ext cx="2834446"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3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3" name="Picture 2"/>
          <p:cNvPicPr>
            <a:picLocks noChangeAspect="1"/>
          </p:cNvPicPr>
          <p:nvPr/>
        </p:nvPicPr>
        <p:blipFill rotWithShape="1">
          <a:blip r:embed="rId8">
            <a:extLst>
              <a:ext uri="{28A0092B-C50C-407E-A947-70E740481C1C}">
                <a14:useLocalDpi xmlns:a14="http://schemas.microsoft.com/office/drawing/2010/main" val="0"/>
              </a:ext>
            </a:extLst>
          </a:blip>
          <a:srcRect b="7874"/>
          <a:stretch/>
        </p:blipFill>
        <p:spPr>
          <a:xfrm>
            <a:off x="496011" y="989104"/>
            <a:ext cx="9587464" cy="1370817"/>
          </a:xfrm>
          <a:prstGeom prst="rect">
            <a:avLst/>
          </a:prstGeom>
        </p:spPr>
      </p:pic>
      <p:pic>
        <p:nvPicPr>
          <p:cNvPr id="18" name="Picture 17"/>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6759" y="1511442"/>
            <a:ext cx="3768090" cy="2128084"/>
          </a:xfrm>
          <a:prstGeom prst="rect">
            <a:avLst/>
          </a:prstGeom>
          <a:noFill/>
          <a:ln>
            <a:noFill/>
          </a:ln>
        </p:spPr>
      </p:pic>
    </p:spTree>
    <p:extLst>
      <p:ext uri="{BB962C8B-B14F-4D97-AF65-F5344CB8AC3E}">
        <p14:creationId xmlns:p14="http://schemas.microsoft.com/office/powerpoint/2010/main" val="3782959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500"/>
                                        <p:tgtEl>
                                          <p:spTgt spid="4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arn(inVertical)">
                                      <p:cBhvr>
                                        <p:cTn id="10" dur="500"/>
                                        <p:tgtEl>
                                          <p:spTgt spid="4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barn(inVertical)">
                                      <p:cBhvr>
                                        <p:cTn id="13" dur="500"/>
                                        <p:tgtEl>
                                          <p:spTgt spid="4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barn(inVertical)">
                                      <p:cBhvr>
                                        <p:cTn id="16"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9"/>
          <p:cNvSpPr txBox="1"/>
          <p:nvPr/>
        </p:nvSpPr>
        <p:spPr>
          <a:xfrm>
            <a:off x="4827503" y="3130324"/>
            <a:ext cx="1264214"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514332" y="3610291"/>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 Xét hai tam giác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OAD</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OCB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443197" y="4822487"/>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𝐴𝑂𝐷</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𝑂𝐶𝐵</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443197" y="4822487"/>
                <a:ext cx="7401316" cy="523220"/>
              </a:xfrm>
              <a:prstGeom prst="rect">
                <a:avLst/>
              </a:prstGeom>
              <a:blipFill>
                <a:blip r:embed="rId2"/>
                <a:stretch>
                  <a:fillRect l="-1730"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8"/>
              <p:cNvSpPr txBox="1"/>
              <p:nvPr/>
            </p:nvSpPr>
            <p:spPr>
              <a:xfrm>
                <a:off x="504883" y="4213844"/>
                <a:ext cx="8353038"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𝑂𝐴𝐷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𝑂𝐶𝐵</m:t>
                        </m:r>
                      </m:e>
                    </m:acc>
                    <m:r>
                      <a:rPr lang="en-US" altLang="zh-CN" sz="28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(giả thiết);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𝐴𝑂𝐷</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𝐶𝑂𝐵</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3" name="文本框 48"/>
              <p:cNvSpPr txBox="1">
                <a:spLocks noRot="1" noChangeAspect="1" noMove="1" noResize="1" noEditPoints="1" noAdjustHandles="1" noChangeArrowheads="1" noChangeShapeType="1" noTextEdit="1"/>
              </p:cNvSpPr>
              <p:nvPr/>
            </p:nvSpPr>
            <p:spPr>
              <a:xfrm>
                <a:off x="504883" y="4213844"/>
                <a:ext cx="8353038" cy="537776"/>
              </a:xfrm>
              <a:prstGeom prst="rect">
                <a:avLst/>
              </a:prstGeom>
              <a:blipFill>
                <a:blip r:embed="rId3"/>
                <a:stretch>
                  <a:fillRect t="-7955" b="-31818"/>
                </a:stretch>
              </a:blipFill>
            </p:spPr>
            <p:txBody>
              <a:bodyPr/>
              <a:lstStyle/>
              <a:p>
                <a:r>
                  <a:rPr lang="en-US">
                    <a:noFill/>
                  </a:rPr>
                  <a:t> </a:t>
                </a:r>
              </a:p>
            </p:txBody>
          </p:sp>
        </mc:Fallback>
      </mc:AlternateContent>
      <p:sp>
        <p:nvSpPr>
          <p:cNvPr id="47" name="椭圆 23"/>
          <p:cNvSpPr/>
          <p:nvPr/>
        </p:nvSpPr>
        <p:spPr>
          <a:xfrm>
            <a:off x="10609091" y="1639896"/>
            <a:ext cx="1440000" cy="1440000"/>
          </a:xfrm>
          <a:prstGeom prst="ellipse">
            <a:avLst/>
          </a:prstGeom>
          <a:blipFill dpi="0" rotWithShape="1">
            <a:blip r:embed="rId4"/>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23"/>
          <p:cNvSpPr/>
          <p:nvPr/>
        </p:nvSpPr>
        <p:spPr>
          <a:xfrm>
            <a:off x="10555470" y="226894"/>
            <a:ext cx="1440000" cy="1440000"/>
          </a:xfrm>
          <a:prstGeom prst="ellipse">
            <a:avLst/>
          </a:prstGeom>
          <a:blipFill dpi="0" rotWithShape="1">
            <a:blip r:embed="rId4"/>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9"/>
          <p:cNvSpPr txBox="1"/>
          <p:nvPr/>
        </p:nvSpPr>
        <p:spPr>
          <a:xfrm>
            <a:off x="443197" y="303287"/>
            <a:ext cx="2834446"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a:t>
            </a:r>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4</a:t>
            </a:r>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197" y="793712"/>
            <a:ext cx="9449786" cy="2437684"/>
          </a:xfrm>
          <a:prstGeom prst="rect">
            <a:avLst/>
          </a:prstGeom>
        </p:spPr>
      </p:pic>
    </p:spTree>
    <p:extLst>
      <p:ext uri="{BB962C8B-B14F-4D97-AF65-F5344CB8AC3E}">
        <p14:creationId xmlns:p14="http://schemas.microsoft.com/office/powerpoint/2010/main" val="266811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strVal val="#ppt_w+.3"/>
                                          </p:val>
                                        </p:tav>
                                        <p:tav tm="100000">
                                          <p:val>
                                            <p:strVal val="#ppt_w"/>
                                          </p:val>
                                        </p:tav>
                                      </p:tavLst>
                                    </p:anim>
                                    <p:anim calcmode="lin" valueType="num">
                                      <p:cBhvr>
                                        <p:cTn id="8" dur="1000" fill="hold"/>
                                        <p:tgtEl>
                                          <p:spTgt spid="16"/>
                                        </p:tgtEl>
                                        <p:attrNameLst>
                                          <p:attrName>ppt_h</p:attrName>
                                        </p:attrNameLst>
                                      </p:cBhvr>
                                      <p:tavLst>
                                        <p:tav tm="0">
                                          <p:val>
                                            <p:strVal val="#ppt_h"/>
                                          </p:val>
                                        </p:tav>
                                        <p:tav tm="100000">
                                          <p:val>
                                            <p:strVal val="#ppt_h"/>
                                          </p:val>
                                        </p:tav>
                                      </p:tavLst>
                                    </p:anim>
                                    <p:animEffect transition="in" filter="fade">
                                      <p:cBhvr>
                                        <p:cTn id="9" dur="1000"/>
                                        <p:tgtEl>
                                          <p:spTgt spid="16"/>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3"/>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circle(in)">
                                      <p:cBhvr>
                                        <p:cTn id="19" dur="2000"/>
                                        <p:tgtEl>
                                          <p:spTgt spid="40"/>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circle(in)">
                                      <p:cBhvr>
                                        <p:cTn id="24" dur="2000"/>
                                        <p:tgtEl>
                                          <p:spTgt spid="41"/>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circle(in)">
                                      <p:cBhvr>
                                        <p:cTn id="27" dur="2000"/>
                                        <p:tgtEl>
                                          <p:spTgt spid="43"/>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circle(in)">
                                      <p:cBhvr>
                                        <p:cTn id="30" dur="20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P spid="1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9"/>
          <p:cNvSpPr txBox="1"/>
          <p:nvPr/>
        </p:nvSpPr>
        <p:spPr>
          <a:xfrm>
            <a:off x="4827503" y="3130324"/>
            <a:ext cx="1264214"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5" name="文本框 48"/>
              <p:cNvSpPr txBox="1"/>
              <p:nvPr/>
            </p:nvSpPr>
            <p:spPr>
              <a:xfrm>
                <a:off x="443197" y="3540111"/>
                <a:ext cx="9890557" cy="88287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b) Vì </a:t>
                </a:r>
                <a14:m>
                  <m:oMath xmlns:m="http://schemas.openxmlformats.org/officeDocument/2006/math">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𝐴𝑂𝐷</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𝑂𝐶𝐵</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n</a:t>
                </a:r>
                <a14:m>
                  <m:oMath xmlns:m="http://schemas.openxmlformats.org/officeDocument/2006/math">
                    <m:r>
                      <a:rPr lang="en-US" altLang="zh-CN" sz="360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ê</m:t>
                    </m:r>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n</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𝑂𝐴</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𝑂𝐶</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𝑂𝐷</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𝑂𝐵</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𝑂𝐴</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m:t>
                        </m:r>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𝐷</m:t>
                        </m:r>
                      </m:den>
                    </m:f>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m:t>
                        </m:r>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𝑂𝐵</m:t>
                        </m:r>
                      </m:den>
                    </m:f>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5" name="文本框 48"/>
              <p:cNvSpPr txBox="1">
                <a:spLocks noRot="1" noChangeAspect="1" noMove="1" noResize="1" noEditPoints="1" noAdjustHandles="1" noChangeArrowheads="1" noChangeShapeType="1" noTextEdit="1"/>
              </p:cNvSpPr>
              <p:nvPr/>
            </p:nvSpPr>
            <p:spPr>
              <a:xfrm>
                <a:off x="443197" y="3540111"/>
                <a:ext cx="9890557" cy="882870"/>
              </a:xfrm>
              <a:prstGeom prst="rect">
                <a:avLst/>
              </a:prstGeom>
              <a:blipFill>
                <a:blip r:embed="rId2"/>
                <a:stretch>
                  <a:fillRect l="-1295" b="-1379"/>
                </a:stretch>
              </a:blipFill>
            </p:spPr>
            <p:txBody>
              <a:bodyPr/>
              <a:lstStyle/>
              <a:p>
                <a:r>
                  <a:rPr lang="en-US">
                    <a:noFill/>
                  </a:rPr>
                  <a:t> </a:t>
                </a:r>
              </a:p>
            </p:txBody>
          </p:sp>
        </mc:Fallback>
      </mc:AlternateContent>
      <p:sp>
        <p:nvSpPr>
          <p:cNvPr id="47" name="椭圆 23"/>
          <p:cNvSpPr/>
          <p:nvPr/>
        </p:nvSpPr>
        <p:spPr>
          <a:xfrm>
            <a:off x="10609091" y="1639896"/>
            <a:ext cx="1440000" cy="1440000"/>
          </a:xfrm>
          <a:prstGeom prst="ellipse">
            <a:avLst/>
          </a:prstGeom>
          <a:blipFill dpi="0" rotWithShape="1">
            <a:blip r:embed="rId3"/>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23"/>
          <p:cNvSpPr/>
          <p:nvPr/>
        </p:nvSpPr>
        <p:spPr>
          <a:xfrm>
            <a:off x="10555470" y="226894"/>
            <a:ext cx="1440000" cy="1440000"/>
          </a:xfrm>
          <a:prstGeom prst="ellipse">
            <a:avLst/>
          </a:prstGeom>
          <a:blipFill dpi="0" rotWithShape="1">
            <a:blip r:embed="rId3"/>
            <a:srcRect/>
            <a:stretch>
              <a:fillRect l="-75000" t="-82000" r="-54000" b="-49000"/>
            </a:stretch>
          </a:blipFill>
          <a:ln w="38100">
            <a:solidFill>
              <a:srgbClr val="F9F6E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9"/>
          <p:cNvSpPr txBox="1"/>
          <p:nvPr/>
        </p:nvSpPr>
        <p:spPr>
          <a:xfrm>
            <a:off x="443197" y="303287"/>
            <a:ext cx="2834446"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a:t>
            </a:r>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4</a:t>
            </a:r>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197" y="793712"/>
            <a:ext cx="9449786" cy="2437684"/>
          </a:xfrm>
          <a:prstGeom prst="rect">
            <a:avLst/>
          </a:prstGeom>
        </p:spPr>
      </p:pic>
      <p:sp>
        <p:nvSpPr>
          <p:cNvPr id="13" name="文本框 48"/>
          <p:cNvSpPr txBox="1"/>
          <p:nvPr/>
        </p:nvSpPr>
        <p:spPr>
          <a:xfrm>
            <a:off x="443197" y="4466073"/>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Xét hai tam giác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OAC</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ODB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4" name="文本框 48"/>
              <p:cNvSpPr txBox="1"/>
              <p:nvPr/>
            </p:nvSpPr>
            <p:spPr>
              <a:xfrm>
                <a:off x="504883" y="5945000"/>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𝑂𝐴𝐶</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𝑂</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𝐷</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𝐵</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(c-g-c)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14" name="文本框 48"/>
              <p:cNvSpPr txBox="1">
                <a:spLocks noRot="1" noChangeAspect="1" noMove="1" noResize="1" noEditPoints="1" noAdjustHandles="1" noChangeArrowheads="1" noChangeShapeType="1" noTextEdit="1"/>
              </p:cNvSpPr>
              <p:nvPr/>
            </p:nvSpPr>
            <p:spPr>
              <a:xfrm>
                <a:off x="504883" y="5945000"/>
                <a:ext cx="7401316" cy="523220"/>
              </a:xfrm>
              <a:prstGeom prst="rect">
                <a:avLst/>
              </a:prstGeom>
              <a:blipFill>
                <a:blip r:embed="rId5"/>
                <a:stretch>
                  <a:fillRect l="-1730"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文本框 48"/>
              <p:cNvSpPr txBox="1"/>
              <p:nvPr/>
            </p:nvSpPr>
            <p:spPr>
              <a:xfrm>
                <a:off x="498150" y="4989293"/>
                <a:ext cx="8353038" cy="882870"/>
              </a:xfrm>
              <a:prstGeom prst="rect">
                <a:avLst/>
              </a:prstGeom>
              <a:noFill/>
            </p:spPr>
            <p:txBody>
              <a:bodyPr wrap="square" rtlCol="0">
                <a:spAutoFit/>
              </a:bodyPr>
              <a:lstStyle/>
              <a:p>
                <a:pPr algn="just"/>
                <a14:m>
                  <m:oMath xmlns:m="http://schemas.openxmlformats.org/officeDocument/2006/math">
                    <m:acc>
                      <m:accPr>
                        <m:chr m:val="̂"/>
                        <m:ctrlPr>
                          <a:rPr lang="zh-CN" altLang="en-US"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𝐴𝑂𝐶</m:t>
                        </m:r>
                      </m:e>
                    </m:acc>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𝐷𝑂𝐵</m:t>
                        </m:r>
                      </m:e>
                    </m:acc>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𝑂𝐴</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𝑂𝐷</m:t>
                        </m:r>
                      </m:den>
                    </m:f>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𝑂𝐶</m:t>
                        </m:r>
                      </m:num>
                      <m:den>
                        <m:r>
                          <a:rPr lang="en-US" altLang="zh-CN" sz="36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𝑂𝐵</m:t>
                        </m:r>
                      </m:den>
                    </m:f>
                  </m:oMath>
                </a14:m>
                <a:r>
                  <a:rPr lang="zh-CN" altLang="en-US" sz="2800" dirty="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(theo phần b)</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5" name="文本框 48"/>
              <p:cNvSpPr txBox="1">
                <a:spLocks noRot="1" noChangeAspect="1" noMove="1" noResize="1" noEditPoints="1" noAdjustHandles="1" noChangeArrowheads="1" noChangeShapeType="1" noTextEdit="1"/>
              </p:cNvSpPr>
              <p:nvPr/>
            </p:nvSpPr>
            <p:spPr>
              <a:xfrm>
                <a:off x="498150" y="4989293"/>
                <a:ext cx="8353038" cy="882870"/>
              </a:xfrm>
              <a:prstGeom prst="rect">
                <a:avLst/>
              </a:prstGeom>
              <a:blipFill>
                <a:blip r:embed="rId6"/>
                <a:stretch>
                  <a:fillRect b="-1379"/>
                </a:stretch>
              </a:blipFill>
            </p:spPr>
            <p:txBody>
              <a:bodyPr/>
              <a:lstStyle/>
              <a:p>
                <a:r>
                  <a:rPr lang="en-US">
                    <a:noFill/>
                  </a:rPr>
                  <a:t> </a:t>
                </a:r>
              </a:p>
            </p:txBody>
          </p:sp>
        </mc:Fallback>
      </mc:AlternateContent>
    </p:spTree>
    <p:extLst>
      <p:ext uri="{BB962C8B-B14F-4D97-AF65-F5344CB8AC3E}">
        <p14:creationId xmlns:p14="http://schemas.microsoft.com/office/powerpoint/2010/main" val="213204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circle(in)">
                                      <p:cBhvr>
                                        <p:cTn id="7" dur="20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circle(in)">
                                      <p:cBhvr>
                                        <p:cTn id="17" dur="20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circle(in)">
                                      <p:cBhvr>
                                        <p:cTn id="2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3" grpId="0"/>
      <p:bldP spid="14" grpId="0"/>
      <p:bldP spid="1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95527" y="355076"/>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9"/>
          <p:cNvSpPr txBox="1"/>
          <p:nvPr/>
        </p:nvSpPr>
        <p:spPr>
          <a:xfrm>
            <a:off x="5315583" y="2678359"/>
            <a:ext cx="1264214"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508511" y="3589833"/>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Xét hai tam giác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ABC</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HBA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514331" y="4791688"/>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𝐻𝐵𝐴</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514331" y="4791688"/>
                <a:ext cx="7401316" cy="523220"/>
              </a:xfrm>
              <a:prstGeom prst="rect">
                <a:avLst/>
              </a:prstGeom>
              <a:blipFill>
                <a:blip r:embed="rId2"/>
                <a:stretch>
                  <a:fillRect l="-1647"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8"/>
              <p:cNvSpPr txBox="1"/>
              <p:nvPr/>
            </p:nvSpPr>
            <p:spPr>
              <a:xfrm>
                <a:off x="576017" y="4183045"/>
                <a:ext cx="8353038"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𝐵𝐴𝐶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𝐵𝐻𝐴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𝐴𝐵𝐶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𝐻𝐵𝐴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3" name="文本框 48"/>
              <p:cNvSpPr txBox="1">
                <a:spLocks noRot="1" noChangeAspect="1" noMove="1" noResize="1" noEditPoints="1" noAdjustHandles="1" noChangeArrowheads="1" noChangeShapeType="1" noTextEdit="1"/>
              </p:cNvSpPr>
              <p:nvPr/>
            </p:nvSpPr>
            <p:spPr>
              <a:xfrm>
                <a:off x="576017" y="4183045"/>
                <a:ext cx="8353038" cy="537776"/>
              </a:xfrm>
              <a:prstGeom prst="rect">
                <a:avLst/>
              </a:prstGeom>
              <a:blipFill>
                <a:blip r:embed="rId3"/>
                <a:stretch>
                  <a:fillRect t="-7955"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文本框 48"/>
              <p:cNvSpPr txBox="1"/>
              <p:nvPr/>
            </p:nvSpPr>
            <p:spPr>
              <a:xfrm>
                <a:off x="514331" y="5454893"/>
                <a:ext cx="9890557" cy="878895"/>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uy</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ra</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𝐴𝐵</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𝐵𝐻</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𝐴𝐵</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sSup>
                      <m:sSupPr>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𝐴𝐵</m:t>
                        </m:r>
                      </m:e>
                      <m:sup>
                        <m: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sup>
                    </m:sSup>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𝐵𝐻</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5" name="文本框 48"/>
              <p:cNvSpPr txBox="1">
                <a:spLocks noRot="1" noChangeAspect="1" noMove="1" noResize="1" noEditPoints="1" noAdjustHandles="1" noChangeArrowheads="1" noChangeShapeType="1" noTextEdit="1"/>
              </p:cNvSpPr>
              <p:nvPr/>
            </p:nvSpPr>
            <p:spPr>
              <a:xfrm>
                <a:off x="514331" y="5454893"/>
                <a:ext cx="9890557" cy="878895"/>
              </a:xfrm>
              <a:prstGeom prst="rect">
                <a:avLst/>
              </a:prstGeom>
              <a:blipFill>
                <a:blip r:embed="rId4"/>
                <a:stretch>
                  <a:fillRect l="-1232" b="-2083"/>
                </a:stretch>
              </a:blipFill>
            </p:spPr>
            <p:txBody>
              <a:bodyPr/>
              <a:lstStyle/>
              <a:p>
                <a:r>
                  <a:rPr lang="en-US">
                    <a:noFill/>
                  </a:rPr>
                  <a:t> </a:t>
                </a:r>
              </a:p>
            </p:txBody>
          </p:sp>
        </mc:Fallback>
      </mc:AlternateContent>
      <p:sp>
        <p:nvSpPr>
          <p:cNvPr id="16" name="文本框 9"/>
          <p:cNvSpPr txBox="1"/>
          <p:nvPr/>
        </p:nvSpPr>
        <p:spPr>
          <a:xfrm>
            <a:off x="508511" y="423674"/>
            <a:ext cx="2834446"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a:t>
            </a:r>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5</a:t>
            </a:r>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5206"/>
          <a:stretch/>
        </p:blipFill>
        <p:spPr>
          <a:xfrm>
            <a:off x="3113471" y="365874"/>
            <a:ext cx="8726262" cy="2843490"/>
          </a:xfrm>
          <a:prstGeom prst="rect">
            <a:avLst/>
          </a:prstGeom>
        </p:spPr>
      </p:pic>
      <p:sp>
        <p:nvSpPr>
          <p:cNvPr id="19" name="文本框 9"/>
          <p:cNvSpPr txBox="1"/>
          <p:nvPr/>
        </p:nvSpPr>
        <p:spPr>
          <a:xfrm>
            <a:off x="4827503" y="3130324"/>
            <a:ext cx="1264214"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72728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2000"/>
                                        <p:tgtEl>
                                          <p:spTgt spid="19"/>
                                        </p:tgtEl>
                                      </p:cBhvr>
                                    </p:animEffect>
                                  </p:childTnLst>
                                </p:cTn>
                              </p:par>
                            </p:childTnLst>
                          </p:cTn>
                        </p:par>
                      </p:childTnLst>
                    </p:cTn>
                  </p:par>
                  <p:par>
                    <p:cTn id="20" fill="hold">
                      <p:stCondLst>
                        <p:cond delay="indefinite"/>
                      </p:stCondLst>
                      <p:childTnLst>
                        <p:par>
                          <p:cTn id="21" fill="hold">
                            <p:stCondLst>
                              <p:cond delay="0"/>
                            </p:stCondLst>
                            <p:childTnLst>
                              <p:par>
                                <p:cTn id="22" presetID="55" presetClass="entr" presetSubtype="0" fill="hold" grpId="0" nodeType="click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1000" fill="hold"/>
                                        <p:tgtEl>
                                          <p:spTgt spid="41"/>
                                        </p:tgtEl>
                                        <p:attrNameLst>
                                          <p:attrName>ppt_w</p:attrName>
                                        </p:attrNameLst>
                                      </p:cBhvr>
                                      <p:tavLst>
                                        <p:tav tm="0">
                                          <p:val>
                                            <p:strVal val="#ppt_w*0.70"/>
                                          </p:val>
                                        </p:tav>
                                        <p:tav tm="100000">
                                          <p:val>
                                            <p:strVal val="#ppt_w"/>
                                          </p:val>
                                        </p:tav>
                                      </p:tavLst>
                                    </p:anim>
                                    <p:anim calcmode="lin" valueType="num">
                                      <p:cBhvr>
                                        <p:cTn id="25" dur="1000" fill="hold"/>
                                        <p:tgtEl>
                                          <p:spTgt spid="41"/>
                                        </p:tgtEl>
                                        <p:attrNameLst>
                                          <p:attrName>ppt_h</p:attrName>
                                        </p:attrNameLst>
                                      </p:cBhvr>
                                      <p:tavLst>
                                        <p:tav tm="0">
                                          <p:val>
                                            <p:strVal val="#ppt_h"/>
                                          </p:val>
                                        </p:tav>
                                        <p:tav tm="100000">
                                          <p:val>
                                            <p:strVal val="#ppt_h"/>
                                          </p:val>
                                        </p:tav>
                                      </p:tavLst>
                                    </p:anim>
                                    <p:animEffect transition="in" filter="fade">
                                      <p:cBhvr>
                                        <p:cTn id="26" dur="1000"/>
                                        <p:tgtEl>
                                          <p:spTgt spid="41"/>
                                        </p:tgtEl>
                                      </p:cBhvr>
                                    </p:animEffect>
                                  </p:childTnLst>
                                </p:cTn>
                              </p:par>
                              <p:par>
                                <p:cTn id="27" presetID="55"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p:cTn id="29" dur="1000" fill="hold"/>
                                        <p:tgtEl>
                                          <p:spTgt spid="43"/>
                                        </p:tgtEl>
                                        <p:attrNameLst>
                                          <p:attrName>ppt_w</p:attrName>
                                        </p:attrNameLst>
                                      </p:cBhvr>
                                      <p:tavLst>
                                        <p:tav tm="0">
                                          <p:val>
                                            <p:strVal val="#ppt_w*0.70"/>
                                          </p:val>
                                        </p:tav>
                                        <p:tav tm="100000">
                                          <p:val>
                                            <p:strVal val="#ppt_w"/>
                                          </p:val>
                                        </p:tav>
                                      </p:tavLst>
                                    </p:anim>
                                    <p:anim calcmode="lin" valueType="num">
                                      <p:cBhvr>
                                        <p:cTn id="30" dur="1000" fill="hold"/>
                                        <p:tgtEl>
                                          <p:spTgt spid="43"/>
                                        </p:tgtEl>
                                        <p:attrNameLst>
                                          <p:attrName>ppt_h</p:attrName>
                                        </p:attrNameLst>
                                      </p:cBhvr>
                                      <p:tavLst>
                                        <p:tav tm="0">
                                          <p:val>
                                            <p:strVal val="#ppt_h"/>
                                          </p:val>
                                        </p:tav>
                                        <p:tav tm="100000">
                                          <p:val>
                                            <p:strVal val="#ppt_h"/>
                                          </p:val>
                                        </p:tav>
                                      </p:tavLst>
                                    </p:anim>
                                    <p:animEffect transition="in" filter="fade">
                                      <p:cBhvr>
                                        <p:cTn id="31" dur="1000"/>
                                        <p:tgtEl>
                                          <p:spTgt spid="43"/>
                                        </p:tgtEl>
                                      </p:cBhvr>
                                    </p:animEffect>
                                  </p:childTnLst>
                                </p:cTn>
                              </p:par>
                              <p:par>
                                <p:cTn id="32" presetID="55" presetClass="entr" presetSubtype="0"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strVal val="#ppt_w*0.70"/>
                                          </p:val>
                                        </p:tav>
                                        <p:tav tm="100000">
                                          <p:val>
                                            <p:strVal val="#ppt_w"/>
                                          </p:val>
                                        </p:tav>
                                      </p:tavLst>
                                    </p:anim>
                                    <p:anim calcmode="lin" valueType="num">
                                      <p:cBhvr>
                                        <p:cTn id="35" dur="1000" fill="hold"/>
                                        <p:tgtEl>
                                          <p:spTgt spid="42"/>
                                        </p:tgtEl>
                                        <p:attrNameLst>
                                          <p:attrName>ppt_h</p:attrName>
                                        </p:attrNameLst>
                                      </p:cBhvr>
                                      <p:tavLst>
                                        <p:tav tm="0">
                                          <p:val>
                                            <p:strVal val="#ppt_h"/>
                                          </p:val>
                                        </p:tav>
                                        <p:tav tm="100000">
                                          <p:val>
                                            <p:strVal val="#ppt_h"/>
                                          </p:val>
                                        </p:tav>
                                      </p:tavLst>
                                    </p:anim>
                                    <p:animEffect transition="in" filter="fade">
                                      <p:cBhvr>
                                        <p:cTn id="36" dur="1000"/>
                                        <p:tgtEl>
                                          <p:spTgt spid="42"/>
                                        </p:tgtEl>
                                      </p:cBhvr>
                                    </p:animEffect>
                                  </p:childTnLst>
                                </p:cTn>
                              </p:par>
                              <p:par>
                                <p:cTn id="37" presetID="55"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1000" fill="hold"/>
                                        <p:tgtEl>
                                          <p:spTgt spid="45"/>
                                        </p:tgtEl>
                                        <p:attrNameLst>
                                          <p:attrName>ppt_w</p:attrName>
                                        </p:attrNameLst>
                                      </p:cBhvr>
                                      <p:tavLst>
                                        <p:tav tm="0">
                                          <p:val>
                                            <p:strVal val="#ppt_w*0.70"/>
                                          </p:val>
                                        </p:tav>
                                        <p:tav tm="100000">
                                          <p:val>
                                            <p:strVal val="#ppt_w"/>
                                          </p:val>
                                        </p:tav>
                                      </p:tavLst>
                                    </p:anim>
                                    <p:anim calcmode="lin" valueType="num">
                                      <p:cBhvr>
                                        <p:cTn id="40" dur="1000" fill="hold"/>
                                        <p:tgtEl>
                                          <p:spTgt spid="45"/>
                                        </p:tgtEl>
                                        <p:attrNameLst>
                                          <p:attrName>ppt_h</p:attrName>
                                        </p:attrNameLst>
                                      </p:cBhvr>
                                      <p:tavLst>
                                        <p:tav tm="0">
                                          <p:val>
                                            <p:strVal val="#ppt_h"/>
                                          </p:val>
                                        </p:tav>
                                        <p:tav tm="100000">
                                          <p:val>
                                            <p:strVal val="#ppt_h"/>
                                          </p:val>
                                        </p:tav>
                                      </p:tavLst>
                                    </p:anim>
                                    <p:animEffect transition="in" filter="fade">
                                      <p:cBhvr>
                                        <p:cTn id="41"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5" grpId="0"/>
      <p:bldP spid="16" grpId="0"/>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95527" y="355076"/>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9"/>
          <p:cNvSpPr txBox="1"/>
          <p:nvPr/>
        </p:nvSpPr>
        <p:spPr>
          <a:xfrm>
            <a:off x="5315583" y="2678359"/>
            <a:ext cx="1264214"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508511" y="3589833"/>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b) Xét hai tam giác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ABC</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HAC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514331" y="4791688"/>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𝐻𝐴𝐶</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514331" y="4791688"/>
                <a:ext cx="7401316" cy="523220"/>
              </a:xfrm>
              <a:prstGeom prst="rect">
                <a:avLst/>
              </a:prstGeom>
              <a:blipFill>
                <a:blip r:embed="rId2"/>
                <a:stretch>
                  <a:fillRect l="-1647"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8"/>
              <p:cNvSpPr txBox="1"/>
              <p:nvPr/>
            </p:nvSpPr>
            <p:spPr>
              <a:xfrm>
                <a:off x="576017" y="4183045"/>
                <a:ext cx="8353038" cy="537776"/>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𝐵𝐴𝐶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𝐴𝐶𝐵</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𝐻𝐶𝐴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3" name="文本框 48"/>
              <p:cNvSpPr txBox="1">
                <a:spLocks noRot="1" noChangeAspect="1" noMove="1" noResize="1" noEditPoints="1" noAdjustHandles="1" noChangeArrowheads="1" noChangeShapeType="1" noTextEdit="1"/>
              </p:cNvSpPr>
              <p:nvPr/>
            </p:nvSpPr>
            <p:spPr>
              <a:xfrm>
                <a:off x="576017" y="4183045"/>
                <a:ext cx="8353038" cy="537776"/>
              </a:xfrm>
              <a:prstGeom prst="rect">
                <a:avLst/>
              </a:prstGeom>
              <a:blipFill>
                <a:blip r:embed="rId3"/>
                <a:stretch>
                  <a:fillRect t="-7955"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文本框 48"/>
              <p:cNvSpPr txBox="1"/>
              <p:nvPr/>
            </p:nvSpPr>
            <p:spPr>
              <a:xfrm>
                <a:off x="514331" y="5454893"/>
                <a:ext cx="9890557" cy="878895"/>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uy</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ra</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𝐴𝐶</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𝐶𝐻</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𝐴𝐶</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sSup>
                      <m:sSupPr>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𝐴𝐶</m:t>
                        </m:r>
                      </m:e>
                      <m:sup>
                        <m: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sup>
                    </m:sSup>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𝐵𝐶</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𝐶𝐻</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5" name="文本框 48"/>
              <p:cNvSpPr txBox="1">
                <a:spLocks noRot="1" noChangeAspect="1" noMove="1" noResize="1" noEditPoints="1" noAdjustHandles="1" noChangeArrowheads="1" noChangeShapeType="1" noTextEdit="1"/>
              </p:cNvSpPr>
              <p:nvPr/>
            </p:nvSpPr>
            <p:spPr>
              <a:xfrm>
                <a:off x="514331" y="5454893"/>
                <a:ext cx="9890557" cy="878895"/>
              </a:xfrm>
              <a:prstGeom prst="rect">
                <a:avLst/>
              </a:prstGeom>
              <a:blipFill>
                <a:blip r:embed="rId4"/>
                <a:stretch>
                  <a:fillRect l="-1232" b="-2083"/>
                </a:stretch>
              </a:blipFill>
            </p:spPr>
            <p:txBody>
              <a:bodyPr/>
              <a:lstStyle/>
              <a:p>
                <a:r>
                  <a:rPr lang="en-US">
                    <a:noFill/>
                  </a:rPr>
                  <a:t> </a:t>
                </a:r>
              </a:p>
            </p:txBody>
          </p:sp>
        </mc:Fallback>
      </mc:AlternateContent>
      <p:sp>
        <p:nvSpPr>
          <p:cNvPr id="16" name="文本框 9"/>
          <p:cNvSpPr txBox="1"/>
          <p:nvPr/>
        </p:nvSpPr>
        <p:spPr>
          <a:xfrm>
            <a:off x="508511" y="423674"/>
            <a:ext cx="2834446"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a:t>
            </a:r>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5</a:t>
            </a:r>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5206"/>
          <a:stretch/>
        </p:blipFill>
        <p:spPr>
          <a:xfrm>
            <a:off x="3113471" y="365874"/>
            <a:ext cx="8726262" cy="2843490"/>
          </a:xfrm>
          <a:prstGeom prst="rect">
            <a:avLst/>
          </a:prstGeom>
        </p:spPr>
      </p:pic>
      <p:sp>
        <p:nvSpPr>
          <p:cNvPr id="19" name="文本框 9"/>
          <p:cNvSpPr txBox="1"/>
          <p:nvPr/>
        </p:nvSpPr>
        <p:spPr>
          <a:xfrm>
            <a:off x="4827503" y="3130324"/>
            <a:ext cx="1264214"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2049142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1000"/>
                                        <p:tgtEl>
                                          <p:spTgt spid="41"/>
                                        </p:tgtEl>
                                      </p:cBhvr>
                                    </p:animEffect>
                                    <p:anim calcmode="lin" valueType="num">
                                      <p:cBhvr>
                                        <p:cTn id="8" dur="1000" fill="hold"/>
                                        <p:tgtEl>
                                          <p:spTgt spid="41"/>
                                        </p:tgtEl>
                                        <p:attrNameLst>
                                          <p:attrName>ppt_x</p:attrName>
                                        </p:attrNameLst>
                                      </p:cBhvr>
                                      <p:tavLst>
                                        <p:tav tm="0">
                                          <p:val>
                                            <p:strVal val="#ppt_x"/>
                                          </p:val>
                                        </p:tav>
                                        <p:tav tm="100000">
                                          <p:val>
                                            <p:strVal val="#ppt_x"/>
                                          </p:val>
                                        </p:tav>
                                      </p:tavLst>
                                    </p:anim>
                                    <p:anim calcmode="lin" valueType="num">
                                      <p:cBhvr>
                                        <p:cTn id="9" dur="1000" fill="hold"/>
                                        <p:tgtEl>
                                          <p:spTgt spid="41"/>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fade">
                                      <p:cBhvr>
                                        <p:cTn id="12" dur="1000"/>
                                        <p:tgtEl>
                                          <p:spTgt spid="43"/>
                                        </p:tgtEl>
                                      </p:cBhvr>
                                    </p:animEffect>
                                    <p:anim calcmode="lin" valueType="num">
                                      <p:cBhvr>
                                        <p:cTn id="13" dur="1000" fill="hold"/>
                                        <p:tgtEl>
                                          <p:spTgt spid="43"/>
                                        </p:tgtEl>
                                        <p:attrNameLst>
                                          <p:attrName>ppt_x</p:attrName>
                                        </p:attrNameLst>
                                      </p:cBhvr>
                                      <p:tavLst>
                                        <p:tav tm="0">
                                          <p:val>
                                            <p:strVal val="#ppt_x"/>
                                          </p:val>
                                        </p:tav>
                                        <p:tav tm="100000">
                                          <p:val>
                                            <p:strVal val="#ppt_x"/>
                                          </p:val>
                                        </p:tav>
                                      </p:tavLst>
                                    </p:anim>
                                    <p:anim calcmode="lin" valueType="num">
                                      <p:cBhvr>
                                        <p:cTn id="14" dur="1000" fill="hold"/>
                                        <p:tgtEl>
                                          <p:spTgt spid="43"/>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1000"/>
                                        <p:tgtEl>
                                          <p:spTgt spid="42"/>
                                        </p:tgtEl>
                                      </p:cBhvr>
                                    </p:animEffect>
                                    <p:anim calcmode="lin" valueType="num">
                                      <p:cBhvr>
                                        <p:cTn id="18" dur="1000" fill="hold"/>
                                        <p:tgtEl>
                                          <p:spTgt spid="42"/>
                                        </p:tgtEl>
                                        <p:attrNameLst>
                                          <p:attrName>ppt_x</p:attrName>
                                        </p:attrNameLst>
                                      </p:cBhvr>
                                      <p:tavLst>
                                        <p:tav tm="0">
                                          <p:val>
                                            <p:strVal val="#ppt_x"/>
                                          </p:val>
                                        </p:tav>
                                        <p:tav tm="100000">
                                          <p:val>
                                            <p:strVal val="#ppt_x"/>
                                          </p:val>
                                        </p:tav>
                                      </p:tavLst>
                                    </p:anim>
                                    <p:anim calcmode="lin" valueType="num">
                                      <p:cBhvr>
                                        <p:cTn id="19" dur="1000" fill="hold"/>
                                        <p:tgtEl>
                                          <p:spTgt spid="42"/>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1000"/>
                                        <p:tgtEl>
                                          <p:spTgt spid="45"/>
                                        </p:tgtEl>
                                      </p:cBhvr>
                                    </p:animEffect>
                                    <p:anim calcmode="lin" valueType="num">
                                      <p:cBhvr>
                                        <p:cTn id="23" dur="1000" fill="hold"/>
                                        <p:tgtEl>
                                          <p:spTgt spid="45"/>
                                        </p:tgtEl>
                                        <p:attrNameLst>
                                          <p:attrName>ppt_x</p:attrName>
                                        </p:attrNameLst>
                                      </p:cBhvr>
                                      <p:tavLst>
                                        <p:tav tm="0">
                                          <p:val>
                                            <p:strVal val="#ppt_x"/>
                                          </p:val>
                                        </p:tav>
                                        <p:tav tm="100000">
                                          <p:val>
                                            <p:strVal val="#ppt_x"/>
                                          </p:val>
                                        </p:tav>
                                      </p:tavLst>
                                    </p:anim>
                                    <p:anim calcmode="lin" valueType="num">
                                      <p:cBhvr>
                                        <p:cTn id="2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5"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95527" y="355076"/>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9"/>
          <p:cNvSpPr txBox="1"/>
          <p:nvPr/>
        </p:nvSpPr>
        <p:spPr>
          <a:xfrm>
            <a:off x="5315583" y="2678359"/>
            <a:ext cx="1264214"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508511" y="3589833"/>
            <a:ext cx="7401316" cy="523220"/>
          </a:xfrm>
          <a:prstGeom prst="rect">
            <a:avLst/>
          </a:prstGeom>
          <a:noFill/>
        </p:spPr>
        <p:txBody>
          <a:bodyPr wrap="square" rtlCol="0">
            <a:spAutoFit/>
          </a:bodyPr>
          <a:lstStyle/>
          <a:p>
            <a:pPr algn="just"/>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Xét hai tam giác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ABH</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và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CAH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514331" y="4791688"/>
                <a:ext cx="7401316"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a:t>
                </a:r>
                <a14:m>
                  <m:oMath xmlns:m="http://schemas.openxmlformats.org/officeDocument/2006/math">
                    <m:r>
                      <m:rPr>
                        <m:sty m:val="p"/>
                      </m:rP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o</m:t>
                    </m:r>
                    <m:r>
                      <a:rPr lang="en-US" altLang="zh-CN" sz="280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đó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𝐴𝐵𝐻</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𝐶𝐴𝐻</m:t>
                    </m:r>
                  </m:oMath>
                </a14:m>
                <a:r>
                  <a:rPr lang="en-US" altLang="zh-CN" sz="280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(g-g)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514331" y="4791688"/>
                <a:ext cx="7401316" cy="523220"/>
              </a:xfrm>
              <a:prstGeom prst="rect">
                <a:avLst/>
              </a:prstGeom>
              <a:blipFill>
                <a:blip r:embed="rId2"/>
                <a:stretch>
                  <a:fillRect l="-1647" t="-11628" b="-313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文本框 48"/>
              <p:cNvSpPr txBox="1"/>
              <p:nvPr/>
            </p:nvSpPr>
            <p:spPr>
              <a:xfrm>
                <a:off x="576017" y="4183045"/>
                <a:ext cx="9454392" cy="537583"/>
              </a:xfrm>
              <a:prstGeom prst="rect">
                <a:avLst/>
              </a:prstGeom>
              <a:noFill/>
            </p:spPr>
            <p:txBody>
              <a:bodyPr wrap="square" rtlCol="0">
                <a:spAutoFit/>
              </a:bodyPr>
              <a:lstStyle/>
              <a:p>
                <a:pPr algn="just"/>
                <a14:m>
                  <m:oMath xmlns:m="http://schemas.openxmlformats.org/officeDocument/2006/math">
                    <m:acc>
                      <m:accPr>
                        <m:chr m:val="̂"/>
                        <m:ctrlPr>
                          <a:rPr lang="zh-CN" altLang="en-US"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𝐴𝐻𝐵</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𝐶𝐻𝐴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𝐻𝐵𝐴</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𝐻𝐴𝐶</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(Vì cùng phụ với góc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𝐵𝐴𝐻</m:t>
                        </m:r>
                      </m:e>
                    </m:acc>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3" name="文本框 48"/>
              <p:cNvSpPr txBox="1">
                <a:spLocks noRot="1" noChangeAspect="1" noMove="1" noResize="1" noEditPoints="1" noAdjustHandles="1" noChangeArrowheads="1" noChangeShapeType="1" noTextEdit="1"/>
              </p:cNvSpPr>
              <p:nvPr/>
            </p:nvSpPr>
            <p:spPr>
              <a:xfrm>
                <a:off x="576017" y="4183045"/>
                <a:ext cx="9454392" cy="537583"/>
              </a:xfrm>
              <a:prstGeom prst="rect">
                <a:avLst/>
              </a:prstGeom>
              <a:blipFill>
                <a:blip r:embed="rId3"/>
                <a:stretch>
                  <a:fillRect t="-7955" b="-318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文本框 48"/>
              <p:cNvSpPr txBox="1"/>
              <p:nvPr/>
            </p:nvSpPr>
            <p:spPr>
              <a:xfrm>
                <a:off x="514331" y="5454893"/>
                <a:ext cx="9890557" cy="882549"/>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a:t>
                </a:r>
                <a14:m>
                  <m:oMath xmlns:m="http://schemas.openxmlformats.org/officeDocument/2006/math">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uy</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r>
                      <m:rPr>
                        <m:sty m:val="p"/>
                      </m:rP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ra</m:t>
                    </m:r>
                    <m:r>
                      <a:rPr lang="en-US" altLang="zh-CN" sz="3600" b="0" i="0"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f>
                      <m:fPr>
                        <m:ctrlPr>
                          <a:rPr lang="en-US" altLang="zh-CN" sz="36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𝐶𝐻</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f>
                      <m:fPr>
                        <m:ctrlP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fPr>
                      <m:num>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𝐵𝐻</m:t>
                        </m:r>
                      </m:num>
                      <m:den>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m:t>
                        </m:r>
                      </m:den>
                    </m:f>
                    <m:r>
                      <a:rPr lang="en-US" altLang="zh-CN" sz="36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 </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hay </a:t>
                </a:r>
                <a14:m>
                  <m:oMath xmlns:m="http://schemas.openxmlformats.org/officeDocument/2006/math">
                    <m:sSup>
                      <m:sSupPr>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m:t>
                        </m:r>
                      </m:e>
                      <m:sup>
                        <m: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sup>
                    </m:sSup>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𝐵𝐻</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𝐶𝐻</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5" name="文本框 48"/>
              <p:cNvSpPr txBox="1">
                <a:spLocks noRot="1" noChangeAspect="1" noMove="1" noResize="1" noEditPoints="1" noAdjustHandles="1" noChangeArrowheads="1" noChangeShapeType="1" noTextEdit="1"/>
              </p:cNvSpPr>
              <p:nvPr/>
            </p:nvSpPr>
            <p:spPr>
              <a:xfrm>
                <a:off x="514331" y="5454893"/>
                <a:ext cx="9890557" cy="882549"/>
              </a:xfrm>
              <a:prstGeom prst="rect">
                <a:avLst/>
              </a:prstGeom>
              <a:blipFill>
                <a:blip r:embed="rId4"/>
                <a:stretch>
                  <a:fillRect l="-1232" b="-1379"/>
                </a:stretch>
              </a:blipFill>
            </p:spPr>
            <p:txBody>
              <a:bodyPr/>
              <a:lstStyle/>
              <a:p>
                <a:r>
                  <a:rPr lang="en-US">
                    <a:noFill/>
                  </a:rPr>
                  <a:t> </a:t>
                </a:r>
              </a:p>
            </p:txBody>
          </p:sp>
        </mc:Fallback>
      </mc:AlternateContent>
      <p:sp>
        <p:nvSpPr>
          <p:cNvPr id="16" name="文本框 9"/>
          <p:cNvSpPr txBox="1"/>
          <p:nvPr/>
        </p:nvSpPr>
        <p:spPr>
          <a:xfrm>
            <a:off x="508511" y="423674"/>
            <a:ext cx="2834446"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a:t>
            </a:r>
            <a:r>
              <a:rPr lang="en-US" altLang="zh-CN" sz="2800" b="1" u="sng">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5</a:t>
            </a:r>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b="5206"/>
          <a:stretch/>
        </p:blipFill>
        <p:spPr>
          <a:xfrm>
            <a:off x="3113471" y="365874"/>
            <a:ext cx="8726262" cy="2843490"/>
          </a:xfrm>
          <a:prstGeom prst="rect">
            <a:avLst/>
          </a:prstGeom>
        </p:spPr>
      </p:pic>
      <p:sp>
        <p:nvSpPr>
          <p:cNvPr id="19" name="文本框 9"/>
          <p:cNvSpPr txBox="1"/>
          <p:nvPr/>
        </p:nvSpPr>
        <p:spPr>
          <a:xfrm>
            <a:off x="4827503" y="3130324"/>
            <a:ext cx="1264214"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2883943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heel(1)">
                                      <p:cBhvr>
                                        <p:cTn id="7" dur="2000"/>
                                        <p:tgtEl>
                                          <p:spTgt spid="4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heel(1)">
                                      <p:cBhvr>
                                        <p:cTn id="10" dur="2000"/>
                                        <p:tgtEl>
                                          <p:spTgt spid="43"/>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42"/>
                                        </p:tgtEl>
                                        <p:attrNameLst>
                                          <p:attrName>style.visibility</p:attrName>
                                        </p:attrNameLst>
                                      </p:cBhvr>
                                      <p:to>
                                        <p:strVal val="visible"/>
                                      </p:to>
                                    </p:set>
                                    <p:animEffect transition="in" filter="wheel(1)">
                                      <p:cBhvr>
                                        <p:cTn id="13" dur="2000"/>
                                        <p:tgtEl>
                                          <p:spTgt spid="42"/>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heel(1)">
                                      <p:cBhvr>
                                        <p:cTn id="16" dur="2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3" grpId="0"/>
      <p:bldP spid="4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95527" y="355076"/>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8"/>
          <p:cNvSpPr txBox="1"/>
          <p:nvPr/>
        </p:nvSpPr>
        <p:spPr>
          <a:xfrm>
            <a:off x="545834" y="488836"/>
            <a:ext cx="7401316" cy="523220"/>
          </a:xfrm>
          <a:prstGeom prst="rect">
            <a:avLst/>
          </a:prstGeom>
          <a:noFill/>
        </p:spPr>
        <p:txBody>
          <a:bodyPr wrap="square" rtlCol="0">
            <a:spAutoFit/>
          </a:bodyPr>
          <a:lstStyle/>
          <a:p>
            <a:pPr algn="just"/>
            <a:r>
              <a:rPr lang="en-US" altLang="zh-CN" sz="2800" smtClean="0">
                <a:latin typeface="Times New Roman" panose="02020603050405020304" pitchFamily="18" charset="0"/>
                <a:ea typeface="微软雅黑" panose="020B0503020204020204" pitchFamily="34" charset="-122"/>
                <a:cs typeface="Times New Roman" panose="02020603050405020304" pitchFamily="18" charset="0"/>
              </a:rPr>
              <a:t>d) Ta có:</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p:graphicFrame>
        <p:nvGraphicFramePr>
          <p:cNvPr id="3" name="Object 2"/>
          <p:cNvGraphicFramePr>
            <a:graphicFrameLocks noChangeAspect="1"/>
          </p:cNvGraphicFramePr>
          <p:nvPr>
            <p:extLst/>
          </p:nvPr>
        </p:nvGraphicFramePr>
        <p:xfrm>
          <a:off x="1988002" y="1145816"/>
          <a:ext cx="3843629" cy="4461195"/>
        </p:xfrm>
        <a:graphic>
          <a:graphicData uri="http://schemas.openxmlformats.org/presentationml/2006/ole">
            <mc:AlternateContent xmlns:mc="http://schemas.openxmlformats.org/markup-compatibility/2006">
              <mc:Choice xmlns:v="urn:schemas-microsoft-com:vml" Requires="v">
                <p:oleObj spid="_x0000_s2055" name="Equation" r:id="rId3" imgW="2074542" imgH="2408586" progId="Equation.DSMT4">
                  <p:embed/>
                </p:oleObj>
              </mc:Choice>
              <mc:Fallback>
                <p:oleObj name="Equation" r:id="rId3" imgW="2074542" imgH="2408586" progId="Equation.DSMT4">
                  <p:embed/>
                  <p:pic>
                    <p:nvPicPr>
                      <p:cNvPr id="3" name="Object 2"/>
                      <p:cNvPicPr/>
                      <p:nvPr/>
                    </p:nvPicPr>
                    <p:blipFill>
                      <a:blip r:embed="rId4"/>
                      <a:stretch>
                        <a:fillRect/>
                      </a:stretch>
                    </p:blipFill>
                    <p:spPr>
                      <a:xfrm>
                        <a:off x="1988002" y="1145816"/>
                        <a:ext cx="3843629" cy="4461195"/>
                      </a:xfrm>
                      <a:prstGeom prst="rect">
                        <a:avLst/>
                      </a:prstGeom>
                    </p:spPr>
                  </p:pic>
                </p:oleObj>
              </mc:Fallback>
            </mc:AlternateContent>
          </a:graphicData>
        </a:graphic>
      </p:graphicFrame>
    </p:spTree>
    <p:extLst>
      <p:ext uri="{BB962C8B-B14F-4D97-AF65-F5344CB8AC3E}">
        <p14:creationId xmlns:p14="http://schemas.microsoft.com/office/powerpoint/2010/main" val="3296846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heel(1)">
                                      <p:cBhvr>
                                        <p:cTn id="7" dur="2000"/>
                                        <p:tgtEl>
                                          <p:spTgt spid="41"/>
                                        </p:tgtEl>
                                      </p:cBhvr>
                                    </p:animEffect>
                                  </p:childTnLst>
                                </p:cTn>
                              </p:par>
                              <p:par>
                                <p:cTn id="8" presetID="21"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2"/>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40" name="文本框 9"/>
          <p:cNvSpPr txBox="1"/>
          <p:nvPr/>
        </p:nvSpPr>
        <p:spPr>
          <a:xfrm>
            <a:off x="5194285" y="2341824"/>
            <a:ext cx="1264214"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Giải</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41" name="文本框 48"/>
          <p:cNvSpPr txBox="1"/>
          <p:nvPr/>
        </p:nvSpPr>
        <p:spPr>
          <a:xfrm>
            <a:off x="496011" y="923430"/>
            <a:ext cx="11195246" cy="1384995"/>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Trong hình 89, bạn Minh dung một dụng cụ để đo chiều cao của cây. Cho biết khoảng cách từ mắt bạn Minh đến cây và đến mặt đất lần lượt là AH = 2,8m và AK = 1,6m. Em hãy tính chiều cao của cây.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文本框 48"/>
              <p:cNvSpPr txBox="1"/>
              <p:nvPr/>
            </p:nvSpPr>
            <p:spPr>
              <a:xfrm>
                <a:off x="471700" y="2806267"/>
                <a:ext cx="8426247" cy="96847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Tứ giác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AHBK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có </a:t>
                </a:r>
                <a14:m>
                  <m:oMath xmlns:m="http://schemas.openxmlformats.org/officeDocument/2006/math">
                    <m:acc>
                      <m:accPr>
                        <m:chr m:val="̂"/>
                        <m:ctrlPr>
                          <a:rPr lang="zh-CN" altLang="en-US"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𝐴𝐻𝐵</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𝐻𝐵𝐾</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𝐵𝐾𝐴</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=90</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nên </a:t>
                </a:r>
                <a:r>
                  <a:rPr lang="en-US" altLang="zh-CN" sz="2800" i="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AHBK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là hình chữ nhật.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42" name="文本框 48"/>
              <p:cNvSpPr txBox="1">
                <a:spLocks noRot="1" noChangeAspect="1" noMove="1" noResize="1" noEditPoints="1" noAdjustHandles="1" noChangeArrowheads="1" noChangeShapeType="1" noTextEdit="1"/>
              </p:cNvSpPr>
              <p:nvPr/>
            </p:nvSpPr>
            <p:spPr>
              <a:xfrm>
                <a:off x="471700" y="2806267"/>
                <a:ext cx="8426247" cy="968470"/>
              </a:xfrm>
              <a:prstGeom prst="rect">
                <a:avLst/>
              </a:prstGeom>
              <a:blipFill>
                <a:blip r:embed="rId3"/>
                <a:stretch>
                  <a:fillRect l="-1446" t="-4403" r="-1446" b="-16981"/>
                </a:stretch>
              </a:blipFill>
            </p:spPr>
            <p:txBody>
              <a:bodyPr/>
              <a:lstStyle/>
              <a:p>
                <a:r>
                  <a:rPr lang="en-US">
                    <a:noFill/>
                  </a:rPr>
                  <a:t> </a:t>
                </a:r>
              </a:p>
            </p:txBody>
          </p:sp>
        </mc:Fallback>
      </mc:AlternateContent>
      <p:sp>
        <p:nvSpPr>
          <p:cNvPr id="43" name="文本框 48"/>
          <p:cNvSpPr txBox="1"/>
          <p:nvPr/>
        </p:nvSpPr>
        <p:spPr>
          <a:xfrm>
            <a:off x="468709" y="4150436"/>
            <a:ext cx="8353038" cy="537583"/>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Áp dụng kết quả bài 5 ta có:</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45" name="文本框 48"/>
          <p:cNvSpPr txBox="1"/>
          <p:nvPr/>
        </p:nvSpPr>
        <p:spPr>
          <a:xfrm>
            <a:off x="471700" y="3719549"/>
            <a:ext cx="6520609"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Suy ra BH = AK = 1,6m</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6" name="文本框 9"/>
          <p:cNvSpPr txBox="1"/>
          <p:nvPr/>
        </p:nvSpPr>
        <p:spPr>
          <a:xfrm>
            <a:off x="508511" y="423674"/>
            <a:ext cx="2834446" cy="523220"/>
          </a:xfrm>
          <a:prstGeom prst="rect">
            <a:avLst/>
          </a:prstGeom>
          <a:noFill/>
        </p:spPr>
        <p:txBody>
          <a:bodyPr wrap="square" rtlCol="0">
            <a:spAutoFit/>
          </a:bodyPr>
          <a:lstStyle/>
          <a:p>
            <a:r>
              <a:rPr lang="en-US" altLang="zh-CN" sz="28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Bài 6 (SGK – 85)</a:t>
            </a:r>
            <a:endParaRPr lang="zh-CN" altLang="en-US" sz="28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97947" y="1832577"/>
            <a:ext cx="2854996" cy="4664860"/>
          </a:xfrm>
          <a:prstGeom prst="rect">
            <a:avLst/>
          </a:prstGeom>
        </p:spPr>
      </p:pic>
      <mc:AlternateContent xmlns:mc="http://schemas.openxmlformats.org/markup-compatibility/2006" xmlns:a14="http://schemas.microsoft.com/office/drawing/2010/main">
        <mc:Choice Requires="a14">
          <p:sp>
            <p:nvSpPr>
              <p:cNvPr id="19" name="文本框 48"/>
              <p:cNvSpPr txBox="1"/>
              <p:nvPr/>
            </p:nvSpPr>
            <p:spPr>
              <a:xfrm>
                <a:off x="452606" y="4503122"/>
                <a:ext cx="9890557" cy="1002519"/>
              </a:xfrm>
              <a:prstGeom prst="rect">
                <a:avLst/>
              </a:prstGeom>
              <a:noFill/>
            </p:spPr>
            <p:txBody>
              <a:bodyPr wrap="square" rtlCol="0">
                <a:spAutoFit/>
              </a:bodyPr>
              <a:lstStyle/>
              <a:p>
                <a:pPr algn="just"/>
                <a14:m>
                  <m:oMathPara xmlns:m="http://schemas.openxmlformats.org/officeDocument/2006/math">
                    <m:oMathParaPr>
                      <m:jc m:val="left"/>
                    </m:oMathParaPr>
                    <m:oMath xmlns:m="http://schemas.openxmlformats.org/officeDocument/2006/math">
                      <m:sSup>
                        <m:sSupPr>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𝐴𝐻</m:t>
                          </m:r>
                        </m:e>
                        <m:sup>
                          <m: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2</m:t>
                          </m:r>
                        </m:sup>
                      </m:sSup>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𝐵𝐻</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𝐶</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𝐶𝐻</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𝐴𝐻</m:t>
                              </m:r>
                            </m:e>
                            <m:sup>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2</m:t>
                              </m:r>
                            </m:sup>
                          </m:sSup>
                        </m:num>
                        <m:den>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𝐵𝐻</m:t>
                          </m:r>
                        </m:den>
                      </m:f>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f>
                        <m:f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2,8</m:t>
                              </m:r>
                            </m:e>
                            <m:sup>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2</m:t>
                              </m:r>
                            </m:sup>
                          </m:sSup>
                        </m:num>
                        <m:den>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1,6</m:t>
                          </m:r>
                        </m:den>
                      </m:f>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=4,9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𝑚</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m:oMathPara>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xmlns="">
          <p:sp>
            <p:nvSpPr>
              <p:cNvPr id="19" name="文本框 48"/>
              <p:cNvSpPr txBox="1">
                <a:spLocks noRot="1" noChangeAspect="1" noMove="1" noResize="1" noEditPoints="1" noAdjustHandles="1" noChangeArrowheads="1" noChangeShapeType="1" noTextEdit="1"/>
              </p:cNvSpPr>
              <p:nvPr/>
            </p:nvSpPr>
            <p:spPr>
              <a:xfrm>
                <a:off x="452606" y="4503122"/>
                <a:ext cx="9890557" cy="1002519"/>
              </a:xfrm>
              <a:prstGeom prst="rect">
                <a:avLst/>
              </a:prstGeom>
              <a:blipFill>
                <a:blip r:embed="rId5"/>
                <a:stretch>
                  <a:fillRect/>
                </a:stretch>
              </a:blipFill>
            </p:spPr>
            <p:txBody>
              <a:bodyPr/>
              <a:lstStyle/>
              <a:p>
                <a:r>
                  <a:rPr lang="en-US">
                    <a:noFill/>
                  </a:rPr>
                  <a:t> </a:t>
                </a:r>
              </a:p>
            </p:txBody>
          </p:sp>
        </mc:Fallback>
      </mc:AlternateContent>
      <p:sp>
        <p:nvSpPr>
          <p:cNvPr id="20" name="文本框 48"/>
          <p:cNvSpPr txBox="1"/>
          <p:nvPr/>
        </p:nvSpPr>
        <p:spPr>
          <a:xfrm>
            <a:off x="508511" y="5416404"/>
            <a:ext cx="6520609"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Ta có BC = BH + CH = 1,6 + 4,9 = 6,5 (m)</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3" name="文本框 48"/>
          <p:cNvSpPr txBox="1"/>
          <p:nvPr/>
        </p:nvSpPr>
        <p:spPr>
          <a:xfrm>
            <a:off x="962867" y="5924034"/>
            <a:ext cx="6520609" cy="523220"/>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Vậy chiều cao của cây là 6,5 (m)</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925246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circle(in)">
                                      <p:cBhvr>
                                        <p:cTn id="10" dur="2000"/>
                                        <p:tgtEl>
                                          <p:spTgt spid="41"/>
                                        </p:tgtEl>
                                      </p:cBhvr>
                                    </p:animEffect>
                                  </p:childTnLst>
                                </p:cTn>
                              </p:par>
                              <p:par>
                                <p:cTn id="11" presetID="6" presetClass="entr" presetSubtype="16"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barn(inVertical)">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barn(inVertical)">
                                      <p:cBhvr>
                                        <p:cTn id="23" dur="500"/>
                                        <p:tgtEl>
                                          <p:spTgt spid="4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barn(inVertical)">
                                      <p:cBhvr>
                                        <p:cTn id="28" dur="500"/>
                                        <p:tgtEl>
                                          <p:spTgt spid="4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43">
                                            <p:txEl>
                                              <p:pRg st="0" end="0"/>
                                            </p:txEl>
                                          </p:spTgt>
                                        </p:tgtEl>
                                        <p:attrNameLst>
                                          <p:attrName>style.visibility</p:attrName>
                                        </p:attrNameLst>
                                      </p:cBhvr>
                                      <p:to>
                                        <p:strVal val="visible"/>
                                      </p:to>
                                    </p:set>
                                    <p:animEffect transition="in" filter="barn(inVertical)">
                                      <p:cBhvr>
                                        <p:cTn id="33" dur="500"/>
                                        <p:tgtEl>
                                          <p:spTgt spid="4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barn(inVertical)">
                                      <p:cBhvr>
                                        <p:cTn id="38" dur="500"/>
                                        <p:tgtEl>
                                          <p:spTgt spid="1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0">
                                            <p:txEl>
                                              <p:pRg st="0" end="0"/>
                                            </p:txEl>
                                          </p:spTgt>
                                        </p:tgtEl>
                                        <p:attrNameLst>
                                          <p:attrName>style.visibility</p:attrName>
                                        </p:attrNameLst>
                                      </p:cBhvr>
                                      <p:to>
                                        <p:strVal val="visible"/>
                                      </p:to>
                                    </p:set>
                                    <p:animEffect transition="in" filter="barn(inVertical)">
                                      <p:cBhvr>
                                        <p:cTn id="43" dur="500"/>
                                        <p:tgtEl>
                                          <p:spTgt spid="20">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3">
                                            <p:txEl>
                                              <p:pRg st="0" end="0"/>
                                            </p:txEl>
                                          </p:spTgt>
                                        </p:tgtEl>
                                        <p:attrNameLst>
                                          <p:attrName>style.visibility</p:attrName>
                                        </p:attrNameLst>
                                      </p:cBhvr>
                                      <p:to>
                                        <p:strVal val="visible"/>
                                      </p:to>
                                    </p:set>
                                    <p:animEffect transition="in" filter="barn(inVertical)">
                                      <p:cBhvr>
                                        <p:cTn id="4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5" grpId="0"/>
      <p:bldP spid="1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95590"/>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pic>
        <p:nvPicPr>
          <p:cNvPr id="42" name="图片 41"/>
          <p:cNvPicPr>
            <a:picLocks noChangeAspect="1"/>
          </p:cNvPicPr>
          <p:nvPr/>
        </p:nvPicPr>
        <p:blipFill rotWithShape="1">
          <a:blip r:embed="rId4" cstate="print">
            <a:extLst>
              <a:ext uri="{28A0092B-C50C-407E-A947-70E740481C1C}">
                <a14:useLocalDpi xmlns:a14="http://schemas.microsoft.com/office/drawing/2010/main" val="0"/>
              </a:ext>
            </a:extLst>
          </a:blip>
          <a:srcRect l="2617" t="16710" r="20399" b="5278"/>
          <a:stretch/>
        </p:blipFill>
        <p:spPr>
          <a:xfrm rot="6794924">
            <a:off x="6601010" y="1151915"/>
            <a:ext cx="2181139" cy="1894587"/>
          </a:xfrm>
          <a:prstGeom prst="rect">
            <a:avLst/>
          </a:prstGeom>
        </p:spPr>
      </p:pic>
      <p:pic>
        <p:nvPicPr>
          <p:cNvPr id="43" name="图片 42"/>
          <p:cNvPicPr>
            <a:picLocks noChangeAspect="1"/>
          </p:cNvPicPr>
          <p:nvPr/>
        </p:nvPicPr>
        <p:blipFill rotWithShape="1">
          <a:blip r:embed="rId4" cstate="print">
            <a:extLst>
              <a:ext uri="{28A0092B-C50C-407E-A947-70E740481C1C}">
                <a14:useLocalDpi xmlns:a14="http://schemas.microsoft.com/office/drawing/2010/main" val="0"/>
              </a:ext>
            </a:extLst>
          </a:blip>
          <a:srcRect l="2617" t="16710" r="20399" b="5278"/>
          <a:stretch/>
        </p:blipFill>
        <p:spPr>
          <a:xfrm rot="6794924">
            <a:off x="3671826" y="1159647"/>
            <a:ext cx="2181139" cy="1894587"/>
          </a:xfrm>
          <a:prstGeom prst="rect">
            <a:avLst/>
          </a:prstGeom>
        </p:spPr>
      </p:pic>
      <p:pic>
        <p:nvPicPr>
          <p:cNvPr id="44" name="图片 43"/>
          <p:cNvPicPr>
            <a:picLocks noChangeAspect="1"/>
          </p:cNvPicPr>
          <p:nvPr/>
        </p:nvPicPr>
        <p:blipFill rotWithShape="1">
          <a:blip r:embed="rId4" cstate="print">
            <a:extLst>
              <a:ext uri="{28A0092B-C50C-407E-A947-70E740481C1C}">
                <a14:useLocalDpi xmlns:a14="http://schemas.microsoft.com/office/drawing/2010/main" val="0"/>
              </a:ext>
            </a:extLst>
          </a:blip>
          <a:srcRect l="2617" t="16710" r="20399" b="5278"/>
          <a:stretch/>
        </p:blipFill>
        <p:spPr>
          <a:xfrm rot="6794924">
            <a:off x="2080834" y="1775931"/>
            <a:ext cx="2181139" cy="1894587"/>
          </a:xfrm>
          <a:prstGeom prst="rect">
            <a:avLst/>
          </a:prstGeom>
        </p:spPr>
      </p:pic>
      <p:sp useBgFill="1">
        <p:nvSpPr>
          <p:cNvPr id="45" name="椭圆 44"/>
          <p:cNvSpPr/>
          <p:nvPr/>
        </p:nvSpPr>
        <p:spPr>
          <a:xfrm>
            <a:off x="1424316" y="1588021"/>
            <a:ext cx="1440000" cy="1440000"/>
          </a:xfrm>
          <a:prstGeom prst="ellipse">
            <a:avLst/>
          </a:prstGeom>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6" name="椭圆 45"/>
          <p:cNvSpPr/>
          <p:nvPr/>
        </p:nvSpPr>
        <p:spPr>
          <a:xfrm>
            <a:off x="4217825" y="1588021"/>
            <a:ext cx="1440000" cy="1440000"/>
          </a:xfrm>
          <a:prstGeom prst="ellipse">
            <a:avLst/>
          </a:prstGeom>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useBgFill="1">
        <p:nvSpPr>
          <p:cNvPr id="47" name="椭圆 46"/>
          <p:cNvSpPr/>
          <p:nvPr/>
        </p:nvSpPr>
        <p:spPr>
          <a:xfrm>
            <a:off x="7087534" y="1588021"/>
            <a:ext cx="1440000" cy="1440000"/>
          </a:xfrm>
          <a:prstGeom prst="ellipse">
            <a:avLst/>
          </a:prstGeom>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文本框 47"/>
          <p:cNvSpPr txBox="1"/>
          <p:nvPr/>
        </p:nvSpPr>
        <p:spPr>
          <a:xfrm>
            <a:off x="1569696" y="3313868"/>
            <a:ext cx="751774" cy="461665"/>
          </a:xfrm>
          <a:prstGeom prst="rect">
            <a:avLst/>
          </a:prstGeom>
          <a:noFill/>
        </p:spPr>
        <p:txBody>
          <a:bodyPr wrap="square" rtlCol="0">
            <a:spAutoFit/>
          </a:bodyPr>
          <a:lstStyle/>
          <a:p>
            <a:pPr algn="ctr"/>
            <a:r>
              <a:rPr lang="en-US" altLang="zh-CN" sz="2400" smtClean="0">
                <a:solidFill>
                  <a:srgbClr val="C1A438"/>
                </a:solidFill>
                <a:latin typeface="方正清刻本悦宋简体" panose="02000000000000000000" pitchFamily="2" charset="-122"/>
                <a:ea typeface="方正清刻本悦宋简体" panose="02000000000000000000" pitchFamily="2" charset="-122"/>
              </a:rPr>
              <a:t>1</a:t>
            </a:r>
            <a:endParaRPr lang="zh-CN" altLang="en-US" sz="2400" dirty="0">
              <a:solidFill>
                <a:srgbClr val="C1A438"/>
              </a:solidFill>
              <a:latin typeface="方正清刻本悦宋简体" panose="02000000000000000000" pitchFamily="2" charset="-122"/>
              <a:ea typeface="方正清刻本悦宋简体" panose="02000000000000000000" pitchFamily="2" charset="-122"/>
            </a:endParaRPr>
          </a:p>
        </p:txBody>
      </p:sp>
      <p:sp>
        <p:nvSpPr>
          <p:cNvPr id="49" name="文本框 48"/>
          <p:cNvSpPr txBox="1"/>
          <p:nvPr/>
        </p:nvSpPr>
        <p:spPr>
          <a:xfrm>
            <a:off x="997815" y="3882406"/>
            <a:ext cx="2446216" cy="2185214"/>
          </a:xfrm>
          <a:prstGeom prst="rect">
            <a:avLst/>
          </a:prstGeom>
          <a:noFill/>
        </p:spPr>
        <p:txBody>
          <a:bodyPr wrap="square" rtlCol="0">
            <a:spAutoFit/>
          </a:bodyPr>
          <a:lstStyle/>
          <a:p>
            <a:pPr algn="just"/>
            <a:r>
              <a:rPr lang="en-US" altLang="zh-CN" sz="24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Học thuộc lại toàn bộ kiến thức về các trường hợp đồng dạng của tam giác.</a:t>
            </a:r>
            <a:endParaRPr lang="zh-CN" altLang="en-US" sz="24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endParaRPr lang="zh-CN" altLang="en-US" sz="1600" dirty="0">
              <a:solidFill>
                <a:srgbClr val="C1A438"/>
              </a:solidFill>
              <a:latin typeface="微软雅黑" panose="020B0503020204020204" pitchFamily="34" charset="-122"/>
              <a:ea typeface="微软雅黑" panose="020B0503020204020204" pitchFamily="34" charset="-122"/>
            </a:endParaRPr>
          </a:p>
        </p:txBody>
      </p:sp>
      <p:grpSp>
        <p:nvGrpSpPr>
          <p:cNvPr id="54" name="组合 53"/>
          <p:cNvGrpSpPr>
            <a:grpSpLocks noChangeAspect="1"/>
          </p:cNvGrpSpPr>
          <p:nvPr/>
        </p:nvGrpSpPr>
        <p:grpSpPr>
          <a:xfrm>
            <a:off x="1844027" y="2020320"/>
            <a:ext cx="547810" cy="542159"/>
            <a:chOff x="6967126" y="4092464"/>
            <a:chExt cx="453105" cy="448433"/>
          </a:xfrm>
          <a:solidFill>
            <a:srgbClr val="C1A438"/>
          </a:solidFill>
          <a:effectLst/>
        </p:grpSpPr>
        <p:sp>
          <p:nvSpPr>
            <p:cNvPr id="55" name="Freeform 136"/>
            <p:cNvSpPr>
              <a:spLocks/>
            </p:cNvSpPr>
            <p:nvPr/>
          </p:nvSpPr>
          <p:spPr bwMode="auto">
            <a:xfrm>
              <a:off x="6967126" y="4343773"/>
              <a:ext cx="453105" cy="197124"/>
            </a:xfrm>
            <a:custGeom>
              <a:avLst/>
              <a:gdLst>
                <a:gd name="T0" fmla="*/ 103 w 205"/>
                <a:gd name="T1" fmla="*/ 19 h 89"/>
                <a:gd name="T2" fmla="*/ 47 w 205"/>
                <a:gd name="T3" fmla="*/ 0 h 89"/>
                <a:gd name="T4" fmla="*/ 0 w 205"/>
                <a:gd name="T5" fmla="*/ 0 h 89"/>
                <a:gd name="T6" fmla="*/ 0 w 205"/>
                <a:gd name="T7" fmla="*/ 67 h 89"/>
                <a:gd name="T8" fmla="*/ 22 w 205"/>
                <a:gd name="T9" fmla="*/ 89 h 89"/>
                <a:gd name="T10" fmla="*/ 183 w 205"/>
                <a:gd name="T11" fmla="*/ 89 h 89"/>
                <a:gd name="T12" fmla="*/ 205 w 205"/>
                <a:gd name="T13" fmla="*/ 67 h 89"/>
                <a:gd name="T14" fmla="*/ 205 w 205"/>
                <a:gd name="T15" fmla="*/ 0 h 89"/>
                <a:gd name="T16" fmla="*/ 158 w 205"/>
                <a:gd name="T17" fmla="*/ 0 h 89"/>
                <a:gd name="T18" fmla="*/ 103 w 205"/>
                <a:gd name="T19" fmla="*/ 1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5" h="89">
                  <a:moveTo>
                    <a:pt x="103" y="19"/>
                  </a:moveTo>
                  <a:cubicBezTo>
                    <a:pt x="82" y="19"/>
                    <a:pt x="62" y="12"/>
                    <a:pt x="47" y="0"/>
                  </a:cubicBezTo>
                  <a:cubicBezTo>
                    <a:pt x="0" y="0"/>
                    <a:pt x="0" y="0"/>
                    <a:pt x="0" y="0"/>
                  </a:cubicBezTo>
                  <a:cubicBezTo>
                    <a:pt x="0" y="67"/>
                    <a:pt x="0" y="67"/>
                    <a:pt x="0" y="67"/>
                  </a:cubicBezTo>
                  <a:cubicBezTo>
                    <a:pt x="0" y="79"/>
                    <a:pt x="10" y="89"/>
                    <a:pt x="22" y="89"/>
                  </a:cubicBezTo>
                  <a:cubicBezTo>
                    <a:pt x="183" y="89"/>
                    <a:pt x="183" y="89"/>
                    <a:pt x="183" y="89"/>
                  </a:cubicBezTo>
                  <a:cubicBezTo>
                    <a:pt x="195" y="89"/>
                    <a:pt x="205" y="79"/>
                    <a:pt x="205" y="67"/>
                  </a:cubicBezTo>
                  <a:cubicBezTo>
                    <a:pt x="205" y="0"/>
                    <a:pt x="205" y="0"/>
                    <a:pt x="205" y="0"/>
                  </a:cubicBezTo>
                  <a:cubicBezTo>
                    <a:pt x="158" y="0"/>
                    <a:pt x="158" y="0"/>
                    <a:pt x="158" y="0"/>
                  </a:cubicBezTo>
                  <a:cubicBezTo>
                    <a:pt x="143" y="12"/>
                    <a:pt x="124" y="19"/>
                    <a:pt x="103"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6" name="Freeform 137"/>
            <p:cNvSpPr>
              <a:spLocks noEditPoints="1"/>
            </p:cNvSpPr>
            <p:nvPr/>
          </p:nvSpPr>
          <p:spPr bwMode="auto">
            <a:xfrm>
              <a:off x="6967126" y="4092464"/>
              <a:ext cx="453105" cy="260652"/>
            </a:xfrm>
            <a:custGeom>
              <a:avLst/>
              <a:gdLst>
                <a:gd name="T0" fmla="*/ 183 w 205"/>
                <a:gd name="T1" fmla="*/ 42 h 118"/>
                <a:gd name="T2" fmla="*/ 180 w 205"/>
                <a:gd name="T3" fmla="*/ 42 h 118"/>
                <a:gd name="T4" fmla="*/ 154 w 205"/>
                <a:gd name="T5" fmla="*/ 42 h 118"/>
                <a:gd name="T6" fmla="*/ 154 w 205"/>
                <a:gd name="T7" fmla="*/ 22 h 118"/>
                <a:gd name="T8" fmla="*/ 132 w 205"/>
                <a:gd name="T9" fmla="*/ 0 h 118"/>
                <a:gd name="T10" fmla="*/ 73 w 205"/>
                <a:gd name="T11" fmla="*/ 0 h 118"/>
                <a:gd name="T12" fmla="*/ 51 w 205"/>
                <a:gd name="T13" fmla="*/ 22 h 118"/>
                <a:gd name="T14" fmla="*/ 51 w 205"/>
                <a:gd name="T15" fmla="*/ 42 h 118"/>
                <a:gd name="T16" fmla="*/ 25 w 205"/>
                <a:gd name="T17" fmla="*/ 42 h 118"/>
                <a:gd name="T18" fmla="*/ 22 w 205"/>
                <a:gd name="T19" fmla="*/ 42 h 118"/>
                <a:gd name="T20" fmla="*/ 0 w 205"/>
                <a:gd name="T21" fmla="*/ 64 h 118"/>
                <a:gd name="T22" fmla="*/ 0 w 205"/>
                <a:gd name="T23" fmla="*/ 101 h 118"/>
                <a:gd name="T24" fmla="*/ 54 w 205"/>
                <a:gd name="T25" fmla="*/ 101 h 118"/>
                <a:gd name="T26" fmla="*/ 103 w 205"/>
                <a:gd name="T27" fmla="*/ 118 h 118"/>
                <a:gd name="T28" fmla="*/ 151 w 205"/>
                <a:gd name="T29" fmla="*/ 101 h 118"/>
                <a:gd name="T30" fmla="*/ 205 w 205"/>
                <a:gd name="T31" fmla="*/ 101 h 118"/>
                <a:gd name="T32" fmla="*/ 205 w 205"/>
                <a:gd name="T33" fmla="*/ 64 h 118"/>
                <a:gd name="T34" fmla="*/ 183 w 205"/>
                <a:gd name="T35" fmla="*/ 42 h 118"/>
                <a:gd name="T36" fmla="*/ 67 w 205"/>
                <a:gd name="T37" fmla="*/ 26 h 118"/>
                <a:gd name="T38" fmla="*/ 67 w 205"/>
                <a:gd name="T39" fmla="*/ 22 h 118"/>
                <a:gd name="T40" fmla="*/ 73 w 205"/>
                <a:gd name="T41" fmla="*/ 17 h 118"/>
                <a:gd name="T42" fmla="*/ 132 w 205"/>
                <a:gd name="T43" fmla="*/ 17 h 118"/>
                <a:gd name="T44" fmla="*/ 138 w 205"/>
                <a:gd name="T45" fmla="*/ 22 h 118"/>
                <a:gd name="T46" fmla="*/ 138 w 205"/>
                <a:gd name="T47" fmla="*/ 26 h 118"/>
                <a:gd name="T48" fmla="*/ 138 w 205"/>
                <a:gd name="T49" fmla="*/ 42 h 118"/>
                <a:gd name="T50" fmla="*/ 67 w 205"/>
                <a:gd name="T51" fmla="*/ 42 h 118"/>
                <a:gd name="T52" fmla="*/ 67 w 205"/>
                <a:gd name="T53" fmla="*/ 26 h 118"/>
                <a:gd name="T54" fmla="*/ 101 w 205"/>
                <a:gd name="T55" fmla="*/ 101 h 118"/>
                <a:gd name="T56" fmla="*/ 85 w 205"/>
                <a:gd name="T57" fmla="*/ 86 h 118"/>
                <a:gd name="T58" fmla="*/ 101 w 205"/>
                <a:gd name="T59" fmla="*/ 70 h 118"/>
                <a:gd name="T60" fmla="*/ 117 w 205"/>
                <a:gd name="T61" fmla="*/ 86 h 118"/>
                <a:gd name="T62" fmla="*/ 101 w 205"/>
                <a:gd name="T63" fmla="*/ 101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5" h="118">
                  <a:moveTo>
                    <a:pt x="183" y="42"/>
                  </a:moveTo>
                  <a:cubicBezTo>
                    <a:pt x="180" y="42"/>
                    <a:pt x="180" y="42"/>
                    <a:pt x="180" y="42"/>
                  </a:cubicBezTo>
                  <a:cubicBezTo>
                    <a:pt x="154" y="42"/>
                    <a:pt x="154" y="42"/>
                    <a:pt x="154" y="42"/>
                  </a:cubicBezTo>
                  <a:cubicBezTo>
                    <a:pt x="154" y="22"/>
                    <a:pt x="154" y="22"/>
                    <a:pt x="154" y="22"/>
                  </a:cubicBezTo>
                  <a:cubicBezTo>
                    <a:pt x="154" y="10"/>
                    <a:pt x="144" y="0"/>
                    <a:pt x="132" y="0"/>
                  </a:cubicBezTo>
                  <a:cubicBezTo>
                    <a:pt x="73" y="0"/>
                    <a:pt x="73" y="0"/>
                    <a:pt x="73" y="0"/>
                  </a:cubicBezTo>
                  <a:cubicBezTo>
                    <a:pt x="61" y="0"/>
                    <a:pt x="51" y="10"/>
                    <a:pt x="51" y="22"/>
                  </a:cubicBezTo>
                  <a:cubicBezTo>
                    <a:pt x="51" y="42"/>
                    <a:pt x="51" y="42"/>
                    <a:pt x="51" y="42"/>
                  </a:cubicBezTo>
                  <a:cubicBezTo>
                    <a:pt x="25" y="42"/>
                    <a:pt x="25" y="42"/>
                    <a:pt x="25" y="42"/>
                  </a:cubicBezTo>
                  <a:cubicBezTo>
                    <a:pt x="22" y="42"/>
                    <a:pt x="22" y="42"/>
                    <a:pt x="22" y="42"/>
                  </a:cubicBezTo>
                  <a:cubicBezTo>
                    <a:pt x="10" y="42"/>
                    <a:pt x="0" y="52"/>
                    <a:pt x="0" y="64"/>
                  </a:cubicBezTo>
                  <a:cubicBezTo>
                    <a:pt x="0" y="101"/>
                    <a:pt x="0" y="101"/>
                    <a:pt x="0" y="101"/>
                  </a:cubicBezTo>
                  <a:cubicBezTo>
                    <a:pt x="54" y="101"/>
                    <a:pt x="54" y="101"/>
                    <a:pt x="54" y="101"/>
                  </a:cubicBezTo>
                  <a:cubicBezTo>
                    <a:pt x="67" y="112"/>
                    <a:pt x="84" y="118"/>
                    <a:pt x="103" y="118"/>
                  </a:cubicBezTo>
                  <a:cubicBezTo>
                    <a:pt x="121" y="118"/>
                    <a:pt x="138" y="112"/>
                    <a:pt x="151" y="101"/>
                  </a:cubicBezTo>
                  <a:cubicBezTo>
                    <a:pt x="205" y="101"/>
                    <a:pt x="205" y="101"/>
                    <a:pt x="205" y="101"/>
                  </a:cubicBezTo>
                  <a:cubicBezTo>
                    <a:pt x="205" y="64"/>
                    <a:pt x="205" y="64"/>
                    <a:pt x="205" y="64"/>
                  </a:cubicBezTo>
                  <a:cubicBezTo>
                    <a:pt x="205" y="52"/>
                    <a:pt x="195" y="42"/>
                    <a:pt x="183" y="42"/>
                  </a:cubicBezTo>
                  <a:close/>
                  <a:moveTo>
                    <a:pt x="67" y="26"/>
                  </a:moveTo>
                  <a:cubicBezTo>
                    <a:pt x="67" y="22"/>
                    <a:pt x="67" y="22"/>
                    <a:pt x="67" y="22"/>
                  </a:cubicBezTo>
                  <a:cubicBezTo>
                    <a:pt x="67" y="19"/>
                    <a:pt x="70" y="17"/>
                    <a:pt x="73" y="17"/>
                  </a:cubicBezTo>
                  <a:cubicBezTo>
                    <a:pt x="132" y="17"/>
                    <a:pt x="132" y="17"/>
                    <a:pt x="132" y="17"/>
                  </a:cubicBezTo>
                  <a:cubicBezTo>
                    <a:pt x="135" y="17"/>
                    <a:pt x="138" y="19"/>
                    <a:pt x="138" y="22"/>
                  </a:cubicBezTo>
                  <a:cubicBezTo>
                    <a:pt x="138" y="26"/>
                    <a:pt x="138" y="26"/>
                    <a:pt x="138" y="26"/>
                  </a:cubicBezTo>
                  <a:cubicBezTo>
                    <a:pt x="138" y="42"/>
                    <a:pt x="138" y="42"/>
                    <a:pt x="138" y="42"/>
                  </a:cubicBezTo>
                  <a:cubicBezTo>
                    <a:pt x="67" y="42"/>
                    <a:pt x="67" y="42"/>
                    <a:pt x="67" y="42"/>
                  </a:cubicBezTo>
                  <a:lnTo>
                    <a:pt x="67" y="26"/>
                  </a:lnTo>
                  <a:close/>
                  <a:moveTo>
                    <a:pt x="101" y="101"/>
                  </a:moveTo>
                  <a:cubicBezTo>
                    <a:pt x="92" y="101"/>
                    <a:pt x="85" y="94"/>
                    <a:pt x="85" y="86"/>
                  </a:cubicBezTo>
                  <a:cubicBezTo>
                    <a:pt x="85" y="77"/>
                    <a:pt x="92" y="70"/>
                    <a:pt x="101" y="70"/>
                  </a:cubicBezTo>
                  <a:cubicBezTo>
                    <a:pt x="110" y="70"/>
                    <a:pt x="117" y="77"/>
                    <a:pt x="117" y="86"/>
                  </a:cubicBezTo>
                  <a:cubicBezTo>
                    <a:pt x="117" y="94"/>
                    <a:pt x="110" y="101"/>
                    <a:pt x="101" y="10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grpSp>
        <p:nvGrpSpPr>
          <p:cNvPr id="57" name="组合 56"/>
          <p:cNvGrpSpPr/>
          <p:nvPr/>
        </p:nvGrpSpPr>
        <p:grpSpPr>
          <a:xfrm>
            <a:off x="4633085" y="1882617"/>
            <a:ext cx="565077" cy="679862"/>
            <a:chOff x="6447145" y="3737787"/>
            <a:chExt cx="348964" cy="419850"/>
          </a:xfrm>
          <a:solidFill>
            <a:srgbClr val="C1A438"/>
          </a:solidFill>
        </p:grpSpPr>
        <p:sp>
          <p:nvSpPr>
            <p:cNvPr id="58" name="Freeform 32"/>
            <p:cNvSpPr>
              <a:spLocks/>
            </p:cNvSpPr>
            <p:nvPr/>
          </p:nvSpPr>
          <p:spPr bwMode="auto">
            <a:xfrm>
              <a:off x="6576901" y="3737787"/>
              <a:ext cx="88470" cy="419850"/>
            </a:xfrm>
            <a:custGeom>
              <a:avLst/>
              <a:gdLst>
                <a:gd name="T0" fmla="*/ 64 w 64"/>
                <a:gd name="T1" fmla="*/ 289 h 321"/>
                <a:gd name="T2" fmla="*/ 32 w 64"/>
                <a:gd name="T3" fmla="*/ 321 h 321"/>
                <a:gd name="T4" fmla="*/ 0 w 64"/>
                <a:gd name="T5" fmla="*/ 289 h 321"/>
                <a:gd name="T6" fmla="*/ 0 w 64"/>
                <a:gd name="T7" fmla="*/ 32 h 321"/>
                <a:gd name="T8" fmla="*/ 32 w 64"/>
                <a:gd name="T9" fmla="*/ 0 h 321"/>
                <a:gd name="T10" fmla="*/ 64 w 64"/>
                <a:gd name="T11" fmla="*/ 32 h 321"/>
                <a:gd name="T12" fmla="*/ 64 w 64"/>
                <a:gd name="T13" fmla="*/ 289 h 321"/>
              </a:gdLst>
              <a:ahLst/>
              <a:cxnLst>
                <a:cxn ang="0">
                  <a:pos x="T0" y="T1"/>
                </a:cxn>
                <a:cxn ang="0">
                  <a:pos x="T2" y="T3"/>
                </a:cxn>
                <a:cxn ang="0">
                  <a:pos x="T4" y="T5"/>
                </a:cxn>
                <a:cxn ang="0">
                  <a:pos x="T6" y="T7"/>
                </a:cxn>
                <a:cxn ang="0">
                  <a:pos x="T8" y="T9"/>
                </a:cxn>
                <a:cxn ang="0">
                  <a:pos x="T10" y="T11"/>
                </a:cxn>
                <a:cxn ang="0">
                  <a:pos x="T12" y="T13"/>
                </a:cxn>
              </a:cxnLst>
              <a:rect l="0" t="0" r="r" b="b"/>
              <a:pathLst>
                <a:path w="64" h="321">
                  <a:moveTo>
                    <a:pt x="64" y="289"/>
                  </a:moveTo>
                  <a:cubicBezTo>
                    <a:pt x="64" y="307"/>
                    <a:pt x="49" y="321"/>
                    <a:pt x="32" y="321"/>
                  </a:cubicBezTo>
                  <a:cubicBezTo>
                    <a:pt x="14" y="321"/>
                    <a:pt x="0" y="307"/>
                    <a:pt x="0" y="289"/>
                  </a:cubicBezTo>
                  <a:cubicBezTo>
                    <a:pt x="0" y="32"/>
                    <a:pt x="0" y="32"/>
                    <a:pt x="0" y="32"/>
                  </a:cubicBezTo>
                  <a:cubicBezTo>
                    <a:pt x="0" y="14"/>
                    <a:pt x="14" y="0"/>
                    <a:pt x="32" y="0"/>
                  </a:cubicBezTo>
                  <a:cubicBezTo>
                    <a:pt x="49" y="0"/>
                    <a:pt x="64" y="14"/>
                    <a:pt x="64" y="32"/>
                  </a:cubicBezTo>
                  <a:lnTo>
                    <a:pt x="64" y="289"/>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59" name="Freeform 33"/>
            <p:cNvSpPr>
              <a:spLocks/>
            </p:cNvSpPr>
            <p:nvPr/>
          </p:nvSpPr>
          <p:spPr bwMode="auto">
            <a:xfrm>
              <a:off x="6447145" y="3993951"/>
              <a:ext cx="87487" cy="163686"/>
            </a:xfrm>
            <a:custGeom>
              <a:avLst/>
              <a:gdLst>
                <a:gd name="T0" fmla="*/ 63 w 63"/>
                <a:gd name="T1" fmla="*/ 93 h 125"/>
                <a:gd name="T2" fmla="*/ 32 w 63"/>
                <a:gd name="T3" fmla="*/ 125 h 125"/>
                <a:gd name="T4" fmla="*/ 0 w 63"/>
                <a:gd name="T5" fmla="*/ 93 h 125"/>
                <a:gd name="T6" fmla="*/ 0 w 63"/>
                <a:gd name="T7" fmla="*/ 32 h 125"/>
                <a:gd name="T8" fmla="*/ 32 w 63"/>
                <a:gd name="T9" fmla="*/ 0 h 125"/>
                <a:gd name="T10" fmla="*/ 63 w 63"/>
                <a:gd name="T11" fmla="*/ 32 h 125"/>
                <a:gd name="T12" fmla="*/ 63 w 63"/>
                <a:gd name="T13" fmla="*/ 93 h 125"/>
              </a:gdLst>
              <a:ahLst/>
              <a:cxnLst>
                <a:cxn ang="0">
                  <a:pos x="T0" y="T1"/>
                </a:cxn>
                <a:cxn ang="0">
                  <a:pos x="T2" y="T3"/>
                </a:cxn>
                <a:cxn ang="0">
                  <a:pos x="T4" y="T5"/>
                </a:cxn>
                <a:cxn ang="0">
                  <a:pos x="T6" y="T7"/>
                </a:cxn>
                <a:cxn ang="0">
                  <a:pos x="T8" y="T9"/>
                </a:cxn>
                <a:cxn ang="0">
                  <a:pos x="T10" y="T11"/>
                </a:cxn>
                <a:cxn ang="0">
                  <a:pos x="T12" y="T13"/>
                </a:cxn>
              </a:cxnLst>
              <a:rect l="0" t="0" r="r" b="b"/>
              <a:pathLst>
                <a:path w="63" h="125">
                  <a:moveTo>
                    <a:pt x="63" y="93"/>
                  </a:moveTo>
                  <a:cubicBezTo>
                    <a:pt x="63" y="111"/>
                    <a:pt x="49" y="125"/>
                    <a:pt x="32" y="125"/>
                  </a:cubicBezTo>
                  <a:cubicBezTo>
                    <a:pt x="14" y="125"/>
                    <a:pt x="0" y="111"/>
                    <a:pt x="0" y="93"/>
                  </a:cubicBezTo>
                  <a:cubicBezTo>
                    <a:pt x="0" y="32"/>
                    <a:pt x="0" y="32"/>
                    <a:pt x="0" y="32"/>
                  </a:cubicBezTo>
                  <a:cubicBezTo>
                    <a:pt x="0" y="14"/>
                    <a:pt x="14" y="0"/>
                    <a:pt x="32" y="0"/>
                  </a:cubicBezTo>
                  <a:cubicBezTo>
                    <a:pt x="49" y="0"/>
                    <a:pt x="63" y="14"/>
                    <a:pt x="63" y="32"/>
                  </a:cubicBezTo>
                  <a:lnTo>
                    <a:pt x="63" y="93"/>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sp>
          <p:nvSpPr>
            <p:cNvPr id="60" name="Freeform 34"/>
            <p:cNvSpPr>
              <a:spLocks/>
            </p:cNvSpPr>
            <p:nvPr/>
          </p:nvSpPr>
          <p:spPr bwMode="auto">
            <a:xfrm>
              <a:off x="6707639" y="3872805"/>
              <a:ext cx="88470" cy="284832"/>
            </a:xfrm>
            <a:custGeom>
              <a:avLst/>
              <a:gdLst>
                <a:gd name="T0" fmla="*/ 64 w 64"/>
                <a:gd name="T1" fmla="*/ 186 h 218"/>
                <a:gd name="T2" fmla="*/ 32 w 64"/>
                <a:gd name="T3" fmla="*/ 218 h 218"/>
                <a:gd name="T4" fmla="*/ 0 w 64"/>
                <a:gd name="T5" fmla="*/ 186 h 218"/>
                <a:gd name="T6" fmla="*/ 0 w 64"/>
                <a:gd name="T7" fmla="*/ 32 h 218"/>
                <a:gd name="T8" fmla="*/ 32 w 64"/>
                <a:gd name="T9" fmla="*/ 0 h 218"/>
                <a:gd name="T10" fmla="*/ 64 w 64"/>
                <a:gd name="T11" fmla="*/ 32 h 218"/>
                <a:gd name="T12" fmla="*/ 64 w 64"/>
                <a:gd name="T13" fmla="*/ 186 h 218"/>
              </a:gdLst>
              <a:ahLst/>
              <a:cxnLst>
                <a:cxn ang="0">
                  <a:pos x="T0" y="T1"/>
                </a:cxn>
                <a:cxn ang="0">
                  <a:pos x="T2" y="T3"/>
                </a:cxn>
                <a:cxn ang="0">
                  <a:pos x="T4" y="T5"/>
                </a:cxn>
                <a:cxn ang="0">
                  <a:pos x="T6" y="T7"/>
                </a:cxn>
                <a:cxn ang="0">
                  <a:pos x="T8" y="T9"/>
                </a:cxn>
                <a:cxn ang="0">
                  <a:pos x="T10" y="T11"/>
                </a:cxn>
                <a:cxn ang="0">
                  <a:pos x="T12" y="T13"/>
                </a:cxn>
              </a:cxnLst>
              <a:rect l="0" t="0" r="r" b="b"/>
              <a:pathLst>
                <a:path w="64" h="218">
                  <a:moveTo>
                    <a:pt x="64" y="186"/>
                  </a:moveTo>
                  <a:cubicBezTo>
                    <a:pt x="64" y="204"/>
                    <a:pt x="49" y="218"/>
                    <a:pt x="32" y="218"/>
                  </a:cubicBezTo>
                  <a:cubicBezTo>
                    <a:pt x="14" y="218"/>
                    <a:pt x="0" y="204"/>
                    <a:pt x="0" y="186"/>
                  </a:cubicBezTo>
                  <a:cubicBezTo>
                    <a:pt x="0" y="32"/>
                    <a:pt x="0" y="32"/>
                    <a:pt x="0" y="32"/>
                  </a:cubicBezTo>
                  <a:cubicBezTo>
                    <a:pt x="0" y="14"/>
                    <a:pt x="14" y="0"/>
                    <a:pt x="32" y="0"/>
                  </a:cubicBezTo>
                  <a:cubicBezTo>
                    <a:pt x="49" y="0"/>
                    <a:pt x="64" y="14"/>
                    <a:pt x="64" y="32"/>
                  </a:cubicBezTo>
                  <a:lnTo>
                    <a:pt x="64" y="186"/>
                  </a:lnTo>
                  <a:close/>
                </a:path>
              </a:pathLst>
            </a:custGeom>
            <a:grpFill/>
            <a:ln>
              <a:noFill/>
            </a:ln>
            <a:extLst/>
          </p:spPr>
          <p:txBody>
            <a:bodyPr vert="horz" wrap="square" lIns="91440" tIns="45720" rIns="91440" bIns="45720" numCol="1" anchor="t" anchorCtr="0" compatLnSpc="1">
              <a:prstTxWarp prst="textNoShape">
                <a:avLst/>
              </a:prstTxWarp>
            </a:bodyPr>
            <a:lstStyle/>
            <a:p>
              <a:endParaRPr lang="zh-CN" altLang="en-US">
                <a:solidFill>
                  <a:prstClr val="black"/>
                </a:solidFill>
              </a:endParaRPr>
            </a:p>
          </p:txBody>
        </p:sp>
      </p:grpSp>
      <p:sp>
        <p:nvSpPr>
          <p:cNvPr id="61" name="Freeform 98"/>
          <p:cNvSpPr>
            <a:spLocks noEditPoints="1"/>
          </p:cNvSpPr>
          <p:nvPr/>
        </p:nvSpPr>
        <p:spPr bwMode="auto">
          <a:xfrm>
            <a:off x="7529540" y="2022239"/>
            <a:ext cx="549010" cy="561281"/>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C1A438"/>
          </a:solidFill>
          <a:ln>
            <a:solidFill>
              <a:schemeClr val="bg1"/>
            </a:solidFill>
          </a:ln>
        </p:spPr>
        <p:txBody>
          <a:bodyPr vert="horz" wrap="square" lIns="91440" tIns="45720" rIns="91440" bIns="45720" numCol="1" anchor="t" anchorCtr="0" compatLnSpc="1">
            <a:prstTxWarp prst="textNoShape">
              <a:avLst/>
            </a:prstTxWarp>
          </a:bodyPr>
          <a:lstStyle/>
          <a:p>
            <a:endParaRPr lang="en-US" dirty="0"/>
          </a:p>
        </p:txBody>
      </p:sp>
      <p:grpSp>
        <p:nvGrpSpPr>
          <p:cNvPr id="62" name="组合 61"/>
          <p:cNvGrpSpPr/>
          <p:nvPr/>
        </p:nvGrpSpPr>
        <p:grpSpPr>
          <a:xfrm>
            <a:off x="6836044" y="3533587"/>
            <a:ext cx="2088023" cy="476737"/>
            <a:chOff x="5129990" y="4125154"/>
            <a:chExt cx="2088023" cy="476737"/>
          </a:xfrm>
          <a:solidFill>
            <a:srgbClr val="C1A438"/>
          </a:solidFill>
        </p:grpSpPr>
        <p:cxnSp>
          <p:nvCxnSpPr>
            <p:cNvPr id="63" name="直接连接符 62"/>
            <p:cNvCxnSpPr/>
            <p:nvPr/>
          </p:nvCxnSpPr>
          <p:spPr>
            <a:xfrm>
              <a:off x="5503109" y="4371285"/>
              <a:ext cx="1327164" cy="2581"/>
            </a:xfrm>
            <a:prstGeom prst="line">
              <a:avLst/>
            </a:prstGeom>
            <a:grpFill/>
            <a:ln w="22225">
              <a:solidFill>
                <a:srgbClr val="C1A438"/>
              </a:solidFill>
            </a:ln>
          </p:spPr>
          <p:style>
            <a:lnRef idx="1">
              <a:schemeClr val="accent1"/>
            </a:lnRef>
            <a:fillRef idx="0">
              <a:schemeClr val="accent1"/>
            </a:fillRef>
            <a:effectRef idx="0">
              <a:schemeClr val="accent1"/>
            </a:effectRef>
            <a:fontRef idx="minor">
              <a:schemeClr val="tx1"/>
            </a:fontRef>
          </p:style>
        </p:cxnSp>
        <p:grpSp>
          <p:nvGrpSpPr>
            <p:cNvPr id="64" name="Group 21"/>
            <p:cNvGrpSpPr>
              <a:grpSpLocks noChangeAspect="1"/>
            </p:cNvGrpSpPr>
            <p:nvPr/>
          </p:nvGrpSpPr>
          <p:grpSpPr bwMode="auto">
            <a:xfrm>
              <a:off x="5129990" y="4125154"/>
              <a:ext cx="336993" cy="468705"/>
              <a:chOff x="2708" y="2559"/>
              <a:chExt cx="284" cy="395"/>
            </a:xfrm>
            <a:grpFill/>
          </p:grpSpPr>
          <p:sp>
            <p:nvSpPr>
              <p:cNvPr id="102"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4"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5"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6"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65" name="Group 21"/>
            <p:cNvGrpSpPr>
              <a:grpSpLocks noChangeAspect="1"/>
            </p:cNvGrpSpPr>
            <p:nvPr/>
          </p:nvGrpSpPr>
          <p:grpSpPr bwMode="auto">
            <a:xfrm rot="10800000">
              <a:off x="6881020" y="4133186"/>
              <a:ext cx="336993" cy="468705"/>
              <a:chOff x="2708" y="2559"/>
              <a:chExt cx="284" cy="395"/>
            </a:xfrm>
            <a:grpFill/>
          </p:grpSpPr>
          <p:sp>
            <p:nvSpPr>
              <p:cNvPr id="66"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2"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107" name="组合 106"/>
          <p:cNvGrpSpPr/>
          <p:nvPr/>
        </p:nvGrpSpPr>
        <p:grpSpPr>
          <a:xfrm>
            <a:off x="3835166" y="3533587"/>
            <a:ext cx="2088023" cy="476737"/>
            <a:chOff x="5129990" y="4125154"/>
            <a:chExt cx="2088023" cy="476737"/>
          </a:xfrm>
          <a:solidFill>
            <a:srgbClr val="C1A438"/>
          </a:solidFill>
        </p:grpSpPr>
        <p:grpSp>
          <p:nvGrpSpPr>
            <p:cNvPr id="108" name="Group 21"/>
            <p:cNvGrpSpPr>
              <a:grpSpLocks noChangeAspect="1"/>
            </p:cNvGrpSpPr>
            <p:nvPr/>
          </p:nvGrpSpPr>
          <p:grpSpPr bwMode="auto">
            <a:xfrm>
              <a:off x="5129990" y="4125154"/>
              <a:ext cx="336993" cy="468705"/>
              <a:chOff x="2708" y="2559"/>
              <a:chExt cx="284" cy="395"/>
            </a:xfrm>
            <a:grpFill/>
          </p:grpSpPr>
          <p:sp>
            <p:nvSpPr>
              <p:cNvPr id="115"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6"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7"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8"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9"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09" name="Group 21"/>
            <p:cNvGrpSpPr>
              <a:grpSpLocks noChangeAspect="1"/>
            </p:cNvGrpSpPr>
            <p:nvPr/>
          </p:nvGrpSpPr>
          <p:grpSpPr bwMode="auto">
            <a:xfrm rot="10800000">
              <a:off x="6881020" y="4133186"/>
              <a:ext cx="336993" cy="468705"/>
              <a:chOff x="2708" y="2559"/>
              <a:chExt cx="284" cy="395"/>
            </a:xfrm>
            <a:grpFill/>
          </p:grpSpPr>
          <p:sp>
            <p:nvSpPr>
              <p:cNvPr id="110"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cxnSp>
        <p:nvCxnSpPr>
          <p:cNvPr id="120" name="直接连接符 119"/>
          <p:cNvCxnSpPr/>
          <p:nvPr/>
        </p:nvCxnSpPr>
        <p:spPr>
          <a:xfrm>
            <a:off x="4203679" y="3775697"/>
            <a:ext cx="1327164" cy="2581"/>
          </a:xfrm>
          <a:prstGeom prst="line">
            <a:avLst/>
          </a:prstGeom>
          <a:ln w="22225">
            <a:solidFill>
              <a:srgbClr val="C1A438"/>
            </a:solidFill>
          </a:ln>
        </p:spPr>
        <p:style>
          <a:lnRef idx="1">
            <a:schemeClr val="accent1"/>
          </a:lnRef>
          <a:fillRef idx="0">
            <a:schemeClr val="accent1"/>
          </a:fillRef>
          <a:effectRef idx="0">
            <a:schemeClr val="accent1"/>
          </a:effectRef>
          <a:fontRef idx="minor">
            <a:schemeClr val="tx1"/>
          </a:fontRef>
        </p:style>
      </p:cxnSp>
      <p:grpSp>
        <p:nvGrpSpPr>
          <p:cNvPr id="121" name="组合 120"/>
          <p:cNvGrpSpPr/>
          <p:nvPr/>
        </p:nvGrpSpPr>
        <p:grpSpPr>
          <a:xfrm>
            <a:off x="1103660" y="3526268"/>
            <a:ext cx="2088023" cy="476737"/>
            <a:chOff x="2326534" y="4174855"/>
            <a:chExt cx="2088023" cy="476737"/>
          </a:xfrm>
          <a:solidFill>
            <a:srgbClr val="C1A438"/>
          </a:solidFill>
        </p:grpSpPr>
        <p:grpSp>
          <p:nvGrpSpPr>
            <p:cNvPr id="122" name="组合 121"/>
            <p:cNvGrpSpPr/>
            <p:nvPr/>
          </p:nvGrpSpPr>
          <p:grpSpPr>
            <a:xfrm>
              <a:off x="2326534" y="4174855"/>
              <a:ext cx="2088023" cy="476737"/>
              <a:chOff x="5129990" y="4125154"/>
              <a:chExt cx="2088023" cy="476737"/>
            </a:xfrm>
            <a:grpFill/>
          </p:grpSpPr>
          <p:grpSp>
            <p:nvGrpSpPr>
              <p:cNvPr id="124" name="Group 21"/>
              <p:cNvGrpSpPr>
                <a:grpSpLocks noChangeAspect="1"/>
              </p:cNvGrpSpPr>
              <p:nvPr/>
            </p:nvGrpSpPr>
            <p:grpSpPr bwMode="auto">
              <a:xfrm>
                <a:off x="5129990" y="4125154"/>
                <a:ext cx="336993" cy="468705"/>
                <a:chOff x="2708" y="2559"/>
                <a:chExt cx="284" cy="395"/>
              </a:xfrm>
              <a:grpFill/>
            </p:grpSpPr>
            <p:sp>
              <p:nvSpPr>
                <p:cNvPr id="131"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2"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3"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4"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5"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5" name="Group 21"/>
              <p:cNvGrpSpPr>
                <a:grpSpLocks noChangeAspect="1"/>
              </p:cNvGrpSpPr>
              <p:nvPr/>
            </p:nvGrpSpPr>
            <p:grpSpPr bwMode="auto">
              <a:xfrm rot="10800000">
                <a:off x="6881020" y="4133186"/>
                <a:ext cx="336993" cy="468705"/>
                <a:chOff x="2708" y="2559"/>
                <a:chExt cx="284" cy="395"/>
              </a:xfrm>
              <a:grpFill/>
            </p:grpSpPr>
            <p:sp>
              <p:nvSpPr>
                <p:cNvPr id="126"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7"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8"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9"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0"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cxnSp>
          <p:nvCxnSpPr>
            <p:cNvPr id="123" name="直接连接符 122"/>
            <p:cNvCxnSpPr/>
            <p:nvPr/>
          </p:nvCxnSpPr>
          <p:spPr>
            <a:xfrm>
              <a:off x="2692969" y="4421459"/>
              <a:ext cx="1327164" cy="2581"/>
            </a:xfrm>
            <a:prstGeom prst="line">
              <a:avLst/>
            </a:prstGeom>
            <a:grpFill/>
            <a:ln w="22225">
              <a:solidFill>
                <a:srgbClr val="C1A438"/>
              </a:solidFill>
            </a:ln>
          </p:spPr>
          <p:style>
            <a:lnRef idx="1">
              <a:schemeClr val="accent1"/>
            </a:lnRef>
            <a:fillRef idx="0">
              <a:schemeClr val="accent1"/>
            </a:fillRef>
            <a:effectRef idx="0">
              <a:schemeClr val="accent1"/>
            </a:effectRef>
            <a:fontRef idx="minor">
              <a:schemeClr val="tx1"/>
            </a:fontRef>
          </p:style>
        </p:cxnSp>
      </p:grpSp>
      <p:sp>
        <p:nvSpPr>
          <p:cNvPr id="70" name="文本框 5"/>
          <p:cNvSpPr txBox="1"/>
          <p:nvPr/>
        </p:nvSpPr>
        <p:spPr>
          <a:xfrm>
            <a:off x="524555" y="443490"/>
            <a:ext cx="4681927" cy="584775"/>
          </a:xfrm>
          <a:prstGeom prst="rect">
            <a:avLst/>
          </a:prstGeom>
          <a:noFill/>
        </p:spPr>
        <p:txBody>
          <a:bodyPr wrap="square" rtlCol="0">
            <a:spAutoFit/>
          </a:bodyPr>
          <a:lstStyle/>
          <a:p>
            <a:r>
              <a:rPr lang="en-US" altLang="zh-CN" sz="3200" b="1" u="sng"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Hướng dẫn tự học ở nhà</a:t>
            </a:r>
            <a:endParaRPr lang="zh-CN" altLang="en-US" sz="3200" b="1" u="sng"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72" name="文本框 48"/>
          <p:cNvSpPr txBox="1"/>
          <p:nvPr/>
        </p:nvSpPr>
        <p:spPr>
          <a:xfrm>
            <a:off x="3902500" y="3914485"/>
            <a:ext cx="2446216" cy="1815882"/>
          </a:xfrm>
          <a:prstGeom prst="rect">
            <a:avLst/>
          </a:prstGeom>
          <a:noFill/>
        </p:spPr>
        <p:txBody>
          <a:bodyPr wrap="square" rtlCol="0">
            <a:spAutoFit/>
          </a:bodyPr>
          <a:lstStyle/>
          <a:p>
            <a:pPr algn="just"/>
            <a:r>
              <a:rPr lang="en-US" altLang="zh-CN" sz="24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Xem lại các BT đã làm, làm thêm các BT trong SGK.</a:t>
            </a:r>
            <a:endParaRPr lang="zh-CN" altLang="en-US" sz="24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endParaRPr lang="zh-CN" altLang="en-US" sz="1600" dirty="0">
              <a:solidFill>
                <a:srgbClr val="C1A438"/>
              </a:solidFill>
              <a:latin typeface="微软雅黑" panose="020B0503020204020204" pitchFamily="34" charset="-122"/>
              <a:ea typeface="微软雅黑" panose="020B0503020204020204" pitchFamily="34" charset="-122"/>
            </a:endParaRPr>
          </a:p>
        </p:txBody>
      </p:sp>
      <p:pic>
        <p:nvPicPr>
          <p:cNvPr id="80" name="图片 41"/>
          <p:cNvPicPr>
            <a:picLocks noChangeAspect="1"/>
          </p:cNvPicPr>
          <p:nvPr/>
        </p:nvPicPr>
        <p:blipFill rotWithShape="1">
          <a:blip r:embed="rId4" cstate="print">
            <a:extLst>
              <a:ext uri="{28A0092B-C50C-407E-A947-70E740481C1C}">
                <a14:useLocalDpi xmlns:a14="http://schemas.microsoft.com/office/drawing/2010/main" val="0"/>
              </a:ext>
            </a:extLst>
          </a:blip>
          <a:srcRect l="2617" t="16710" r="20399" b="5278"/>
          <a:stretch/>
        </p:blipFill>
        <p:spPr>
          <a:xfrm rot="6794924">
            <a:off x="9273979" y="1357324"/>
            <a:ext cx="2181139" cy="1894587"/>
          </a:xfrm>
          <a:prstGeom prst="rect">
            <a:avLst/>
          </a:prstGeom>
        </p:spPr>
      </p:pic>
      <p:sp useBgFill="1">
        <p:nvSpPr>
          <p:cNvPr id="81" name="椭圆 46"/>
          <p:cNvSpPr/>
          <p:nvPr/>
        </p:nvSpPr>
        <p:spPr>
          <a:xfrm>
            <a:off x="9760503" y="1793430"/>
            <a:ext cx="1440000" cy="1440000"/>
          </a:xfrm>
          <a:prstGeom prst="ellipse">
            <a:avLst/>
          </a:prstGeom>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Freeform 98"/>
          <p:cNvSpPr>
            <a:spLocks noEditPoints="1"/>
          </p:cNvSpPr>
          <p:nvPr/>
        </p:nvSpPr>
        <p:spPr bwMode="auto">
          <a:xfrm>
            <a:off x="10202509" y="2227648"/>
            <a:ext cx="549010" cy="561281"/>
          </a:xfrm>
          <a:custGeom>
            <a:avLst/>
            <a:gdLst>
              <a:gd name="T0" fmla="*/ 203 w 360"/>
              <a:gd name="T1" fmla="*/ 271 h 368"/>
              <a:gd name="T2" fmla="*/ 261 w 360"/>
              <a:gd name="T3" fmla="*/ 202 h 368"/>
              <a:gd name="T4" fmla="*/ 360 w 360"/>
              <a:gd name="T5" fmla="*/ 51 h 368"/>
              <a:gd name="T6" fmla="*/ 346 w 360"/>
              <a:gd name="T7" fmla="*/ 37 h 368"/>
              <a:gd name="T8" fmla="*/ 277 w 360"/>
              <a:gd name="T9" fmla="*/ 37 h 368"/>
              <a:gd name="T10" fmla="*/ 180 w 360"/>
              <a:gd name="T11" fmla="*/ 0 h 368"/>
              <a:gd name="T12" fmla="*/ 83 w 360"/>
              <a:gd name="T13" fmla="*/ 37 h 368"/>
              <a:gd name="T14" fmla="*/ 14 w 360"/>
              <a:gd name="T15" fmla="*/ 37 h 368"/>
              <a:gd name="T16" fmla="*/ 0 w 360"/>
              <a:gd name="T17" fmla="*/ 51 h 368"/>
              <a:gd name="T18" fmla="*/ 98 w 360"/>
              <a:gd name="T19" fmla="*/ 202 h 368"/>
              <a:gd name="T20" fmla="*/ 156 w 360"/>
              <a:gd name="T21" fmla="*/ 271 h 368"/>
              <a:gd name="T22" fmla="*/ 156 w 360"/>
              <a:gd name="T23" fmla="*/ 297 h 368"/>
              <a:gd name="T24" fmla="*/ 91 w 360"/>
              <a:gd name="T25" fmla="*/ 332 h 368"/>
              <a:gd name="T26" fmla="*/ 180 w 360"/>
              <a:gd name="T27" fmla="*/ 368 h 368"/>
              <a:gd name="T28" fmla="*/ 269 w 360"/>
              <a:gd name="T29" fmla="*/ 332 h 368"/>
              <a:gd name="T30" fmla="*/ 203 w 360"/>
              <a:gd name="T31" fmla="*/ 297 h 368"/>
              <a:gd name="T32" fmla="*/ 203 w 360"/>
              <a:gd name="T33" fmla="*/ 271 h 368"/>
              <a:gd name="T34" fmla="*/ 259 w 360"/>
              <a:gd name="T35" fmla="*/ 170 h 368"/>
              <a:gd name="T36" fmla="*/ 281 w 360"/>
              <a:gd name="T37" fmla="*/ 65 h 368"/>
              <a:gd name="T38" fmla="*/ 331 w 360"/>
              <a:gd name="T39" fmla="*/ 65 h 368"/>
              <a:gd name="T40" fmla="*/ 259 w 360"/>
              <a:gd name="T41" fmla="*/ 170 h 368"/>
              <a:gd name="T42" fmla="*/ 180 w 360"/>
              <a:gd name="T43" fmla="*/ 24 h 368"/>
              <a:gd name="T44" fmla="*/ 256 w 360"/>
              <a:gd name="T45" fmla="*/ 55 h 368"/>
              <a:gd name="T46" fmla="*/ 180 w 360"/>
              <a:gd name="T47" fmla="*/ 86 h 368"/>
              <a:gd name="T48" fmla="*/ 104 w 360"/>
              <a:gd name="T49" fmla="*/ 55 h 368"/>
              <a:gd name="T50" fmla="*/ 180 w 360"/>
              <a:gd name="T51" fmla="*/ 24 h 368"/>
              <a:gd name="T52" fmla="*/ 29 w 360"/>
              <a:gd name="T53" fmla="*/ 65 h 368"/>
              <a:gd name="T54" fmla="*/ 79 w 360"/>
              <a:gd name="T55" fmla="*/ 65 h 368"/>
              <a:gd name="T56" fmla="*/ 101 w 360"/>
              <a:gd name="T57" fmla="*/ 170 h 368"/>
              <a:gd name="T58" fmla="*/ 29 w 360"/>
              <a:gd name="T59" fmla="*/ 65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0" h="368">
                <a:moveTo>
                  <a:pt x="203" y="271"/>
                </a:moveTo>
                <a:cubicBezTo>
                  <a:pt x="203" y="242"/>
                  <a:pt x="225" y="226"/>
                  <a:pt x="261" y="202"/>
                </a:cubicBezTo>
                <a:cubicBezTo>
                  <a:pt x="305" y="173"/>
                  <a:pt x="360" y="137"/>
                  <a:pt x="360" y="51"/>
                </a:cubicBezTo>
                <a:cubicBezTo>
                  <a:pt x="360" y="43"/>
                  <a:pt x="353" y="37"/>
                  <a:pt x="346" y="37"/>
                </a:cubicBezTo>
                <a:cubicBezTo>
                  <a:pt x="277" y="37"/>
                  <a:pt x="277" y="37"/>
                  <a:pt x="277" y="37"/>
                </a:cubicBezTo>
                <a:cubicBezTo>
                  <a:pt x="267" y="19"/>
                  <a:pt x="238" y="0"/>
                  <a:pt x="180" y="0"/>
                </a:cubicBezTo>
                <a:cubicBezTo>
                  <a:pt x="121" y="0"/>
                  <a:pt x="92" y="19"/>
                  <a:pt x="83" y="37"/>
                </a:cubicBezTo>
                <a:cubicBezTo>
                  <a:pt x="14" y="37"/>
                  <a:pt x="14" y="37"/>
                  <a:pt x="14" y="37"/>
                </a:cubicBezTo>
                <a:cubicBezTo>
                  <a:pt x="6" y="37"/>
                  <a:pt x="0" y="43"/>
                  <a:pt x="0" y="51"/>
                </a:cubicBezTo>
                <a:cubicBezTo>
                  <a:pt x="0" y="137"/>
                  <a:pt x="54" y="173"/>
                  <a:pt x="98" y="202"/>
                </a:cubicBezTo>
                <a:cubicBezTo>
                  <a:pt x="134" y="226"/>
                  <a:pt x="156" y="242"/>
                  <a:pt x="156" y="271"/>
                </a:cubicBezTo>
                <a:cubicBezTo>
                  <a:pt x="156" y="297"/>
                  <a:pt x="156" y="297"/>
                  <a:pt x="156" y="297"/>
                </a:cubicBezTo>
                <a:cubicBezTo>
                  <a:pt x="118" y="301"/>
                  <a:pt x="91" y="315"/>
                  <a:pt x="91" y="332"/>
                </a:cubicBezTo>
                <a:cubicBezTo>
                  <a:pt x="91" y="352"/>
                  <a:pt x="131" y="368"/>
                  <a:pt x="180" y="368"/>
                </a:cubicBezTo>
                <a:cubicBezTo>
                  <a:pt x="229" y="368"/>
                  <a:pt x="269" y="352"/>
                  <a:pt x="269" y="332"/>
                </a:cubicBezTo>
                <a:cubicBezTo>
                  <a:pt x="269" y="315"/>
                  <a:pt x="241" y="301"/>
                  <a:pt x="203" y="297"/>
                </a:cubicBezTo>
                <a:lnTo>
                  <a:pt x="203" y="271"/>
                </a:lnTo>
                <a:close/>
                <a:moveTo>
                  <a:pt x="259" y="170"/>
                </a:moveTo>
                <a:cubicBezTo>
                  <a:pt x="270" y="146"/>
                  <a:pt x="279" y="113"/>
                  <a:pt x="281" y="65"/>
                </a:cubicBezTo>
                <a:cubicBezTo>
                  <a:pt x="331" y="65"/>
                  <a:pt x="331" y="65"/>
                  <a:pt x="331" y="65"/>
                </a:cubicBezTo>
                <a:cubicBezTo>
                  <a:pt x="326" y="119"/>
                  <a:pt x="294" y="146"/>
                  <a:pt x="259" y="170"/>
                </a:cubicBezTo>
                <a:close/>
                <a:moveTo>
                  <a:pt x="180" y="24"/>
                </a:moveTo>
                <a:cubicBezTo>
                  <a:pt x="234" y="24"/>
                  <a:pt x="256" y="47"/>
                  <a:pt x="256" y="55"/>
                </a:cubicBezTo>
                <a:cubicBezTo>
                  <a:pt x="256" y="63"/>
                  <a:pt x="234" y="86"/>
                  <a:pt x="180" y="86"/>
                </a:cubicBezTo>
                <a:cubicBezTo>
                  <a:pt x="125" y="86"/>
                  <a:pt x="104" y="63"/>
                  <a:pt x="104" y="55"/>
                </a:cubicBezTo>
                <a:cubicBezTo>
                  <a:pt x="104" y="47"/>
                  <a:pt x="125" y="24"/>
                  <a:pt x="180" y="24"/>
                </a:cubicBezTo>
                <a:close/>
                <a:moveTo>
                  <a:pt x="29" y="65"/>
                </a:moveTo>
                <a:cubicBezTo>
                  <a:pt x="79" y="65"/>
                  <a:pt x="79" y="65"/>
                  <a:pt x="79" y="65"/>
                </a:cubicBezTo>
                <a:cubicBezTo>
                  <a:pt x="80" y="113"/>
                  <a:pt x="89" y="146"/>
                  <a:pt x="101" y="170"/>
                </a:cubicBezTo>
                <a:cubicBezTo>
                  <a:pt x="66" y="146"/>
                  <a:pt x="33" y="119"/>
                  <a:pt x="29" y="65"/>
                </a:cubicBezTo>
                <a:close/>
              </a:path>
            </a:pathLst>
          </a:custGeom>
          <a:solidFill>
            <a:srgbClr val="C1A438"/>
          </a:solidFill>
          <a:ln>
            <a:solidFill>
              <a:schemeClr val="bg1"/>
            </a:solidFill>
          </a:ln>
        </p:spPr>
        <p:txBody>
          <a:bodyPr vert="horz" wrap="square" lIns="91440" tIns="45720" rIns="91440" bIns="45720" numCol="1" anchor="t" anchorCtr="0" compatLnSpc="1">
            <a:prstTxWarp prst="textNoShape">
              <a:avLst/>
            </a:prstTxWarp>
          </a:bodyPr>
          <a:lstStyle/>
          <a:p>
            <a:endParaRPr lang="en-US" dirty="0"/>
          </a:p>
        </p:txBody>
      </p:sp>
      <p:sp>
        <p:nvSpPr>
          <p:cNvPr id="84" name="文本框 48"/>
          <p:cNvSpPr txBox="1"/>
          <p:nvPr/>
        </p:nvSpPr>
        <p:spPr>
          <a:xfrm>
            <a:off x="6686256" y="4104280"/>
            <a:ext cx="2446216" cy="2185214"/>
          </a:xfrm>
          <a:prstGeom prst="rect">
            <a:avLst/>
          </a:prstGeom>
          <a:noFill/>
        </p:spPr>
        <p:txBody>
          <a:bodyPr wrap="square" rtlCol="0">
            <a:spAutoFit/>
          </a:bodyPr>
          <a:lstStyle/>
          <a:p>
            <a:pPr algn="just"/>
            <a:r>
              <a:rPr lang="en-US" altLang="zh-CN" sz="24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Sưu tầm một số hình ảnh thực tế các trường hợp đồng dạng của tam giác.</a:t>
            </a:r>
            <a:endParaRPr lang="zh-CN" altLang="en-US" sz="24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endParaRPr lang="zh-CN" altLang="en-US" sz="1600" dirty="0">
              <a:solidFill>
                <a:srgbClr val="C1A438"/>
              </a:solidFill>
              <a:latin typeface="微软雅黑" panose="020B0503020204020204" pitchFamily="34" charset="-122"/>
              <a:ea typeface="微软雅黑" panose="020B0503020204020204" pitchFamily="34" charset="-122"/>
            </a:endParaRPr>
          </a:p>
        </p:txBody>
      </p:sp>
      <p:sp>
        <p:nvSpPr>
          <p:cNvPr id="85" name="文本框 48"/>
          <p:cNvSpPr txBox="1"/>
          <p:nvPr/>
        </p:nvSpPr>
        <p:spPr>
          <a:xfrm>
            <a:off x="9232773" y="4067072"/>
            <a:ext cx="2446216" cy="1446550"/>
          </a:xfrm>
          <a:prstGeom prst="rect">
            <a:avLst/>
          </a:prstGeom>
          <a:noFill/>
        </p:spPr>
        <p:txBody>
          <a:bodyPr wrap="square" rtlCol="0">
            <a:spAutoFit/>
          </a:bodyPr>
          <a:lstStyle/>
          <a:p>
            <a:pPr algn="just"/>
            <a:r>
              <a:rPr lang="en-US" altLang="zh-CN" sz="24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Chuẩn bị bài mới: “Bài 9. Hình đồng dạng”.</a:t>
            </a:r>
            <a:endParaRPr lang="zh-CN" altLang="en-US" sz="24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endParaRPr lang="zh-CN" altLang="en-US" sz="1600" dirty="0">
              <a:solidFill>
                <a:srgbClr val="C1A438"/>
              </a:solidFill>
              <a:latin typeface="微软雅黑" panose="020B0503020204020204" pitchFamily="34" charset="-122"/>
              <a:ea typeface="微软雅黑" panose="020B0503020204020204" pitchFamily="34" charset="-122"/>
            </a:endParaRPr>
          </a:p>
        </p:txBody>
      </p:sp>
      <p:sp>
        <p:nvSpPr>
          <p:cNvPr id="86" name="文本框 47"/>
          <p:cNvSpPr txBox="1"/>
          <p:nvPr/>
        </p:nvSpPr>
        <p:spPr>
          <a:xfrm>
            <a:off x="4596058" y="3326041"/>
            <a:ext cx="751774" cy="461665"/>
          </a:xfrm>
          <a:prstGeom prst="rect">
            <a:avLst/>
          </a:prstGeom>
          <a:noFill/>
        </p:spPr>
        <p:txBody>
          <a:bodyPr wrap="square" rtlCol="0">
            <a:spAutoFit/>
          </a:bodyPr>
          <a:lstStyle/>
          <a:p>
            <a:pPr algn="ctr"/>
            <a:r>
              <a:rPr lang="en-US" altLang="zh-CN" sz="2400">
                <a:solidFill>
                  <a:srgbClr val="C1A438"/>
                </a:solidFill>
                <a:latin typeface="方正清刻本悦宋简体" panose="02000000000000000000" pitchFamily="2" charset="-122"/>
                <a:ea typeface="方正清刻本悦宋简体" panose="02000000000000000000" pitchFamily="2" charset="-122"/>
              </a:rPr>
              <a:t>2</a:t>
            </a:r>
            <a:endParaRPr lang="zh-CN" altLang="en-US" sz="2400" dirty="0">
              <a:solidFill>
                <a:srgbClr val="C1A438"/>
              </a:solidFill>
              <a:latin typeface="方正清刻本悦宋简体" panose="02000000000000000000" pitchFamily="2" charset="-122"/>
              <a:ea typeface="方正清刻本悦宋简体" panose="02000000000000000000" pitchFamily="2" charset="-122"/>
            </a:endParaRPr>
          </a:p>
        </p:txBody>
      </p:sp>
      <p:sp>
        <p:nvSpPr>
          <p:cNvPr id="87" name="文本框 47"/>
          <p:cNvSpPr txBox="1"/>
          <p:nvPr/>
        </p:nvSpPr>
        <p:spPr>
          <a:xfrm>
            <a:off x="7563432" y="3356440"/>
            <a:ext cx="751774" cy="461665"/>
          </a:xfrm>
          <a:prstGeom prst="rect">
            <a:avLst/>
          </a:prstGeom>
          <a:noFill/>
        </p:spPr>
        <p:txBody>
          <a:bodyPr wrap="square" rtlCol="0">
            <a:spAutoFit/>
          </a:bodyPr>
          <a:lstStyle/>
          <a:p>
            <a:pPr algn="ctr"/>
            <a:r>
              <a:rPr lang="en-US" altLang="zh-CN" sz="2400">
                <a:solidFill>
                  <a:srgbClr val="C1A438"/>
                </a:solidFill>
                <a:latin typeface="方正清刻本悦宋简体" panose="02000000000000000000" pitchFamily="2" charset="-122"/>
                <a:ea typeface="方正清刻本悦宋简体" panose="02000000000000000000" pitchFamily="2" charset="-122"/>
              </a:rPr>
              <a:t>3</a:t>
            </a:r>
            <a:endParaRPr lang="zh-CN" altLang="en-US" sz="2400" dirty="0">
              <a:solidFill>
                <a:srgbClr val="C1A438"/>
              </a:solidFill>
              <a:latin typeface="方正清刻本悦宋简体" panose="02000000000000000000" pitchFamily="2" charset="-122"/>
              <a:ea typeface="方正清刻本悦宋简体" panose="02000000000000000000" pitchFamily="2" charset="-122"/>
            </a:endParaRPr>
          </a:p>
        </p:txBody>
      </p:sp>
      <p:grpSp>
        <p:nvGrpSpPr>
          <p:cNvPr id="88" name="组合 61"/>
          <p:cNvGrpSpPr/>
          <p:nvPr/>
        </p:nvGrpSpPr>
        <p:grpSpPr>
          <a:xfrm>
            <a:off x="9572120" y="3590335"/>
            <a:ext cx="2088023" cy="476737"/>
            <a:chOff x="5129990" y="4125154"/>
            <a:chExt cx="2088023" cy="476737"/>
          </a:xfrm>
          <a:solidFill>
            <a:srgbClr val="C1A438"/>
          </a:solidFill>
        </p:grpSpPr>
        <p:cxnSp>
          <p:nvCxnSpPr>
            <p:cNvPr id="89" name="直接连接符 62"/>
            <p:cNvCxnSpPr/>
            <p:nvPr/>
          </p:nvCxnSpPr>
          <p:spPr>
            <a:xfrm>
              <a:off x="5503109" y="4371285"/>
              <a:ext cx="1327164" cy="2581"/>
            </a:xfrm>
            <a:prstGeom prst="line">
              <a:avLst/>
            </a:prstGeom>
            <a:grpFill/>
            <a:ln w="22225">
              <a:solidFill>
                <a:srgbClr val="C1A438"/>
              </a:solidFill>
            </a:ln>
          </p:spPr>
          <p:style>
            <a:lnRef idx="1">
              <a:schemeClr val="accent1"/>
            </a:lnRef>
            <a:fillRef idx="0">
              <a:schemeClr val="accent1"/>
            </a:fillRef>
            <a:effectRef idx="0">
              <a:schemeClr val="accent1"/>
            </a:effectRef>
            <a:fontRef idx="minor">
              <a:schemeClr val="tx1"/>
            </a:fontRef>
          </p:style>
        </p:cxnSp>
        <p:grpSp>
          <p:nvGrpSpPr>
            <p:cNvPr id="90" name="Group 21"/>
            <p:cNvGrpSpPr>
              <a:grpSpLocks noChangeAspect="1"/>
            </p:cNvGrpSpPr>
            <p:nvPr/>
          </p:nvGrpSpPr>
          <p:grpSpPr bwMode="auto">
            <a:xfrm>
              <a:off x="5129990" y="4125154"/>
              <a:ext cx="336993" cy="468705"/>
              <a:chOff x="2708" y="2559"/>
              <a:chExt cx="284" cy="395"/>
            </a:xfrm>
            <a:grpFill/>
          </p:grpSpPr>
          <p:sp>
            <p:nvSpPr>
              <p:cNvPr id="97"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1"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91" name="Group 21"/>
            <p:cNvGrpSpPr>
              <a:grpSpLocks noChangeAspect="1"/>
            </p:cNvGrpSpPr>
            <p:nvPr/>
          </p:nvGrpSpPr>
          <p:grpSpPr bwMode="auto">
            <a:xfrm rot="10800000">
              <a:off x="6881020" y="4133186"/>
              <a:ext cx="336993" cy="468705"/>
              <a:chOff x="2708" y="2559"/>
              <a:chExt cx="284" cy="395"/>
            </a:xfrm>
            <a:grpFill/>
          </p:grpSpPr>
          <p:sp>
            <p:nvSpPr>
              <p:cNvPr id="92"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3"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6"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
        <p:nvSpPr>
          <p:cNvPr id="136" name="文本框 47"/>
          <p:cNvSpPr txBox="1"/>
          <p:nvPr/>
        </p:nvSpPr>
        <p:spPr>
          <a:xfrm>
            <a:off x="10299508" y="3413188"/>
            <a:ext cx="751774" cy="461665"/>
          </a:xfrm>
          <a:prstGeom prst="rect">
            <a:avLst/>
          </a:prstGeom>
          <a:noFill/>
        </p:spPr>
        <p:txBody>
          <a:bodyPr wrap="square" rtlCol="0">
            <a:spAutoFit/>
          </a:bodyPr>
          <a:lstStyle/>
          <a:p>
            <a:pPr algn="ctr"/>
            <a:r>
              <a:rPr lang="en-US" altLang="zh-CN" sz="2400" smtClean="0">
                <a:solidFill>
                  <a:srgbClr val="C1A438"/>
                </a:solidFill>
                <a:latin typeface="方正清刻本悦宋简体" panose="02000000000000000000" pitchFamily="2" charset="-122"/>
                <a:ea typeface="方正清刻本悦宋简体" panose="02000000000000000000" pitchFamily="2" charset="-122"/>
              </a:rPr>
              <a:t>4</a:t>
            </a:r>
            <a:endParaRPr lang="zh-CN" altLang="en-US" sz="2400" dirty="0">
              <a:solidFill>
                <a:srgbClr val="C1A438"/>
              </a:solidFill>
              <a:latin typeface="方正清刻本悦宋简体" panose="02000000000000000000" pitchFamily="2" charset="-122"/>
              <a:ea typeface="方正清刻本悦宋简体" panose="02000000000000000000" pitchFamily="2" charset="-122"/>
            </a:endParaRPr>
          </a:p>
        </p:txBody>
      </p:sp>
    </p:spTree>
    <p:extLst>
      <p:ext uri="{BB962C8B-B14F-4D97-AF65-F5344CB8AC3E}">
        <p14:creationId xmlns:p14="http://schemas.microsoft.com/office/powerpoint/2010/main" val="37495811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04" name="图片 2203"/>
          <p:cNvPicPr>
            <a:picLocks noChangeAspect="1"/>
          </p:cNvPicPr>
          <p:nvPr/>
        </p:nvPicPr>
        <p:blipFill>
          <a:blip r:embed="rId2"/>
          <a:stretch>
            <a:fillRect/>
          </a:stretch>
        </p:blipFill>
        <p:spPr>
          <a:xfrm>
            <a:off x="3192915" y="2152650"/>
            <a:ext cx="5536333" cy="3954524"/>
          </a:xfrm>
          <a:prstGeom prst="rect">
            <a:avLst/>
          </a:prstGeom>
        </p:spPr>
      </p:pic>
      <p:sp>
        <p:nvSpPr>
          <p:cNvPr id="5" name="文本框 4"/>
          <p:cNvSpPr txBox="1"/>
          <p:nvPr/>
        </p:nvSpPr>
        <p:spPr>
          <a:xfrm>
            <a:off x="4364141" y="3157172"/>
            <a:ext cx="4365107" cy="923330"/>
          </a:xfrm>
          <a:prstGeom prst="rect">
            <a:avLst/>
          </a:prstGeom>
          <a:noFill/>
        </p:spPr>
        <p:txBody>
          <a:bodyPr wrap="square" rtlCol="0">
            <a:spAutoFit/>
          </a:bodyPr>
          <a:lstStyle/>
          <a:p>
            <a:r>
              <a:rPr lang="en-US" altLang="zh-CN" sz="5400" smtClean="0">
                <a:solidFill>
                  <a:srgbClr val="C1A438"/>
                </a:solidFill>
                <a:latin typeface="方正清刻本悦宋简体" panose="02000000000000000000" pitchFamily="2" charset="-122"/>
                <a:ea typeface="方正清刻本悦宋简体" panose="02000000000000000000" pitchFamily="2" charset="-122"/>
              </a:rPr>
              <a:t>Thank you</a:t>
            </a:r>
            <a:endParaRPr lang="zh-CN" altLang="en-US" sz="5400" dirty="0">
              <a:solidFill>
                <a:srgbClr val="C1A438"/>
              </a:solidFill>
              <a:latin typeface="方正清刻本悦宋简体" panose="02000000000000000000" pitchFamily="2" charset="-122"/>
              <a:ea typeface="方正清刻本悦宋简体" panose="02000000000000000000" pitchFamily="2" charset="-122"/>
            </a:endParaRPr>
          </a:p>
        </p:txBody>
      </p:sp>
      <p:pic>
        <p:nvPicPr>
          <p:cNvPr id="2203" name="图片 2202"/>
          <p:cNvPicPr>
            <a:picLocks noChangeAspect="1"/>
          </p:cNvPicPr>
          <p:nvPr/>
        </p:nvPicPr>
        <p:blipFill>
          <a:blip r:embed="rId3"/>
          <a:stretch>
            <a:fillRect/>
          </a:stretch>
        </p:blipFill>
        <p:spPr>
          <a:xfrm>
            <a:off x="4858685" y="435442"/>
            <a:ext cx="3870563" cy="2721730"/>
          </a:xfrm>
          <a:prstGeom prst="rect">
            <a:avLst/>
          </a:prstGeom>
        </p:spPr>
      </p:pic>
    </p:spTree>
    <p:extLst>
      <p:ext uri="{BB962C8B-B14F-4D97-AF65-F5344CB8AC3E}">
        <p14:creationId xmlns:p14="http://schemas.microsoft.com/office/powerpoint/2010/main" val="13553934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203" name="图片 2202"/>
          <p:cNvPicPr>
            <a:picLocks noChangeAspect="1"/>
          </p:cNvPicPr>
          <p:nvPr/>
        </p:nvPicPr>
        <p:blipFill>
          <a:blip r:embed="rId2"/>
          <a:stretch>
            <a:fillRect/>
          </a:stretch>
        </p:blipFill>
        <p:spPr>
          <a:xfrm>
            <a:off x="8340486" y="195740"/>
            <a:ext cx="3870563" cy="2721730"/>
          </a:xfrm>
          <a:prstGeom prst="rect">
            <a:avLst/>
          </a:prstGeom>
        </p:spPr>
      </p:pic>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957486" y="1971621"/>
            <a:ext cx="8979616" cy="2786991"/>
          </a:xfrm>
          <a:prstGeom prst="rect">
            <a:avLst/>
          </a:prstGeom>
        </p:spPr>
      </p:pic>
    </p:spTree>
    <p:extLst>
      <p:ext uri="{BB962C8B-B14F-4D97-AF65-F5344CB8AC3E}">
        <p14:creationId xmlns:p14="http://schemas.microsoft.com/office/powerpoint/2010/main" val="24569568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rcRect l="11373" b="11098"/>
          <a:stretch>
            <a:fillRect/>
          </a:stretch>
        </p:blipFill>
        <p:spPr>
          <a:xfrm rot="8702204">
            <a:off x="4119431" y="-1461679"/>
            <a:ext cx="4630566" cy="3266258"/>
          </a:xfrm>
          <a:custGeom>
            <a:avLst/>
            <a:gdLst>
              <a:gd name="connsiteX0" fmla="*/ 4630566 w 4630566"/>
              <a:gd name="connsiteY0" fmla="*/ 3266258 h 3266258"/>
              <a:gd name="connsiteX1" fmla="*/ 0 w 4630566"/>
              <a:gd name="connsiteY1" fmla="*/ 28323 h 3266258"/>
              <a:gd name="connsiteX2" fmla="*/ 19806 w 4630566"/>
              <a:gd name="connsiteY2" fmla="*/ 0 h 3266258"/>
              <a:gd name="connsiteX3" fmla="*/ 3483265 w 4630566"/>
              <a:gd name="connsiteY3" fmla="*/ 0 h 3266258"/>
              <a:gd name="connsiteX4" fmla="*/ 4630566 w 4630566"/>
              <a:gd name="connsiteY4" fmla="*/ 802253 h 3266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566" h="3266258">
                <a:moveTo>
                  <a:pt x="4630566" y="3266258"/>
                </a:moveTo>
                <a:lnTo>
                  <a:pt x="0" y="28323"/>
                </a:lnTo>
                <a:lnTo>
                  <a:pt x="19806" y="0"/>
                </a:lnTo>
                <a:lnTo>
                  <a:pt x="3483265" y="0"/>
                </a:lnTo>
                <a:lnTo>
                  <a:pt x="4630566" y="802253"/>
                </a:lnTo>
                <a:close/>
              </a:path>
            </a:pathLst>
          </a:custGeom>
        </p:spPr>
      </p:pic>
      <p:pic>
        <p:nvPicPr>
          <p:cNvPr id="8" name="图片 7"/>
          <p:cNvPicPr>
            <a:picLocks noChangeAspect="1"/>
          </p:cNvPicPr>
          <p:nvPr/>
        </p:nvPicPr>
        <p:blipFill>
          <a:blip r:embed="rId3"/>
          <a:srcRect t="47562" r="49103"/>
          <a:stretch>
            <a:fillRect/>
          </a:stretch>
        </p:blipFill>
        <p:spPr>
          <a:xfrm rot="8698124">
            <a:off x="3985225" y="4680645"/>
            <a:ext cx="4221547" cy="3106670"/>
          </a:xfrm>
          <a:custGeom>
            <a:avLst/>
            <a:gdLst>
              <a:gd name="connsiteX0" fmla="*/ 2075476 w 4221547"/>
              <a:gd name="connsiteY0" fmla="*/ 3106670 h 3106670"/>
              <a:gd name="connsiteX1" fmla="*/ 0 w 4221547"/>
              <a:gd name="connsiteY1" fmla="*/ 1651717 h 3106670"/>
              <a:gd name="connsiteX2" fmla="*/ 0 w 4221547"/>
              <a:gd name="connsiteY2" fmla="*/ 444248 h 3106670"/>
              <a:gd name="connsiteX3" fmla="*/ 311427 w 4221547"/>
              <a:gd name="connsiteY3" fmla="*/ 0 h 3106670"/>
              <a:gd name="connsiteX4" fmla="*/ 4221547 w 4221547"/>
              <a:gd name="connsiteY4" fmla="*/ 2741077 h 3106670"/>
              <a:gd name="connsiteX5" fmla="*/ 3965258 w 4221547"/>
              <a:gd name="connsiteY5" fmla="*/ 3106670 h 310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1547" h="3106670">
                <a:moveTo>
                  <a:pt x="2075476" y="3106670"/>
                </a:moveTo>
                <a:lnTo>
                  <a:pt x="0" y="1651717"/>
                </a:lnTo>
                <a:lnTo>
                  <a:pt x="0" y="444248"/>
                </a:lnTo>
                <a:lnTo>
                  <a:pt x="311427" y="0"/>
                </a:lnTo>
                <a:lnTo>
                  <a:pt x="4221547" y="2741077"/>
                </a:lnTo>
                <a:lnTo>
                  <a:pt x="3965258" y="3106670"/>
                </a:lnTo>
                <a:close/>
              </a:path>
            </a:pathLst>
          </a:custGeom>
        </p:spPr>
      </p:pic>
      <p:sp>
        <p:nvSpPr>
          <p:cNvPr id="87" name="文本框 86"/>
          <p:cNvSpPr txBox="1"/>
          <p:nvPr/>
        </p:nvSpPr>
        <p:spPr>
          <a:xfrm>
            <a:off x="3475965" y="2880866"/>
            <a:ext cx="5637634" cy="1077218"/>
          </a:xfrm>
          <a:prstGeom prst="rect">
            <a:avLst/>
          </a:prstGeom>
          <a:noFill/>
        </p:spPr>
        <p:txBody>
          <a:bodyPr wrap="square" rtlCol="0">
            <a:spAutoFit/>
          </a:bodyPr>
          <a:lstStyle/>
          <a:p>
            <a:pPr algn="ctr"/>
            <a:r>
              <a:rPr lang="en-US" altLang="zh-CN" sz="3200" b="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HOẠT ĐỘNG </a:t>
            </a:r>
          </a:p>
          <a:p>
            <a:pPr algn="ctr"/>
            <a:r>
              <a:rPr lang="en-US" altLang="zh-CN" sz="3200" b="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HÌNH THÀNH KIẾN THỨC</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2180968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13" name="文本框 86"/>
          <p:cNvSpPr txBox="1"/>
          <p:nvPr/>
        </p:nvSpPr>
        <p:spPr>
          <a:xfrm>
            <a:off x="426706" y="507106"/>
            <a:ext cx="7765572" cy="584775"/>
          </a:xfrm>
          <a:prstGeom prst="rect">
            <a:avLst/>
          </a:prstGeom>
          <a:noFill/>
        </p:spPr>
        <p:txBody>
          <a:bodyPr wrap="square" rtlCol="0">
            <a:spAutoFit/>
          </a:bodyPr>
          <a:lstStyle/>
          <a:p>
            <a:r>
              <a:rPr lang="en-US" altLang="zh-CN" sz="3200" b="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 Trường hợp đồng dạng thứ ba: Góc - góc</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972" y="1158527"/>
            <a:ext cx="1045040" cy="709839"/>
          </a:xfrm>
          <a:prstGeom prst="rect">
            <a:avLst/>
          </a:prstGeom>
        </p:spPr>
      </p:pic>
      <mc:AlternateContent xmlns:mc="http://schemas.openxmlformats.org/markup-compatibility/2006" xmlns:a14="http://schemas.microsoft.com/office/drawing/2010/main">
        <mc:Choice Requires="a14">
          <p:sp>
            <p:nvSpPr>
              <p:cNvPr id="19" name="Rectangle 18"/>
              <p:cNvSpPr/>
              <p:nvPr/>
            </p:nvSpPr>
            <p:spPr>
              <a:xfrm>
                <a:off x="525064" y="1935012"/>
                <a:ext cx="11392414" cy="1986954"/>
              </a:xfrm>
              <a:prstGeom prst="rect">
                <a:avLst/>
              </a:prstGeom>
            </p:spPr>
            <p:txBody>
              <a:bodyPr wrap="none">
                <a:spAutoFit/>
              </a:bodyPr>
              <a:lstStyle/>
              <a:p>
                <a:pPr algn="just">
                  <a:lnSpc>
                    <a:spcPct val="107000"/>
                  </a:lnSpc>
                  <a:spcAft>
                    <a:spcPts val="0"/>
                  </a:spcAft>
                </a:pPr>
                <a:r>
                  <a:rPr lang="nl-NL" sz="2800" smtClean="0">
                    <a:solidFill>
                      <a:srgbClr val="C1A438"/>
                    </a:solidFill>
                    <a:latin typeface="Times New Roman" panose="02020603050405020304" pitchFamily="18" charset="0"/>
                    <a:ea typeface="Calibri" panose="020F0502020204030204" pitchFamily="34" charset="0"/>
                    <a:cs typeface="Times New Roman" panose="02020603050405020304" pitchFamily="18" charset="0"/>
                  </a:rPr>
                  <a:t>Cho hai tam giác ABC và A’B’C’ có </a:t>
                </a:r>
                <a14:m>
                  <m:oMath xmlns:m="http://schemas.openxmlformats.org/officeDocument/2006/math">
                    <m:acc>
                      <m:accPr>
                        <m:chr m:val="̂"/>
                        <m:ctrlPr>
                          <a:rPr lang="nl-NL" sz="2800" i="1" smtClean="0">
                            <a:solidFill>
                              <a:srgbClr val="C1A438"/>
                            </a:solidFill>
                            <a:latin typeface="Cambria Math" panose="02040503050406030204" pitchFamily="18" charset="0"/>
                            <a:cs typeface="Times New Roman" panose="02020603050405020304" pitchFamily="18" charset="0"/>
                          </a:rPr>
                        </m:ctrlPr>
                      </m:accPr>
                      <m:e>
                        <m:r>
                          <a:rPr lang="en-US" sz="2800" b="0" i="1" smtClean="0">
                            <a:solidFill>
                              <a:srgbClr val="C1A438"/>
                            </a:solidFill>
                            <a:latin typeface="Cambria Math" panose="02040503050406030204" pitchFamily="18" charset="0"/>
                            <a:cs typeface="Times New Roman" panose="02020603050405020304" pitchFamily="18" charset="0"/>
                          </a:rPr>
                          <m:t>𝐴</m:t>
                        </m:r>
                      </m:e>
                    </m:acc>
                    <m:r>
                      <a:rPr lang="en-US" sz="2800" b="0" i="1" smtClean="0">
                        <a:solidFill>
                          <a:srgbClr val="C1A438"/>
                        </a:solidFill>
                        <a:latin typeface="Cambria Math" panose="02040503050406030204" pitchFamily="18" charset="0"/>
                        <a:cs typeface="Times New Roman" panose="02020603050405020304" pitchFamily="18" charset="0"/>
                      </a:rPr>
                      <m:t>=</m:t>
                    </m:r>
                    <m:acc>
                      <m:accPr>
                        <m:chr m:val="̂"/>
                        <m:ctrlPr>
                          <a:rPr lang="en-US" sz="2800" b="0" i="1" smtClean="0">
                            <a:solidFill>
                              <a:srgbClr val="C1A438"/>
                            </a:solidFill>
                            <a:latin typeface="Cambria Math" panose="02040503050406030204" pitchFamily="18" charset="0"/>
                            <a:cs typeface="Times New Roman" panose="02020603050405020304" pitchFamily="18" charset="0"/>
                          </a:rPr>
                        </m:ctrlPr>
                      </m:accPr>
                      <m:e>
                        <m:r>
                          <a:rPr lang="en-US" sz="2800" b="0" i="1" smtClean="0">
                            <a:solidFill>
                              <a:srgbClr val="C1A438"/>
                            </a:solidFill>
                            <a:latin typeface="Cambria Math" panose="02040503050406030204" pitchFamily="18" charset="0"/>
                            <a:cs typeface="Times New Roman" panose="02020603050405020304" pitchFamily="18" charset="0"/>
                          </a:rPr>
                          <m:t>𝐴</m:t>
                        </m:r>
                        <m:r>
                          <a:rPr lang="en-US" sz="2800" b="0" i="1" smtClean="0">
                            <a:solidFill>
                              <a:srgbClr val="C1A438"/>
                            </a:solidFill>
                            <a:latin typeface="Cambria Math" panose="02040503050406030204" pitchFamily="18" charset="0"/>
                            <a:cs typeface="Times New Roman" panose="02020603050405020304" pitchFamily="18" charset="0"/>
                          </a:rPr>
                          <m:t>′</m:t>
                        </m:r>
                      </m:e>
                    </m:acc>
                    <m:r>
                      <a:rPr lang="en-US" sz="2800" b="0" i="1" smtClean="0">
                        <a:solidFill>
                          <a:srgbClr val="C1A438"/>
                        </a:solidFill>
                        <a:latin typeface="Cambria Math" panose="02040503050406030204" pitchFamily="18" charset="0"/>
                        <a:cs typeface="Times New Roman" panose="02020603050405020304" pitchFamily="18" charset="0"/>
                      </a:rPr>
                      <m:t>; </m:t>
                    </m:r>
                    <m:acc>
                      <m:accPr>
                        <m:chr m:val="̂"/>
                        <m:ctrlPr>
                          <a:rPr lang="en-US" sz="2800" b="0" i="1" smtClean="0">
                            <a:solidFill>
                              <a:srgbClr val="C1A438"/>
                            </a:solidFill>
                            <a:latin typeface="Cambria Math" panose="02040503050406030204" pitchFamily="18" charset="0"/>
                            <a:cs typeface="Times New Roman" panose="02020603050405020304" pitchFamily="18" charset="0"/>
                          </a:rPr>
                        </m:ctrlPr>
                      </m:accPr>
                      <m:e>
                        <m:r>
                          <a:rPr lang="en-US" sz="2800" b="0" i="1" smtClean="0">
                            <a:solidFill>
                              <a:srgbClr val="C1A438"/>
                            </a:solidFill>
                            <a:latin typeface="Cambria Math" panose="02040503050406030204" pitchFamily="18" charset="0"/>
                            <a:cs typeface="Times New Roman" panose="02020603050405020304" pitchFamily="18" charset="0"/>
                          </a:rPr>
                          <m:t>𝐵</m:t>
                        </m:r>
                      </m:e>
                    </m:acc>
                    <m:r>
                      <a:rPr lang="en-US" sz="2800" b="0" i="1" smtClean="0">
                        <a:solidFill>
                          <a:srgbClr val="C1A438"/>
                        </a:solidFill>
                        <a:latin typeface="Cambria Math" panose="02040503050406030204" pitchFamily="18" charset="0"/>
                        <a:cs typeface="Times New Roman" panose="02020603050405020304" pitchFamily="18" charset="0"/>
                      </a:rPr>
                      <m:t>=</m:t>
                    </m:r>
                    <m:acc>
                      <m:accPr>
                        <m:chr m:val="̂"/>
                        <m:ctrlPr>
                          <a:rPr lang="en-US" sz="2800" b="0" i="1" smtClean="0">
                            <a:solidFill>
                              <a:srgbClr val="C1A438"/>
                            </a:solidFill>
                            <a:latin typeface="Cambria Math" panose="02040503050406030204" pitchFamily="18" charset="0"/>
                            <a:cs typeface="Times New Roman" panose="02020603050405020304" pitchFamily="18" charset="0"/>
                          </a:rPr>
                        </m:ctrlPr>
                      </m:accPr>
                      <m:e>
                        <m:r>
                          <a:rPr lang="en-US" sz="2800" b="0" i="1" smtClean="0">
                            <a:solidFill>
                              <a:srgbClr val="C1A438"/>
                            </a:solidFill>
                            <a:latin typeface="Cambria Math" panose="02040503050406030204" pitchFamily="18" charset="0"/>
                            <a:cs typeface="Times New Roman" panose="02020603050405020304" pitchFamily="18" charset="0"/>
                          </a:rPr>
                          <m:t>𝐵</m:t>
                        </m:r>
                        <m:r>
                          <a:rPr lang="en-US" sz="2800" b="0" i="1" smtClean="0">
                            <a:solidFill>
                              <a:srgbClr val="C1A438"/>
                            </a:solidFill>
                            <a:latin typeface="Cambria Math" panose="02040503050406030204" pitchFamily="18" charset="0"/>
                            <a:cs typeface="Times New Roman" panose="02020603050405020304" pitchFamily="18" charset="0"/>
                          </a:rPr>
                          <m:t>′</m:t>
                        </m:r>
                      </m:e>
                    </m:acc>
                    <m:r>
                      <a:rPr lang="en-US" sz="2800" b="0" i="1" smtClean="0">
                        <a:solidFill>
                          <a:srgbClr val="C1A438"/>
                        </a:solidFill>
                        <a:latin typeface="Cambria Math" panose="02040503050406030204" pitchFamily="18" charset="0"/>
                        <a:cs typeface="Times New Roman" panose="02020603050405020304" pitchFamily="18" charset="0"/>
                      </a:rPr>
                      <m:t> </m:t>
                    </m:r>
                  </m:oMath>
                </a14:m>
                <a:r>
                  <a:rPr lang="en-US" sz="2800" smtClean="0">
                    <a:solidFill>
                      <a:srgbClr val="C1A438"/>
                    </a:solidFill>
                    <a:latin typeface="Times New Roman" panose="02020603050405020304" pitchFamily="18" charset="0"/>
                    <a:ea typeface="Calibri" panose="020F0502020204030204" pitchFamily="34" charset="0"/>
                    <a:cs typeface="Times New Roman" panose="02020603050405020304" pitchFamily="18" charset="0"/>
                  </a:rPr>
                  <a:t>và AB </a:t>
                </a:r>
                <a14:m>
                  <m:oMath xmlns:m="http://schemas.openxmlformats.org/officeDocument/2006/math">
                    <m:r>
                      <a:rPr lang="en-US"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smtClean="0">
                    <a:solidFill>
                      <a:srgbClr val="C1A438"/>
                    </a:solidFill>
                    <a:latin typeface="Times New Roman" panose="02020603050405020304" pitchFamily="18" charset="0"/>
                    <a:ea typeface="Calibri" panose="020F0502020204030204" pitchFamily="34" charset="0"/>
                    <a:cs typeface="Times New Roman" panose="02020603050405020304" pitchFamily="18" charset="0"/>
                  </a:rPr>
                  <a:t>A’B’. </a:t>
                </a:r>
              </a:p>
              <a:p>
                <a:pPr algn="just">
                  <a:lnSpc>
                    <a:spcPct val="107000"/>
                  </a:lnSpc>
                  <a:spcAft>
                    <a:spcPts val="0"/>
                  </a:spcAft>
                </a:pPr>
                <a:r>
                  <a:rPr lang="en-US" sz="2800" smtClean="0">
                    <a:solidFill>
                      <a:srgbClr val="C1A438"/>
                    </a:solidFill>
                    <a:latin typeface="Times New Roman" panose="02020603050405020304" pitchFamily="18" charset="0"/>
                    <a:ea typeface="Calibri" panose="020F0502020204030204" pitchFamily="34" charset="0"/>
                    <a:cs typeface="Times New Roman" panose="02020603050405020304" pitchFamily="18" charset="0"/>
                  </a:rPr>
                  <a:t>Trên tia A’B’ lấy điểm M khác B thoả mãn A’M = AB. Qua M kẻ đường thẳng</a:t>
                </a:r>
              </a:p>
              <a:p>
                <a:pPr algn="just">
                  <a:lnSpc>
                    <a:spcPct val="107000"/>
                  </a:lnSpc>
                  <a:spcAft>
                    <a:spcPts val="0"/>
                  </a:spcAft>
                </a:pPr>
                <a:r>
                  <a:rPr lang="en-US" sz="2800">
                    <a:solidFill>
                      <a:srgbClr val="C1A438"/>
                    </a:solidFill>
                    <a:latin typeface="Times New Roman" panose="02020603050405020304" pitchFamily="18" charset="0"/>
                    <a:ea typeface="Calibri" panose="020F0502020204030204" pitchFamily="34" charset="0"/>
                    <a:cs typeface="Times New Roman" panose="02020603050405020304" pitchFamily="18" charset="0"/>
                  </a:rPr>
                  <a:t>s</a:t>
                </a:r>
                <a:r>
                  <a:rPr lang="en-US" sz="2800" smtClean="0">
                    <a:solidFill>
                      <a:srgbClr val="C1A438"/>
                    </a:solidFill>
                    <a:latin typeface="Times New Roman" panose="02020603050405020304" pitchFamily="18" charset="0"/>
                    <a:ea typeface="Calibri" panose="020F0502020204030204" pitchFamily="34" charset="0"/>
                    <a:cs typeface="Times New Roman" panose="02020603050405020304" pitchFamily="18" charset="0"/>
                  </a:rPr>
                  <a:t>ong song với B’C’ cắt tia A’C’ tại N. Chứng minh </a:t>
                </a:r>
                <a14:m>
                  <m:oMath xmlns:m="http://schemas.openxmlformats.org/officeDocument/2006/math">
                    <m:r>
                      <a:rPr lang="en-US"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smtClean="0">
                    <a:solidFill>
                      <a:srgbClr val="C1A438"/>
                    </a:solidFill>
                    <a:latin typeface="Times New Roman" panose="02020603050405020304" pitchFamily="18" charset="0"/>
                    <a:ea typeface="Calibri" panose="020F0502020204030204" pitchFamily="34" charset="0"/>
                    <a:cs typeface="Times New Roman" panose="02020603050405020304" pitchFamily="18" charset="0"/>
                  </a:rPr>
                  <a:t>A’MN = </a:t>
                </a:r>
                <a14:m>
                  <m:oMath xmlns:m="http://schemas.openxmlformats.org/officeDocument/2006/math">
                    <m:r>
                      <a:rPr lang="en-US"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smtClean="0">
                    <a:solidFill>
                      <a:srgbClr val="C1A438"/>
                    </a:solidFill>
                    <a:latin typeface="Times New Roman" panose="02020603050405020304" pitchFamily="18" charset="0"/>
                    <a:ea typeface="Calibri" panose="020F0502020204030204" pitchFamily="34" charset="0"/>
                    <a:cs typeface="Times New Roman" panose="02020603050405020304" pitchFamily="18" charset="0"/>
                  </a:rPr>
                  <a:t>ABC. Từ đó</a:t>
                </a:r>
              </a:p>
              <a:p>
                <a:pPr algn="just">
                  <a:lnSpc>
                    <a:spcPct val="107000"/>
                  </a:lnSpc>
                  <a:spcAft>
                    <a:spcPts val="0"/>
                  </a:spcAft>
                </a:pPr>
                <a:r>
                  <a:rPr lang="en-US" sz="2800">
                    <a:solidFill>
                      <a:srgbClr val="C1A438"/>
                    </a:solidFill>
                    <a:latin typeface="Times New Roman" panose="02020603050405020304" pitchFamily="18" charset="0"/>
                    <a:ea typeface="Calibri" panose="020F0502020204030204" pitchFamily="34" charset="0"/>
                    <a:cs typeface="Times New Roman" panose="02020603050405020304" pitchFamily="18" charset="0"/>
                  </a:rPr>
                  <a:t>s</a:t>
                </a:r>
                <a:r>
                  <a:rPr lang="en-US" sz="2800" smtClean="0">
                    <a:solidFill>
                      <a:srgbClr val="C1A438"/>
                    </a:solidFill>
                    <a:latin typeface="Times New Roman" panose="02020603050405020304" pitchFamily="18" charset="0"/>
                    <a:ea typeface="Calibri" panose="020F0502020204030204" pitchFamily="34" charset="0"/>
                    <a:cs typeface="Times New Roman" panose="02020603050405020304" pitchFamily="18" charset="0"/>
                  </a:rPr>
                  <a:t>uy ra </a:t>
                </a:r>
                <a14:m>
                  <m:oMath xmlns:m="http://schemas.openxmlformats.org/officeDocument/2006/math">
                    <m:r>
                      <a:rPr lang="en-US"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smtClean="0">
                    <a:solidFill>
                      <a:srgbClr val="C1A438"/>
                    </a:solidFill>
                    <a:latin typeface="Times New Roman" panose="02020603050405020304" pitchFamily="18" charset="0"/>
                    <a:ea typeface="Calibri" panose="020F0502020204030204" pitchFamily="34" charset="0"/>
                    <a:cs typeface="Times New Roman" panose="02020603050405020304" pitchFamily="18" charset="0"/>
                  </a:rPr>
                  <a:t>A’B’C’ </a:t>
                </a:r>
                <a:r>
                  <a:rPr lang="en-US" sz="2800" smtClean="0">
                    <a:solidFill>
                      <a:srgbClr val="C1A438"/>
                    </a:solidFill>
                    <a:latin typeface="Times New Roman" panose="02020603050405020304" pitchFamily="18" charset="0"/>
                    <a:ea typeface="Calibri" panose="020F0502020204030204" pitchFamily="34" charset="0"/>
                    <a:cs typeface="Times New Roman" panose="02020603050405020304" pitchFamily="18" charset="0"/>
                    <a:sym typeface="Lamsymbol" panose="05010101010101010101" pitchFamily="2" charset="2"/>
                  </a:rPr>
                  <a:t></a:t>
                </a:r>
                <a:r>
                  <a:rPr lang="en-US" sz="2800" smtClean="0">
                    <a:solidFill>
                      <a:srgbClr val="C1A438"/>
                    </a:solidFill>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smtClean="0">
                    <a:solidFill>
                      <a:srgbClr val="C1A438"/>
                    </a:solidFill>
                    <a:latin typeface="Times New Roman" panose="02020603050405020304" pitchFamily="18" charset="0"/>
                    <a:ea typeface="Calibri" panose="020F0502020204030204" pitchFamily="34" charset="0"/>
                    <a:cs typeface="Times New Roman" panose="02020603050405020304" pitchFamily="18" charset="0"/>
                  </a:rPr>
                  <a:t>ABC.</a:t>
                </a:r>
                <a:endParaRPr lang="en-US" sz="2800">
                  <a:solidFill>
                    <a:srgbClr val="C1A438"/>
                  </a:solidFill>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9" name="Rectangle 18"/>
              <p:cNvSpPr>
                <a:spLocks noRot="1" noChangeAspect="1" noMove="1" noResize="1" noEditPoints="1" noAdjustHandles="1" noChangeArrowheads="1" noChangeShapeType="1" noTextEdit="1"/>
              </p:cNvSpPr>
              <p:nvPr/>
            </p:nvSpPr>
            <p:spPr>
              <a:xfrm>
                <a:off x="525064" y="1935012"/>
                <a:ext cx="11392414" cy="1986954"/>
              </a:xfrm>
              <a:prstGeom prst="rect">
                <a:avLst/>
              </a:prstGeom>
              <a:blipFill>
                <a:blip r:embed="rId5"/>
                <a:stretch>
                  <a:fillRect l="-1070" t="-1227" b="-6135"/>
                </a:stretch>
              </a:blipFill>
            </p:spPr>
            <p:txBody>
              <a:bodyPr/>
              <a:lstStyle/>
              <a:p>
                <a:r>
                  <a:rPr lang="en-US">
                    <a:noFill/>
                  </a:rPr>
                  <a:t> </a:t>
                </a:r>
              </a:p>
            </p:txBody>
          </p:sp>
        </mc:Fallback>
      </mc:AlternateContent>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6712" y="3720405"/>
            <a:ext cx="3352571" cy="2289870"/>
          </a:xfrm>
          <a:prstGeom prst="rect">
            <a:avLst/>
          </a:prstGeom>
        </p:spPr>
      </p:pic>
    </p:spTree>
    <p:extLst>
      <p:ext uri="{BB962C8B-B14F-4D97-AF65-F5344CB8AC3E}">
        <p14:creationId xmlns:p14="http://schemas.microsoft.com/office/powerpoint/2010/main" val="682080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13" name="文本框 86"/>
          <p:cNvSpPr txBox="1"/>
          <p:nvPr/>
        </p:nvSpPr>
        <p:spPr>
          <a:xfrm>
            <a:off x="426706" y="507106"/>
            <a:ext cx="7765572" cy="584775"/>
          </a:xfrm>
          <a:prstGeom prst="rect">
            <a:avLst/>
          </a:prstGeom>
          <a:noFill/>
        </p:spPr>
        <p:txBody>
          <a:bodyPr wrap="square" rtlCol="0">
            <a:spAutoFit/>
          </a:bodyPr>
          <a:lstStyle/>
          <a:p>
            <a:r>
              <a:rPr lang="en-US" altLang="zh-CN" sz="3200" b="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 Trường hợp đồng dạng thứ ba: Góc - góc</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998" y="1089207"/>
            <a:ext cx="1045040" cy="70983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7558" y="726153"/>
            <a:ext cx="3352571" cy="2289870"/>
          </a:xfrm>
          <a:prstGeom prst="rect">
            <a:avLst/>
          </a:prstGeom>
        </p:spPr>
      </p:pic>
      <p:pic>
        <p:nvPicPr>
          <p:cNvPr id="11" name="图片 5">
            <a:extLst>
              <a:ext uri="{FF2B5EF4-FFF2-40B4-BE49-F238E27FC236}">
                <a16:creationId xmlns:a16="http://schemas.microsoft.com/office/drawing/2014/main" id="{F0F47780-47EF-4924-B87F-4942FB97BC05}"/>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020604" y="5074460"/>
            <a:ext cx="1768512" cy="1422977"/>
          </a:xfrm>
          <a:prstGeom prst="rect">
            <a:avLst/>
          </a:prstGeom>
        </p:spPr>
      </p:pic>
      <p:sp>
        <p:nvSpPr>
          <p:cNvPr id="16" name="文本框 47"/>
          <p:cNvSpPr txBox="1"/>
          <p:nvPr/>
        </p:nvSpPr>
        <p:spPr>
          <a:xfrm>
            <a:off x="1967028" y="1090467"/>
            <a:ext cx="3445476" cy="523220"/>
          </a:xfrm>
          <a:prstGeom prst="rect">
            <a:avLst/>
          </a:prstGeom>
          <a:noFill/>
        </p:spPr>
        <p:txBody>
          <a:bodyPr wrap="square" rtlCol="0">
            <a:spAutoFit/>
          </a:bodyPr>
          <a:lstStyle/>
          <a:p>
            <a:r>
              <a:rPr lang="en-US" altLang="zh-CN" sz="2800"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Hoạt động cặp đôi</a:t>
            </a:r>
            <a:endParaRPr lang="zh-CN" altLang="en-US" sz="2800"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
        <p:nvSpPr>
          <p:cNvPr id="17" name="文本框 48"/>
          <p:cNvSpPr txBox="1"/>
          <p:nvPr/>
        </p:nvSpPr>
        <p:spPr>
          <a:xfrm>
            <a:off x="1922704" y="1983360"/>
            <a:ext cx="3212064" cy="1200329"/>
          </a:xfrm>
          <a:prstGeom prst="rect">
            <a:avLst/>
          </a:prstGeom>
          <a:noFill/>
        </p:spPr>
        <p:txBody>
          <a:bodyPr wrap="square" rtlCol="0">
            <a:spAutoFit/>
          </a:bodyPr>
          <a:lstStyle/>
          <a:p>
            <a:pPr algn="ct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Làm HĐ 1 vào phiếu học tập trong 4 phút</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ctr"/>
            <a:endParaRPr lang="zh-CN" altLang="en-US" sz="1600" dirty="0">
              <a:solidFill>
                <a:srgbClr val="C1A438"/>
              </a:solidFill>
              <a:latin typeface="微软雅黑" panose="020B0503020204020204" pitchFamily="34" charset="-122"/>
              <a:ea typeface="微软雅黑" panose="020B0503020204020204" pitchFamily="34" charset="-122"/>
            </a:endParaRPr>
          </a:p>
        </p:txBody>
      </p:sp>
      <p:grpSp>
        <p:nvGrpSpPr>
          <p:cNvPr id="22" name="组合 120"/>
          <p:cNvGrpSpPr/>
          <p:nvPr/>
        </p:nvGrpSpPr>
        <p:grpSpPr>
          <a:xfrm>
            <a:off x="1538885" y="1572158"/>
            <a:ext cx="3721910" cy="476737"/>
            <a:chOff x="2326534" y="4174855"/>
            <a:chExt cx="2088023" cy="476737"/>
          </a:xfrm>
          <a:solidFill>
            <a:srgbClr val="C1A438"/>
          </a:solidFill>
        </p:grpSpPr>
        <p:grpSp>
          <p:nvGrpSpPr>
            <p:cNvPr id="23" name="组合 121"/>
            <p:cNvGrpSpPr/>
            <p:nvPr/>
          </p:nvGrpSpPr>
          <p:grpSpPr>
            <a:xfrm>
              <a:off x="2326534" y="4174855"/>
              <a:ext cx="2088023" cy="476737"/>
              <a:chOff x="5129990" y="4125154"/>
              <a:chExt cx="2088023" cy="476737"/>
            </a:xfrm>
            <a:grpFill/>
          </p:grpSpPr>
          <p:grpSp>
            <p:nvGrpSpPr>
              <p:cNvPr id="25" name="Group 21"/>
              <p:cNvGrpSpPr>
                <a:grpSpLocks noChangeAspect="1"/>
              </p:cNvGrpSpPr>
              <p:nvPr/>
            </p:nvGrpSpPr>
            <p:grpSpPr bwMode="auto">
              <a:xfrm>
                <a:off x="5129990" y="4125154"/>
                <a:ext cx="336993" cy="468705"/>
                <a:chOff x="2708" y="2559"/>
                <a:chExt cx="284" cy="395"/>
              </a:xfrm>
              <a:grpFill/>
            </p:grpSpPr>
            <p:sp>
              <p:nvSpPr>
                <p:cNvPr id="32"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26" name="Group 21"/>
              <p:cNvGrpSpPr>
                <a:grpSpLocks noChangeAspect="1"/>
              </p:cNvGrpSpPr>
              <p:nvPr/>
            </p:nvGrpSpPr>
            <p:grpSpPr bwMode="auto">
              <a:xfrm rot="10800000">
                <a:off x="6881020" y="4133186"/>
                <a:ext cx="336993" cy="468705"/>
                <a:chOff x="2708" y="2559"/>
                <a:chExt cx="284" cy="395"/>
              </a:xfrm>
              <a:grpFill/>
            </p:grpSpPr>
            <p:sp>
              <p:nvSpPr>
                <p:cNvPr id="27" name="Freeform 22"/>
                <p:cNvSpPr>
                  <a:spLocks/>
                </p:cNvSpPr>
                <p:nvPr/>
              </p:nvSpPr>
              <p:spPr bwMode="auto">
                <a:xfrm>
                  <a:off x="2829" y="2559"/>
                  <a:ext cx="163" cy="195"/>
                </a:xfrm>
                <a:custGeom>
                  <a:avLst/>
                  <a:gdLst>
                    <a:gd name="T0" fmla="*/ 28 w 67"/>
                    <a:gd name="T1" fmla="*/ 19 h 81"/>
                    <a:gd name="T2" fmla="*/ 28 w 67"/>
                    <a:gd name="T3" fmla="*/ 39 h 81"/>
                    <a:gd name="T4" fmla="*/ 41 w 67"/>
                    <a:gd name="T5" fmla="*/ 24 h 81"/>
                    <a:gd name="T6" fmla="*/ 48 w 67"/>
                    <a:gd name="T7" fmla="*/ 55 h 81"/>
                    <a:gd name="T8" fmla="*/ 67 w 67"/>
                    <a:gd name="T9" fmla="*/ 78 h 81"/>
                    <a:gd name="T10" fmla="*/ 23 w 67"/>
                    <a:gd name="T11" fmla="*/ 61 h 81"/>
                    <a:gd name="T12" fmla="*/ 13 w 67"/>
                    <a:gd name="T13" fmla="*/ 2 h 81"/>
                    <a:gd name="T14" fmla="*/ 28 w 67"/>
                    <a:gd name="T15" fmla="*/ 19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8" y="19"/>
                      </a:moveTo>
                      <a:cubicBezTo>
                        <a:pt x="25" y="28"/>
                        <a:pt x="28" y="39"/>
                        <a:pt x="28" y="39"/>
                      </a:cubicBezTo>
                      <a:cubicBezTo>
                        <a:pt x="27" y="32"/>
                        <a:pt x="30" y="19"/>
                        <a:pt x="41" y="24"/>
                      </a:cubicBezTo>
                      <a:cubicBezTo>
                        <a:pt x="51" y="28"/>
                        <a:pt x="47" y="36"/>
                        <a:pt x="48" y="55"/>
                      </a:cubicBezTo>
                      <a:cubicBezTo>
                        <a:pt x="50" y="74"/>
                        <a:pt x="67" y="78"/>
                        <a:pt x="67" y="78"/>
                      </a:cubicBezTo>
                      <a:cubicBezTo>
                        <a:pt x="67" y="78"/>
                        <a:pt x="48" y="81"/>
                        <a:pt x="23" y="61"/>
                      </a:cubicBezTo>
                      <a:cubicBezTo>
                        <a:pt x="0" y="41"/>
                        <a:pt x="0" y="3"/>
                        <a:pt x="13" y="2"/>
                      </a:cubicBezTo>
                      <a:cubicBezTo>
                        <a:pt x="26" y="0"/>
                        <a:pt x="31" y="10"/>
                        <a:pt x="28"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3"/>
                <p:cNvSpPr>
                  <a:spLocks/>
                </p:cNvSpPr>
                <p:nvPr/>
              </p:nvSpPr>
              <p:spPr bwMode="auto">
                <a:xfrm>
                  <a:off x="2756" y="2660"/>
                  <a:ext cx="161" cy="109"/>
                </a:xfrm>
                <a:custGeom>
                  <a:avLst/>
                  <a:gdLst>
                    <a:gd name="T0" fmla="*/ 42 w 66"/>
                    <a:gd name="T1" fmla="*/ 18 h 45"/>
                    <a:gd name="T2" fmla="*/ 66 w 66"/>
                    <a:gd name="T3" fmla="*/ 34 h 45"/>
                    <a:gd name="T4" fmla="*/ 14 w 66"/>
                    <a:gd name="T5" fmla="*/ 14 h 45"/>
                    <a:gd name="T6" fmla="*/ 0 w 66"/>
                    <a:gd name="T7" fmla="*/ 8 h 45"/>
                    <a:gd name="T8" fmla="*/ 42 w 66"/>
                    <a:gd name="T9" fmla="*/ 18 h 45"/>
                  </a:gdLst>
                  <a:ahLst/>
                  <a:cxnLst>
                    <a:cxn ang="0">
                      <a:pos x="T0" y="T1"/>
                    </a:cxn>
                    <a:cxn ang="0">
                      <a:pos x="T2" y="T3"/>
                    </a:cxn>
                    <a:cxn ang="0">
                      <a:pos x="T4" y="T5"/>
                    </a:cxn>
                    <a:cxn ang="0">
                      <a:pos x="T6" y="T7"/>
                    </a:cxn>
                    <a:cxn ang="0">
                      <a:pos x="T8" y="T9"/>
                    </a:cxn>
                  </a:cxnLst>
                  <a:rect l="0" t="0" r="r" b="b"/>
                  <a:pathLst>
                    <a:path w="66" h="45">
                      <a:moveTo>
                        <a:pt x="42" y="18"/>
                      </a:moveTo>
                      <a:cubicBezTo>
                        <a:pt x="50" y="32"/>
                        <a:pt x="66" y="34"/>
                        <a:pt x="66" y="34"/>
                      </a:cubicBezTo>
                      <a:cubicBezTo>
                        <a:pt x="24" y="45"/>
                        <a:pt x="17" y="21"/>
                        <a:pt x="14" y="14"/>
                      </a:cubicBezTo>
                      <a:cubicBezTo>
                        <a:pt x="11" y="7"/>
                        <a:pt x="0" y="8"/>
                        <a:pt x="0" y="8"/>
                      </a:cubicBezTo>
                      <a:cubicBezTo>
                        <a:pt x="7" y="0"/>
                        <a:pt x="34" y="4"/>
                        <a:pt x="42"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4"/>
                <p:cNvSpPr>
                  <a:spLocks/>
                </p:cNvSpPr>
                <p:nvPr/>
              </p:nvSpPr>
              <p:spPr bwMode="auto">
                <a:xfrm>
                  <a:off x="2708" y="2718"/>
                  <a:ext cx="131" cy="77"/>
                </a:xfrm>
                <a:custGeom>
                  <a:avLst/>
                  <a:gdLst>
                    <a:gd name="T0" fmla="*/ 42 w 54"/>
                    <a:gd name="T1" fmla="*/ 12 h 32"/>
                    <a:gd name="T2" fmla="*/ 52 w 54"/>
                    <a:gd name="T3" fmla="*/ 15 h 32"/>
                    <a:gd name="T4" fmla="*/ 54 w 54"/>
                    <a:gd name="T5" fmla="*/ 16 h 32"/>
                    <a:gd name="T6" fmla="*/ 53 w 54"/>
                    <a:gd name="T7" fmla="*/ 16 h 32"/>
                    <a:gd name="T8" fmla="*/ 54 w 54"/>
                    <a:gd name="T9" fmla="*/ 17 h 32"/>
                    <a:gd name="T10" fmla="*/ 52 w 54"/>
                    <a:gd name="T11" fmla="*/ 17 h 32"/>
                    <a:gd name="T12" fmla="*/ 42 w 54"/>
                    <a:gd name="T13" fmla="*/ 20 h 32"/>
                    <a:gd name="T14" fmla="*/ 39 w 54"/>
                    <a:gd name="T15" fmla="*/ 23 h 32"/>
                    <a:gd name="T16" fmla="*/ 14 w 54"/>
                    <a:gd name="T17" fmla="*/ 24 h 32"/>
                    <a:gd name="T18" fmla="*/ 7 w 54"/>
                    <a:gd name="T19" fmla="*/ 18 h 32"/>
                    <a:gd name="T20" fmla="*/ 0 w 54"/>
                    <a:gd name="T21" fmla="*/ 16 h 32"/>
                    <a:gd name="T22" fmla="*/ 2 w 54"/>
                    <a:gd name="T23" fmla="*/ 16 h 32"/>
                    <a:gd name="T24" fmla="*/ 0 w 54"/>
                    <a:gd name="T25" fmla="*/ 16 h 32"/>
                    <a:gd name="T26" fmla="*/ 7 w 54"/>
                    <a:gd name="T27" fmla="*/ 14 h 32"/>
                    <a:gd name="T28" fmla="*/ 14 w 54"/>
                    <a:gd name="T29" fmla="*/ 8 h 32"/>
                    <a:gd name="T30" fmla="*/ 39 w 54"/>
                    <a:gd name="T31" fmla="*/ 10 h 32"/>
                    <a:gd name="T32" fmla="*/ 42 w 54"/>
                    <a:gd name="T33" fmla="*/ 1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32">
                      <a:moveTo>
                        <a:pt x="42" y="12"/>
                      </a:moveTo>
                      <a:cubicBezTo>
                        <a:pt x="46" y="13"/>
                        <a:pt x="49" y="14"/>
                        <a:pt x="52" y="15"/>
                      </a:cubicBezTo>
                      <a:cubicBezTo>
                        <a:pt x="53" y="16"/>
                        <a:pt x="54" y="16"/>
                        <a:pt x="54" y="16"/>
                      </a:cubicBezTo>
                      <a:cubicBezTo>
                        <a:pt x="54" y="16"/>
                        <a:pt x="54" y="16"/>
                        <a:pt x="53" y="16"/>
                      </a:cubicBezTo>
                      <a:cubicBezTo>
                        <a:pt x="54" y="16"/>
                        <a:pt x="54" y="17"/>
                        <a:pt x="54" y="17"/>
                      </a:cubicBezTo>
                      <a:cubicBezTo>
                        <a:pt x="54" y="17"/>
                        <a:pt x="53" y="17"/>
                        <a:pt x="52" y="17"/>
                      </a:cubicBezTo>
                      <a:cubicBezTo>
                        <a:pt x="49" y="19"/>
                        <a:pt x="46" y="20"/>
                        <a:pt x="42" y="20"/>
                      </a:cubicBezTo>
                      <a:cubicBezTo>
                        <a:pt x="41" y="21"/>
                        <a:pt x="40" y="22"/>
                        <a:pt x="39" y="23"/>
                      </a:cubicBezTo>
                      <a:cubicBezTo>
                        <a:pt x="32" y="28"/>
                        <a:pt x="22" y="32"/>
                        <a:pt x="14" y="24"/>
                      </a:cubicBezTo>
                      <a:cubicBezTo>
                        <a:pt x="11" y="21"/>
                        <a:pt x="9" y="19"/>
                        <a:pt x="7" y="18"/>
                      </a:cubicBezTo>
                      <a:cubicBezTo>
                        <a:pt x="3" y="17"/>
                        <a:pt x="0" y="16"/>
                        <a:pt x="0" y="16"/>
                      </a:cubicBezTo>
                      <a:cubicBezTo>
                        <a:pt x="0" y="16"/>
                        <a:pt x="1" y="17"/>
                        <a:pt x="2" y="16"/>
                      </a:cubicBezTo>
                      <a:cubicBezTo>
                        <a:pt x="1" y="16"/>
                        <a:pt x="0" y="16"/>
                        <a:pt x="0" y="16"/>
                      </a:cubicBezTo>
                      <a:cubicBezTo>
                        <a:pt x="0" y="16"/>
                        <a:pt x="3" y="15"/>
                        <a:pt x="7" y="14"/>
                      </a:cubicBezTo>
                      <a:cubicBezTo>
                        <a:pt x="9" y="13"/>
                        <a:pt x="11" y="11"/>
                        <a:pt x="14" y="8"/>
                      </a:cubicBezTo>
                      <a:cubicBezTo>
                        <a:pt x="22" y="0"/>
                        <a:pt x="32" y="5"/>
                        <a:pt x="39" y="10"/>
                      </a:cubicBezTo>
                      <a:cubicBezTo>
                        <a:pt x="40" y="11"/>
                        <a:pt x="41" y="11"/>
                        <a:pt x="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5"/>
                <p:cNvSpPr>
                  <a:spLocks/>
                </p:cNvSpPr>
                <p:nvPr/>
              </p:nvSpPr>
              <p:spPr bwMode="auto">
                <a:xfrm>
                  <a:off x="2829" y="2759"/>
                  <a:ext cx="163" cy="195"/>
                </a:xfrm>
                <a:custGeom>
                  <a:avLst/>
                  <a:gdLst>
                    <a:gd name="T0" fmla="*/ 23 w 67"/>
                    <a:gd name="T1" fmla="*/ 21 h 81"/>
                    <a:gd name="T2" fmla="*/ 67 w 67"/>
                    <a:gd name="T3" fmla="*/ 3 h 81"/>
                    <a:gd name="T4" fmla="*/ 48 w 67"/>
                    <a:gd name="T5" fmla="*/ 26 h 81"/>
                    <a:gd name="T6" fmla="*/ 41 w 67"/>
                    <a:gd name="T7" fmla="*/ 58 h 81"/>
                    <a:gd name="T8" fmla="*/ 28 w 67"/>
                    <a:gd name="T9" fmla="*/ 42 h 81"/>
                    <a:gd name="T10" fmla="*/ 28 w 67"/>
                    <a:gd name="T11" fmla="*/ 62 h 81"/>
                    <a:gd name="T12" fmla="*/ 13 w 67"/>
                    <a:gd name="T13" fmla="*/ 80 h 81"/>
                    <a:gd name="T14" fmla="*/ 23 w 67"/>
                    <a:gd name="T15" fmla="*/ 2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7" h="81">
                      <a:moveTo>
                        <a:pt x="23" y="21"/>
                      </a:moveTo>
                      <a:cubicBezTo>
                        <a:pt x="48" y="0"/>
                        <a:pt x="67" y="3"/>
                        <a:pt x="67" y="3"/>
                      </a:cubicBezTo>
                      <a:cubicBezTo>
                        <a:pt x="67" y="3"/>
                        <a:pt x="50" y="7"/>
                        <a:pt x="48" y="26"/>
                      </a:cubicBezTo>
                      <a:cubicBezTo>
                        <a:pt x="47" y="46"/>
                        <a:pt x="51" y="53"/>
                        <a:pt x="41" y="58"/>
                      </a:cubicBezTo>
                      <a:cubicBezTo>
                        <a:pt x="30" y="62"/>
                        <a:pt x="27" y="49"/>
                        <a:pt x="28" y="42"/>
                      </a:cubicBezTo>
                      <a:cubicBezTo>
                        <a:pt x="28" y="42"/>
                        <a:pt x="25" y="53"/>
                        <a:pt x="28" y="62"/>
                      </a:cubicBezTo>
                      <a:cubicBezTo>
                        <a:pt x="31" y="71"/>
                        <a:pt x="26" y="81"/>
                        <a:pt x="13" y="80"/>
                      </a:cubicBezTo>
                      <a:cubicBezTo>
                        <a:pt x="0" y="78"/>
                        <a:pt x="0" y="40"/>
                        <a:pt x="23" y="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6"/>
                <p:cNvSpPr>
                  <a:spLocks/>
                </p:cNvSpPr>
                <p:nvPr/>
              </p:nvSpPr>
              <p:spPr bwMode="auto">
                <a:xfrm>
                  <a:off x="2756" y="2745"/>
                  <a:ext cx="161" cy="110"/>
                </a:xfrm>
                <a:custGeom>
                  <a:avLst/>
                  <a:gdLst>
                    <a:gd name="T0" fmla="*/ 66 w 66"/>
                    <a:gd name="T1" fmla="*/ 12 h 46"/>
                    <a:gd name="T2" fmla="*/ 42 w 66"/>
                    <a:gd name="T3" fmla="*/ 27 h 46"/>
                    <a:gd name="T4" fmla="*/ 0 w 66"/>
                    <a:gd name="T5" fmla="*/ 37 h 46"/>
                    <a:gd name="T6" fmla="*/ 14 w 66"/>
                    <a:gd name="T7" fmla="*/ 32 h 46"/>
                    <a:gd name="T8" fmla="*/ 66 w 66"/>
                    <a:gd name="T9" fmla="*/ 12 h 46"/>
                  </a:gdLst>
                  <a:ahLst/>
                  <a:cxnLst>
                    <a:cxn ang="0">
                      <a:pos x="T0" y="T1"/>
                    </a:cxn>
                    <a:cxn ang="0">
                      <a:pos x="T2" y="T3"/>
                    </a:cxn>
                    <a:cxn ang="0">
                      <a:pos x="T4" y="T5"/>
                    </a:cxn>
                    <a:cxn ang="0">
                      <a:pos x="T6" y="T7"/>
                    </a:cxn>
                    <a:cxn ang="0">
                      <a:pos x="T8" y="T9"/>
                    </a:cxn>
                  </a:cxnLst>
                  <a:rect l="0" t="0" r="r" b="b"/>
                  <a:pathLst>
                    <a:path w="66" h="46">
                      <a:moveTo>
                        <a:pt x="66" y="12"/>
                      </a:moveTo>
                      <a:cubicBezTo>
                        <a:pt x="66" y="12"/>
                        <a:pt x="50" y="13"/>
                        <a:pt x="42" y="27"/>
                      </a:cubicBezTo>
                      <a:cubicBezTo>
                        <a:pt x="34" y="42"/>
                        <a:pt x="7" y="46"/>
                        <a:pt x="0" y="37"/>
                      </a:cubicBezTo>
                      <a:cubicBezTo>
                        <a:pt x="0" y="37"/>
                        <a:pt x="11" y="39"/>
                        <a:pt x="14" y="32"/>
                      </a:cubicBezTo>
                      <a:cubicBezTo>
                        <a:pt x="17" y="25"/>
                        <a:pt x="24" y="0"/>
                        <a:pt x="6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cxnSp>
          <p:nvCxnSpPr>
            <p:cNvPr id="24" name="直接连接符 122"/>
            <p:cNvCxnSpPr/>
            <p:nvPr/>
          </p:nvCxnSpPr>
          <p:spPr>
            <a:xfrm>
              <a:off x="2692969" y="4421459"/>
              <a:ext cx="1327164" cy="2581"/>
            </a:xfrm>
            <a:prstGeom prst="line">
              <a:avLst/>
            </a:prstGeom>
            <a:grpFill/>
            <a:ln w="22225">
              <a:solidFill>
                <a:srgbClr val="C1A438"/>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876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图片 9"/>
          <p:cNvPicPr>
            <a:picLocks noChangeAspect="1"/>
          </p:cNvPicPr>
          <p:nvPr/>
        </p:nvPicPr>
        <p:blipFill>
          <a:blip r:embed="rId2"/>
          <a:srcRect l="56431" b="40061"/>
          <a:stretch>
            <a:fillRect/>
          </a:stretch>
        </p:blipFill>
        <p:spPr>
          <a:xfrm rot="9971545">
            <a:off x="9837464" y="-337952"/>
            <a:ext cx="2535122" cy="2452461"/>
          </a:xfrm>
          <a:custGeom>
            <a:avLst/>
            <a:gdLst>
              <a:gd name="connsiteX0" fmla="*/ 2535122 w 2535122"/>
              <a:gd name="connsiteY0" fmla="*/ 2452461 h 2452461"/>
              <a:gd name="connsiteX1" fmla="*/ 0 w 2535122"/>
              <a:gd name="connsiteY1" fmla="*/ 1829420 h 2452461"/>
              <a:gd name="connsiteX2" fmla="*/ 449605 w 2535122"/>
              <a:gd name="connsiteY2" fmla="*/ 0 h 2452461"/>
              <a:gd name="connsiteX3" fmla="*/ 948691 w 2535122"/>
              <a:gd name="connsiteY3" fmla="*/ 0 h 2452461"/>
              <a:gd name="connsiteX4" fmla="*/ 1424711 w 2535122"/>
              <a:gd name="connsiteY4" fmla="*/ 116989 h 2452461"/>
              <a:gd name="connsiteX5" fmla="*/ 2535122 w 2535122"/>
              <a:gd name="connsiteY5" fmla="*/ 893446 h 2452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35122" h="2452461">
                <a:moveTo>
                  <a:pt x="2535122" y="2452461"/>
                </a:moveTo>
                <a:lnTo>
                  <a:pt x="0" y="1829420"/>
                </a:lnTo>
                <a:lnTo>
                  <a:pt x="449605" y="0"/>
                </a:lnTo>
                <a:lnTo>
                  <a:pt x="948691" y="0"/>
                </a:lnTo>
                <a:lnTo>
                  <a:pt x="1424711" y="116989"/>
                </a:lnTo>
                <a:lnTo>
                  <a:pt x="2535122" y="893446"/>
                </a:lnTo>
                <a:close/>
              </a:path>
            </a:pathLst>
          </a:custGeom>
        </p:spPr>
      </p:pic>
      <p:pic>
        <p:nvPicPr>
          <p:cNvPr id="12" name="图片 11"/>
          <p:cNvPicPr>
            <a:picLocks noChangeAspect="1"/>
          </p:cNvPicPr>
          <p:nvPr/>
        </p:nvPicPr>
        <p:blipFill>
          <a:blip r:embed="rId3"/>
          <a:srcRect t="73781" r="71594"/>
          <a:stretch>
            <a:fillRect/>
          </a:stretch>
        </p:blipFill>
        <p:spPr>
          <a:xfrm rot="10800000">
            <a:off x="0" y="5588369"/>
            <a:ext cx="1925733" cy="1269630"/>
          </a:xfrm>
          <a:custGeom>
            <a:avLst/>
            <a:gdLst>
              <a:gd name="connsiteX0" fmla="*/ 1925733 w 1925733"/>
              <a:gd name="connsiteY0" fmla="*/ 1269630 h 1269630"/>
              <a:gd name="connsiteX1" fmla="*/ 1696405 w 1925733"/>
              <a:gd name="connsiteY1" fmla="*/ 1269630 h 1269630"/>
              <a:gd name="connsiteX2" fmla="*/ 0 w 1925733"/>
              <a:gd name="connsiteY2" fmla="*/ 80414 h 1269630"/>
              <a:gd name="connsiteX3" fmla="*/ 0 w 1925733"/>
              <a:gd name="connsiteY3" fmla="*/ 0 h 1269630"/>
              <a:gd name="connsiteX4" fmla="*/ 1925733 w 1925733"/>
              <a:gd name="connsiteY4" fmla="*/ 0 h 12696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733" h="1269630">
                <a:moveTo>
                  <a:pt x="1925733" y="1269630"/>
                </a:moveTo>
                <a:lnTo>
                  <a:pt x="1696405" y="1269630"/>
                </a:lnTo>
                <a:lnTo>
                  <a:pt x="0" y="80414"/>
                </a:lnTo>
                <a:lnTo>
                  <a:pt x="0" y="0"/>
                </a:lnTo>
                <a:lnTo>
                  <a:pt x="1925733" y="0"/>
                </a:lnTo>
                <a:close/>
              </a:path>
            </a:pathLst>
          </a:custGeom>
        </p:spPr>
      </p:pic>
      <p:sp>
        <p:nvSpPr>
          <p:cNvPr id="13" name="文本框 86"/>
          <p:cNvSpPr txBox="1"/>
          <p:nvPr/>
        </p:nvSpPr>
        <p:spPr>
          <a:xfrm>
            <a:off x="426706" y="507106"/>
            <a:ext cx="7765572" cy="584775"/>
          </a:xfrm>
          <a:prstGeom prst="rect">
            <a:avLst/>
          </a:prstGeom>
          <a:noFill/>
        </p:spPr>
        <p:txBody>
          <a:bodyPr wrap="square" rtlCol="0">
            <a:spAutoFit/>
          </a:bodyPr>
          <a:lstStyle/>
          <a:p>
            <a:r>
              <a:rPr lang="en-US" altLang="zh-CN" sz="3200" b="1"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I. Trường hợp đồng dạng thứ ba: Góc - góc</a:t>
            </a:r>
            <a:endParaRPr lang="zh-CN" altLang="en-US" sz="3200" b="1"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998" y="1089207"/>
            <a:ext cx="1045040" cy="70983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7558" y="726153"/>
            <a:ext cx="3352571" cy="2289870"/>
          </a:xfrm>
          <a:prstGeom prst="rect">
            <a:avLst/>
          </a:prstGeom>
        </p:spPr>
      </p:pic>
      <p:pic>
        <p:nvPicPr>
          <p:cNvPr id="11" name="图片 5">
            <a:extLst>
              <a:ext uri="{FF2B5EF4-FFF2-40B4-BE49-F238E27FC236}">
                <a16:creationId xmlns:a16="http://schemas.microsoft.com/office/drawing/2014/main" id="{F0F47780-47EF-4924-B87F-4942FB97BC05}"/>
              </a:ext>
            </a:extLst>
          </p:cNvPr>
          <p:cNvPicPr>
            <a:picLocks noChangeAspect="1"/>
          </p:cNvPicPr>
          <p:nvPr/>
        </p:nvPicPr>
        <p:blipFill>
          <a:blip r:embed="rId6" cstate="print">
            <a:extLst>
              <a:ext uri="{BEBA8EAE-BF5A-486C-A8C5-ECC9F3942E4B}">
                <a14:imgProps xmlns:a14="http://schemas.microsoft.com/office/drawing/2010/main">
                  <a14:imgLayer r:embed="rId7">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020604" y="5074460"/>
            <a:ext cx="1768512" cy="1422977"/>
          </a:xfrm>
          <a:prstGeom prst="rect">
            <a:avLst/>
          </a:prstGeom>
        </p:spPr>
      </p:pic>
      <mc:AlternateContent xmlns:mc="http://schemas.openxmlformats.org/markup-compatibility/2006" xmlns:a14="http://schemas.microsoft.com/office/drawing/2010/main">
        <mc:Choice Requires="a14">
          <p:sp>
            <p:nvSpPr>
              <p:cNvPr id="47" name="文本框 48"/>
              <p:cNvSpPr txBox="1"/>
              <p:nvPr/>
            </p:nvSpPr>
            <p:spPr>
              <a:xfrm>
                <a:off x="1553944" y="1223718"/>
                <a:ext cx="10510433" cy="816634"/>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Vì MN // BC nên </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m:t>
                        </m:r>
                      </m:e>
                    </m:acc>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e>
                    </m:acc>
                  </m:oMath>
                </a14:m>
                <a:r>
                  <a:rPr lang="zh-CN" altLang="en-US" sz="2800" dirty="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(hai góc đồng vị)</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47" name="文本框 48"/>
              <p:cNvSpPr txBox="1">
                <a:spLocks noRot="1" noChangeAspect="1" noMove="1" noResize="1" noEditPoints="1" noAdjustHandles="1" noChangeArrowheads="1" noChangeShapeType="1" noTextEdit="1"/>
              </p:cNvSpPr>
              <p:nvPr/>
            </p:nvSpPr>
            <p:spPr>
              <a:xfrm>
                <a:off x="1553944" y="1223718"/>
                <a:ext cx="10510433" cy="816634"/>
              </a:xfrm>
              <a:prstGeom prst="rect">
                <a:avLst/>
              </a:prstGeom>
              <a:blipFill>
                <a:blip r:embed="rId8"/>
                <a:stretch>
                  <a:fillRect l="-1218" t="-223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文本框 48"/>
              <p:cNvSpPr txBox="1"/>
              <p:nvPr/>
            </p:nvSpPr>
            <p:spPr>
              <a:xfrm>
                <a:off x="1553944" y="1798087"/>
                <a:ext cx="10510433" cy="2587375"/>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Xét hai tam giác </a:t>
                </a:r>
                <a14:m>
                  <m:oMath xmlns:m="http://schemas.openxmlformats.org/officeDocument/2006/math">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𝑀𝑁</m:t>
                    </m:r>
                  </m:oMath>
                </a14:m>
                <a:r>
                  <a:rPr lang="zh-CN" altLang="en-US" sz="2800" dirty="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và </a:t>
                </a:r>
                <a14:m>
                  <m:oMath xmlns:m="http://schemas.openxmlformats.org/officeDocument/2006/math">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zh-CN" altLang="en-US" sz="2800" dirty="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có:</a:t>
                </a:r>
              </a:p>
              <a:p>
                <a:pPr algn="just"/>
                <a14:m>
                  <m:oMath xmlns:m="http://schemas.openxmlformats.org/officeDocument/2006/math">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𝐴</m:t>
                        </m:r>
                      </m:e>
                    </m:acc>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(giả thiết)</a:t>
                </a:r>
              </a:p>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AM = AB (giả thiết)</a:t>
                </a:r>
              </a:p>
              <a:p>
                <a:pPr algn="just"/>
                <a14:m>
                  <m:oMath xmlns:m="http://schemas.openxmlformats.org/officeDocument/2006/math">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𝑀</m:t>
                        </m:r>
                      </m:e>
                    </m:acc>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acc>
                      <m:accPr>
                        <m:chr m:val="̂"/>
                        <m:ctrlP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i="1">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m:t>
                        </m:r>
                      </m:e>
                    </m:acc>
                  </m:oMath>
                </a14:m>
                <a:r>
                  <a:rPr lang="zh-CN" altLang="en-US" sz="2800" dirty="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acc>
                      <m:accPr>
                        <m:chr m:val="̂"/>
                        <m:ctrlPr>
                          <a:rPr lang="en-US" altLang="zh-CN" sz="280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ctrlPr>
                      </m:accPr>
                      <m:e>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𝐵</m:t>
                        </m:r>
                        <m:r>
                          <a:rPr lang="en-US" altLang="zh-CN" sz="2800" b="0" i="1" smtClean="0">
                            <a:solidFill>
                              <a:srgbClr val="C1A438"/>
                            </a:solidFill>
                            <a:latin typeface="Cambria Math" panose="02040503050406030204" pitchFamily="18" charset="0"/>
                            <a:ea typeface="微软雅黑" panose="020B0503020204020204" pitchFamily="34" charset="-122"/>
                            <a:cs typeface="Times New Roman" panose="02020603050405020304" pitchFamily="18" charset="0"/>
                          </a:rPr>
                          <m:t>′</m:t>
                        </m:r>
                      </m:e>
                    </m:acc>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a:t>
                </a:r>
              </a:p>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Do đó: </a:t>
                </a:r>
                <a14:m>
                  <m:oMath xmlns:m="http://schemas.openxmlformats.org/officeDocument/2006/math">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𝑀𝑁</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𝑔</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𝑐</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𝑔</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48" name="文本框 48"/>
              <p:cNvSpPr txBox="1">
                <a:spLocks noRot="1" noChangeAspect="1" noMove="1" noResize="1" noEditPoints="1" noAdjustHandles="1" noChangeArrowheads="1" noChangeShapeType="1" noTextEdit="1"/>
              </p:cNvSpPr>
              <p:nvPr/>
            </p:nvSpPr>
            <p:spPr>
              <a:xfrm>
                <a:off x="1553944" y="1798087"/>
                <a:ext cx="10510433" cy="2587375"/>
              </a:xfrm>
              <a:prstGeom prst="rect">
                <a:avLst/>
              </a:prstGeom>
              <a:blipFill>
                <a:blip r:embed="rId9"/>
                <a:stretch>
                  <a:fillRect l="-1218" t="-25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文本框 48"/>
              <p:cNvSpPr txBox="1"/>
              <p:nvPr/>
            </p:nvSpPr>
            <p:spPr>
              <a:xfrm>
                <a:off x="1541555" y="4091027"/>
                <a:ext cx="6566747" cy="769441"/>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Suy ra </a:t>
                </a:r>
                <a14:m>
                  <m:oMath xmlns:m="http://schemas.openxmlformats.org/officeDocument/2006/math">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𝑀𝑁</m:t>
                    </m:r>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37" name="文本框 48"/>
              <p:cNvSpPr txBox="1">
                <a:spLocks noRot="1" noChangeAspect="1" noMove="1" noResize="1" noEditPoints="1" noAdjustHandles="1" noChangeArrowheads="1" noChangeShapeType="1" noTextEdit="1"/>
              </p:cNvSpPr>
              <p:nvPr/>
            </p:nvSpPr>
            <p:spPr>
              <a:xfrm>
                <a:off x="1541555" y="4091027"/>
                <a:ext cx="6566747" cy="769441"/>
              </a:xfrm>
              <a:prstGeom prst="rect">
                <a:avLst/>
              </a:prstGeom>
              <a:blipFill>
                <a:blip r:embed="rId10"/>
                <a:stretch>
                  <a:fillRect l="-1950" t="-793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文本框 48"/>
              <p:cNvSpPr txBox="1"/>
              <p:nvPr/>
            </p:nvSpPr>
            <p:spPr>
              <a:xfrm>
                <a:off x="1529167" y="4647124"/>
                <a:ext cx="10510433" cy="1200329"/>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M</a:t>
                </a:r>
                <a14:m>
                  <m:oMath xmlns:m="http://schemas.openxmlformats.org/officeDocument/2006/math">
                    <m:r>
                      <a:rPr lang="en-US" altLang="zh-CN" sz="2800"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ặ</m:t>
                    </m:r>
                    <m:r>
                      <m:rPr>
                        <m:sty m:val="p"/>
                      </m:rPr>
                      <a:rPr lang="en-US" altLang="zh-CN" sz="2800" b="0" i="0"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t</m:t>
                    </m:r>
                    <m:r>
                      <a:rPr lang="en-US" altLang="zh-CN" sz="2800" b="0" i="0"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r>
                      <m:rPr>
                        <m:sty m:val="p"/>
                      </m:rPr>
                      <a:rPr lang="en-US" altLang="zh-CN" sz="2800" b="0" i="0"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kh</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á</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𝑐</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 ∆</m:t>
                    </m:r>
                    <m:sSup>
                      <m:sSupPr>
                        <m:ctrlP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𝑀𝑁</m:t>
                    </m:r>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𝐵</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𝐶</m:t>
                    </m:r>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(Theo định lí về cặp tam giác đồng dạng nhận được từ định lí Ta let)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38" name="文本框 48"/>
              <p:cNvSpPr txBox="1">
                <a:spLocks noRot="1" noChangeAspect="1" noMove="1" noResize="1" noEditPoints="1" noAdjustHandles="1" noChangeArrowheads="1" noChangeShapeType="1" noTextEdit="1"/>
              </p:cNvSpPr>
              <p:nvPr/>
            </p:nvSpPr>
            <p:spPr>
              <a:xfrm>
                <a:off x="1529167" y="4647124"/>
                <a:ext cx="10510433" cy="1200329"/>
              </a:xfrm>
              <a:prstGeom prst="rect">
                <a:avLst/>
              </a:prstGeom>
              <a:blipFill>
                <a:blip r:embed="rId11"/>
                <a:stretch>
                  <a:fillRect l="-1218" t="-5076" r="-11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文本框 48"/>
              <p:cNvSpPr txBox="1"/>
              <p:nvPr/>
            </p:nvSpPr>
            <p:spPr>
              <a:xfrm>
                <a:off x="1541555" y="5666696"/>
                <a:ext cx="10510433" cy="769441"/>
              </a:xfrm>
              <a:prstGeom prst="rect">
                <a:avLst/>
              </a:prstGeom>
              <a:noFill/>
            </p:spPr>
            <p:txBody>
              <a:bodyPr wrap="square" rtlCol="0">
                <a:spAutoFit/>
              </a:bodyPr>
              <a:lstStyle/>
              <a:p>
                <a:pPr algn="just"/>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Suy ra </a:t>
                </a:r>
                <a14:m>
                  <m:oMath xmlns:m="http://schemas.openxmlformats.org/officeDocument/2006/math">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Sup>
                      <m:sSupPr>
                        <m:ctrlP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m:t>
                        </m:r>
                      </m:e>
                      <m:sup>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𝐵</m:t>
                        </m:r>
                      </m:e>
                      <m:sup>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up>
                    </m:sSup>
                    <m:sSup>
                      <m:sSupPr>
                        <m:ctrlP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𝐶</m:t>
                        </m:r>
                      </m:e>
                      <m:sup>
                        <m:r>
                          <a:rPr lang="en-US" altLang="zh-CN" sz="2800" b="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sup>
                    </m:sSup>
                    <m:r>
                      <a:rPr lang="en-US" altLang="zh-CN" sz="2800" i="1" smtClean="0">
                        <a:solidFill>
                          <a:srgbClr val="C1A438"/>
                        </a:solidFill>
                        <a:latin typeface="Cambria Math" panose="02040503050406030204" pitchFamily="18" charset="0"/>
                        <a:ea typeface="Cambria Math" panose="02040503050406030204" pitchFamily="18" charset="0"/>
                        <a:cs typeface="Times New Roman" panose="02020603050405020304" pitchFamily="18" charset="0"/>
                        <a:sym typeface="Lamsymbol" panose="05010101010101010101" pitchFamily="2" charset="2"/>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(cùng đồng dạng với </a:t>
                </a:r>
                <a14:m>
                  <m:oMath xmlns:m="http://schemas.openxmlformats.org/officeDocument/2006/math">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m:t>
                    </m:r>
                    <m:r>
                      <a:rPr lang="en-US" altLang="zh-CN" sz="2800" i="1">
                        <a:solidFill>
                          <a:srgbClr val="C1A438"/>
                        </a:solidFill>
                        <a:latin typeface="Cambria Math" panose="02040503050406030204" pitchFamily="18" charset="0"/>
                        <a:ea typeface="Cambria Math" panose="02040503050406030204" pitchFamily="18" charset="0"/>
                        <a:cs typeface="Times New Roman" panose="02020603050405020304" pitchFamily="18" charset="0"/>
                      </a:rPr>
                      <m:t>𝐴𝐵𝐶</m:t>
                    </m:r>
                  </m:oMath>
                </a14:m>
                <a:r>
                  <a:rPr lang="en-US" altLang="zh-CN" sz="2800" smtClean="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rPr>
                  <a:t>)  </a:t>
                </a:r>
                <a:endParaRPr lang="zh-CN" altLang="en-US" sz="2800" dirty="0">
                  <a:solidFill>
                    <a:srgbClr val="C1A438"/>
                  </a:solidFill>
                  <a:latin typeface="Times New Roman" panose="02020603050405020304" pitchFamily="18" charset="0"/>
                  <a:ea typeface="微软雅黑" panose="020B0503020204020204" pitchFamily="34" charset="-122"/>
                  <a:cs typeface="Times New Roman" panose="02020603050405020304" pitchFamily="18" charset="0"/>
                </a:endParaRPr>
              </a:p>
              <a:p>
                <a:pPr algn="just"/>
                <a:endParaRPr lang="zh-CN" altLang="en-US" sz="1600" dirty="0">
                  <a:solidFill>
                    <a:srgbClr val="C1A438"/>
                  </a:solidFill>
                  <a:latin typeface="微软雅黑" panose="020B0503020204020204" pitchFamily="34" charset="-122"/>
                  <a:ea typeface="微软雅黑" panose="020B0503020204020204" pitchFamily="34" charset="-122"/>
                </a:endParaRPr>
              </a:p>
            </p:txBody>
          </p:sp>
        </mc:Choice>
        <mc:Fallback xmlns="">
          <p:sp>
            <p:nvSpPr>
              <p:cNvPr id="39" name="文本框 48"/>
              <p:cNvSpPr txBox="1">
                <a:spLocks noRot="1" noChangeAspect="1" noMove="1" noResize="1" noEditPoints="1" noAdjustHandles="1" noChangeArrowheads="1" noChangeShapeType="1" noTextEdit="1"/>
              </p:cNvSpPr>
              <p:nvPr/>
            </p:nvSpPr>
            <p:spPr>
              <a:xfrm>
                <a:off x="1541555" y="5666696"/>
                <a:ext cx="10510433" cy="769441"/>
              </a:xfrm>
              <a:prstGeom prst="rect">
                <a:avLst/>
              </a:prstGeom>
              <a:blipFill>
                <a:blip r:embed="rId12"/>
                <a:stretch>
                  <a:fillRect l="-1218" t="-8730"/>
                </a:stretch>
              </a:blipFill>
            </p:spPr>
            <p:txBody>
              <a:bodyPr/>
              <a:lstStyle/>
              <a:p>
                <a:r>
                  <a:rPr lang="en-US">
                    <a:noFill/>
                  </a:rPr>
                  <a:t> </a:t>
                </a:r>
              </a:p>
            </p:txBody>
          </p:sp>
        </mc:Fallback>
      </mc:AlternateContent>
    </p:spTree>
    <p:extLst>
      <p:ext uri="{BB962C8B-B14F-4D97-AF65-F5344CB8AC3E}">
        <p14:creationId xmlns:p14="http://schemas.microsoft.com/office/powerpoint/2010/main" val="181366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circle(in)">
                                      <p:cBhvr>
                                        <p:cTn id="12" dur="20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circle(in)">
                                      <p:cBhvr>
                                        <p:cTn id="17" dur="2000"/>
                                        <p:tgtEl>
                                          <p:spTgt spid="4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circle(in)">
                                      <p:cBhvr>
                                        <p:cTn id="22" dur="20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circle(in)">
                                      <p:cBhvr>
                                        <p:cTn id="27" dur="20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circle(in)">
                                      <p:cBhvr>
                                        <p:cTn id="32"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37" grpId="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52400" y="171450"/>
            <a:ext cx="11887200" cy="6496050"/>
          </a:xfrm>
          <a:prstGeom prst="rect">
            <a:avLst/>
          </a:prstGeom>
          <a:solidFill>
            <a:srgbClr val="FFFFFF"/>
          </a:solidFill>
          <a:ln w="28575">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323849" y="303287"/>
            <a:ext cx="11592379" cy="6194150"/>
          </a:xfrm>
          <a:prstGeom prst="rect">
            <a:avLst/>
          </a:prstGeom>
          <a:solidFill>
            <a:srgbClr val="FFFFFF"/>
          </a:solidFill>
          <a:ln w="19050">
            <a:solidFill>
              <a:srgbClr val="C1A4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图片 8"/>
          <p:cNvPicPr>
            <a:picLocks noChangeAspect="1"/>
          </p:cNvPicPr>
          <p:nvPr/>
        </p:nvPicPr>
        <p:blipFill>
          <a:blip r:embed="rId2"/>
          <a:srcRect l="11373" b="11098"/>
          <a:stretch>
            <a:fillRect/>
          </a:stretch>
        </p:blipFill>
        <p:spPr>
          <a:xfrm rot="8702204">
            <a:off x="4106911" y="-1621524"/>
            <a:ext cx="4630566" cy="3266258"/>
          </a:xfrm>
          <a:custGeom>
            <a:avLst/>
            <a:gdLst>
              <a:gd name="connsiteX0" fmla="*/ 4630566 w 4630566"/>
              <a:gd name="connsiteY0" fmla="*/ 3266258 h 3266258"/>
              <a:gd name="connsiteX1" fmla="*/ 0 w 4630566"/>
              <a:gd name="connsiteY1" fmla="*/ 28323 h 3266258"/>
              <a:gd name="connsiteX2" fmla="*/ 19806 w 4630566"/>
              <a:gd name="connsiteY2" fmla="*/ 0 h 3266258"/>
              <a:gd name="connsiteX3" fmla="*/ 3483265 w 4630566"/>
              <a:gd name="connsiteY3" fmla="*/ 0 h 3266258"/>
              <a:gd name="connsiteX4" fmla="*/ 4630566 w 4630566"/>
              <a:gd name="connsiteY4" fmla="*/ 802253 h 32662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30566" h="3266258">
                <a:moveTo>
                  <a:pt x="4630566" y="3266258"/>
                </a:moveTo>
                <a:lnTo>
                  <a:pt x="0" y="28323"/>
                </a:lnTo>
                <a:lnTo>
                  <a:pt x="19806" y="0"/>
                </a:lnTo>
                <a:lnTo>
                  <a:pt x="3483265" y="0"/>
                </a:lnTo>
                <a:lnTo>
                  <a:pt x="4630566" y="802253"/>
                </a:lnTo>
                <a:close/>
              </a:path>
            </a:pathLst>
          </a:custGeom>
        </p:spPr>
      </p:pic>
      <p:pic>
        <p:nvPicPr>
          <p:cNvPr id="8" name="图片 7"/>
          <p:cNvPicPr>
            <a:picLocks noChangeAspect="1"/>
          </p:cNvPicPr>
          <p:nvPr/>
        </p:nvPicPr>
        <p:blipFill>
          <a:blip r:embed="rId3"/>
          <a:srcRect t="47562" r="49103"/>
          <a:stretch>
            <a:fillRect/>
          </a:stretch>
        </p:blipFill>
        <p:spPr>
          <a:xfrm rot="8698124">
            <a:off x="3985226" y="5029133"/>
            <a:ext cx="4221547" cy="3106670"/>
          </a:xfrm>
          <a:custGeom>
            <a:avLst/>
            <a:gdLst>
              <a:gd name="connsiteX0" fmla="*/ 2075476 w 4221547"/>
              <a:gd name="connsiteY0" fmla="*/ 3106670 h 3106670"/>
              <a:gd name="connsiteX1" fmla="*/ 0 w 4221547"/>
              <a:gd name="connsiteY1" fmla="*/ 1651717 h 3106670"/>
              <a:gd name="connsiteX2" fmla="*/ 0 w 4221547"/>
              <a:gd name="connsiteY2" fmla="*/ 444248 h 3106670"/>
              <a:gd name="connsiteX3" fmla="*/ 311427 w 4221547"/>
              <a:gd name="connsiteY3" fmla="*/ 0 h 3106670"/>
              <a:gd name="connsiteX4" fmla="*/ 4221547 w 4221547"/>
              <a:gd name="connsiteY4" fmla="*/ 2741077 h 3106670"/>
              <a:gd name="connsiteX5" fmla="*/ 3965258 w 4221547"/>
              <a:gd name="connsiteY5" fmla="*/ 3106670 h 310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21547" h="3106670">
                <a:moveTo>
                  <a:pt x="2075476" y="3106670"/>
                </a:moveTo>
                <a:lnTo>
                  <a:pt x="0" y="1651717"/>
                </a:lnTo>
                <a:lnTo>
                  <a:pt x="0" y="444248"/>
                </a:lnTo>
                <a:lnTo>
                  <a:pt x="311427" y="0"/>
                </a:lnTo>
                <a:lnTo>
                  <a:pt x="4221547" y="2741077"/>
                </a:lnTo>
                <a:lnTo>
                  <a:pt x="3965258" y="3106670"/>
                </a:lnTo>
                <a:close/>
              </a:path>
            </a:pathLst>
          </a:cu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203" y="2851220"/>
            <a:ext cx="11262865" cy="1247683"/>
          </a:xfrm>
          <a:prstGeom prst="rect">
            <a:avLst/>
          </a:prstGeom>
        </p:spPr>
      </p:pic>
      <p:sp>
        <p:nvSpPr>
          <p:cNvPr id="10" name="文本框 9"/>
          <p:cNvSpPr txBox="1"/>
          <p:nvPr/>
        </p:nvSpPr>
        <p:spPr>
          <a:xfrm>
            <a:off x="4857750" y="1942052"/>
            <a:ext cx="2429458" cy="584775"/>
          </a:xfrm>
          <a:prstGeom prst="rect">
            <a:avLst/>
          </a:prstGeom>
          <a:noFill/>
        </p:spPr>
        <p:txBody>
          <a:bodyPr wrap="square" rtlCol="0">
            <a:spAutoFit/>
          </a:bodyPr>
          <a:lstStyle/>
          <a:p>
            <a:r>
              <a:rPr lang="en-US" altLang="zh-CN" sz="3200" b="1" smtClean="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rPr>
              <a:t>Định lí</a:t>
            </a:r>
            <a:endParaRPr lang="zh-CN" altLang="en-US" sz="3200" b="1" dirty="0">
              <a:solidFill>
                <a:srgbClr val="C1A438"/>
              </a:solidFill>
              <a:latin typeface="Times New Roman" panose="02020603050405020304" pitchFamily="18" charset="0"/>
              <a:ea typeface="方正清刻本悦宋简体" panose="02000000000000000000" pitchFamily="2" charset="-122"/>
              <a:cs typeface="Times New Roman" panose="02020603050405020304" pitchFamily="18" charset="0"/>
            </a:endParaRPr>
          </a:p>
        </p:txBody>
      </p:sp>
    </p:spTree>
    <p:extLst>
      <p:ext uri="{BB962C8B-B14F-4D97-AF65-F5344CB8AC3E}">
        <p14:creationId xmlns:p14="http://schemas.microsoft.com/office/powerpoint/2010/main" val="2093319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2)">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378</TotalTime>
  <Words>2307</Words>
  <Application>Microsoft Office PowerPoint</Application>
  <PresentationFormat>Widescreen</PresentationFormat>
  <Paragraphs>185</Paragraphs>
  <Slides>39</Slides>
  <Notes>0</Notes>
  <HiddenSlides>0</HiddenSlides>
  <MMClips>23</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39</vt:i4>
      </vt:variant>
    </vt:vector>
  </HeadingPairs>
  <TitlesOfParts>
    <vt:vector size="49" baseType="lpstr">
      <vt:lpstr>微软雅黑</vt:lpstr>
      <vt:lpstr>宋体</vt:lpstr>
      <vt:lpstr>Arial</vt:lpstr>
      <vt:lpstr>Calibri</vt:lpstr>
      <vt:lpstr>Cambria Math</vt:lpstr>
      <vt:lpstr>Lamsymbol</vt:lpstr>
      <vt:lpstr>Times New Roman</vt:lpstr>
      <vt:lpstr>方正清刻本悦宋简体</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Truong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BT Truc</dc:creator>
  <cp:keywords>BT Truc</cp:keywords>
  <cp:lastModifiedBy>Admin</cp:lastModifiedBy>
  <cp:revision>96</cp:revision>
  <dcterms:created xsi:type="dcterms:W3CDTF">2020-04-07T09:09:06Z</dcterms:created>
  <dcterms:modified xsi:type="dcterms:W3CDTF">2023-06-23T03:02:28Z</dcterms:modified>
</cp:coreProperties>
</file>