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71" r:id="rId6"/>
    <p:sldId id="261" r:id="rId7"/>
    <p:sldId id="262" r:id="rId8"/>
    <p:sldId id="263" r:id="rId9"/>
    <p:sldId id="264" r:id="rId10"/>
    <p:sldId id="265" r:id="rId11"/>
    <p:sldId id="260" r:id="rId12"/>
    <p:sldId id="266" r:id="rId13"/>
    <p:sldId id="267" r:id="rId14"/>
    <p:sldId id="268" r:id="rId15"/>
    <p:sldId id="269" r:id="rId16"/>
    <p:sldId id="272" r:id="rId17"/>
    <p:sldId id="278" r:id="rId18"/>
    <p:sldId id="273" r:id="rId19"/>
  </p:sldIdLst>
  <p:sldSz cx="18288000" cy="10287000"/>
  <p:notesSz cx="6858000" cy="9144000"/>
  <p:embeddedFontLst>
    <p:embeddedFont>
      <p:font typeface="Calibri"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2" d="100"/>
          <a:sy n="42" d="100"/>
        </p:scale>
        <p:origin x="-996"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12" Type="http://schemas.openxmlformats.org/officeDocument/2006/relationships/image" Target="../media/image11.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13" name="TextBox 13"/>
          <p:cNvSpPr txBox="1"/>
          <p:nvPr/>
        </p:nvSpPr>
        <p:spPr>
          <a:xfrm>
            <a:off x="7772400" y="1763910"/>
            <a:ext cx="10134600" cy="3465179"/>
          </a:xfrm>
          <a:prstGeom prst="rect">
            <a:avLst/>
          </a:prstGeom>
        </p:spPr>
        <p:txBody>
          <a:bodyPr wrap="square" lIns="0" tIns="0" rIns="0" bIns="0" rtlCol="0" anchor="t">
            <a:spAutoFit/>
          </a:bodyPr>
          <a:lstStyle/>
          <a:p>
            <a:pPr algn="ctr">
              <a:lnSpc>
                <a:spcPct val="150000"/>
              </a:lnSpc>
            </a:pPr>
            <a:r>
              <a:rPr lang="en-US" sz="8000" b="1" spc="-179" smtClean="0">
                <a:solidFill>
                  <a:schemeClr val="bg1"/>
                </a:solidFill>
                <a:latin typeface="Arial" pitchFamily="34" charset="0"/>
                <a:cs typeface="Arial" pitchFamily="34" charset="0"/>
              </a:rPr>
              <a:t>CHÀO MỪNG THẦY CÔ VÀ CÁC EM</a:t>
            </a:r>
            <a:endParaRPr lang="en-US" sz="8000" b="1" spc="-179">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3901" y="549399"/>
            <a:ext cx="7562850" cy="1241301"/>
            <a:chOff x="0" y="0"/>
            <a:chExt cx="10083800" cy="1905000"/>
          </a:xfrm>
        </p:grpSpPr>
        <p:sp>
          <p:nvSpPr>
            <p:cNvPr id="3" name="AutoShape 3"/>
            <p:cNvSpPr/>
            <p:nvPr/>
          </p:nvSpPr>
          <p:spPr>
            <a:xfrm>
              <a:off x="0" y="0"/>
              <a:ext cx="10083800" cy="1905000"/>
            </a:xfrm>
            <a:prstGeom prst="rect">
              <a:avLst/>
            </a:prstGeom>
            <a:solidFill>
              <a:srgbClr val="1A2C5A"/>
            </a:solidFill>
          </p:spPr>
        </p:sp>
        <p:sp>
          <p:nvSpPr>
            <p:cNvPr id="4" name="TextBox 4"/>
            <p:cNvSpPr txBox="1"/>
            <p:nvPr/>
          </p:nvSpPr>
          <p:spPr>
            <a:xfrm>
              <a:off x="734787" y="150544"/>
              <a:ext cx="8614229" cy="1241957"/>
            </a:xfrm>
            <a:prstGeom prst="rect">
              <a:avLst/>
            </a:prstGeom>
          </p:spPr>
          <p:txBody>
            <a:bodyPr lIns="0" tIns="0" rIns="0" bIns="0" rtlCol="0" anchor="t">
              <a:spAutoFit/>
            </a:bodyPr>
            <a:lstStyle/>
            <a:p>
              <a:pPr marL="0" lvl="0" indent="0" algn="just">
                <a:lnSpc>
                  <a:spcPct val="150000"/>
                </a:lnSpc>
              </a:pPr>
              <a:r>
                <a:rPr lang="en-US" sz="4000" b="1" spc="52">
                  <a:solidFill>
                    <a:srgbClr val="FFFFFF"/>
                  </a:solidFill>
                  <a:latin typeface="Arial" pitchFamily="34" charset="0"/>
                  <a:cs typeface="Arial" pitchFamily="34" charset="0"/>
                </a:rPr>
                <a:t>ĐẶC SẢN BẮC NINH</a:t>
              </a:r>
            </a:p>
          </p:txBody>
        </p:sp>
      </p:grpSp>
      <p:grpSp>
        <p:nvGrpSpPr>
          <p:cNvPr id="5" name="Group 5"/>
          <p:cNvGrpSpPr/>
          <p:nvPr/>
        </p:nvGrpSpPr>
        <p:grpSpPr>
          <a:xfrm>
            <a:off x="1121526" y="6963102"/>
            <a:ext cx="4601190" cy="1938992"/>
            <a:chOff x="0" y="-57149"/>
            <a:chExt cx="6134920" cy="2585323"/>
          </a:xfrm>
        </p:grpSpPr>
        <p:sp>
          <p:nvSpPr>
            <p:cNvPr id="6" name="TextBox 6"/>
            <p:cNvSpPr txBox="1"/>
            <p:nvPr/>
          </p:nvSpPr>
          <p:spPr>
            <a:xfrm>
              <a:off x="1519055" y="-57149"/>
              <a:ext cx="4615865" cy="2585323"/>
            </a:xfrm>
            <a:prstGeom prst="rect">
              <a:avLst/>
            </a:prstGeom>
          </p:spPr>
          <p:txBody>
            <a:bodyPr lIns="0" tIns="0" rIns="0" bIns="0" rtlCol="0" anchor="t">
              <a:spAutoFit/>
            </a:bodyPr>
            <a:lstStyle/>
            <a:p>
              <a:pPr algn="just">
                <a:lnSpc>
                  <a:spcPct val="150000"/>
                </a:lnSpc>
                <a:spcBef>
                  <a:spcPct val="0"/>
                </a:spcBef>
              </a:pPr>
              <a:r>
                <a:rPr lang="en-US" sz="2800">
                  <a:solidFill>
                    <a:srgbClr val="252629"/>
                  </a:solidFill>
                  <a:latin typeface="Arial" pitchFamily="34" charset="0"/>
                  <a:cs typeface="Arial" pitchFamily="34" charset="0"/>
                </a:rPr>
                <a:t>Bánh tẻ Làng Chờ (thị trấn Chờ, huyện Yên </a:t>
              </a:r>
              <a:r>
                <a:rPr lang="en-US" sz="2800" smtClean="0">
                  <a:solidFill>
                    <a:srgbClr val="252629"/>
                  </a:solidFill>
                  <a:latin typeface="Arial" pitchFamily="34" charset="0"/>
                  <a:cs typeface="Arial" pitchFamily="34" charset="0"/>
                </a:rPr>
                <a:t>Phong)</a:t>
              </a:r>
              <a:endParaRPr lang="en-US" sz="2800">
                <a:solidFill>
                  <a:srgbClr val="252629"/>
                </a:solidFill>
                <a:latin typeface="Arial" pitchFamily="34" charset="0"/>
                <a:cs typeface="Arial" pitchFamily="34" charset="0"/>
              </a:endParaRPr>
            </a:p>
          </p:txBody>
        </p:sp>
        <p:grpSp>
          <p:nvGrpSpPr>
            <p:cNvPr id="7" name="Group 7"/>
            <p:cNvGrpSpPr/>
            <p:nvPr/>
          </p:nvGrpSpPr>
          <p:grpSpPr>
            <a:xfrm>
              <a:off x="0" y="192126"/>
              <a:ext cx="1138055" cy="113805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9" name="TextBox 9"/>
            <p:cNvSpPr txBox="1"/>
            <p:nvPr/>
          </p:nvSpPr>
          <p:spPr>
            <a:xfrm>
              <a:off x="276928" y="290963"/>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01</a:t>
              </a:r>
            </a:p>
          </p:txBody>
        </p:sp>
      </p:grpSp>
      <p:grpSp>
        <p:nvGrpSpPr>
          <p:cNvPr id="10" name="Group 10"/>
          <p:cNvGrpSpPr/>
          <p:nvPr/>
        </p:nvGrpSpPr>
        <p:grpSpPr>
          <a:xfrm>
            <a:off x="6888967" y="6963102"/>
            <a:ext cx="4601190" cy="1859163"/>
            <a:chOff x="0" y="-267056"/>
            <a:chExt cx="6134920" cy="2478884"/>
          </a:xfrm>
        </p:grpSpPr>
        <p:sp>
          <p:nvSpPr>
            <p:cNvPr id="11" name="TextBox 11"/>
            <p:cNvSpPr txBox="1"/>
            <p:nvPr/>
          </p:nvSpPr>
          <p:spPr>
            <a:xfrm>
              <a:off x="1519055" y="-267056"/>
              <a:ext cx="4615865" cy="2478884"/>
            </a:xfrm>
            <a:prstGeom prst="rect">
              <a:avLst/>
            </a:prstGeom>
          </p:spPr>
          <p:txBody>
            <a:bodyPr lIns="0" tIns="0" rIns="0" bIns="0" rtlCol="0" anchor="t">
              <a:spAutoFit/>
            </a:bodyPr>
            <a:lstStyle/>
            <a:p>
              <a:pPr marL="0" lvl="0" indent="0" algn="just">
                <a:lnSpc>
                  <a:spcPct val="150000"/>
                </a:lnSpc>
                <a:spcBef>
                  <a:spcPct val="0"/>
                </a:spcBef>
              </a:pPr>
              <a:r>
                <a:rPr lang="en-US" sz="2800">
                  <a:solidFill>
                    <a:srgbClr val="252629"/>
                  </a:solidFill>
                  <a:latin typeface="Arial" pitchFamily="34" charset="0"/>
                  <a:cs typeface="Arial" pitchFamily="34" charset="0"/>
                </a:rPr>
                <a:t>Nem làng bùi (làng Bùi Xá, xã Ninh Xá, huyện Thuận Thành)</a:t>
              </a:r>
            </a:p>
          </p:txBody>
        </p:sp>
        <p:grpSp>
          <p:nvGrpSpPr>
            <p:cNvPr id="12" name="Group 12"/>
            <p:cNvGrpSpPr/>
            <p:nvPr/>
          </p:nvGrpSpPr>
          <p:grpSpPr>
            <a:xfrm>
              <a:off x="0" y="-17780"/>
              <a:ext cx="1138055" cy="113805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14" name="TextBox 14"/>
            <p:cNvSpPr txBox="1"/>
            <p:nvPr/>
          </p:nvSpPr>
          <p:spPr>
            <a:xfrm>
              <a:off x="308607" y="81056"/>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02</a:t>
              </a:r>
            </a:p>
          </p:txBody>
        </p:sp>
      </p:grpSp>
      <p:grpSp>
        <p:nvGrpSpPr>
          <p:cNvPr id="15" name="Group 15"/>
          <p:cNvGrpSpPr/>
          <p:nvPr/>
        </p:nvGrpSpPr>
        <p:grpSpPr>
          <a:xfrm>
            <a:off x="12656409" y="6963102"/>
            <a:ext cx="4600467" cy="2505494"/>
            <a:chOff x="0" y="-267056"/>
            <a:chExt cx="6133956" cy="3340659"/>
          </a:xfrm>
        </p:grpSpPr>
        <p:sp>
          <p:nvSpPr>
            <p:cNvPr id="16" name="TextBox 16"/>
            <p:cNvSpPr txBox="1"/>
            <p:nvPr/>
          </p:nvSpPr>
          <p:spPr>
            <a:xfrm>
              <a:off x="1519055" y="-267056"/>
              <a:ext cx="4614901" cy="3340659"/>
            </a:xfrm>
            <a:prstGeom prst="rect">
              <a:avLst/>
            </a:prstGeom>
          </p:spPr>
          <p:txBody>
            <a:bodyPr lIns="0" tIns="0" rIns="0" bIns="0" rtlCol="0" anchor="t">
              <a:spAutoFit/>
            </a:bodyPr>
            <a:lstStyle/>
            <a:p>
              <a:pPr marL="0" lvl="0" indent="0" algn="just">
                <a:lnSpc>
                  <a:spcPct val="150000"/>
                </a:lnSpc>
                <a:spcBef>
                  <a:spcPct val="0"/>
                </a:spcBef>
              </a:pPr>
              <a:r>
                <a:rPr lang="en-US" sz="2800">
                  <a:solidFill>
                    <a:srgbClr val="252629"/>
                  </a:solidFill>
                  <a:latin typeface="Arial" pitchFamily="34" charset="0"/>
                  <a:cs typeface="Arial" pitchFamily="34" charset="0"/>
                </a:rPr>
                <a:t>Bánh Khúc làng Diềm (làng Diềm, xã Hòa Long, huyện Yên Phong)</a:t>
              </a:r>
            </a:p>
          </p:txBody>
        </p:sp>
        <p:grpSp>
          <p:nvGrpSpPr>
            <p:cNvPr id="17" name="Group 17"/>
            <p:cNvGrpSpPr/>
            <p:nvPr/>
          </p:nvGrpSpPr>
          <p:grpSpPr>
            <a:xfrm>
              <a:off x="0" y="-17780"/>
              <a:ext cx="1138055" cy="113805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sp>
          <p:nvSpPr>
            <p:cNvPr id="19" name="TextBox 19"/>
            <p:cNvSpPr txBox="1"/>
            <p:nvPr/>
          </p:nvSpPr>
          <p:spPr>
            <a:xfrm>
              <a:off x="340284" y="81056"/>
              <a:ext cx="726372" cy="769441"/>
            </a:xfrm>
            <a:prstGeom prst="rect">
              <a:avLst/>
            </a:prstGeom>
          </p:spPr>
          <p:txBody>
            <a:bodyPr lIns="0" tIns="0" rIns="0" bIns="0" rtlCol="0" anchor="t">
              <a:spAutoFit/>
            </a:bodyPr>
            <a:lstStyle/>
            <a:p>
              <a:pPr marL="0" lvl="0" indent="0" algn="just">
                <a:lnSpc>
                  <a:spcPct val="150000"/>
                </a:lnSpc>
              </a:pPr>
              <a:r>
                <a:rPr lang="en-US" sz="2500" spc="37">
                  <a:solidFill>
                    <a:srgbClr val="FFFFFF"/>
                  </a:solidFill>
                  <a:latin typeface="Arial" pitchFamily="34" charset="0"/>
                  <a:cs typeface="Arial" pitchFamily="34" charset="0"/>
                </a:rPr>
                <a:t>03</a:t>
              </a:r>
            </a:p>
          </p:txBody>
        </p:sp>
      </p:grpSp>
      <p:pic>
        <p:nvPicPr>
          <p:cNvPr id="20" name="Picture 20"/>
          <p:cNvPicPr>
            <a:picLocks noChangeAspect="1"/>
          </p:cNvPicPr>
          <p:nvPr/>
        </p:nvPicPr>
        <p:blipFill>
          <a:blip r:embed="rId2"/>
          <a:srcRect/>
          <a:stretch>
            <a:fillRect/>
          </a:stretch>
        </p:blipFill>
        <p:spPr>
          <a:xfrm>
            <a:off x="1073901" y="2540073"/>
            <a:ext cx="5031468" cy="3356932"/>
          </a:xfrm>
          <a:prstGeom prst="rect">
            <a:avLst/>
          </a:prstGeom>
        </p:spPr>
      </p:pic>
      <p:pic>
        <p:nvPicPr>
          <p:cNvPr id="21" name="Picture 21"/>
          <p:cNvPicPr>
            <a:picLocks noChangeAspect="1"/>
          </p:cNvPicPr>
          <p:nvPr/>
        </p:nvPicPr>
        <p:blipFill>
          <a:blip r:embed="rId3"/>
          <a:srcRect l="3422" r="3422"/>
          <a:stretch>
            <a:fillRect/>
          </a:stretch>
        </p:blipFill>
        <p:spPr>
          <a:xfrm>
            <a:off x="6845670" y="2540073"/>
            <a:ext cx="4687063" cy="3356932"/>
          </a:xfrm>
          <a:prstGeom prst="rect">
            <a:avLst/>
          </a:prstGeom>
        </p:spPr>
      </p:pic>
      <p:pic>
        <p:nvPicPr>
          <p:cNvPr id="22" name="Picture 22"/>
          <p:cNvPicPr>
            <a:picLocks noChangeAspect="1"/>
          </p:cNvPicPr>
          <p:nvPr/>
        </p:nvPicPr>
        <p:blipFill>
          <a:blip r:embed="rId4"/>
          <a:srcRect l="11609" r="11609"/>
          <a:stretch>
            <a:fillRect/>
          </a:stretch>
        </p:blipFill>
        <p:spPr>
          <a:xfrm>
            <a:off x="12656409" y="2540073"/>
            <a:ext cx="4557628" cy="356152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2C5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343" b="54964"/>
          <a:stretch>
            <a:fillRect/>
          </a:stretch>
        </p:blipFill>
        <p:spPr>
          <a:xfrm>
            <a:off x="0" y="0"/>
            <a:ext cx="18288000" cy="2781300"/>
          </a:xfrm>
          <a:prstGeom prst="rect">
            <a:avLst/>
          </a:prstGeom>
        </p:spPr>
      </p:pic>
      <p:grpSp>
        <p:nvGrpSpPr>
          <p:cNvPr id="3" name="Group 3"/>
          <p:cNvGrpSpPr/>
          <p:nvPr/>
        </p:nvGrpSpPr>
        <p:grpSpPr>
          <a:xfrm>
            <a:off x="1028700" y="4305300"/>
            <a:ext cx="15735300" cy="6066610"/>
            <a:chOff x="0" y="754791"/>
            <a:chExt cx="20980400" cy="8088813"/>
          </a:xfrm>
        </p:grpSpPr>
        <p:sp>
          <p:nvSpPr>
            <p:cNvPr id="4" name="AutoShape 4"/>
            <p:cNvSpPr/>
            <p:nvPr/>
          </p:nvSpPr>
          <p:spPr>
            <a:xfrm>
              <a:off x="0" y="8830904"/>
              <a:ext cx="18473587" cy="12700"/>
            </a:xfrm>
            <a:prstGeom prst="rect">
              <a:avLst/>
            </a:prstGeom>
            <a:solidFill>
              <a:srgbClr val="FFFFFF"/>
            </a:solidFill>
          </p:spPr>
        </p:sp>
        <p:sp>
          <p:nvSpPr>
            <p:cNvPr id="5" name="TextBox 5"/>
            <p:cNvSpPr txBox="1"/>
            <p:nvPr/>
          </p:nvSpPr>
          <p:spPr>
            <a:xfrm>
              <a:off x="0" y="754791"/>
              <a:ext cx="20980400" cy="6155531"/>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FFFFFF"/>
                  </a:solidFill>
                  <a:latin typeface="Arial" pitchFamily="34" charset="0"/>
                  <a:cs typeface="Arial" pitchFamily="34" charset="0"/>
                </a:rPr>
                <a:t>Quê hương chúng ta có </a:t>
              </a:r>
              <a:r>
                <a:rPr lang="en-US" sz="4000" smtClean="0">
                  <a:solidFill>
                    <a:srgbClr val="FFFFFF"/>
                  </a:solidFill>
                  <a:latin typeface="Arial" pitchFamily="34" charset="0"/>
                  <a:cs typeface="Arial" pitchFamily="34" charset="0"/>
                </a:rPr>
                <a:t>nhiều truyền </a:t>
              </a:r>
              <a:r>
                <a:rPr lang="en-US" sz="4000">
                  <a:solidFill>
                    <a:srgbClr val="FFFFFF"/>
                  </a:solidFill>
                  <a:latin typeface="Arial" pitchFamily="34" charset="0"/>
                  <a:cs typeface="Arial" pitchFamily="34" charset="0"/>
                </a:rPr>
                <a:t>thống tốt đẹp. Mỗi địa phương thường có </a:t>
              </a:r>
              <a:r>
                <a:rPr lang="en-US" sz="4000" smtClean="0">
                  <a:solidFill>
                    <a:srgbClr val="FFFFFF"/>
                  </a:solidFill>
                  <a:latin typeface="Arial" pitchFamily="34" charset="0"/>
                  <a:cs typeface="Arial" pitchFamily="34" charset="0"/>
                </a:rPr>
                <a:t>nhiều </a:t>
              </a:r>
              <a:r>
                <a:rPr lang="en-US" sz="4000">
                  <a:solidFill>
                    <a:srgbClr val="FFFFFF"/>
                  </a:solidFill>
                  <a:latin typeface="Arial" pitchFamily="34" charset="0"/>
                  <a:cs typeface="Arial" pitchFamily="34" charset="0"/>
                </a:rPr>
                <a:t>truyên thống khác nhau như: lễ hội truyền thống, các phong tục tốt đẹp, tạo nên bản sắc văn hoá riêng cho quê hương. Mỗi chúng ta hãy tích cực tìm hiểu để biết được các truyền thống tốt đẹp của quê hương mình và tự hào về những truyền thống đó.</a:t>
              </a:r>
            </a:p>
          </p:txBody>
        </p:sp>
      </p:grpSp>
      <p:grpSp>
        <p:nvGrpSpPr>
          <p:cNvPr id="6" name="Group 6"/>
          <p:cNvGrpSpPr/>
          <p:nvPr/>
        </p:nvGrpSpPr>
        <p:grpSpPr>
          <a:xfrm>
            <a:off x="17010927" y="1981043"/>
            <a:ext cx="1277073" cy="800257"/>
            <a:chOff x="0" y="0"/>
            <a:chExt cx="1702765" cy="1067010"/>
          </a:xfrm>
        </p:grpSpPr>
        <p:sp>
          <p:nvSpPr>
            <p:cNvPr id="7" name="AutoShape 7"/>
            <p:cNvSpPr/>
            <p:nvPr/>
          </p:nvSpPr>
          <p:spPr>
            <a:xfrm>
              <a:off x="0" y="0"/>
              <a:ext cx="1702765" cy="1067010"/>
            </a:xfrm>
            <a:prstGeom prst="rect">
              <a:avLst/>
            </a:prstGeom>
            <a:solidFill>
              <a:srgbClr val="FFFFFF"/>
            </a:solidFill>
          </p:spPr>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2840" y="375094"/>
              <a:ext cx="717085" cy="316821"/>
            </a:xfrm>
            <a:prstGeom prst="rect">
              <a:avLst/>
            </a:prstGeom>
          </p:spPr>
        </p:pic>
      </p:grpSp>
      <p:sp>
        <p:nvSpPr>
          <p:cNvPr id="9" name="TextBox 9"/>
          <p:cNvSpPr txBox="1"/>
          <p:nvPr/>
        </p:nvSpPr>
        <p:spPr>
          <a:xfrm>
            <a:off x="1013460" y="942088"/>
            <a:ext cx="6592986" cy="809261"/>
          </a:xfrm>
          <a:prstGeom prst="rect">
            <a:avLst/>
          </a:prstGeom>
        </p:spPr>
        <p:txBody>
          <a:bodyPr lIns="0" tIns="0" rIns="0" bIns="0" rtlCol="0" anchor="t">
            <a:spAutoFit/>
          </a:bodyPr>
          <a:lstStyle/>
          <a:p>
            <a:pPr marL="0" lvl="0" indent="0" algn="just">
              <a:lnSpc>
                <a:spcPct val="150000"/>
              </a:lnSpc>
            </a:pPr>
            <a:r>
              <a:rPr lang="en-US" sz="4000" b="1" spc="39" smtClean="0">
                <a:solidFill>
                  <a:srgbClr val="FF0000"/>
                </a:solidFill>
                <a:latin typeface="Arial" pitchFamily="34" charset="0"/>
                <a:cs typeface="Arial" pitchFamily="34" charset="0"/>
              </a:rPr>
              <a:t>QUÊ HƯƠNG BẮC NINH</a:t>
            </a:r>
            <a:endParaRPr lang="en-US" sz="4000" b="1" spc="39">
              <a:solidFill>
                <a:srgbClr val="FF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4887323"/>
            <a:ext cx="13393066" cy="4370977"/>
            <a:chOff x="0" y="0"/>
            <a:chExt cx="17857422" cy="5827969"/>
          </a:xfrm>
        </p:grpSpPr>
        <p:sp>
          <p:nvSpPr>
            <p:cNvPr id="3" name="AutoShape 3"/>
            <p:cNvSpPr/>
            <p:nvPr/>
          </p:nvSpPr>
          <p:spPr>
            <a:xfrm>
              <a:off x="0" y="0"/>
              <a:ext cx="17857422" cy="5827969"/>
            </a:xfrm>
            <a:prstGeom prst="rect">
              <a:avLst/>
            </a:prstGeom>
            <a:solidFill>
              <a:srgbClr val="FFFFFF"/>
            </a:solidFill>
          </p:spPr>
        </p:sp>
        <p:sp>
          <p:nvSpPr>
            <p:cNvPr id="4" name="TextBox 4"/>
            <p:cNvSpPr txBox="1"/>
            <p:nvPr/>
          </p:nvSpPr>
          <p:spPr>
            <a:xfrm>
              <a:off x="1727669" y="443169"/>
              <a:ext cx="14402082" cy="1422783"/>
            </a:xfrm>
            <a:prstGeom prst="rect">
              <a:avLst/>
            </a:prstGeom>
          </p:spPr>
          <p:txBody>
            <a:bodyPr lIns="0" tIns="0" rIns="0" bIns="0" rtlCol="0" anchor="t">
              <a:spAutoFit/>
            </a:bodyPr>
            <a:lstStyle/>
            <a:p>
              <a:pPr marL="0" lvl="0" indent="0" algn="ctr">
                <a:lnSpc>
                  <a:spcPct val="150000"/>
                </a:lnSpc>
                <a:spcBef>
                  <a:spcPct val="0"/>
                </a:spcBef>
              </a:pPr>
              <a:r>
                <a:rPr lang="en-US" sz="5274" b="1" smtClean="0">
                  <a:solidFill>
                    <a:srgbClr val="FF0000"/>
                  </a:solidFill>
                  <a:latin typeface="Arial" pitchFamily="34" charset="0"/>
                  <a:cs typeface="Arial" pitchFamily="34" charset="0"/>
                </a:rPr>
                <a:t>LUYỆN TẬP</a:t>
              </a:r>
              <a:endParaRPr lang="en-US" sz="5274" b="1">
                <a:solidFill>
                  <a:srgbClr val="FF0000"/>
                </a:solidFill>
                <a:latin typeface="Arial" pitchFamily="34" charset="0"/>
                <a:cs typeface="Arial" pitchFamily="34" charset="0"/>
              </a:endParaRPr>
            </a:p>
          </p:txBody>
        </p:sp>
        <p:sp>
          <p:nvSpPr>
            <p:cNvPr id="5" name="TextBox 5"/>
            <p:cNvSpPr txBox="1"/>
            <p:nvPr/>
          </p:nvSpPr>
          <p:spPr>
            <a:xfrm>
              <a:off x="863600" y="2591304"/>
              <a:ext cx="15266151" cy="2079117"/>
            </a:xfrm>
            <a:prstGeom prst="rect">
              <a:avLst/>
            </a:prstGeom>
          </p:spPr>
          <p:txBody>
            <a:bodyPr wrap="square" lIns="0" tIns="0" rIns="0" bIns="0" rtlCol="0" anchor="t">
              <a:spAutoFit/>
            </a:bodyPr>
            <a:lstStyle/>
            <a:p>
              <a:pPr marL="0" lvl="0" indent="0" algn="ctr">
                <a:lnSpc>
                  <a:spcPct val="150000"/>
                </a:lnSpc>
                <a:spcBef>
                  <a:spcPct val="0"/>
                </a:spcBef>
              </a:pPr>
              <a:r>
                <a:rPr lang="en-US" sz="3600" b="1" smtClean="0">
                  <a:latin typeface="Arial" pitchFamily="34" charset="0"/>
                  <a:cs typeface="Arial" pitchFamily="34" charset="0"/>
                </a:rPr>
                <a:t>Tìm hiểu và viết bài giới thiệu về lễ hội hoặc phong tục tốt đẹp của quê hương</a:t>
              </a:r>
              <a:endParaRPr lang="en-US" sz="3600" b="1">
                <a:latin typeface="Arial" pitchFamily="34" charset="0"/>
                <a:cs typeface="Arial"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t="41369" b="44967"/>
          <a:stretch>
            <a:fillRect/>
          </a:stretch>
        </p:blipFill>
        <p:spPr>
          <a:xfrm>
            <a:off x="0" y="6538912"/>
            <a:ext cx="18288000" cy="3748088"/>
          </a:xfrm>
          <a:prstGeom prst="rect">
            <a:avLst/>
          </a:prstGeom>
        </p:spPr>
      </p:pic>
      <p:pic>
        <p:nvPicPr>
          <p:cNvPr id="3" name="Picture 3"/>
          <p:cNvPicPr>
            <a:picLocks noChangeAspect="1"/>
          </p:cNvPicPr>
          <p:nvPr/>
        </p:nvPicPr>
        <p:blipFill>
          <a:blip r:embed="rId3"/>
          <a:srcRect l="6938" t="9711" r="8200" b="67415"/>
          <a:stretch>
            <a:fillRect/>
          </a:stretch>
        </p:blipFill>
        <p:spPr>
          <a:xfrm>
            <a:off x="764076" y="338908"/>
            <a:ext cx="15882551" cy="6008191"/>
          </a:xfrm>
          <a:prstGeom prst="rect">
            <a:avLst/>
          </a:prstGeom>
        </p:spPr>
      </p:pic>
      <p:sp>
        <p:nvSpPr>
          <p:cNvPr id="4" name="TextBox 4"/>
          <p:cNvSpPr txBox="1"/>
          <p:nvPr/>
        </p:nvSpPr>
        <p:spPr>
          <a:xfrm>
            <a:off x="1028700" y="7039481"/>
            <a:ext cx="16230600" cy="2655920"/>
          </a:xfrm>
          <a:prstGeom prst="rect">
            <a:avLst/>
          </a:prstGeom>
        </p:spPr>
        <p:txBody>
          <a:bodyPr lIns="0" tIns="0" rIns="0" bIns="0" rtlCol="0" anchor="t">
            <a:spAutoFit/>
          </a:bodyPr>
          <a:lstStyle/>
          <a:p>
            <a:pPr marL="0" lvl="0" indent="0" algn="just">
              <a:lnSpc>
                <a:spcPct val="150000"/>
              </a:lnSpc>
              <a:spcBef>
                <a:spcPct val="0"/>
              </a:spcBef>
            </a:pPr>
            <a:r>
              <a:rPr lang="en-US" sz="4000" smtClean="0">
                <a:solidFill>
                  <a:srgbClr val="252629"/>
                </a:solidFill>
                <a:latin typeface="Arial" pitchFamily="34" charset="0"/>
                <a:cs typeface="Arial" pitchFamily="34" charset="0"/>
              </a:rPr>
              <a:t>Các </a:t>
            </a:r>
            <a:r>
              <a:rPr lang="en-US" sz="4000">
                <a:solidFill>
                  <a:srgbClr val="252629"/>
                </a:solidFill>
                <a:latin typeface="Arial" pitchFamily="34" charset="0"/>
                <a:cs typeface="Arial" pitchFamily="34" charset="0"/>
              </a:rPr>
              <a:t>nhóm sắm vai là phóng viên để đi phỏng vấn thầy cô và các bạn nhóm khác về lễ hội hoặc phong tục của quê hương. Để tìm hiểu về lễ hội truyền thống, HS có thể phỏng vấn theo gợi ý trên</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alphaModFix amt="9999"/>
          </a:blip>
          <a:srcRect t="30851" b="30851"/>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9144000" y="10279255"/>
            <a:ext cx="8763000" cy="7745"/>
          </a:xfrm>
          <a:prstGeom prst="rect">
            <a:avLst/>
          </a:prstGeom>
          <a:solidFill>
            <a:srgbClr val="1A2C5A"/>
          </a:solidFill>
        </p:spPr>
      </p:sp>
      <p:sp>
        <p:nvSpPr>
          <p:cNvPr id="4" name="TextBox 4"/>
          <p:cNvSpPr txBox="1"/>
          <p:nvPr/>
        </p:nvSpPr>
        <p:spPr>
          <a:xfrm>
            <a:off x="8610600" y="1028700"/>
            <a:ext cx="9296400" cy="830996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Sau khi kết thúc phỏng vấn, </a:t>
            </a:r>
            <a:r>
              <a:rPr lang="en-US" sz="3600" smtClean="0">
                <a:solidFill>
                  <a:srgbClr val="252629"/>
                </a:solidFill>
                <a:latin typeface="Arial" pitchFamily="34" charset="0"/>
                <a:cs typeface="Arial" pitchFamily="34" charset="0"/>
              </a:rPr>
              <a:t>các </a:t>
            </a:r>
            <a:r>
              <a:rPr lang="en-US" sz="3600">
                <a:solidFill>
                  <a:srgbClr val="252629"/>
                </a:solidFill>
                <a:latin typeface="Arial" pitchFamily="34" charset="0"/>
                <a:cs typeface="Arial" pitchFamily="34" charset="0"/>
              </a:rPr>
              <a:t>nhóm thảo luận để viết bài giới thiệu về lễ hội hoặc phong tục của quê hương dựa trên những thông tin đã thu thập được khi phỏng vấn. Bài giới thiệu cần đảm bảo thể hiện được những nét chủ yếu, hấp dẫn của truyền thống, đồng thời nêu được những việc các em sẽ làm để bảo tổn, phát huy truyền thống đó. Ngoài ra, bài giới thiệu cần truyền được cảm xúc tích cực về truyền thống quê hương.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68" y="5446776"/>
            <a:ext cx="6428232" cy="442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ột số lễ hội truyền thống tại Ninh Bình | Tạp chí du l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568" y="872133"/>
            <a:ext cx="6428232" cy="4067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209800"/>
          </a:xfrm>
          <a:prstGeom prst="rect">
            <a:avLst/>
          </a:prstGeom>
          <a:solidFill>
            <a:srgbClr val="1A2C5A"/>
          </a:solidFill>
        </p:spPr>
      </p:sp>
      <p:sp>
        <p:nvSpPr>
          <p:cNvPr id="4" name="AutoShape 4"/>
          <p:cNvSpPr/>
          <p:nvPr/>
        </p:nvSpPr>
        <p:spPr>
          <a:xfrm>
            <a:off x="1028700" y="6878793"/>
            <a:ext cx="6997190" cy="9630"/>
          </a:xfrm>
          <a:prstGeom prst="rect">
            <a:avLst/>
          </a:prstGeom>
          <a:solidFill>
            <a:srgbClr val="1A2C5A"/>
          </a:solidFill>
        </p:spPr>
      </p:sp>
      <p:sp>
        <p:nvSpPr>
          <p:cNvPr id="5" name="TextBox 5"/>
          <p:cNvSpPr txBox="1"/>
          <p:nvPr/>
        </p:nvSpPr>
        <p:spPr>
          <a:xfrm>
            <a:off x="3505200" y="3034382"/>
            <a:ext cx="10932588"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Thu thập tư liệu hình ảnh minh họa cho bài viết về lẽ hội hoặc phong tục tốt đẹp quê em</a:t>
            </a:r>
          </a:p>
        </p:txBody>
      </p:sp>
      <p:grpSp>
        <p:nvGrpSpPr>
          <p:cNvPr id="6" name="Group 6"/>
          <p:cNvGrpSpPr/>
          <p:nvPr/>
        </p:nvGrpSpPr>
        <p:grpSpPr>
          <a:xfrm>
            <a:off x="1028700" y="3050130"/>
            <a:ext cx="1628550" cy="162855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7102" y="3514626"/>
            <a:ext cx="911747" cy="699559"/>
          </a:xfrm>
          <a:prstGeom prst="rect">
            <a:avLst/>
          </a:prstGeom>
        </p:spPr>
      </p:pic>
      <p:sp>
        <p:nvSpPr>
          <p:cNvPr id="10" name="AutoShape 10"/>
          <p:cNvSpPr/>
          <p:nvPr/>
        </p:nvSpPr>
        <p:spPr>
          <a:xfrm>
            <a:off x="9971288" y="6878793"/>
            <a:ext cx="6997190" cy="9630"/>
          </a:xfrm>
          <a:prstGeom prst="rect">
            <a:avLst/>
          </a:prstGeom>
          <a:solidFill>
            <a:srgbClr val="1A2C5A"/>
          </a:solidFill>
        </p:spPr>
      </p:sp>
      <p:sp>
        <p:nvSpPr>
          <p:cNvPr id="11" name="TextBox 11"/>
          <p:cNvSpPr txBox="1"/>
          <p:nvPr/>
        </p:nvSpPr>
        <p:spPr>
          <a:xfrm>
            <a:off x="3505200" y="5788662"/>
            <a:ext cx="10287000"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Chia sẻ bài viết với bố mẹ, người thân</a:t>
            </a:r>
          </a:p>
        </p:txBody>
      </p:sp>
      <p:sp>
        <p:nvSpPr>
          <p:cNvPr id="12" name="TextBox 12"/>
          <p:cNvSpPr txBox="1"/>
          <p:nvPr/>
        </p:nvSpPr>
        <p:spPr>
          <a:xfrm>
            <a:off x="6141371" y="180975"/>
            <a:ext cx="6532364" cy="1456681"/>
          </a:xfrm>
          <a:prstGeom prst="rect">
            <a:avLst/>
          </a:prstGeom>
        </p:spPr>
        <p:txBody>
          <a:bodyPr lIns="0" tIns="0" rIns="0" bIns="0" rtlCol="0" anchor="t">
            <a:spAutoFit/>
          </a:bodyPr>
          <a:lstStyle/>
          <a:p>
            <a:pPr algn="ctr">
              <a:lnSpc>
                <a:spcPct val="150000"/>
              </a:lnSpc>
            </a:pPr>
            <a:r>
              <a:rPr lang="en-US" sz="7200" b="1">
                <a:solidFill>
                  <a:srgbClr val="FFFFFF"/>
                </a:solidFill>
                <a:latin typeface="Arial" pitchFamily="34" charset="0"/>
                <a:cs typeface="Arial" pitchFamily="34" charset="0"/>
              </a:rPr>
              <a:t>VẬN DỤNG</a:t>
            </a:r>
          </a:p>
        </p:txBody>
      </p:sp>
      <p:sp>
        <p:nvSpPr>
          <p:cNvPr id="14" name="AutoShape 14"/>
          <p:cNvSpPr/>
          <p:nvPr/>
        </p:nvSpPr>
        <p:spPr>
          <a:xfrm>
            <a:off x="7440598" y="10163070"/>
            <a:ext cx="6997190" cy="9630"/>
          </a:xfrm>
          <a:prstGeom prst="rect">
            <a:avLst/>
          </a:prstGeom>
          <a:solidFill>
            <a:srgbClr val="1A2C5A"/>
          </a:solidFill>
        </p:spPr>
      </p:sp>
      <p:sp>
        <p:nvSpPr>
          <p:cNvPr id="15" name="TextBox 15"/>
          <p:cNvSpPr txBox="1"/>
          <p:nvPr/>
        </p:nvSpPr>
        <p:spPr>
          <a:xfrm>
            <a:off x="3454664" y="7939465"/>
            <a:ext cx="1351381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252629"/>
                </a:solidFill>
                <a:latin typeface="Arial" pitchFamily="34" charset="0"/>
                <a:cs typeface="Arial" pitchFamily="34" charset="0"/>
              </a:rPr>
              <a:t>Tập giới thiệu về lễ hội hoặc phong tục tốt đẹp quê em để trình bày vào tiết sinh hoạt lớp</a:t>
            </a:r>
          </a:p>
        </p:txBody>
      </p:sp>
      <p:grpSp>
        <p:nvGrpSpPr>
          <p:cNvPr id="16" name="Group 6"/>
          <p:cNvGrpSpPr/>
          <p:nvPr/>
        </p:nvGrpSpPr>
        <p:grpSpPr>
          <a:xfrm>
            <a:off x="1025066" y="5600700"/>
            <a:ext cx="1628550" cy="1628550"/>
            <a:chOff x="0" y="0"/>
            <a:chExt cx="6350000" cy="6350000"/>
          </a:xfrm>
        </p:grpSpPr>
        <p:sp>
          <p:nvSpPr>
            <p:cNvPr id="1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1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3468" y="6065196"/>
            <a:ext cx="911747" cy="699559"/>
          </a:xfrm>
          <a:prstGeom prst="rect">
            <a:avLst/>
          </a:prstGeom>
        </p:spPr>
      </p:pic>
      <p:grpSp>
        <p:nvGrpSpPr>
          <p:cNvPr id="19" name="Group 6"/>
          <p:cNvGrpSpPr/>
          <p:nvPr/>
        </p:nvGrpSpPr>
        <p:grpSpPr>
          <a:xfrm>
            <a:off x="1177466" y="7970577"/>
            <a:ext cx="1628550" cy="1628550"/>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2C5A"/>
            </a:solidFill>
          </p:spPr>
        </p:sp>
      </p:grpSp>
      <p:pic>
        <p:nvPicPr>
          <p:cNvPr id="2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5868" y="8435073"/>
            <a:ext cx="911747" cy="6995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par>
                                <p:cTn id="36" presetID="6"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545" r="12039"/>
          <a:stretch>
            <a:fillRect/>
          </a:stretch>
        </p:blipFill>
        <p:spPr>
          <a:xfrm>
            <a:off x="-248373" y="0"/>
            <a:ext cx="9168098" cy="10287000"/>
          </a:xfrm>
          <a:prstGeom prst="rect">
            <a:avLst/>
          </a:prstGeom>
        </p:spPr>
      </p:pic>
      <p:grpSp>
        <p:nvGrpSpPr>
          <p:cNvPr id="3" name="Group 3"/>
          <p:cNvGrpSpPr/>
          <p:nvPr/>
        </p:nvGrpSpPr>
        <p:grpSpPr>
          <a:xfrm>
            <a:off x="6372719" y="9486743"/>
            <a:ext cx="1277073" cy="800257"/>
            <a:chOff x="0" y="0"/>
            <a:chExt cx="1702765" cy="1067010"/>
          </a:xfrm>
        </p:grpSpPr>
        <p:sp>
          <p:nvSpPr>
            <p:cNvPr id="4" name="AutoShape 4"/>
            <p:cNvSpPr/>
            <p:nvPr/>
          </p:nvSpPr>
          <p:spPr>
            <a:xfrm>
              <a:off x="0" y="0"/>
              <a:ext cx="1702765" cy="1067010"/>
            </a:xfrm>
            <a:prstGeom prst="rect">
              <a:avLst/>
            </a:prstGeom>
            <a:solidFill>
              <a:srgbClr val="1A2C5A"/>
            </a:solidFill>
          </p:spPr>
        </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2840" y="375094"/>
              <a:ext cx="717085" cy="316821"/>
            </a:xfrm>
            <a:prstGeom prst="rect">
              <a:avLst/>
            </a:prstGeom>
          </p:spPr>
        </p:pic>
      </p:grpSp>
      <p:sp>
        <p:nvSpPr>
          <p:cNvPr id="17" name="TextBox 4"/>
          <p:cNvSpPr txBox="1"/>
          <p:nvPr/>
        </p:nvSpPr>
        <p:spPr>
          <a:xfrm>
            <a:off x="10552176" y="790544"/>
            <a:ext cx="5800830" cy="971100"/>
          </a:xfrm>
          <a:prstGeom prst="rect">
            <a:avLst/>
          </a:prstGeom>
        </p:spPr>
        <p:txBody>
          <a:bodyPr wrap="square" lIns="0" tIns="0" rIns="0" bIns="0" rtlCol="0" anchor="t">
            <a:spAutoFit/>
          </a:bodyPr>
          <a:lstStyle/>
          <a:p>
            <a:pPr marL="0" lvl="0" indent="0" algn="ctr">
              <a:lnSpc>
                <a:spcPct val="150000"/>
              </a:lnSpc>
              <a:spcBef>
                <a:spcPct val="0"/>
              </a:spcBef>
            </a:pPr>
            <a:r>
              <a:rPr lang="en-US" sz="4800" b="1">
                <a:solidFill>
                  <a:srgbClr val="FF0000"/>
                </a:solidFill>
                <a:latin typeface="Arial" pitchFamily="34" charset="0"/>
                <a:cs typeface="Arial" pitchFamily="34" charset="0"/>
              </a:rPr>
              <a:t>TỔNG KẾT</a:t>
            </a:r>
          </a:p>
        </p:txBody>
      </p:sp>
      <p:sp>
        <p:nvSpPr>
          <p:cNvPr id="18" name="TextBox 5"/>
          <p:cNvSpPr txBox="1"/>
          <p:nvPr/>
        </p:nvSpPr>
        <p:spPr>
          <a:xfrm>
            <a:off x="9935442" y="2035301"/>
            <a:ext cx="7627134" cy="8034059"/>
          </a:xfrm>
          <a:prstGeom prst="rect">
            <a:avLst/>
          </a:prstGeom>
        </p:spPr>
        <p:txBody>
          <a:bodyPr wrap="square" lIns="0" tIns="0" rIns="0" bIns="0" rtlCol="0" anchor="t">
            <a:spAutoFit/>
          </a:bodyPr>
          <a:lstStyle/>
          <a:p>
            <a:pPr algn="just">
              <a:lnSpc>
                <a:spcPct val="150000"/>
              </a:lnSpc>
            </a:pPr>
            <a:r>
              <a:rPr lang="en-US" sz="3200">
                <a:latin typeface="Arial" pitchFamily="34" charset="0"/>
                <a:cs typeface="Arial" pitchFamily="34" charset="0"/>
              </a:rPr>
              <a:t>Quê hương chúng ta có nhiều truyền thống tốt đẹp. Hiểu được các truyền thống của quê hương, chúng ta càng thêm yêu và tự hào về truyền thống của quê hương mình. Mỗi chúng ta hãy là một tuyên truyền viên tích cực để giúp cho mọi người biết đến truyền thống của quê hương, đông thời có những hành động thiết thực để góp phần bảo tôn các truyền thống tốt đẹp của quê hương.</a:t>
            </a:r>
          </a:p>
          <a:p>
            <a:pPr marL="0" lvl="0" indent="0" algn="just">
              <a:lnSpc>
                <a:spcPct val="150000"/>
              </a:lnSpc>
              <a:spcBef>
                <a:spcPct val="0"/>
              </a:spcBef>
            </a:pPr>
            <a:endParaRPr lang="en-US" sz="3200">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80213" y="1709319"/>
            <a:ext cx="7137962" cy="6917334"/>
          </a:xfrm>
          <a:prstGeom prst="rect">
            <a:avLst/>
          </a:prstGeom>
        </p:spPr>
      </p:pic>
      <p:grpSp>
        <p:nvGrpSpPr>
          <p:cNvPr id="3" name="Group 2"/>
          <p:cNvGrpSpPr/>
          <p:nvPr/>
        </p:nvGrpSpPr>
        <p:grpSpPr>
          <a:xfrm>
            <a:off x="9123576" y="2858986"/>
            <a:ext cx="7255732" cy="1349580"/>
            <a:chOff x="10519708" y="982550"/>
            <a:chExt cx="7255732" cy="1349580"/>
          </a:xfrm>
        </p:grpSpPr>
        <p:grpSp>
          <p:nvGrpSpPr>
            <p:cNvPr id="4" name="Group 3"/>
            <p:cNvGrpSpPr/>
            <p:nvPr/>
          </p:nvGrpSpPr>
          <p:grpSpPr>
            <a:xfrm>
              <a:off x="10519708" y="982550"/>
              <a:ext cx="6734377" cy="1349580"/>
              <a:chOff x="0" y="0"/>
              <a:chExt cx="10499395" cy="1799441"/>
            </a:xfrm>
            <a:noFill/>
          </p:grpSpPr>
          <p:sp>
            <p:nvSpPr>
              <p:cNvPr id="6" name="AutoShape 4"/>
              <p:cNvSpPr/>
              <p:nvPr/>
            </p:nvSpPr>
            <p:spPr>
              <a:xfrm>
                <a:off x="0" y="0"/>
                <a:ext cx="10499395" cy="1799441"/>
              </a:xfrm>
              <a:prstGeom prst="rect">
                <a:avLst/>
              </a:prstGeom>
              <a:grpFill/>
              <a:ln>
                <a:noFill/>
              </a:ln>
            </p:spPr>
          </p:sp>
          <p:sp>
            <p:nvSpPr>
              <p:cNvPr id="7"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5"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a:t>
              </a:r>
              <a:r>
                <a:rPr lang="en-US" sz="3600" smtClean="0">
                  <a:latin typeface="Arial" pitchFamily="34" charset="0"/>
                  <a:cs typeface="Arial" pitchFamily="34" charset="0"/>
                </a:rPr>
                <a:t>học</a:t>
              </a:r>
              <a:endParaRPr lang="en-US" sz="3600">
                <a:latin typeface="Arial" pitchFamily="34" charset="0"/>
                <a:cs typeface="Arial" pitchFamily="34" charset="0"/>
              </a:endParaRPr>
            </a:p>
          </p:txBody>
        </p:sp>
      </p:grpSp>
      <p:grpSp>
        <p:nvGrpSpPr>
          <p:cNvPr id="8" name="Group 7"/>
          <p:cNvGrpSpPr/>
          <p:nvPr/>
        </p:nvGrpSpPr>
        <p:grpSpPr>
          <a:xfrm>
            <a:off x="9152353" y="6626415"/>
            <a:ext cx="8522222" cy="2215991"/>
            <a:chOff x="10744200" y="7566222"/>
            <a:chExt cx="11624610" cy="2215991"/>
          </a:xfrm>
        </p:grpSpPr>
        <p:grpSp>
          <p:nvGrpSpPr>
            <p:cNvPr id="9" name="Group 6"/>
            <p:cNvGrpSpPr/>
            <p:nvPr/>
          </p:nvGrpSpPr>
          <p:grpSpPr>
            <a:xfrm>
              <a:off x="10744200" y="7619402"/>
              <a:ext cx="11624608" cy="1349580"/>
              <a:chOff x="0" y="0"/>
              <a:chExt cx="10499395" cy="1799441"/>
            </a:xfrm>
            <a:noFill/>
          </p:grpSpPr>
          <p:sp>
            <p:nvSpPr>
              <p:cNvPr id="11" name="AutoShape 7"/>
              <p:cNvSpPr/>
              <p:nvPr/>
            </p:nvSpPr>
            <p:spPr>
              <a:xfrm>
                <a:off x="0" y="0"/>
                <a:ext cx="10499395" cy="1799441"/>
              </a:xfrm>
              <a:prstGeom prst="rect">
                <a:avLst/>
              </a:prstGeom>
              <a:grpFill/>
            </p:spPr>
          </p:sp>
          <p:sp>
            <p:nvSpPr>
              <p:cNvPr id="12"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10" name="TextBox 9"/>
            <p:cNvSpPr txBox="1"/>
            <p:nvPr/>
          </p:nvSpPr>
          <p:spPr>
            <a:xfrm>
              <a:off x="12345779" y="7566222"/>
              <a:ext cx="10023031" cy="2215991"/>
            </a:xfrm>
            <a:prstGeom prst="rect">
              <a:avLst/>
            </a:prstGeom>
          </p:spPr>
          <p:txBody>
            <a:bodyPr wrap="square" lIns="0" tIns="0" rIns="0" bIns="0" rtlCol="0" anchor="t">
              <a:spAutoFit/>
            </a:bodyPr>
            <a:lstStyle/>
            <a:p>
              <a:pPr>
                <a:lnSpc>
                  <a:spcPct val="200000"/>
                </a:lnSpc>
              </a:pPr>
              <a:r>
                <a:rPr lang="en-US" sz="3600" smtClean="0">
                  <a:latin typeface="Arial" pitchFamily="34" charset="0"/>
                  <a:cs typeface="Arial" pitchFamily="34" charset="0"/>
                </a:rPr>
                <a:t>Chuẩn bị tiết học sau: </a:t>
              </a:r>
              <a:r>
                <a:rPr lang="en-US" sz="3600" smtClean="0">
                  <a:latin typeface="Arial" pitchFamily="34" charset="0"/>
                  <a:cs typeface="Arial" pitchFamily="34" charset="0"/>
                </a:rPr>
                <a:t>Khám phá cảnh quan thiên nhiên</a:t>
              </a:r>
              <a:endParaRPr lang="en-US" sz="3600">
                <a:latin typeface="Arial" pitchFamily="34" charset="0"/>
                <a:cs typeface="Arial" pitchFamily="34" charset="0"/>
              </a:endParaRPr>
            </a:p>
          </p:txBody>
        </p:sp>
      </p:grpSp>
      <p:grpSp>
        <p:nvGrpSpPr>
          <p:cNvPr id="13" name="Group 12"/>
          <p:cNvGrpSpPr/>
          <p:nvPr/>
        </p:nvGrpSpPr>
        <p:grpSpPr>
          <a:xfrm>
            <a:off x="8991600" y="4521198"/>
            <a:ext cx="8750460" cy="1909600"/>
            <a:chOff x="10744200" y="5832886"/>
            <a:chExt cx="11624608" cy="1909600"/>
          </a:xfrm>
        </p:grpSpPr>
        <p:grpSp>
          <p:nvGrpSpPr>
            <p:cNvPr id="14" name="Group 9"/>
            <p:cNvGrpSpPr/>
            <p:nvPr/>
          </p:nvGrpSpPr>
          <p:grpSpPr>
            <a:xfrm>
              <a:off x="10744200" y="5832886"/>
              <a:ext cx="11624608" cy="1349580"/>
              <a:chOff x="0" y="0"/>
              <a:chExt cx="10499395" cy="1799441"/>
            </a:xfrm>
            <a:noFill/>
          </p:grpSpPr>
          <p:sp>
            <p:nvSpPr>
              <p:cNvPr id="16" name="AutoShape 10"/>
              <p:cNvSpPr/>
              <p:nvPr/>
            </p:nvSpPr>
            <p:spPr>
              <a:xfrm>
                <a:off x="0" y="0"/>
                <a:ext cx="10499395" cy="1799441"/>
              </a:xfrm>
              <a:prstGeom prst="rect">
                <a:avLst/>
              </a:prstGeom>
              <a:grpFill/>
            </p:spPr>
          </p:sp>
          <p:sp>
            <p:nvSpPr>
              <p:cNvPr id="17"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15"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smtClean="0">
                  <a:latin typeface="Arial" pitchFamily="34" charset="0"/>
                  <a:cs typeface="Arial" pitchFamily="34" charset="0"/>
                </a:rPr>
                <a:t>Chia sẻ lại bài học cho gia đình, bạn bè</a:t>
              </a:r>
              <a:endParaRPr lang="en-US" sz="3600">
                <a:latin typeface="Arial" pitchFamily="34" charset="0"/>
                <a:cs typeface="Arial" pitchFamily="34" charset="0"/>
              </a:endParaRPr>
            </a:p>
          </p:txBody>
        </p:sp>
      </p:grpSp>
      <p:sp>
        <p:nvSpPr>
          <p:cNvPr id="18"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Tree>
    <p:extLst>
      <p:ext uri="{BB962C8B-B14F-4D97-AF65-F5344CB8AC3E}">
        <p14:creationId xmlns:p14="http://schemas.microsoft.com/office/powerpoint/2010/main" val="111177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alphaModFix amt="15000"/>
          </a:blip>
          <a:srcRect t="12500" b="12500"/>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3191232" y="3809365"/>
            <a:ext cx="11905537" cy="9525"/>
          </a:xfrm>
          <a:prstGeom prst="rect">
            <a:avLst/>
          </a:prstGeom>
          <a:solidFill>
            <a:srgbClr val="1A2C5A"/>
          </a:solidFill>
        </p:spPr>
      </p:sp>
      <p:sp>
        <p:nvSpPr>
          <p:cNvPr id="4" name="TextBox 4"/>
          <p:cNvSpPr txBox="1"/>
          <p:nvPr/>
        </p:nvSpPr>
        <p:spPr>
          <a:xfrm>
            <a:off x="1676400" y="7175723"/>
            <a:ext cx="13868400" cy="2339038"/>
          </a:xfrm>
          <a:prstGeom prst="rect">
            <a:avLst/>
          </a:prstGeom>
        </p:spPr>
        <p:txBody>
          <a:bodyPr wrap="square" lIns="0" tIns="0" rIns="0" bIns="0" rtlCol="0" anchor="t">
            <a:spAutoFit/>
          </a:bodyPr>
          <a:lstStyle/>
          <a:p>
            <a:pPr marL="0" lvl="0" indent="0" algn="ctr">
              <a:lnSpc>
                <a:spcPct val="150000"/>
              </a:lnSpc>
            </a:pPr>
            <a:r>
              <a:rPr lang="en-US" sz="5400">
                <a:solidFill>
                  <a:srgbClr val="252629"/>
                </a:solidFill>
                <a:latin typeface="Arial" pitchFamily="34" charset="0"/>
                <a:cs typeface="Arial" pitchFamily="34" charset="0"/>
              </a:rPr>
              <a:t>Kể tên một số lễ hội, trò chơi dân gian, món ăn đặc sản ở nơi em sống</a:t>
            </a:r>
          </a:p>
        </p:txBody>
      </p:sp>
      <p:sp>
        <p:nvSpPr>
          <p:cNvPr id="5" name="TextBox 5"/>
          <p:cNvSpPr txBox="1"/>
          <p:nvPr/>
        </p:nvSpPr>
        <p:spPr>
          <a:xfrm>
            <a:off x="11059618" y="3880760"/>
            <a:ext cx="5952768" cy="1213922"/>
          </a:xfrm>
          <a:prstGeom prst="rect">
            <a:avLst/>
          </a:prstGeom>
        </p:spPr>
        <p:txBody>
          <a:bodyPr wrap="square" lIns="0" tIns="0" rIns="0" bIns="0" rtlCol="0" anchor="t">
            <a:spAutoFit/>
          </a:bodyPr>
          <a:lstStyle/>
          <a:p>
            <a:pPr marL="0" lvl="0" indent="0" algn="ctr">
              <a:lnSpc>
                <a:spcPct val="150000"/>
              </a:lnSpc>
            </a:pPr>
            <a:r>
              <a:rPr lang="en-US" sz="6000" b="1" spc="44">
                <a:solidFill>
                  <a:srgbClr val="252629"/>
                </a:solidFill>
                <a:latin typeface="Arial" pitchFamily="34" charset="0"/>
                <a:cs typeface="Arial" pitchFamily="34" charset="0"/>
              </a:rPr>
              <a:t>KHỞI ĐỘNG</a:t>
            </a:r>
          </a:p>
        </p:txBody>
      </p:sp>
      <p:pic>
        <p:nvPicPr>
          <p:cNvPr id="1026" name="Picture 2" descr="Lễ hội Nghinh Ông Sông Đốc là di sản văn hóa phi vật thể quốc gia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525000" cy="62666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545518" y="935153"/>
            <a:ext cx="2980969" cy="268829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224" b="722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16674" y="342900"/>
            <a:ext cx="8927326" cy="2489066"/>
            <a:chOff x="0" y="-252806"/>
            <a:chExt cx="11903101" cy="3318752"/>
          </a:xfrm>
        </p:grpSpPr>
        <p:sp>
          <p:nvSpPr>
            <p:cNvPr id="3" name="TextBox 3"/>
            <p:cNvSpPr txBox="1"/>
            <p:nvPr/>
          </p:nvSpPr>
          <p:spPr>
            <a:xfrm>
              <a:off x="0" y="1609223"/>
              <a:ext cx="11903101" cy="1456723"/>
            </a:xfrm>
            <a:prstGeom prst="rect">
              <a:avLst/>
            </a:prstGeom>
          </p:spPr>
          <p:txBody>
            <a:bodyPr lIns="0" tIns="0" rIns="0" bIns="0" rtlCol="0" anchor="t">
              <a:spAutoFit/>
            </a:bodyPr>
            <a:lstStyle/>
            <a:p>
              <a:pPr marL="0" lvl="0" indent="0" algn="just">
                <a:lnSpc>
                  <a:spcPct val="150000"/>
                </a:lnSpc>
              </a:pPr>
              <a:r>
                <a:rPr lang="en-US" sz="5400" b="1">
                  <a:solidFill>
                    <a:srgbClr val="FF0000"/>
                  </a:solidFill>
                  <a:latin typeface="Arial" pitchFamily="34" charset="0"/>
                  <a:cs typeface="Arial" pitchFamily="34" charset="0"/>
                </a:rPr>
                <a:t>TRUYỀN THỐNG QUÊ EM</a:t>
              </a:r>
            </a:p>
          </p:txBody>
        </p:sp>
        <p:sp>
          <p:nvSpPr>
            <p:cNvPr id="4" name="TextBox 4"/>
            <p:cNvSpPr txBox="1"/>
            <p:nvPr/>
          </p:nvSpPr>
          <p:spPr>
            <a:xfrm>
              <a:off x="0" y="-252806"/>
              <a:ext cx="11903101" cy="1456723"/>
            </a:xfrm>
            <a:prstGeom prst="rect">
              <a:avLst/>
            </a:prstGeom>
          </p:spPr>
          <p:txBody>
            <a:bodyPr lIns="0" tIns="0" rIns="0" bIns="0" rtlCol="0" anchor="t">
              <a:spAutoFit/>
            </a:bodyPr>
            <a:lstStyle/>
            <a:p>
              <a:pPr marL="0" lvl="0" indent="0" algn="just">
                <a:lnSpc>
                  <a:spcPct val="150000"/>
                </a:lnSpc>
              </a:pPr>
              <a:r>
                <a:rPr lang="en-US" sz="5400" b="1" spc="34">
                  <a:solidFill>
                    <a:srgbClr val="FF0000"/>
                  </a:solidFill>
                  <a:latin typeface="Arial" pitchFamily="34" charset="0"/>
                  <a:cs typeface="Arial" pitchFamily="34" charset="0"/>
                </a:rPr>
                <a:t>TUẦN 24</a:t>
              </a:r>
            </a:p>
          </p:txBody>
        </p:sp>
      </p:grpSp>
      <p:sp>
        <p:nvSpPr>
          <p:cNvPr id="5" name="TextBox 5"/>
          <p:cNvSpPr txBox="1"/>
          <p:nvPr/>
        </p:nvSpPr>
        <p:spPr>
          <a:xfrm>
            <a:off x="12649200" y="4991100"/>
            <a:ext cx="5050536" cy="4431983"/>
          </a:xfrm>
          <a:prstGeom prst="rect">
            <a:avLst/>
          </a:prstGeom>
        </p:spPr>
        <p:txBody>
          <a:bodyPr wrap="square" lIns="0" tIns="0" rIns="0" bIns="0" rtlCol="0" anchor="t">
            <a:spAutoFit/>
          </a:bodyPr>
          <a:lstStyle/>
          <a:p>
            <a:pPr algn="ctr">
              <a:lnSpc>
                <a:spcPct val="150000"/>
              </a:lnSpc>
              <a:spcBef>
                <a:spcPct val="0"/>
              </a:spcBef>
            </a:pPr>
            <a:r>
              <a:rPr lang="en-US" sz="4800" b="1" smtClean="0">
                <a:solidFill>
                  <a:srgbClr val="FFFFFF"/>
                </a:solidFill>
                <a:latin typeface="Arial" pitchFamily="34" charset="0"/>
                <a:cs typeface="Arial" pitchFamily="34" charset="0"/>
              </a:rPr>
              <a:t>HĐ1</a:t>
            </a:r>
            <a:r>
              <a:rPr lang="en-US" sz="4800" b="1">
                <a:solidFill>
                  <a:srgbClr val="FFFFFF"/>
                </a:solidFill>
                <a:latin typeface="Arial" pitchFamily="34" charset="0"/>
                <a:cs typeface="Arial" pitchFamily="34" charset="0"/>
              </a:rPr>
              <a:t>: Chia sẻ những hiểu biết về truyền thống địa phương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90650" y="5048318"/>
            <a:ext cx="7673230" cy="9267"/>
          </a:xfrm>
          <a:prstGeom prst="rect">
            <a:avLst/>
          </a:prstGeom>
          <a:solidFill>
            <a:srgbClr val="A19C95"/>
          </a:solidFill>
        </p:spPr>
      </p:sp>
      <p:pic>
        <p:nvPicPr>
          <p:cNvPr id="3" name="Picture 3"/>
          <p:cNvPicPr>
            <a:picLocks noChangeAspect="1"/>
          </p:cNvPicPr>
          <p:nvPr/>
        </p:nvPicPr>
        <p:blipFill>
          <a:blip r:embed="rId2"/>
          <a:srcRect l="13238" r="13238"/>
          <a:stretch>
            <a:fillRect/>
          </a:stretch>
        </p:blipFill>
        <p:spPr>
          <a:xfrm>
            <a:off x="10896600" y="-17314"/>
            <a:ext cx="7391400" cy="10304314"/>
          </a:xfrm>
          <a:prstGeom prst="rect">
            <a:avLst/>
          </a:prstGeom>
        </p:spPr>
      </p:pic>
      <p:sp>
        <p:nvSpPr>
          <p:cNvPr id="7" name="TextBox 7"/>
          <p:cNvSpPr txBox="1"/>
          <p:nvPr/>
        </p:nvSpPr>
        <p:spPr>
          <a:xfrm>
            <a:off x="2239722" y="1113835"/>
            <a:ext cx="5975087" cy="890180"/>
          </a:xfrm>
          <a:prstGeom prst="rect">
            <a:avLst/>
          </a:prstGeom>
        </p:spPr>
        <p:txBody>
          <a:bodyPr lIns="0" tIns="0" rIns="0" bIns="0" rtlCol="0" anchor="t">
            <a:spAutoFit/>
          </a:bodyPr>
          <a:lstStyle/>
          <a:p>
            <a:pPr marL="0" lvl="0" indent="0" algn="just">
              <a:lnSpc>
                <a:spcPct val="150000"/>
              </a:lnSpc>
              <a:spcBef>
                <a:spcPct val="0"/>
              </a:spcBef>
            </a:pPr>
            <a:r>
              <a:rPr lang="en-US" sz="4400" b="1">
                <a:solidFill>
                  <a:srgbClr val="FF0000"/>
                </a:solidFill>
                <a:latin typeface="Arial" pitchFamily="34" charset="0"/>
                <a:cs typeface="Arial" pitchFamily="34" charset="0"/>
              </a:rPr>
              <a:t>THẢO LUẬN NHÓM</a:t>
            </a:r>
          </a:p>
        </p:txBody>
      </p:sp>
      <p:sp>
        <p:nvSpPr>
          <p:cNvPr id="8" name="AutoShape 8"/>
          <p:cNvSpPr/>
          <p:nvPr/>
        </p:nvSpPr>
        <p:spPr>
          <a:xfrm>
            <a:off x="1390650" y="7483707"/>
            <a:ext cx="7673230" cy="9267"/>
          </a:xfrm>
          <a:prstGeom prst="rect">
            <a:avLst/>
          </a:prstGeom>
          <a:solidFill>
            <a:srgbClr val="A19C95"/>
          </a:solidFill>
        </p:spPr>
      </p:sp>
      <p:sp>
        <p:nvSpPr>
          <p:cNvPr id="9" name="TextBox 9"/>
          <p:cNvSpPr txBox="1"/>
          <p:nvPr/>
        </p:nvSpPr>
        <p:spPr>
          <a:xfrm>
            <a:off x="1174229" y="5157046"/>
            <a:ext cx="8214808" cy="1515671"/>
          </a:xfrm>
          <a:prstGeom prst="rect">
            <a:avLst/>
          </a:prstGeom>
        </p:spPr>
        <p:txBody>
          <a:bodyPr lIns="0" tIns="0" rIns="0" bIns="0" rtlCol="0" anchor="t">
            <a:spAutoFit/>
          </a:bodyPr>
          <a:lstStyle/>
          <a:p>
            <a:pPr algn="just">
              <a:lnSpc>
                <a:spcPct val="150000"/>
              </a:lnSpc>
              <a:spcBef>
                <a:spcPct val="0"/>
              </a:spcBef>
            </a:pPr>
            <a:r>
              <a:rPr lang="en-US" sz="3499" i="1" smtClean="0">
                <a:solidFill>
                  <a:srgbClr val="000000"/>
                </a:solidFill>
                <a:latin typeface="Arial" pitchFamily="34" charset="0"/>
                <a:cs typeface="Arial" pitchFamily="34" charset="0"/>
              </a:rPr>
              <a:t>1. Địa </a:t>
            </a:r>
            <a:r>
              <a:rPr lang="en-US" sz="3499" i="1">
                <a:solidFill>
                  <a:srgbClr val="000000"/>
                </a:solidFill>
                <a:latin typeface="Arial" pitchFamily="34" charset="0"/>
                <a:cs typeface="Arial" pitchFamily="34" charset="0"/>
              </a:rPr>
              <a:t>phương em có những truyền thống nào? (gợi ý: lễ hội, phong tục,...)</a:t>
            </a:r>
          </a:p>
        </p:txBody>
      </p:sp>
      <p:sp>
        <p:nvSpPr>
          <p:cNvPr id="10" name="TextBox 10"/>
          <p:cNvSpPr txBox="1"/>
          <p:nvPr/>
        </p:nvSpPr>
        <p:spPr>
          <a:xfrm>
            <a:off x="1119861" y="6910910"/>
            <a:ext cx="9060942" cy="2390334"/>
          </a:xfrm>
          <a:prstGeom prst="rect">
            <a:avLst/>
          </a:prstGeom>
        </p:spPr>
        <p:txBody>
          <a:bodyPr wrap="square" lIns="0" tIns="0" rIns="0" bIns="0" rtlCol="0" anchor="t">
            <a:spAutoFit/>
          </a:bodyPr>
          <a:lstStyle/>
          <a:p>
            <a:pPr algn="just">
              <a:lnSpc>
                <a:spcPct val="150000"/>
              </a:lnSpc>
              <a:spcBef>
                <a:spcPct val="0"/>
              </a:spcBef>
            </a:pPr>
            <a:r>
              <a:rPr lang="en-US" sz="3600" i="1" smtClean="0">
                <a:solidFill>
                  <a:srgbClr val="000000"/>
                </a:solidFill>
                <a:latin typeface="Arial" pitchFamily="34" charset="0"/>
                <a:cs typeface="Arial" pitchFamily="34" charset="0"/>
              </a:rPr>
              <a:t>2. </a:t>
            </a:r>
            <a:r>
              <a:rPr lang="en-US" sz="3600" i="1">
                <a:solidFill>
                  <a:srgbClr val="000000"/>
                </a:solidFill>
                <a:latin typeface="Arial" pitchFamily="34" charset="0"/>
                <a:cs typeface="Arial" pitchFamily="34" charset="0"/>
              </a:rPr>
              <a:t>Em đã tham gia hoạt động truyền thống nào? Nêu cảm nhận của em khi tham gia hoạt động truyền thống đó.</a:t>
            </a:r>
          </a:p>
        </p:txBody>
      </p:sp>
      <p:sp>
        <p:nvSpPr>
          <p:cNvPr id="11" name="TextBox 11"/>
          <p:cNvSpPr txBox="1"/>
          <p:nvPr/>
        </p:nvSpPr>
        <p:spPr>
          <a:xfrm>
            <a:off x="1119861" y="2371413"/>
            <a:ext cx="8214808" cy="2563522"/>
          </a:xfrm>
          <a:prstGeom prst="rect">
            <a:avLst/>
          </a:prstGeom>
        </p:spPr>
        <p:txBody>
          <a:bodyPr lIns="0" tIns="0" rIns="0" bIns="0" rtlCol="0" anchor="t">
            <a:spAutoFit/>
          </a:bodyPr>
          <a:lstStyle/>
          <a:p>
            <a:pPr algn="just">
              <a:lnSpc>
                <a:spcPct val="150000"/>
              </a:lnSpc>
            </a:pPr>
            <a:r>
              <a:rPr lang="en-US" sz="3861" b="1">
                <a:solidFill>
                  <a:srgbClr val="000000"/>
                </a:solidFill>
                <a:latin typeface="Arial" pitchFamily="34" charset="0"/>
                <a:cs typeface="Arial" pitchFamily="34" charset="0"/>
              </a:rPr>
              <a:t>- Thời gian: 5 phút</a:t>
            </a:r>
          </a:p>
          <a:p>
            <a:pPr algn="just">
              <a:lnSpc>
                <a:spcPct val="150000"/>
              </a:lnSpc>
              <a:spcBef>
                <a:spcPct val="0"/>
              </a:spcBef>
            </a:pPr>
            <a:r>
              <a:rPr lang="en-US" sz="3861" b="1">
                <a:solidFill>
                  <a:srgbClr val="000000"/>
                </a:solidFill>
                <a:latin typeface="Arial" pitchFamily="34" charset="0"/>
                <a:cs typeface="Arial" pitchFamily="34" charset="0"/>
              </a:rPr>
              <a:t>- Nhiệm vụ: Chia sẻ với các bạn trong nhóm theo các câu hỏi</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3508103"/>
            <a:ext cx="13640716" cy="5750197"/>
            <a:chOff x="0" y="0"/>
            <a:chExt cx="18187622" cy="7666930"/>
          </a:xfrm>
        </p:grpSpPr>
        <p:sp>
          <p:nvSpPr>
            <p:cNvPr id="3" name="AutoShape 3"/>
            <p:cNvSpPr/>
            <p:nvPr/>
          </p:nvSpPr>
          <p:spPr>
            <a:xfrm>
              <a:off x="0" y="0"/>
              <a:ext cx="18187622" cy="7666930"/>
            </a:xfrm>
            <a:prstGeom prst="rect">
              <a:avLst/>
            </a:prstGeom>
            <a:solidFill>
              <a:srgbClr val="FFFFFF"/>
            </a:solidFill>
          </p:spPr>
        </p:sp>
        <p:sp>
          <p:nvSpPr>
            <p:cNvPr id="4" name="TextBox 4"/>
            <p:cNvSpPr txBox="1"/>
            <p:nvPr/>
          </p:nvSpPr>
          <p:spPr>
            <a:xfrm>
              <a:off x="1194269" y="1174441"/>
              <a:ext cx="15468882" cy="1349600"/>
            </a:xfrm>
            <a:prstGeom prst="rect">
              <a:avLst/>
            </a:prstGeom>
          </p:spPr>
          <p:txBody>
            <a:bodyPr lIns="0" tIns="0" rIns="0" bIns="0" rtlCol="0" anchor="t">
              <a:spAutoFit/>
            </a:bodyPr>
            <a:lstStyle/>
            <a:p>
              <a:pPr marL="0" lvl="0" indent="0" algn="l">
                <a:lnSpc>
                  <a:spcPts val="8400"/>
                </a:lnSpc>
                <a:spcBef>
                  <a:spcPct val="0"/>
                </a:spcBef>
              </a:pPr>
              <a:endParaRPr lang="en-US" sz="6999">
                <a:solidFill>
                  <a:srgbClr val="A19C95"/>
                </a:solidFill>
                <a:latin typeface="Arial" pitchFamily="34" charset="0"/>
                <a:cs typeface="Arial" pitchFamily="34" charset="0"/>
              </a:endParaRPr>
            </a:p>
          </p:txBody>
        </p:sp>
        <p:sp>
          <p:nvSpPr>
            <p:cNvPr id="5" name="TextBox 5"/>
            <p:cNvSpPr txBox="1"/>
            <p:nvPr/>
          </p:nvSpPr>
          <p:spPr>
            <a:xfrm>
              <a:off x="1194268" y="1164420"/>
              <a:ext cx="15468882" cy="3895340"/>
            </a:xfrm>
            <a:prstGeom prst="rect">
              <a:avLst/>
            </a:prstGeom>
          </p:spPr>
          <p:txBody>
            <a:bodyPr lIns="0" tIns="0" rIns="0" bIns="0" rtlCol="0" anchor="t">
              <a:spAutoFit/>
            </a:bodyPr>
            <a:lstStyle/>
            <a:p>
              <a:pPr algn="just">
                <a:lnSpc>
                  <a:spcPct val="150000"/>
                </a:lnSpc>
              </a:pPr>
              <a:r>
                <a:rPr lang="en-US" sz="4400" smtClean="0">
                  <a:solidFill>
                    <a:srgbClr val="252629"/>
                  </a:solidFill>
                  <a:latin typeface="Arial" pitchFamily="34" charset="0"/>
                  <a:cs typeface="Arial" pitchFamily="34" charset="0"/>
                </a:rPr>
                <a:t>Trong bài giảng, GV Tech chọn Bắc Ninh để đưa ra kiến thức cho bài dạy. GV thay đổi hình ảnh và kiến thức phù hợp cho mỗi địa phương</a:t>
              </a:r>
              <a:endParaRPr lang="en-US" sz="4400">
                <a:solidFill>
                  <a:srgbClr val="252629"/>
                </a:solidFill>
                <a:latin typeface="Arial" pitchFamily="34" charset="0"/>
                <a:cs typeface="Arial" pitchFamily="34" charset="0"/>
              </a:endParaRPr>
            </a:p>
          </p:txBody>
        </p:sp>
      </p:grpSp>
      <p:grpSp>
        <p:nvGrpSpPr>
          <p:cNvPr id="6" name="Group 6"/>
          <p:cNvGrpSpPr/>
          <p:nvPr/>
        </p:nvGrpSpPr>
        <p:grpSpPr>
          <a:xfrm>
            <a:off x="14030880" y="6260568"/>
            <a:ext cx="1277073" cy="800257"/>
            <a:chOff x="0" y="0"/>
            <a:chExt cx="1702765" cy="1067010"/>
          </a:xfrm>
        </p:grpSpPr>
        <p:sp>
          <p:nvSpPr>
            <p:cNvPr id="7" name="AutoShape 7"/>
            <p:cNvSpPr/>
            <p:nvPr/>
          </p:nvSpPr>
          <p:spPr>
            <a:xfrm>
              <a:off x="0" y="0"/>
              <a:ext cx="1702765" cy="1067010"/>
            </a:xfrm>
            <a:prstGeom prst="rect">
              <a:avLst/>
            </a:prstGeom>
            <a:solidFill>
              <a:srgbClr val="1A2C5A"/>
            </a:solidFill>
          </p:spPr>
        </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2840" y="375094"/>
              <a:ext cx="717085" cy="316821"/>
            </a:xfrm>
            <a:prstGeom prst="rect">
              <a:avLst/>
            </a:prstGeom>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10800" y="1714500"/>
            <a:ext cx="7130540" cy="7471131"/>
            <a:chOff x="0" y="-1366528"/>
            <a:chExt cx="11948536" cy="9961507"/>
          </a:xfrm>
        </p:grpSpPr>
        <p:sp>
          <p:nvSpPr>
            <p:cNvPr id="3" name="AutoShape 3"/>
            <p:cNvSpPr/>
            <p:nvPr/>
          </p:nvSpPr>
          <p:spPr>
            <a:xfrm>
              <a:off x="0" y="1916708"/>
              <a:ext cx="11437787" cy="12700"/>
            </a:xfrm>
            <a:prstGeom prst="rect">
              <a:avLst/>
            </a:prstGeom>
            <a:solidFill>
              <a:srgbClr val="1A2C5A"/>
            </a:solidFill>
          </p:spPr>
        </p:sp>
        <p:sp>
          <p:nvSpPr>
            <p:cNvPr id="4" name="TextBox 4"/>
            <p:cNvSpPr txBox="1"/>
            <p:nvPr/>
          </p:nvSpPr>
          <p:spPr>
            <a:xfrm>
              <a:off x="0" y="-147328"/>
              <a:ext cx="11948536" cy="8742307"/>
            </a:xfrm>
            <a:prstGeom prst="rect">
              <a:avLst/>
            </a:prstGeom>
          </p:spPr>
          <p:txBody>
            <a:bodyPr wrap="square" lIns="0" tIns="0" rIns="0" bIns="0" rtlCol="0" anchor="t">
              <a:spAutoFit/>
            </a:bodyPr>
            <a:lstStyle/>
            <a:p>
              <a:pPr marL="0" lvl="0" indent="0" algn="just">
                <a:lnSpc>
                  <a:spcPct val="150000"/>
                </a:lnSpc>
                <a:spcBef>
                  <a:spcPct val="0"/>
                </a:spcBef>
              </a:pPr>
              <a:r>
                <a:rPr lang="en-US" sz="3200">
                  <a:latin typeface="Arial" pitchFamily="34" charset="0"/>
                  <a:cs typeface="Arial" pitchFamily="34" charset="0"/>
                </a:rPr>
                <a:t>Hàng năm, cứ mỗi độ xuân về và khi mùa thu tới, người dân 49 làng Quan họ gốc thuộc xứ Kinh Bắc (bao gồm cả Bắc Ninh và Bắc Giang ngày nay), dù ở bất cứ nơi đâu cũng trở về quê hương để trẩy hội đình, hội chùa, những lễ hội hết sức độc đáo bởi đã gắn liền với trình diễn Quan họ tự bao đời nay.</a:t>
              </a:r>
            </a:p>
          </p:txBody>
        </p:sp>
        <p:sp>
          <p:nvSpPr>
            <p:cNvPr id="5" name="TextBox 5"/>
            <p:cNvSpPr txBox="1"/>
            <p:nvPr/>
          </p:nvSpPr>
          <p:spPr>
            <a:xfrm>
              <a:off x="510749" y="-1366528"/>
              <a:ext cx="11437787" cy="866733"/>
            </a:xfrm>
            <a:prstGeom prst="rect">
              <a:avLst/>
            </a:prstGeom>
          </p:spPr>
          <p:txBody>
            <a:bodyPr lIns="0" tIns="0" rIns="0" bIns="0" rtlCol="0" anchor="t">
              <a:spAutoFit/>
            </a:bodyPr>
            <a:lstStyle/>
            <a:p>
              <a:pPr marL="0" lvl="0" indent="0" algn="ctr">
                <a:lnSpc>
                  <a:spcPts val="5370"/>
                </a:lnSpc>
                <a:spcBef>
                  <a:spcPct val="0"/>
                </a:spcBef>
              </a:pPr>
              <a:r>
                <a:rPr lang="en-US" sz="4000" b="1">
                  <a:solidFill>
                    <a:srgbClr val="FF0000"/>
                  </a:solidFill>
                  <a:latin typeface="Arial" pitchFamily="34" charset="0"/>
                  <a:cs typeface="Arial" pitchFamily="34" charset="0"/>
                </a:rPr>
                <a:t>QUAN HỌ BẮC NINH</a:t>
              </a:r>
            </a:p>
          </p:txBody>
        </p:sp>
      </p:grpSp>
      <p:pic>
        <p:nvPicPr>
          <p:cNvPr id="9" name="Picture 9"/>
          <p:cNvPicPr>
            <a:picLocks noChangeAspect="1"/>
          </p:cNvPicPr>
          <p:nvPr/>
        </p:nvPicPr>
        <p:blipFill>
          <a:blip r:embed="rId2"/>
          <a:srcRect/>
          <a:stretch>
            <a:fillRect/>
          </a:stretch>
        </p:blipFill>
        <p:spPr>
          <a:xfrm>
            <a:off x="0" y="1242070"/>
            <a:ext cx="9144000" cy="79445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2525403"/>
            <a:ext cx="8666369" cy="6188329"/>
          </a:xfrm>
          <a:prstGeom prst="rect">
            <a:avLst/>
          </a:prstGeom>
        </p:spPr>
      </p:pic>
      <p:sp>
        <p:nvSpPr>
          <p:cNvPr id="4" name="TextBox 4"/>
          <p:cNvSpPr txBox="1"/>
          <p:nvPr/>
        </p:nvSpPr>
        <p:spPr>
          <a:xfrm>
            <a:off x="1295400" y="769399"/>
            <a:ext cx="10333902" cy="809261"/>
          </a:xfrm>
          <a:prstGeom prst="rect">
            <a:avLst/>
          </a:prstGeom>
        </p:spPr>
        <p:txBody>
          <a:bodyPr lIns="0" tIns="0" rIns="0" bIns="0" rtlCol="0" anchor="t">
            <a:spAutoFit/>
          </a:bodyPr>
          <a:lstStyle/>
          <a:p>
            <a:pPr marL="215900" lvl="1">
              <a:lnSpc>
                <a:spcPct val="150000"/>
              </a:lnSpc>
            </a:pPr>
            <a:r>
              <a:rPr lang="en-US" sz="4000" b="1" spc="30">
                <a:solidFill>
                  <a:srgbClr val="FF0000"/>
                </a:solidFill>
                <a:latin typeface="Arial" pitchFamily="34" charset="0"/>
                <a:cs typeface="Arial" pitchFamily="34" charset="0"/>
              </a:rPr>
              <a:t>ĐÌNH BẢNG</a:t>
            </a:r>
          </a:p>
        </p:txBody>
      </p:sp>
      <p:sp>
        <p:nvSpPr>
          <p:cNvPr id="5" name="TextBox 5"/>
          <p:cNvSpPr txBox="1"/>
          <p:nvPr/>
        </p:nvSpPr>
        <p:spPr>
          <a:xfrm>
            <a:off x="9659900" y="1174029"/>
            <a:ext cx="7866100" cy="8125301"/>
          </a:xfrm>
          <a:prstGeom prst="rect">
            <a:avLst/>
          </a:prstGeom>
        </p:spPr>
        <p:txBody>
          <a:bodyPr wrap="square" lIns="0" tIns="0" rIns="0" bIns="0" rtlCol="0" anchor="t">
            <a:spAutoFit/>
          </a:bodyPr>
          <a:lstStyle/>
          <a:p>
            <a:pPr marL="0" lvl="0" indent="0" algn="just">
              <a:lnSpc>
                <a:spcPct val="150000"/>
              </a:lnSpc>
            </a:pPr>
            <a:r>
              <a:rPr lang="en-US" sz="3200">
                <a:solidFill>
                  <a:srgbClr val="252629"/>
                </a:solidFill>
                <a:latin typeface="Arial" pitchFamily="34" charset="0"/>
                <a:cs typeface="Arial" pitchFamily="34" charset="0"/>
              </a:rPr>
              <a:t>Đình Bảng là</a:t>
            </a:r>
            <a:r>
              <a:rPr lang="en-US" sz="3200" u="none">
                <a:solidFill>
                  <a:srgbClr val="252629"/>
                </a:solidFill>
                <a:latin typeface="Arial" pitchFamily="34" charset="0"/>
                <a:cs typeface="Arial" pitchFamily="34" charset="0"/>
              </a:rPr>
              <a:t> một ngôi đình nằm ở làng Đình Bảng, thị xã Từ Sơn, tỉnh Bắc Ninh. Đình được làm vào thế kỷ thứ XVIII và hoàn toàn bằng gỗ, cho đến nay đình gần như vẫn còn được giữ nguyên vẹn. Có tuổi đời hơn 300 năm tuổi nhưng cho đến nay, Đình Bảng vẫn giữ nguyên được kiến trúc cổ kính và mang đậm dấu ấn cổ xưa. Ngôi đình này từng được bình chọn là một trong những đình làng có kiến trúc đẹp nhất còn tồn tại đến bây giờ.</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2355160"/>
            <a:ext cx="8732415" cy="6383479"/>
            <a:chOff x="0" y="-47625"/>
            <a:chExt cx="9131300" cy="8511303"/>
          </a:xfrm>
        </p:grpSpPr>
        <p:sp>
          <p:nvSpPr>
            <p:cNvPr id="6" name="AutoShape 6"/>
            <p:cNvSpPr/>
            <p:nvPr/>
          </p:nvSpPr>
          <p:spPr>
            <a:xfrm>
              <a:off x="0" y="402284"/>
              <a:ext cx="12700" cy="3243345"/>
            </a:xfrm>
            <a:prstGeom prst="rect">
              <a:avLst/>
            </a:prstGeom>
            <a:solidFill>
              <a:srgbClr val="A19C95"/>
            </a:solidFill>
          </p:spPr>
        </p:sp>
        <p:sp>
          <p:nvSpPr>
            <p:cNvPr id="7" name="TextBox 7"/>
            <p:cNvSpPr txBox="1"/>
            <p:nvPr/>
          </p:nvSpPr>
          <p:spPr>
            <a:xfrm>
              <a:off x="1003300" y="-47625"/>
              <a:ext cx="8128000" cy="8511303"/>
            </a:xfrm>
            <a:prstGeom prst="rect">
              <a:avLst/>
            </a:prstGeom>
          </p:spPr>
          <p:txBody>
            <a:bodyPr lIns="0" tIns="0" rIns="0" bIns="0" rtlCol="0" anchor="t">
              <a:spAutoFit/>
            </a:bodyPr>
            <a:lstStyle/>
            <a:p>
              <a:pPr marL="0" lvl="0" indent="0" algn="just">
                <a:lnSpc>
                  <a:spcPct val="150000"/>
                </a:lnSpc>
                <a:spcBef>
                  <a:spcPct val="0"/>
                </a:spcBef>
              </a:pPr>
              <a:r>
                <a:rPr lang="en-US" sz="2800">
                  <a:solidFill>
                    <a:srgbClr val="252629"/>
                  </a:solidFill>
                  <a:latin typeface="Arial" pitchFamily="34" charset="0"/>
                  <a:cs typeface="Arial" pitchFamily="34" charset="0"/>
                </a:rPr>
                <a:t>Đền Đô là m</a:t>
              </a:r>
              <a:r>
                <a:rPr lang="en-US" sz="2800" u="none">
                  <a:solidFill>
                    <a:srgbClr val="252629"/>
                  </a:solidFill>
                  <a:latin typeface="Arial" pitchFamily="34" charset="0"/>
                  <a:cs typeface="Arial" pitchFamily="34" charset="0"/>
                </a:rPr>
                <a:t>ột điểm du lịch nổi tiếng khi đi du lịch Bắc Ninh. Một ngôi đền cổ lâu đời, được xây dựng từ thời Lý Công Uẩn, Đền tọa lạc tại làng Đình Bảng, Từ Sơn, Bắc Ninh. Hội đền Đô diễn ra vào giữa tháng 3 âm lịch đã thu hút đông đảo du khách thập phương khắp nơi. Với không gian rộng và được chia thành các biệt khu: đại điện, hậu cung, thủy đình, văn bia, Đền Đô sẽ giúp bạn có cơ hội tìm hiểu về một thời quá khứ xa xưa của dân tộc</a:t>
              </a:r>
            </a:p>
          </p:txBody>
        </p:sp>
      </p:grpSp>
      <p:pic>
        <p:nvPicPr>
          <p:cNvPr id="8" name="Picture 8"/>
          <p:cNvPicPr>
            <a:picLocks noChangeAspect="1"/>
          </p:cNvPicPr>
          <p:nvPr/>
        </p:nvPicPr>
        <p:blipFill>
          <a:blip r:embed="rId2"/>
          <a:srcRect/>
          <a:stretch>
            <a:fillRect/>
          </a:stretch>
        </p:blipFill>
        <p:spPr>
          <a:xfrm>
            <a:off x="9832378" y="2162437"/>
            <a:ext cx="8455622" cy="6576201"/>
          </a:xfrm>
          <a:prstGeom prst="rect">
            <a:avLst/>
          </a:prstGeom>
        </p:spPr>
      </p:pic>
      <p:sp>
        <p:nvSpPr>
          <p:cNvPr id="9" name="TextBox 9"/>
          <p:cNvSpPr txBox="1"/>
          <p:nvPr/>
        </p:nvSpPr>
        <p:spPr>
          <a:xfrm>
            <a:off x="1036003" y="853053"/>
            <a:ext cx="7696412" cy="1051570"/>
          </a:xfrm>
          <a:prstGeom prst="rect">
            <a:avLst/>
          </a:prstGeom>
        </p:spPr>
        <p:txBody>
          <a:bodyPr lIns="0" tIns="0" rIns="0" bIns="0" rtlCol="0" anchor="t">
            <a:spAutoFit/>
          </a:bodyPr>
          <a:lstStyle/>
          <a:p>
            <a:pPr marL="0" lvl="0" indent="0" algn="l">
              <a:lnSpc>
                <a:spcPts val="8189"/>
              </a:lnSpc>
              <a:spcBef>
                <a:spcPct val="0"/>
              </a:spcBef>
            </a:pPr>
            <a:r>
              <a:rPr lang="en-US" sz="4800" b="1" smtClean="0">
                <a:solidFill>
                  <a:srgbClr val="FF0000"/>
                </a:solidFill>
                <a:latin typeface="Arial" pitchFamily="34" charset="0"/>
                <a:cs typeface="Arial" pitchFamily="34" charset="0"/>
              </a:rPr>
              <a:t>ĐỀN ĐÔ</a:t>
            </a:r>
            <a:endParaRPr lang="en-US" sz="4800" b="1">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5758949"/>
            <a:ext cx="18288000" cy="4528051"/>
          </a:xfrm>
          <a:prstGeom prst="rect">
            <a:avLst/>
          </a:prstGeom>
          <a:solidFill>
            <a:srgbClr val="1A2C5A"/>
          </a:solidFill>
        </p:spPr>
      </p:sp>
      <p:sp>
        <p:nvSpPr>
          <p:cNvPr id="4" name="AutoShape 4"/>
          <p:cNvSpPr/>
          <p:nvPr/>
        </p:nvSpPr>
        <p:spPr>
          <a:xfrm>
            <a:off x="8839200" y="7063020"/>
            <a:ext cx="9525" cy="2133909"/>
          </a:xfrm>
          <a:prstGeom prst="rect">
            <a:avLst/>
          </a:prstGeom>
          <a:solidFill>
            <a:srgbClr val="FFFFFF"/>
          </a:solidFill>
        </p:spPr>
      </p:sp>
      <p:pic>
        <p:nvPicPr>
          <p:cNvPr id="5" name="Picture 5"/>
          <p:cNvPicPr>
            <a:picLocks noChangeAspect="1"/>
          </p:cNvPicPr>
          <p:nvPr/>
        </p:nvPicPr>
        <p:blipFill>
          <a:blip r:embed="rId2"/>
          <a:srcRect l="16331" r="7513"/>
          <a:stretch>
            <a:fillRect/>
          </a:stretch>
        </p:blipFill>
        <p:spPr>
          <a:xfrm>
            <a:off x="717463" y="1468744"/>
            <a:ext cx="6929674" cy="6933750"/>
          </a:xfrm>
          <a:prstGeom prst="rect">
            <a:avLst/>
          </a:prstGeom>
        </p:spPr>
      </p:pic>
      <p:sp>
        <p:nvSpPr>
          <p:cNvPr id="6" name="TextBox 6"/>
          <p:cNvSpPr txBox="1"/>
          <p:nvPr/>
        </p:nvSpPr>
        <p:spPr>
          <a:xfrm>
            <a:off x="8305800" y="419100"/>
            <a:ext cx="9482748" cy="5170646"/>
          </a:xfrm>
          <a:prstGeom prst="rect">
            <a:avLst/>
          </a:prstGeom>
        </p:spPr>
        <p:txBody>
          <a:bodyPr wrap="square" lIns="0" tIns="0" rIns="0" bIns="0" rtlCol="0" anchor="t">
            <a:spAutoFit/>
          </a:bodyPr>
          <a:lstStyle/>
          <a:p>
            <a:pPr marL="0" lvl="0" indent="0" algn="just">
              <a:lnSpc>
                <a:spcPct val="150000"/>
              </a:lnSpc>
            </a:pPr>
            <a:r>
              <a:rPr lang="en-US" sz="3200" spc="37" smtClean="0">
                <a:solidFill>
                  <a:srgbClr val="252629"/>
                </a:solidFill>
                <a:latin typeface="Arial" pitchFamily="34" charset="0"/>
                <a:cs typeface="Arial" pitchFamily="34" charset="0"/>
              </a:rPr>
              <a:t>Chùa phật tích có vị trí tọa lạc trên núi lạn kha thuộc địa phận xã Phật Tích, huyện Tiên Du. Đây là một trong những ngôi chùa có lịch sử lâu đời với kiến trúc mang đậm dấu ấn thời Lý. Nằm ở giữa chùa là pho tượng phật bằng đá xanh ngồi thiền định trên tòa sen từ thời Lý lớn nhất việt nam hiện nay, cao 1,85 m</a:t>
            </a:r>
            <a:endParaRPr lang="en-US" sz="3200" spc="37">
              <a:solidFill>
                <a:srgbClr val="252629"/>
              </a:solidFill>
              <a:latin typeface="Arial" pitchFamily="34" charset="0"/>
              <a:cs typeface="Arial" pitchFamily="34" charset="0"/>
            </a:endParaRPr>
          </a:p>
        </p:txBody>
      </p:sp>
      <p:sp>
        <p:nvSpPr>
          <p:cNvPr id="7" name="TextBox 7"/>
          <p:cNvSpPr txBox="1"/>
          <p:nvPr/>
        </p:nvSpPr>
        <p:spPr>
          <a:xfrm>
            <a:off x="9119616" y="7005054"/>
            <a:ext cx="7391400" cy="897682"/>
          </a:xfrm>
          <a:prstGeom prst="rect">
            <a:avLst/>
          </a:prstGeom>
        </p:spPr>
        <p:txBody>
          <a:bodyPr wrap="square" lIns="0" tIns="0" rIns="0" bIns="0" rtlCol="0" anchor="t">
            <a:spAutoFit/>
          </a:bodyPr>
          <a:lstStyle/>
          <a:p>
            <a:pPr marL="0" lvl="0" indent="0">
              <a:lnSpc>
                <a:spcPts val="7000"/>
              </a:lnSpc>
            </a:pPr>
            <a:r>
              <a:rPr lang="en-US" sz="6000" b="1" smtClean="0">
                <a:solidFill>
                  <a:srgbClr val="FFFFFF"/>
                </a:solidFill>
                <a:latin typeface="Arial" pitchFamily="34" charset="0"/>
                <a:cs typeface="Arial" pitchFamily="34" charset="0"/>
              </a:rPr>
              <a:t> CHÙA PHẬT TÍCH</a:t>
            </a:r>
            <a:endParaRPr lang="en-US" sz="6000" b="1">
              <a:solidFill>
                <a:srgbClr val="FFFFFF"/>
              </a:solidFill>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996</Words>
  <Application>Microsoft Office PowerPoint</Application>
  <PresentationFormat>Custom</PresentationFormat>
  <Paragraphs>46</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và Xám Cách điều hành Truyền thống Đề xuất Bất động sản Bản thuyết trình Sứ mệnh và Mục tiêu</dc:title>
  <dc:creator>DELL</dc:creator>
  <cp:lastModifiedBy>DELL</cp:lastModifiedBy>
  <cp:revision>4</cp:revision>
  <dcterms:created xsi:type="dcterms:W3CDTF">2006-08-16T00:00:00Z</dcterms:created>
  <dcterms:modified xsi:type="dcterms:W3CDTF">2021-09-23T09:19:00Z</dcterms:modified>
  <dc:identifier>DAEq0HtDbyU</dc:identifier>
</cp:coreProperties>
</file>