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987966-F612-1CAC-9620-C3FBDD7D7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9E80F2C-8560-BDD1-D8FB-8BB735801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47B214-8445-D3A0-C89A-79DC3A92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8DA75A-3144-5A38-A225-F9DC28D3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EB6E95-5181-274B-19ED-59C5040F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A7B989-648B-C70B-575A-14F4C0F5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0199BD5-413F-E3FB-5BF6-5F39FF7BA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20EC9A-976A-533F-81FB-B60FB831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6015313-5C3D-C1C3-DE58-142CBC4E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A092BD-EEBA-0102-D2F5-C90717A1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B5873F6-0F36-C03E-F869-D7310A95A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FEFBC6-C639-0BE7-3466-DDC24A34F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3063A1-ECF0-AC61-625F-4AA6E693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B0912D-D9A2-543D-0386-2789A1CB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43BC51-954C-6DCA-77D4-CA96AA7A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1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CCC9AE-14BC-8B19-8003-9DB790D4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D705E79-783F-D22C-C504-026E478B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408AB7-AAD4-DD77-C1BB-C59DA96D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275A12-FA39-E71A-D1F2-B10A3D48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CA449E-52A0-070C-1931-94E59C95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DFA633-BD78-7B49-01C9-4D212CF0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C2889E5-FB5A-18CA-E44F-D1B56727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18FA3A-E267-E54D-4031-3D25DD38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D4F775-0DD8-AC2B-6E03-BE6CEEEB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942B86-CB57-DFD8-D41A-A1D1672F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5117F2-CB0E-0DED-2A71-31A28DCB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F0F2DF-BD35-A58C-961D-6EBC81B94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C30892D-0B24-B7E6-4DD6-4EBC0F1FC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B4F7A7-E24F-A18B-1B85-5EF54EE5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2ABB89-4E05-7593-34FD-016299C3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BFC42A0-6B50-A99F-838A-76E94760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3D5A00-4C94-0B89-D9D2-3AFB9544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A0F7A0C-5C5C-B9EA-7A78-F96710D93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FEF0B1D-91BE-CAC4-06B9-706D1F86F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CCB6686-234E-C525-FB3C-927FBE190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161790C-29B8-E720-D848-61D3A9EB8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F6E4FA3-25ED-8606-D44E-710A7FF6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C397B8F-AE37-E6C2-5974-15B3423F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B016EA7-E4F5-4540-B376-86EBD492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D8CFF3-5C32-9936-B7B0-4A2B5BD6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53E9B06-38ED-D480-E227-2CF696EF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7B9A4C-EFF8-E8FC-9C33-A9DC154F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8C14814-9E74-D908-941B-217B7D9A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8D44FCB-D17B-61A7-EDD4-0A85868E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A37A2E9-7B6D-C165-81BA-0DF3BEB6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FD9F815-84B8-B810-DA62-B47FD016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0F06C1-6C10-B19A-0C0C-BFF43EFF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ACF161B-C02F-3465-E1B9-7ADB1D6F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24252AE-1F46-D54F-3D54-17D9FD2CC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FCC0D8-7138-6DDA-E10F-9EBB1A10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76B738C-0876-3F92-4BF9-60CC648D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09BE2C4-1124-ABC0-17C3-FE564984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8136D3-2F5C-757A-FD49-43C4D66C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C1787E1-7806-63A0-2335-971314B2D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15A1B70-CF70-0DC4-9406-6E8F43148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0223EB-CF2C-95B4-DFE0-DC72B21D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2A8FCC6-554A-9339-3314-33041345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0A3CD80-07A2-413C-2084-607EB656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6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C778586-C3DB-BF26-6A1B-3FC67ED5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ADF57A-65DB-B4A8-3B05-B52277637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B5638B-B322-7FEE-7BA0-E2B2BE115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C683-1FBA-4ADA-8CFD-E32DFC326E2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F36872-CECD-0CC9-3F3C-78F6DF9A4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A29DF9-0312-5A59-DD44-3A7871897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8148-9B9F-48F6-AF05-1DC643002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DD5047-C6F8-5300-FE9B-E897D53F5386}"/>
              </a:ext>
            </a:extLst>
          </p:cNvPr>
          <p:cNvSpPr txBox="1"/>
          <p:nvPr/>
        </p:nvSpPr>
        <p:spPr>
          <a:xfrm>
            <a:off x="3534508" y="1257300"/>
            <a:ext cx="4841631" cy="153865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1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89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7125262-2D24-D98B-A19F-A3652BA7391A}"/>
              </a:ext>
            </a:extLst>
          </p:cNvPr>
          <p:cNvSpPr txBox="1"/>
          <p:nvPr/>
        </p:nvSpPr>
        <p:spPr>
          <a:xfrm>
            <a:off x="304800" y="1454356"/>
            <a:ext cx="294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endParaRPr lang="en-US" sz="28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3E825DA-A48F-9F2C-BF64-2DCC0E9FDE68}"/>
              </a:ext>
            </a:extLst>
          </p:cNvPr>
          <p:cNvSpPr txBox="1"/>
          <p:nvPr/>
        </p:nvSpPr>
        <p:spPr>
          <a:xfrm>
            <a:off x="304800" y="2316999"/>
            <a:ext cx="1171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AA2DF71-37E0-2A00-8216-7530B5B9CFEE}"/>
              </a:ext>
            </a:extLst>
          </p:cNvPr>
          <p:cNvSpPr txBox="1"/>
          <p:nvPr/>
        </p:nvSpPr>
        <p:spPr>
          <a:xfrm>
            <a:off x="808383" y="3179642"/>
            <a:ext cx="3750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D441A36-A5F3-C6A5-9535-B444D14FC530}"/>
              </a:ext>
            </a:extLst>
          </p:cNvPr>
          <p:cNvSpPr txBox="1"/>
          <p:nvPr/>
        </p:nvSpPr>
        <p:spPr>
          <a:xfrm>
            <a:off x="6162261" y="3179642"/>
            <a:ext cx="51948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1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493D84-EB81-815A-1A53-95B5774AB1C1}"/>
              </a:ext>
            </a:extLst>
          </p:cNvPr>
          <p:cNvSpPr txBox="1"/>
          <p:nvPr/>
        </p:nvSpPr>
        <p:spPr>
          <a:xfrm>
            <a:off x="437322" y="212035"/>
            <a:ext cx="11251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EAFBAA-F234-529F-84F1-43B1796A78CD}"/>
              </a:ext>
            </a:extLst>
          </p:cNvPr>
          <p:cNvSpPr txBox="1"/>
          <p:nvPr/>
        </p:nvSpPr>
        <p:spPr>
          <a:xfrm>
            <a:off x="649357" y="1709530"/>
            <a:ext cx="10283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3FF196-70EC-D6A6-A055-9E6DF33C027B}"/>
              </a:ext>
            </a:extLst>
          </p:cNvPr>
          <p:cNvSpPr txBox="1"/>
          <p:nvPr/>
        </p:nvSpPr>
        <p:spPr>
          <a:xfrm>
            <a:off x="715617" y="2776330"/>
            <a:ext cx="10217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89EEE0-CD04-8B33-8071-55EB81259FB7}"/>
              </a:ext>
            </a:extLst>
          </p:cNvPr>
          <p:cNvSpPr txBox="1"/>
          <p:nvPr/>
        </p:nvSpPr>
        <p:spPr>
          <a:xfrm>
            <a:off x="755374" y="3826695"/>
            <a:ext cx="1044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3D52EF-3E27-2352-F8EF-79F0E2676F0F}"/>
              </a:ext>
            </a:extLst>
          </p:cNvPr>
          <p:cNvSpPr txBox="1"/>
          <p:nvPr/>
        </p:nvSpPr>
        <p:spPr>
          <a:xfrm>
            <a:off x="649357" y="319110"/>
            <a:ext cx="261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22E6FA-9F42-6DE1-3E38-F0D5474DEBFF}"/>
              </a:ext>
            </a:extLst>
          </p:cNvPr>
          <p:cNvSpPr txBox="1"/>
          <p:nvPr/>
        </p:nvSpPr>
        <p:spPr>
          <a:xfrm>
            <a:off x="543339" y="1431235"/>
            <a:ext cx="2716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F7D7C4-A96D-6ED6-9CEE-C78FC9AA8B0C}"/>
              </a:ext>
            </a:extLst>
          </p:cNvPr>
          <p:cNvSpPr txBox="1"/>
          <p:nvPr/>
        </p:nvSpPr>
        <p:spPr>
          <a:xfrm>
            <a:off x="4750902" y="1603513"/>
            <a:ext cx="6062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ộp chú thích: Mũi tên Phải 6">
            <a:extLst>
              <a:ext uri="{FF2B5EF4-FFF2-40B4-BE49-F238E27FC236}">
                <a16:creationId xmlns:a16="http://schemas.microsoft.com/office/drawing/2014/main" id="{CDF219D6-80B8-A070-BF54-549CF8797C62}"/>
              </a:ext>
            </a:extLst>
          </p:cNvPr>
          <p:cNvSpPr/>
          <p:nvPr/>
        </p:nvSpPr>
        <p:spPr>
          <a:xfrm>
            <a:off x="1212574" y="4147929"/>
            <a:ext cx="3843130" cy="2484783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90170" algn="l"/>
                <a:tab pos="180340" algn="l"/>
                <a:tab pos="270510" algn="l"/>
              </a:tabLs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hảo luận</a:t>
            </a:r>
            <a:r>
              <a:rPr lang="nl-N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cặp đôi  </a:t>
            </a: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vòng 3- phút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6FDA4D43-441E-8712-654F-DE6163CF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8904"/>
            <a:ext cx="3988904" cy="2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02ACE1-8D76-6EA1-7D63-29D524BCCDFC}"/>
              </a:ext>
            </a:extLst>
          </p:cNvPr>
          <p:cNvSpPr txBox="1"/>
          <p:nvPr/>
        </p:nvSpPr>
        <p:spPr>
          <a:xfrm>
            <a:off x="344557" y="132522"/>
            <a:ext cx="11330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 tr. 25: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525674F-C95B-4426-2CCA-FBC70F16B222}"/>
              </a:ext>
            </a:extLst>
          </p:cNvPr>
          <p:cNvSpPr txBox="1"/>
          <p:nvPr/>
        </p:nvSpPr>
        <p:spPr>
          <a:xfrm>
            <a:off x="503583" y="1550504"/>
            <a:ext cx="2054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A971DA-A6FE-2F31-77A1-65BBD1EB7D41}"/>
              </a:ext>
            </a:extLst>
          </p:cNvPr>
          <p:cNvSpPr txBox="1"/>
          <p:nvPr/>
        </p:nvSpPr>
        <p:spPr>
          <a:xfrm>
            <a:off x="3849757" y="1462499"/>
            <a:ext cx="30082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“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A272BE-7A3A-3929-3379-D754FD0E544A}"/>
              </a:ext>
            </a:extLst>
          </p:cNvPr>
          <p:cNvSpPr txBox="1"/>
          <p:nvPr/>
        </p:nvSpPr>
        <p:spPr>
          <a:xfrm>
            <a:off x="8150087" y="1550504"/>
            <a:ext cx="34190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-“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0FE6F7-FC19-0954-C308-B32C5A202ED5}"/>
              </a:ext>
            </a:extLst>
          </p:cNvPr>
          <p:cNvSpPr txBox="1"/>
          <p:nvPr/>
        </p:nvSpPr>
        <p:spPr>
          <a:xfrm>
            <a:off x="3498574" y="172278"/>
            <a:ext cx="3803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D0A4A6-2028-1CE6-85CB-939111AB3951}"/>
              </a:ext>
            </a:extLst>
          </p:cNvPr>
          <p:cNvSpPr txBox="1"/>
          <p:nvPr/>
        </p:nvSpPr>
        <p:spPr>
          <a:xfrm>
            <a:off x="564237" y="2003579"/>
            <a:ext cx="114020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         </a:t>
            </a:r>
          </a:p>
          <a:p>
            <a:pPr algn="just"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tabLst>
                <a:tab pos="90170" algn="l"/>
                <a:tab pos="180340" algn="l"/>
                <a:tab pos="270510" algn="l"/>
              </a:tabLst>
            </a:pPr>
            <a:r>
              <a:rPr lang="nl-NL" sz="2800" dirty="0">
                <a:solidFill>
                  <a:srgbClr val="2F03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ộp chú thích: Mũi tên Xuống 8">
            <a:extLst>
              <a:ext uri="{FF2B5EF4-FFF2-40B4-BE49-F238E27FC236}">
                <a16:creationId xmlns:a16="http://schemas.microsoft.com/office/drawing/2014/main" id="{734F6E0E-1C32-5136-9F44-12CA63E0978F}"/>
              </a:ext>
            </a:extLst>
          </p:cNvPr>
          <p:cNvSpPr/>
          <p:nvPr/>
        </p:nvSpPr>
        <p:spPr>
          <a:xfrm>
            <a:off x="3876262" y="926361"/>
            <a:ext cx="3962400" cy="79513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029FFE0-E600-807C-D5B0-79B9A6046B99}"/>
              </a:ext>
            </a:extLst>
          </p:cNvPr>
          <p:cNvSpPr txBox="1"/>
          <p:nvPr/>
        </p:nvSpPr>
        <p:spPr>
          <a:xfrm>
            <a:off x="662609" y="1258957"/>
            <a:ext cx="10734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784CE36-5254-C720-7902-48C8A55F9FD0}"/>
              </a:ext>
            </a:extLst>
          </p:cNvPr>
          <p:cNvSpPr txBox="1"/>
          <p:nvPr/>
        </p:nvSpPr>
        <p:spPr>
          <a:xfrm>
            <a:off x="569844" y="2451652"/>
            <a:ext cx="1082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(soi,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5FC6275-36C1-4551-A9A6-123547CD46AF}"/>
              </a:ext>
            </a:extLst>
          </p:cNvPr>
          <p:cNvSpPr txBox="1"/>
          <p:nvPr/>
        </p:nvSpPr>
        <p:spPr>
          <a:xfrm>
            <a:off x="569844" y="4202974"/>
            <a:ext cx="10535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80425B-41C4-69DF-1C9B-D4F2C9051779}"/>
              </a:ext>
            </a:extLst>
          </p:cNvPr>
          <p:cNvSpPr txBox="1"/>
          <p:nvPr/>
        </p:nvSpPr>
        <p:spPr>
          <a:xfrm>
            <a:off x="183746" y="84099"/>
            <a:ext cx="466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86840" algn="l"/>
              </a:tabLst>
            </a:pPr>
            <a:r>
              <a:rPr lang="de-DE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 chấm lửng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E5085E7-8FFF-585A-DC24-A9F6440F90F6}"/>
              </a:ext>
            </a:extLst>
          </p:cNvPr>
          <p:cNvSpPr txBox="1"/>
          <p:nvPr/>
        </p:nvSpPr>
        <p:spPr>
          <a:xfrm>
            <a:off x="252429" y="737042"/>
            <a:ext cx="11555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tác dụng của dấu chấm lửng trong những câu dưới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lửng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FFD6A00-6AC7-3606-7236-FB3647DA7350}"/>
              </a:ext>
            </a:extLst>
          </p:cNvPr>
          <p:cNvSpPr txBox="1"/>
          <p:nvPr/>
        </p:nvSpPr>
        <p:spPr>
          <a:xfrm>
            <a:off x="252429" y="1691800"/>
            <a:ext cx="1163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ta có quyền tự hào vì những trang lịch sử vẻ vang thời đại Bà Trưng, Bà Triệu, Trần Hưng Đạo, Lê Lợi, Quang Trung,....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C89D144-799A-A28F-B40B-1F0D121D1C08}"/>
              </a:ext>
            </a:extLst>
          </p:cNvPr>
          <p:cNvSpPr txBox="1"/>
          <p:nvPr/>
        </p:nvSpPr>
        <p:spPr>
          <a:xfrm>
            <a:off x="222866" y="2645907"/>
            <a:ext cx="11339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 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con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Để con đi</a:t>
            </a:r>
            <a:r>
              <a:rPr lang="vi-VN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 Trung Thông)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B2AF975A-ACFE-DFC2-3CB8-72741E55C890}"/>
              </a:ext>
            </a:extLst>
          </p:cNvPr>
          <p:cNvSpPr txBox="1"/>
          <p:nvPr/>
        </p:nvSpPr>
        <p:spPr>
          <a:xfrm>
            <a:off x="258034" y="3764253"/>
            <a:ext cx="10774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sen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(Văn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EAE5631F-8616-52BB-746A-B5C275ADA5E7}"/>
              </a:ext>
            </a:extLst>
          </p:cNvPr>
          <p:cNvSpPr txBox="1"/>
          <p:nvPr/>
        </p:nvSpPr>
        <p:spPr>
          <a:xfrm>
            <a:off x="258034" y="4877436"/>
            <a:ext cx="1042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 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Nhưng... xin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-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dây bên kia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kinh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Tôi không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...!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Brét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-bơ-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69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CC77C7E-4878-0997-BC95-2CEACB87E6A8}"/>
              </a:ext>
            </a:extLst>
          </p:cNvPr>
          <p:cNvSpPr txBox="1"/>
          <p:nvPr/>
        </p:nvSpPr>
        <p:spPr>
          <a:xfrm>
            <a:off x="795130" y="238539"/>
            <a:ext cx="1106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tr/ 26:  </a:t>
            </a:r>
          </a:p>
          <a:p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2909798C-0581-D41C-A3EC-D08A83026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11605"/>
              </p:ext>
            </p:extLst>
          </p:nvPr>
        </p:nvGraphicFramePr>
        <p:xfrm>
          <a:off x="642730" y="1541028"/>
          <a:ext cx="11370366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367">
                  <a:extLst>
                    <a:ext uri="{9D8B030D-6E8A-4147-A177-3AD203B41FA5}">
                      <a16:colId xmlns:a16="http://schemas.microsoft.com/office/drawing/2014/main" val="1850102281"/>
                    </a:ext>
                  </a:extLst>
                </a:gridCol>
                <a:gridCol w="9357999">
                  <a:extLst>
                    <a:ext uri="{9D8B030D-6E8A-4147-A177-3AD203B41FA5}">
                      <a16:colId xmlns:a16="http://schemas.microsoft.com/office/drawing/2014/main" val="4552851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06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tỏ ý còn nhiều tấm gương anh hùng chưa liệt kê hết.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69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thể hiện lời nói bỏ dở.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14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97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Hai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dở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2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0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9D6F963-FDBD-E6CE-AB0B-D2BC4C9855E6}"/>
              </a:ext>
            </a:extLst>
          </p:cNvPr>
          <p:cNvSpPr txBox="1"/>
          <p:nvPr/>
        </p:nvSpPr>
        <p:spPr>
          <a:xfrm>
            <a:off x="291548" y="185530"/>
            <a:ext cx="11489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Dấu chấm lửng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nhau (...),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F328C7-DAEE-C367-F984-0E55E68D86C3}"/>
              </a:ext>
            </a:extLst>
          </p:cNvPr>
          <p:cNvSpPr txBox="1"/>
          <p:nvPr/>
        </p:nvSpPr>
        <p:spPr>
          <a:xfrm>
            <a:off x="291548" y="1308907"/>
            <a:ext cx="113934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Phối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 với dấu phẩy, tỏ ý còn nhiều nội dung tương tự chưa được liệt kê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Thể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lời nói bỏ dở hay ngập ngừng, ngắt quãng vì lí do gì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Làm giãn nhịp điệu cần thơ, câu văn, chuẩn bị cho sự xuất hiện của một từ ngữ biểu thị nội dung bất ngờ hay hài hước, châm biếm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45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E61F8109-23E1-D390-9964-1BFEA95A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175591"/>
            <a:ext cx="11661912" cy="650681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B78BCD9-7AE4-24E4-6B35-A7ACFB585D24}"/>
              </a:ext>
            </a:extLst>
          </p:cNvPr>
          <p:cNvSpPr txBox="1"/>
          <p:nvPr/>
        </p:nvSpPr>
        <p:spPr>
          <a:xfrm>
            <a:off x="2716694" y="2412904"/>
            <a:ext cx="6997148" cy="1720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just">
              <a:lnSpc>
                <a:spcPct val="115000"/>
              </a:lnSpc>
            </a:pPr>
            <a:r>
              <a:rPr lang="en-US" sz="10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10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EE1D0F8E-A584-E290-66C9-8F88C21E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78296"/>
            <a:ext cx="11529391" cy="64008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9DC1441-7CFA-CD4C-101A-907D38AD38F4}"/>
              </a:ext>
            </a:extLst>
          </p:cNvPr>
          <p:cNvSpPr txBox="1"/>
          <p:nvPr/>
        </p:nvSpPr>
        <p:spPr>
          <a:xfrm rot="21173636">
            <a:off x="465724" y="1963617"/>
            <a:ext cx="11555898" cy="347207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BB12B4-7227-2EED-C606-DA13D518932F}"/>
              </a:ext>
            </a:extLst>
          </p:cNvPr>
          <p:cNvSpPr txBox="1"/>
          <p:nvPr/>
        </p:nvSpPr>
        <p:spPr>
          <a:xfrm>
            <a:off x="424071" y="596348"/>
            <a:ext cx="1881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26,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91AA53-9C0F-8CFD-6DDA-853DA6207A91}"/>
              </a:ext>
            </a:extLst>
          </p:cNvPr>
          <p:cNvSpPr txBox="1"/>
          <p:nvPr/>
        </p:nvSpPr>
        <p:spPr>
          <a:xfrm>
            <a:off x="6904383" y="596347"/>
            <a:ext cx="47575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hai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đi qua trên lăng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trong lăng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Viễn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Phương)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34B09E6-3957-4EE4-4F6E-A236CA0667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80" y="596347"/>
            <a:ext cx="446598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CDDF53B9-A792-AC37-4026-C57DDA451385}"/>
              </a:ext>
            </a:extLst>
          </p:cNvPr>
          <p:cNvSpPr/>
          <p:nvPr/>
        </p:nvSpPr>
        <p:spPr>
          <a:xfrm>
            <a:off x="291548" y="450573"/>
            <a:ext cx="4068418" cy="4134679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 trời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hai câu thơ trên từ nào là nghĩa gốc, từ nào là nghĩa chuyển? Hãy giải thích nghĩa của mỗi trường hợp?</a:t>
            </a:r>
          </a:p>
        </p:txBody>
      </p:sp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70DF6088-8CF8-B89C-7887-5D74CFA2A798}"/>
              </a:ext>
            </a:extLst>
          </p:cNvPr>
          <p:cNvSpPr/>
          <p:nvPr/>
        </p:nvSpPr>
        <p:spPr>
          <a:xfrm>
            <a:off x="4598505" y="1954695"/>
            <a:ext cx="3233531" cy="349857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Dựa vào đâu để em xác định nghĩa của mỗi từ?</a:t>
            </a: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61EDE1A8-AA28-0C5E-B787-8C5FA8D96239}"/>
              </a:ext>
            </a:extLst>
          </p:cNvPr>
          <p:cNvSpPr/>
          <p:nvPr/>
        </p:nvSpPr>
        <p:spPr>
          <a:xfrm>
            <a:off x="8295861" y="2517912"/>
            <a:ext cx="3233531" cy="349857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Đoạn văn viết về nội dung gì? Liên quan đến thành ngữ như thế nào?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04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5E3F05-9956-9C5D-A69D-5A1082E74D73}"/>
              </a:ext>
            </a:extLst>
          </p:cNvPr>
          <p:cNvSpPr txBox="1"/>
          <p:nvPr/>
        </p:nvSpPr>
        <p:spPr>
          <a:xfrm>
            <a:off x="3379304" y="145775"/>
            <a:ext cx="543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4.tr26: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/>
          </a:p>
        </p:txBody>
      </p:sp>
      <p:sp>
        <p:nvSpPr>
          <p:cNvPr id="5" name="Hộp chú thích: Mũi tên Xuống 4">
            <a:extLst>
              <a:ext uri="{FF2B5EF4-FFF2-40B4-BE49-F238E27FC236}">
                <a16:creationId xmlns:a16="http://schemas.microsoft.com/office/drawing/2014/main" id="{1EBF2A6B-E439-8DEA-B775-097357863E71}"/>
              </a:ext>
            </a:extLst>
          </p:cNvPr>
          <p:cNvSpPr/>
          <p:nvPr/>
        </p:nvSpPr>
        <p:spPr>
          <a:xfrm>
            <a:off x="4121426" y="861391"/>
            <a:ext cx="4200939" cy="755374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của đoạn văn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9A877C7-8FED-D983-22CB-4ABCB66022AB}"/>
              </a:ext>
            </a:extLst>
          </p:cNvPr>
          <p:cNvSpPr txBox="1"/>
          <p:nvPr/>
        </p:nvSpPr>
        <p:spPr>
          <a:xfrm>
            <a:off x="795130" y="2073965"/>
            <a:ext cx="10601740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E9C572-AF79-3814-80E6-4B090FA9B38B}"/>
              </a:ext>
            </a:extLst>
          </p:cNvPr>
          <p:cNvSpPr txBox="1"/>
          <p:nvPr/>
        </p:nvSpPr>
        <p:spPr>
          <a:xfrm>
            <a:off x="795130" y="2782957"/>
            <a:ext cx="435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2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0D83274-68AE-1BA4-2E82-560E013D04F7}"/>
              </a:ext>
            </a:extLst>
          </p:cNvPr>
          <p:cNvSpPr txBox="1"/>
          <p:nvPr/>
        </p:nvSpPr>
        <p:spPr>
          <a:xfrm>
            <a:off x="1033670" y="3737113"/>
            <a:ext cx="9528313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hai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0373D4D-8C9A-3338-160E-FFF72BCA42AF}"/>
              </a:ext>
            </a:extLst>
          </p:cNvPr>
          <p:cNvSpPr txBox="1"/>
          <p:nvPr/>
        </p:nvSpPr>
        <p:spPr>
          <a:xfrm>
            <a:off x="1033670" y="4784035"/>
            <a:ext cx="9528313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ộp chú thích: Mũi tên Xuống 3">
            <a:extLst>
              <a:ext uri="{FF2B5EF4-FFF2-40B4-BE49-F238E27FC236}">
                <a16:creationId xmlns:a16="http://schemas.microsoft.com/office/drawing/2014/main" id="{DDFCFC57-D62D-6A77-7770-C207441A2991}"/>
              </a:ext>
            </a:extLst>
          </p:cNvPr>
          <p:cNvSpPr/>
          <p:nvPr/>
        </p:nvSpPr>
        <p:spPr>
          <a:xfrm>
            <a:off x="3617845" y="145774"/>
            <a:ext cx="3551582" cy="742121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 của từ Mặt Trời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71B12ED-57C8-EF44-9CA2-9E13A0252B95}"/>
              </a:ext>
            </a:extLst>
          </p:cNvPr>
          <p:cNvSpPr txBox="1"/>
          <p:nvPr/>
        </p:nvSpPr>
        <p:spPr>
          <a:xfrm>
            <a:off x="331304" y="1086678"/>
            <a:ext cx="11211339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9776B8B-A14D-7F25-CE8B-ADD20110FF8B}"/>
              </a:ext>
            </a:extLst>
          </p:cNvPr>
          <p:cNvSpPr txBox="1"/>
          <p:nvPr/>
        </p:nvSpPr>
        <p:spPr>
          <a:xfrm>
            <a:off x="357808" y="2365534"/>
            <a:ext cx="11184835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F1FC7EC-E63F-F34B-4EC9-F6F92C1C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644390"/>
            <a:ext cx="4495799" cy="3195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Hình ảnh 9" descr="Ảnh có chứa thiên nhiên, hoàng hôn&#10;&#10;Mô tả được tạo tự động">
            <a:extLst>
              <a:ext uri="{FF2B5EF4-FFF2-40B4-BE49-F238E27FC236}">
                <a16:creationId xmlns:a16="http://schemas.microsoft.com/office/drawing/2014/main" id="{17ED34A3-2E8D-8549-D2CA-45F7CA70F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4390"/>
            <a:ext cx="4495800" cy="3195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04753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17034FF-D21C-0C6E-8050-7578561735CE}"/>
              </a:ext>
            </a:extLst>
          </p:cNvPr>
          <p:cNvSpPr txBox="1"/>
          <p:nvPr/>
        </p:nvSpPr>
        <p:spPr>
          <a:xfrm>
            <a:off x="437322" y="212035"/>
            <a:ext cx="11476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"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BF14F36-AD44-671C-74E0-D7A6225AECFE}"/>
              </a:ext>
            </a:extLst>
          </p:cNvPr>
          <p:cNvSpPr txBox="1"/>
          <p:nvPr/>
        </p:nvSpPr>
        <p:spPr>
          <a:xfrm>
            <a:off x="437322" y="2440119"/>
            <a:ext cx="2935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 descr="Ảnh có chứa cỏ, bầu trời, ngoài trời, cánh đồng&#10;&#10;Mô tả được tạo tự động">
            <a:extLst>
              <a:ext uri="{FF2B5EF4-FFF2-40B4-BE49-F238E27FC236}">
                <a16:creationId xmlns:a16="http://schemas.microsoft.com/office/drawing/2014/main" id="{6CF80FDC-CBFB-6EB7-5B72-4744A9C6B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1840584"/>
            <a:ext cx="8176591" cy="4805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819160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444CD6-4B75-B862-1E3C-01BF013D5628}"/>
              </a:ext>
            </a:extLst>
          </p:cNvPr>
          <p:cNvSpPr txBox="1"/>
          <p:nvPr/>
        </p:nvSpPr>
        <p:spPr>
          <a:xfrm>
            <a:off x="530087" y="410817"/>
            <a:ext cx="11065565" cy="615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", "đi qua trên lăng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". Ở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hai, "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ngầm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Nam, đưa nhân dân ta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nô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ơn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đây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…trong lăng”.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4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B92BC9E-16F4-E93A-CD08-43AD0190F58A}"/>
              </a:ext>
            </a:extLst>
          </p:cNvPr>
          <p:cNvSpPr txBox="1"/>
          <p:nvPr/>
        </p:nvSpPr>
        <p:spPr>
          <a:xfrm>
            <a:off x="3591339" y="185530"/>
            <a:ext cx="381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ớng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EBC751-DA50-16E4-EC3E-A119B72DE772}"/>
              </a:ext>
            </a:extLst>
          </p:cNvPr>
          <p:cNvSpPr txBox="1"/>
          <p:nvPr/>
        </p:nvSpPr>
        <p:spPr>
          <a:xfrm>
            <a:off x="848139" y="1219200"/>
            <a:ext cx="1049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170" algn="l"/>
                <a:tab pos="180340" algn="l"/>
                <a:tab pos="27051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D6330FC-E36B-0D14-26AD-7F3A462ECFDA}"/>
              </a:ext>
            </a:extLst>
          </p:cNvPr>
          <p:cNvSpPr txBox="1"/>
          <p:nvPr/>
        </p:nvSpPr>
        <p:spPr>
          <a:xfrm>
            <a:off x="848138" y="2173357"/>
            <a:ext cx="8719931" cy="9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0170" algn="l"/>
                <a:tab pos="180340" algn="l"/>
                <a:tab pos="27051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6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53A2090-5329-73A9-235F-19B72200EDFD}"/>
              </a:ext>
            </a:extLst>
          </p:cNvPr>
          <p:cNvSpPr txBox="1"/>
          <p:nvPr/>
        </p:nvSpPr>
        <p:spPr>
          <a:xfrm>
            <a:off x="530088" y="728869"/>
            <a:ext cx="2067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30CE31-5269-1CAB-56F4-7E43BFF69C84}"/>
              </a:ext>
            </a:extLst>
          </p:cNvPr>
          <p:cNvSpPr txBox="1"/>
          <p:nvPr/>
        </p:nvSpPr>
        <p:spPr>
          <a:xfrm>
            <a:off x="8097078" y="560191"/>
            <a:ext cx="3432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0170" algn="l"/>
                <a:tab pos="180340" algn="l"/>
                <a:tab pos="270510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 2, 3, 4 lần lượt thực hiện các nhiệm vụ ở câu a, b, c, d trong phiếu học tập 1.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2DD5792-887B-7AB8-92B7-E18694D9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49" y="699746"/>
            <a:ext cx="503816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5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D16F9D-5F58-C383-78C7-A432A232677C}"/>
              </a:ext>
            </a:extLst>
          </p:cNvPr>
          <p:cNvSpPr txBox="1"/>
          <p:nvPr/>
        </p:nvSpPr>
        <p:spPr>
          <a:xfrm>
            <a:off x="3631096" y="13252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772B5A2B-FBC9-5E38-487C-96519C081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82815"/>
              </p:ext>
            </p:extLst>
          </p:nvPr>
        </p:nvGraphicFramePr>
        <p:xfrm>
          <a:off x="185529" y="717296"/>
          <a:ext cx="11940210" cy="647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914">
                  <a:extLst>
                    <a:ext uri="{9D8B030D-6E8A-4147-A177-3AD203B41FA5}">
                      <a16:colId xmlns:a16="http://schemas.microsoft.com/office/drawing/2014/main" val="2061728572"/>
                    </a:ext>
                  </a:extLst>
                </a:gridCol>
                <a:gridCol w="9727096">
                  <a:extLst>
                    <a:ext uri="{9D8B030D-6E8A-4147-A177-3AD203B41FA5}">
                      <a16:colId xmlns:a16="http://schemas.microsoft.com/office/drawing/2014/main" val="16401035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8012654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 yêu cầu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3781"/>
                  </a:ext>
                </a:extLst>
              </a:tr>
              <a:tr h="1398644"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Xác định nghĩa của từ </a:t>
                      </a:r>
                      <a:r>
                        <a:rPr lang="nl-NL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nl-NL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nl-NL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các trường hợp sau. Từ nào là nghĩa gốc, từ nào là nghĩa chuyển. Căn cứ vào đâu em xác định được nghĩa của </a:t>
                      </a:r>
                      <a:r>
                        <a:rPr lang="nl-NL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từ?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nl-NL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Em </a:t>
                      </a:r>
                      <a:r>
                        <a:rPr lang="nl-NL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</a:t>
                      </a:r>
                      <a:r>
                        <a:rPr lang="nl-NL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cơm.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nl-NL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Tàu </a:t>
                      </a:r>
                      <a:r>
                        <a:rPr lang="nl-NL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than.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nl-NL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 </a:t>
                      </a:r>
                      <a:r>
                        <a:rPr lang="nl-NL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 rất </a:t>
                      </a:r>
                      <a:r>
                        <a:rPr lang="nl-NL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ảnh.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vi-VN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704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“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”; “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vi-VN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3756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em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Điềm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vi-VN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301246"/>
                  </a:ext>
                </a:extLst>
              </a:tr>
              <a:tr h="1554049"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lphaLcPeriod" startAt="4"/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con”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5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5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Con-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(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</a:p>
                    <a:p>
                      <a:pPr algn="ctr"/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“Con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5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86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B65CA3A-0FEB-4C60-13DB-84ECC310863B}"/>
              </a:ext>
            </a:extLst>
          </p:cNvPr>
          <p:cNvSpPr txBox="1"/>
          <p:nvPr/>
        </p:nvSpPr>
        <p:spPr>
          <a:xfrm>
            <a:off x="556591" y="682246"/>
            <a:ext cx="1090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Xác định nghĩa của từ ăn trong các trường hợp sau: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EA128DC-1341-A5FE-C9BC-D471731212F1}"/>
              </a:ext>
            </a:extLst>
          </p:cNvPr>
          <p:cNvSpPr txBox="1"/>
          <p:nvPr/>
        </p:nvSpPr>
        <p:spPr>
          <a:xfrm>
            <a:off x="384311" y="1726448"/>
            <a:ext cx="10999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>
              <a:spcBef>
                <a:spcPts val="200"/>
              </a:spcBef>
              <a:spcAft>
                <a:spcPts val="360"/>
              </a:spcAft>
            </a:pPr>
            <a:r>
              <a:rPr lang="nl-NL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Câu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“Em bé </a:t>
            </a: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cơm.” nghĩa của từ </a:t>
            </a: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đưa thức ăn vào </a:t>
            </a:r>
            <a:r>
              <a:rPr lang="nl-NL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miệng để n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uôi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ghĩa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solidFill>
                <a:srgbClr val="6E9400"/>
              </a:solidFill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C38719B-3DC8-EA63-1164-7CCEC3A881DC}"/>
              </a:ext>
            </a:extLst>
          </p:cNvPr>
          <p:cNvSpPr txBox="1"/>
          <p:nvPr/>
        </p:nvSpPr>
        <p:spPr>
          <a:xfrm>
            <a:off x="556590" y="2915045"/>
            <a:ext cx="10906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"/>
              </a:spcBef>
              <a:spcAft>
                <a:spcPts val="360"/>
              </a:spcAft>
              <a:buSzPts val="1400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nghĩa của từ </a:t>
            </a: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hàng hóa rồi đem di chuyển tới nơi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800" dirty="0">
              <a:solidFill>
                <a:srgbClr val="6E94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03AB44-364B-5C97-749C-281343612BDF}"/>
              </a:ext>
            </a:extLst>
          </p:cNvPr>
          <p:cNvSpPr txBox="1"/>
          <p:nvPr/>
        </p:nvSpPr>
        <p:spPr>
          <a:xfrm>
            <a:off x="556591" y="4128774"/>
            <a:ext cx="10654747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360"/>
              </a:spcAft>
              <a:buSzPts val="1400"/>
            </a:pPr>
            <a:r>
              <a:rPr lang="nl-NL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Câu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“Cô ấy rất </a:t>
            </a: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ảnh.” nghĩa của từ </a:t>
            </a: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</a:t>
            </a: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nhau,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360"/>
              </a:spcAft>
              <a:buSzPts val="1400"/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nên sự hài hoà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318A72-6EF6-B544-1ABA-AE34379F9B67}"/>
              </a:ext>
            </a:extLst>
          </p:cNvPr>
          <p:cNvSpPr txBox="1"/>
          <p:nvPr/>
        </p:nvSpPr>
        <p:spPr>
          <a:xfrm>
            <a:off x="2524539" y="5499799"/>
            <a:ext cx="8351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 là hiện tượng từ đa </a:t>
            </a:r>
            <a:r>
              <a:rPr lang="nl-NL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 ( nhiều nghĩa)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DF7CC404-8910-C96D-2D51-B5D4360E9084}"/>
              </a:ext>
            </a:extLst>
          </p:cNvPr>
          <p:cNvSpPr/>
          <p:nvPr/>
        </p:nvSpPr>
        <p:spPr>
          <a:xfrm flipV="1">
            <a:off x="5638800" y="2409218"/>
            <a:ext cx="715617" cy="17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̃i tên: Phải 13">
            <a:extLst>
              <a:ext uri="{FF2B5EF4-FFF2-40B4-BE49-F238E27FC236}">
                <a16:creationId xmlns:a16="http://schemas.microsoft.com/office/drawing/2014/main" id="{AF5F4B31-F691-4095-88C5-7136DE6A41B3}"/>
              </a:ext>
            </a:extLst>
          </p:cNvPr>
          <p:cNvSpPr/>
          <p:nvPr/>
        </p:nvSpPr>
        <p:spPr>
          <a:xfrm flipV="1">
            <a:off x="3816625" y="4811576"/>
            <a:ext cx="715617" cy="17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DFA5C4B6-C237-5E12-F865-C82CE9768583}"/>
              </a:ext>
            </a:extLst>
          </p:cNvPr>
          <p:cNvSpPr/>
          <p:nvPr/>
        </p:nvSpPr>
        <p:spPr>
          <a:xfrm flipV="1">
            <a:off x="5633958" y="3545993"/>
            <a:ext cx="715617" cy="17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7A1CA41C-59AE-DBF1-4037-0AD7C4D1F1B1}"/>
              </a:ext>
            </a:extLst>
          </p:cNvPr>
          <p:cNvSpPr/>
          <p:nvPr/>
        </p:nvSpPr>
        <p:spPr>
          <a:xfrm flipV="1">
            <a:off x="1848677" y="5672266"/>
            <a:ext cx="715617" cy="17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7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4DA1E4-3B81-0784-059D-DB3E09AFA6C7}"/>
              </a:ext>
            </a:extLst>
          </p:cNvPr>
          <p:cNvSpPr txBox="1"/>
          <p:nvPr/>
        </p:nvSpPr>
        <p:spPr>
          <a:xfrm>
            <a:off x="217641" y="193379"/>
            <a:ext cx="1069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 “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105F71B-ECFA-32E4-A31D-351E52D4F8D5}"/>
              </a:ext>
            </a:extLst>
          </p:cNvPr>
          <p:cNvSpPr txBox="1"/>
          <p:nvPr/>
        </p:nvSpPr>
        <p:spPr>
          <a:xfrm>
            <a:off x="450574" y="1046922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C8220C9-F0A1-7265-496A-6E6663BC63D1}"/>
              </a:ext>
            </a:extLst>
          </p:cNvPr>
          <p:cNvSpPr txBox="1"/>
          <p:nvPr/>
        </p:nvSpPr>
        <p:spPr>
          <a:xfrm>
            <a:off x="463826" y="2054087"/>
            <a:ext cx="1101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khuấy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8D22CC7-AE88-A3A9-D983-F0631B3C17FE}"/>
              </a:ext>
            </a:extLst>
          </p:cNvPr>
          <p:cNvSpPr txBox="1"/>
          <p:nvPr/>
        </p:nvSpPr>
        <p:spPr>
          <a:xfrm>
            <a:off x="450574" y="2904197"/>
            <a:ext cx="1052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10F4202-58B4-8B76-8E0C-600A956DB403}"/>
              </a:ext>
            </a:extLst>
          </p:cNvPr>
          <p:cNvSpPr txBox="1"/>
          <p:nvPr/>
        </p:nvSpPr>
        <p:spPr>
          <a:xfrm>
            <a:off x="450574" y="3765106"/>
            <a:ext cx="1062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2EDA5D5-4EC4-37D7-EEAE-6F2B638FD2EE}"/>
              </a:ext>
            </a:extLst>
          </p:cNvPr>
          <p:cNvSpPr txBox="1"/>
          <p:nvPr/>
        </p:nvSpPr>
        <p:spPr>
          <a:xfrm>
            <a:off x="2531166" y="4880259"/>
            <a:ext cx="583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D9C55E68-A5D8-C762-3DCE-93B02894A481}"/>
              </a:ext>
            </a:extLst>
          </p:cNvPr>
          <p:cNvSpPr/>
          <p:nvPr/>
        </p:nvSpPr>
        <p:spPr>
          <a:xfrm>
            <a:off x="1205948" y="5013620"/>
            <a:ext cx="1007165" cy="31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75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6B0124-58C6-EDF1-5D27-B527FD654C11}"/>
              </a:ext>
            </a:extLst>
          </p:cNvPr>
          <p:cNvSpPr txBox="1"/>
          <p:nvPr/>
        </p:nvSpPr>
        <p:spPr>
          <a:xfrm>
            <a:off x="145774" y="90688"/>
            <a:ext cx="8945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ặt</a:t>
            </a:r>
            <a:r>
              <a:rPr lang="en-US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618AD7D-6825-9858-40DA-0616D99327AB}"/>
              </a:ext>
            </a:extLst>
          </p:cNvPr>
          <p:cNvSpPr txBox="1"/>
          <p:nvPr/>
        </p:nvSpPr>
        <p:spPr>
          <a:xfrm>
            <a:off x="145774" y="1404780"/>
            <a:ext cx="8066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DD4AA75-B193-6FF7-098B-45839F4EBF20}"/>
              </a:ext>
            </a:extLst>
          </p:cNvPr>
          <p:cNvSpPr txBox="1"/>
          <p:nvPr/>
        </p:nvSpPr>
        <p:spPr>
          <a:xfrm>
            <a:off x="907773" y="2786717"/>
            <a:ext cx="416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hép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95D69B6-D4B5-DFE2-481C-E8DF648F271E}"/>
              </a:ext>
            </a:extLst>
          </p:cNvPr>
          <p:cNvSpPr txBox="1"/>
          <p:nvPr/>
        </p:nvSpPr>
        <p:spPr>
          <a:xfrm>
            <a:off x="145774" y="4165597"/>
            <a:ext cx="1158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 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26A0BE5-493B-FB6B-27FC-38F82F6C3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69" y="199511"/>
            <a:ext cx="3885818" cy="39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05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38CCD96-8C76-AE84-34E0-FFF014653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30" y="3034334"/>
            <a:ext cx="5715000" cy="33337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D5281BE-D22D-3779-8FE8-B42E7CA23AE8}"/>
              </a:ext>
            </a:extLst>
          </p:cNvPr>
          <p:cNvSpPr txBox="1"/>
          <p:nvPr/>
        </p:nvSpPr>
        <p:spPr>
          <a:xfrm>
            <a:off x="304800" y="397564"/>
            <a:ext cx="11555896" cy="29287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nl-NL" sz="1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7A20A11-360F-FF04-EAF0-E6FA169B7A03}"/>
              </a:ext>
            </a:extLst>
          </p:cNvPr>
          <p:cNvSpPr txBox="1"/>
          <p:nvPr/>
        </p:nvSpPr>
        <p:spPr>
          <a:xfrm>
            <a:off x="954157" y="159026"/>
            <a:ext cx="1007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Ngữ cảnh và nghĩa của từ ngữ trong ngữ cảnh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F735F29B-31EB-0BA3-7248-CE958D68B294}"/>
              </a:ext>
            </a:extLst>
          </p:cNvPr>
          <p:cNvSpPr/>
          <p:nvPr/>
        </p:nvSpPr>
        <p:spPr>
          <a:xfrm>
            <a:off x="781879" y="1126435"/>
            <a:ext cx="4797287" cy="385638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nl-NL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các ví dụ tìm hiểu ở mục 1 và tìm hiểu mục kiến thức trong phần tri thức ngữ văn, em hiểu ngữ cảnh là gì?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D3338FF5-34E5-B894-6A87-2A2930443614}"/>
              </a:ext>
            </a:extLst>
          </p:cNvPr>
          <p:cNvSpPr/>
          <p:nvPr/>
        </p:nvSpPr>
        <p:spPr>
          <a:xfrm>
            <a:off x="6440556" y="1219200"/>
            <a:ext cx="4969565" cy="36708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-"/>
              <a:tabLst>
                <a:tab pos="90170" algn="l"/>
                <a:tab pos="180340" algn="l"/>
                <a:tab pos="270510" algn="l"/>
              </a:tabLs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 trò của ngữ cảnh đối với việc xác định nghĩa của từ ngữ như thế nào?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4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2241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Đỗ Xuân Trường</dc:creator>
  <cp:lastModifiedBy>Hồng Duyên</cp:lastModifiedBy>
  <cp:revision>50</cp:revision>
  <dcterms:created xsi:type="dcterms:W3CDTF">2022-11-13T01:07:54Z</dcterms:created>
  <dcterms:modified xsi:type="dcterms:W3CDTF">2023-03-06T03:08:29Z</dcterms:modified>
</cp:coreProperties>
</file>