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04" r:id="rId4"/>
    <p:sldId id="406" r:id="rId5"/>
    <p:sldId id="407" r:id="rId6"/>
    <p:sldId id="398" r:id="rId7"/>
    <p:sldId id="409" r:id="rId8"/>
    <p:sldId id="410" r:id="rId9"/>
    <p:sldId id="405" r:id="rId10"/>
    <p:sldId id="411" r:id="rId11"/>
    <p:sldId id="394" r:id="rId12"/>
    <p:sldId id="395" r:id="rId13"/>
    <p:sldId id="412" r:id="rId14"/>
    <p:sldId id="389" r:id="rId15"/>
    <p:sldId id="413" r:id="rId16"/>
    <p:sldId id="414" r:id="rId17"/>
    <p:sldId id="418" r:id="rId18"/>
    <p:sldId id="416" r:id="rId19"/>
    <p:sldId id="417" r:id="rId20"/>
    <p:sldId id="419" r:id="rId21"/>
    <p:sldId id="420" r:id="rId22"/>
    <p:sldId id="421" r:id="rId23"/>
    <p:sldId id="422" r:id="rId24"/>
    <p:sldId id="423" r:id="rId25"/>
    <p:sldId id="424" r:id="rId26"/>
    <p:sldId id="425" r:id="rId27"/>
    <p:sldId id="426" r:id="rId28"/>
    <p:sldId id="427" r:id="rId29"/>
    <p:sldId id="399" r:id="rId30"/>
    <p:sldId id="401" r:id="rId31"/>
    <p:sldId id="335" r:id="rId32"/>
    <p:sldId id="400" r:id="rId33"/>
    <p:sldId id="276" r:id="rId34"/>
    <p:sldId id="42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46" d="100"/>
          <a:sy n="46" d="100"/>
        </p:scale>
        <p:origin x="72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932" y="128522"/>
            <a:ext cx="8827476"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13. MẠCH ĐIỆN ĐIỀU KHIỂN VÀ MÔ ĐUN CẢM BIẾN</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94929" y="695207"/>
            <a:ext cx="5349733" cy="2733790"/>
          </a:xfrm>
          <a:prstGeom prst="rect">
            <a:avLst/>
          </a:prstGeom>
        </p:spPr>
      </p:pic>
      <p:pic>
        <p:nvPicPr>
          <p:cNvPr id="5" name="Picture 4"/>
          <p:cNvPicPr>
            <a:picLocks noChangeAspect="1"/>
          </p:cNvPicPr>
          <p:nvPr/>
        </p:nvPicPr>
        <p:blipFill>
          <a:blip r:embed="rId4"/>
          <a:stretch>
            <a:fillRect/>
          </a:stretch>
        </p:blipFill>
        <p:spPr>
          <a:xfrm>
            <a:off x="6022731" y="818787"/>
            <a:ext cx="5829300" cy="2610210"/>
          </a:xfrm>
          <a:prstGeom prst="rect">
            <a:avLst/>
          </a:prstGeom>
        </p:spPr>
      </p:pic>
      <p:pic>
        <p:nvPicPr>
          <p:cNvPr id="7" name="Picture 6"/>
          <p:cNvPicPr>
            <a:picLocks noChangeAspect="1"/>
          </p:cNvPicPr>
          <p:nvPr/>
        </p:nvPicPr>
        <p:blipFill>
          <a:blip r:embed="rId5"/>
          <a:stretch>
            <a:fillRect/>
          </a:stretch>
        </p:blipFill>
        <p:spPr>
          <a:xfrm>
            <a:off x="466585" y="3579813"/>
            <a:ext cx="5556146" cy="3216641"/>
          </a:xfrm>
          <a:prstGeom prst="rect">
            <a:avLst/>
          </a:prstGeom>
        </p:spPr>
      </p:pic>
      <p:pic>
        <p:nvPicPr>
          <p:cNvPr id="8" name="Picture 7"/>
          <p:cNvPicPr>
            <a:picLocks noChangeAspect="1"/>
          </p:cNvPicPr>
          <p:nvPr/>
        </p:nvPicPr>
        <p:blipFill>
          <a:blip r:embed="rId6"/>
          <a:stretch>
            <a:fillRect/>
          </a:stretch>
        </p:blipFill>
        <p:spPr>
          <a:xfrm>
            <a:off x="5468815" y="3579813"/>
            <a:ext cx="6444762" cy="298804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I.Mạch điện điều khiển</a:t>
            </a:r>
          </a:p>
          <a:p>
            <a:r>
              <a:rPr lang="en-US" sz="2800" b="1">
                <a:latin typeface="Times New Roman" panose="02020603050405020304" pitchFamily="18" charset="0"/>
                <a:cs typeface="Times New Roman" panose="02020603050405020304" pitchFamily="18" charset="0"/>
              </a:rPr>
              <a:t>2.Mạch điện điều khiển sử dụng mô đun cảm ứng</a:t>
            </a:r>
          </a:p>
          <a:p>
            <a:r>
              <a:rPr lang="en-US" sz="2800">
                <a:latin typeface="Times New Roman" panose="02020603050405020304" pitchFamily="18" charset="0"/>
                <a:cs typeface="Times New Roman" panose="02020603050405020304" pitchFamily="18" charset="0"/>
              </a:rPr>
              <a:t>Mô đun cảm biến gồm:</a:t>
            </a:r>
          </a:p>
          <a:p>
            <a:r>
              <a:rPr lang="en-US" sz="2800">
                <a:latin typeface="Times New Roman" panose="02020603050405020304" pitchFamily="18" charset="0"/>
                <a:cs typeface="Times New Roman" panose="02020603050405020304" pitchFamily="18" charset="0"/>
              </a:rPr>
              <a:t>- Cảm biến: Cảm nhận và biến đổi các tín hiệu đầu vào (ánh sáng, nhiệt độ, độ ẩm, áp suất, chuyển động,...) thành tín hiệu đầu ra để đưa vào mạch điện tử xử lí.</a:t>
            </a:r>
          </a:p>
          <a:p>
            <a:r>
              <a:rPr lang="en-US" sz="2800">
                <a:latin typeface="Times New Roman" panose="02020603050405020304" pitchFamily="18" charset="0"/>
                <a:cs typeface="Times New Roman" panose="02020603050405020304" pitchFamily="18" charset="0"/>
              </a:rPr>
              <a:t>- Mạch điện tử: Nhận và xử lí tín hiệu đầu ra của cảm biến để điều khiển tiếp điểm đóng, cắt.</a:t>
            </a:r>
          </a:p>
          <a:p>
            <a:r>
              <a:rPr lang="en-US" sz="2800">
                <a:latin typeface="Times New Roman" panose="02020603050405020304" pitchFamily="18" charset="0"/>
                <a:cs typeface="Times New Roman" panose="02020603050405020304" pitchFamily="18" charset="0"/>
              </a:rPr>
              <a:t>- Tiếp điểm đóng cắt: Nhận tín hiệu từ mạch điện tử để đóng, cắt nguồn điện cấp cho phụ tải điện.</a:t>
            </a:r>
          </a:p>
        </p:txBody>
      </p:sp>
      <p:sp>
        <p:nvSpPr>
          <p:cNvPr id="5" name="Rectangle 4"/>
          <p:cNvSpPr/>
          <p:nvPr/>
        </p:nvSpPr>
        <p:spPr>
          <a:xfrm>
            <a:off x="1850211" y="58242"/>
            <a:ext cx="8827476"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13. MẠCH ĐIỆN ĐIỀU KHIỂN VÀ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98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619" y="127849"/>
            <a:ext cx="11728580" cy="1384995"/>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dưới cho biết</a:t>
            </a:r>
          </a:p>
          <a:p>
            <a:r>
              <a:rPr lang="en-US" sz="2800" b="1" smtClean="0">
                <a:latin typeface="Times New Roman" panose="02020603050405020304" pitchFamily="18" charset="0"/>
                <a:cs typeface="Times New Roman" panose="02020603050405020304" pitchFamily="18" charset="0"/>
              </a:rPr>
              <a:t>1.Kể </a:t>
            </a:r>
            <a:r>
              <a:rPr lang="en-US" sz="2800" b="1">
                <a:latin typeface="Times New Roman" panose="02020603050405020304" pitchFamily="18" charset="0"/>
                <a:cs typeface="Times New Roman" panose="02020603050405020304" pitchFamily="18" charset="0"/>
              </a:rPr>
              <a:t>tên một số loại mô đun cảm biến.</a:t>
            </a:r>
          </a:p>
          <a:p>
            <a:r>
              <a:rPr lang="en-US" sz="2800" b="1">
                <a:latin typeface="Times New Roman" panose="02020603050405020304" pitchFamily="18" charset="0"/>
                <a:cs typeface="Times New Roman" panose="02020603050405020304" pitchFamily="18" charset="0"/>
              </a:rPr>
              <a:t>2. Theo em tín hiệu đầu vào, mô đun cảm biến được phân loại như thế nào?</a:t>
            </a:r>
          </a:p>
        </p:txBody>
      </p:sp>
      <p:pic>
        <p:nvPicPr>
          <p:cNvPr id="5" name="Picture 4"/>
          <p:cNvPicPr>
            <a:picLocks noChangeAspect="1"/>
          </p:cNvPicPr>
          <p:nvPr/>
        </p:nvPicPr>
        <p:blipFill>
          <a:blip r:embed="rId2"/>
          <a:stretch>
            <a:fillRect/>
          </a:stretch>
        </p:blipFill>
        <p:spPr>
          <a:xfrm>
            <a:off x="223933" y="1788978"/>
            <a:ext cx="5215291" cy="1935923"/>
          </a:xfrm>
          <a:prstGeom prst="rect">
            <a:avLst/>
          </a:prstGeom>
        </p:spPr>
      </p:pic>
      <p:pic>
        <p:nvPicPr>
          <p:cNvPr id="6" name="Picture 5"/>
          <p:cNvPicPr>
            <a:picLocks noChangeAspect="1"/>
          </p:cNvPicPr>
          <p:nvPr/>
        </p:nvPicPr>
        <p:blipFill>
          <a:blip r:embed="rId3"/>
          <a:stretch>
            <a:fillRect/>
          </a:stretch>
        </p:blipFill>
        <p:spPr>
          <a:xfrm>
            <a:off x="6223519" y="1788978"/>
            <a:ext cx="5728996" cy="1705954"/>
          </a:xfrm>
          <a:prstGeom prst="rect">
            <a:avLst/>
          </a:prstGeom>
        </p:spPr>
      </p:pic>
      <p:sp>
        <p:nvSpPr>
          <p:cNvPr id="7" name="TextBox 6"/>
          <p:cNvSpPr txBox="1"/>
          <p:nvPr/>
        </p:nvSpPr>
        <p:spPr>
          <a:xfrm>
            <a:off x="2164701" y="3724901"/>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a)</a:t>
            </a:r>
            <a:endParaRPr lang="en-US" i="1">
              <a:latin typeface="Times New Roman" panose="02020603050405020304" pitchFamily="18" charset="0"/>
              <a:cs typeface="Times New Roman" panose="02020603050405020304" pitchFamily="18" charset="0"/>
            </a:endParaRPr>
          </a:p>
        </p:txBody>
      </p:sp>
      <p:sp>
        <p:nvSpPr>
          <p:cNvPr id="8" name="TextBox 7"/>
          <p:cNvSpPr txBox="1"/>
          <p:nvPr/>
        </p:nvSpPr>
        <p:spPr>
          <a:xfrm>
            <a:off x="9088017" y="3494932"/>
            <a:ext cx="1045029"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b</a:t>
            </a:r>
            <a:r>
              <a:rPr lang="en-US" i="1" smtClean="0">
                <a:latin typeface="Times New Roman" panose="02020603050405020304" pitchFamily="18" charset="0"/>
                <a:cs typeface="Times New Roman" panose="02020603050405020304" pitchFamily="18" charset="0"/>
              </a:rPr>
              <a:t>)</a:t>
            </a:r>
            <a:endParaRPr lang="en-US"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3802224" y="3724901"/>
            <a:ext cx="4572000" cy="2122893"/>
          </a:xfrm>
          <a:prstGeom prst="rect">
            <a:avLst/>
          </a:prstGeom>
        </p:spPr>
      </p:pic>
      <p:sp>
        <p:nvSpPr>
          <p:cNvPr id="10" name="TextBox 9"/>
          <p:cNvSpPr txBox="1"/>
          <p:nvPr/>
        </p:nvSpPr>
        <p:spPr>
          <a:xfrm>
            <a:off x="5853405" y="5893097"/>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c)</a:t>
            </a:r>
            <a:endParaRPr lang="en-US" i="1">
              <a:latin typeface="Times New Roman" panose="02020603050405020304" pitchFamily="18" charset="0"/>
              <a:cs typeface="Times New Roman" panose="02020603050405020304" pitchFamily="18" charset="0"/>
            </a:endParaRPr>
          </a:p>
        </p:txBody>
      </p:sp>
      <p:sp>
        <p:nvSpPr>
          <p:cNvPr id="11" name="TextBox 10"/>
          <p:cNvSpPr txBox="1"/>
          <p:nvPr/>
        </p:nvSpPr>
        <p:spPr>
          <a:xfrm>
            <a:off x="3671595" y="6307732"/>
            <a:ext cx="4702629"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 </a:t>
            </a:r>
            <a:r>
              <a:rPr lang="en-US" sz="2000" b="1" i="1" smtClean="0">
                <a:latin typeface="Times New Roman" panose="02020603050405020304" pitchFamily="18" charset="0"/>
                <a:cs typeface="Times New Roman" panose="02020603050405020304" pitchFamily="18" charset="0"/>
              </a:rPr>
              <a:t>   Một số cảm biến thông dụng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3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3933" y="1788978"/>
            <a:ext cx="4068149" cy="1935923"/>
          </a:xfrm>
          <a:prstGeom prst="rect">
            <a:avLst/>
          </a:prstGeom>
        </p:spPr>
      </p:pic>
      <p:pic>
        <p:nvPicPr>
          <p:cNvPr id="6" name="Picture 5"/>
          <p:cNvPicPr>
            <a:picLocks noChangeAspect="1"/>
          </p:cNvPicPr>
          <p:nvPr/>
        </p:nvPicPr>
        <p:blipFill>
          <a:blip r:embed="rId3"/>
          <a:stretch>
            <a:fillRect/>
          </a:stretch>
        </p:blipFill>
        <p:spPr>
          <a:xfrm>
            <a:off x="4404050" y="1896093"/>
            <a:ext cx="3769566" cy="1705954"/>
          </a:xfrm>
          <a:prstGeom prst="rect">
            <a:avLst/>
          </a:prstGeom>
        </p:spPr>
      </p:pic>
      <p:sp>
        <p:nvSpPr>
          <p:cNvPr id="7" name="TextBox 6"/>
          <p:cNvSpPr txBox="1"/>
          <p:nvPr/>
        </p:nvSpPr>
        <p:spPr>
          <a:xfrm>
            <a:off x="2164701" y="3724901"/>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a)</a:t>
            </a:r>
            <a:endParaRPr lang="en-US" i="1">
              <a:latin typeface="Times New Roman" panose="02020603050405020304" pitchFamily="18" charset="0"/>
              <a:cs typeface="Times New Roman" panose="02020603050405020304" pitchFamily="18" charset="0"/>
            </a:endParaRPr>
          </a:p>
        </p:txBody>
      </p:sp>
      <p:sp>
        <p:nvSpPr>
          <p:cNvPr id="8" name="TextBox 7"/>
          <p:cNvSpPr txBox="1"/>
          <p:nvPr/>
        </p:nvSpPr>
        <p:spPr>
          <a:xfrm>
            <a:off x="6079672" y="3682889"/>
            <a:ext cx="1045029"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b</a:t>
            </a:r>
            <a:r>
              <a:rPr lang="en-US" i="1" smtClean="0">
                <a:latin typeface="Times New Roman" panose="02020603050405020304" pitchFamily="18" charset="0"/>
                <a:cs typeface="Times New Roman" panose="02020603050405020304" pitchFamily="18" charset="0"/>
              </a:rPr>
              <a:t>)</a:t>
            </a:r>
            <a:endParaRPr lang="en-US"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223933" y="4052221"/>
            <a:ext cx="4572000" cy="2122893"/>
          </a:xfrm>
          <a:prstGeom prst="rect">
            <a:avLst/>
          </a:prstGeom>
        </p:spPr>
      </p:pic>
      <p:sp>
        <p:nvSpPr>
          <p:cNvPr id="10" name="TextBox 9"/>
          <p:cNvSpPr txBox="1"/>
          <p:nvPr/>
        </p:nvSpPr>
        <p:spPr>
          <a:xfrm>
            <a:off x="2309063" y="6175114"/>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c)</a:t>
            </a:r>
            <a:endParaRPr lang="en-US" i="1">
              <a:latin typeface="Times New Roman" panose="02020603050405020304" pitchFamily="18" charset="0"/>
              <a:cs typeface="Times New Roman" panose="02020603050405020304" pitchFamily="18" charset="0"/>
            </a:endParaRPr>
          </a:p>
        </p:txBody>
      </p:sp>
      <p:sp>
        <p:nvSpPr>
          <p:cNvPr id="11" name="TextBox 10"/>
          <p:cNvSpPr txBox="1"/>
          <p:nvPr/>
        </p:nvSpPr>
        <p:spPr>
          <a:xfrm>
            <a:off x="480262" y="650354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            Một số cảm biến thông dụng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7492482" y="1896093"/>
            <a:ext cx="4699517" cy="5016758"/>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1.Một số loại mô đun cảm biến: </a:t>
            </a:r>
          </a:p>
          <a:p>
            <a:r>
              <a:rPr lang="en-US" sz="2000">
                <a:solidFill>
                  <a:srgbClr val="FF0000"/>
                </a:solidFill>
                <a:latin typeface="Times New Roman" panose="02020603050405020304" pitchFamily="18" charset="0"/>
                <a:cs typeface="Times New Roman" panose="02020603050405020304" pitchFamily="18" charset="0"/>
              </a:rPr>
              <a:t>-Theo tín hiệu đầu vào: Mô đun cảm biến ánh sáng; Mô đun cảm biến nhiệt độ; Mô đun cảm biến độ ẩm; Mô đun cảm biến hồng ngoại.</a:t>
            </a:r>
          </a:p>
          <a:p>
            <a:r>
              <a:rPr lang="en-US" sz="2000">
                <a:solidFill>
                  <a:srgbClr val="FF0000"/>
                </a:solidFill>
                <a:latin typeface="Times New Roman" panose="02020603050405020304" pitchFamily="18" charset="0"/>
                <a:cs typeface="Times New Roman" panose="02020603050405020304" pitchFamily="18" charset="0"/>
              </a:rPr>
              <a:t>- Theo nguyên lí làm việc: Mô đun cảm biến quang dẫn; Mô đun cảm biến nhiệt điện trở.</a:t>
            </a:r>
          </a:p>
          <a:p>
            <a:r>
              <a:rPr lang="en-US" sz="2000">
                <a:solidFill>
                  <a:srgbClr val="FF0000"/>
                </a:solidFill>
                <a:latin typeface="Times New Roman" panose="02020603050405020304" pitchFamily="18" charset="0"/>
                <a:cs typeface="Times New Roman" panose="02020603050405020304" pitchFamily="18" charset="0"/>
              </a:rPr>
              <a:t>- Theo tính năng và ứng dụng: Mô đun cảm biến báo cháy; Mô đun cảm biến khí độc hại; Mô đun cảm biến chuyển động.</a:t>
            </a:r>
          </a:p>
          <a:p>
            <a:r>
              <a:rPr lang="en-US" sz="2000">
                <a:solidFill>
                  <a:srgbClr val="FF0000"/>
                </a:solidFill>
                <a:latin typeface="Times New Roman" panose="02020603050405020304" pitchFamily="18" charset="0"/>
                <a:cs typeface="Times New Roman" panose="02020603050405020304" pitchFamily="18" charset="0"/>
              </a:rPr>
              <a:t>2. Theo em tín hiệu đầu vào, mô đun cảm biến được phân loại: Mô đun cảm biến ánh sáng; Mô đun cảm biến nhiệt độ; Mô đun cảm biến độ ẩm; Mô đun cảm biến hồng ngoại...</a:t>
            </a:r>
          </a:p>
        </p:txBody>
      </p:sp>
      <p:sp>
        <p:nvSpPr>
          <p:cNvPr id="13" name="Rectangle 12"/>
          <p:cNvSpPr/>
          <p:nvPr/>
        </p:nvSpPr>
        <p:spPr>
          <a:xfrm>
            <a:off x="223933" y="403983"/>
            <a:ext cx="1172858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dưới cho </a:t>
            </a:r>
            <a:r>
              <a:rPr lang="en-US" sz="2800" b="1" smtClean="0">
                <a:latin typeface="Times New Roman" panose="02020603050405020304" pitchFamily="18" charset="0"/>
                <a:cs typeface="Times New Roman" panose="02020603050405020304" pitchFamily="18" charset="0"/>
              </a:rPr>
              <a:t>biết</a:t>
            </a:r>
          </a:p>
          <a:p>
            <a:r>
              <a:rPr lang="en-US" sz="2800" b="1" smtClean="0">
                <a:latin typeface="Times New Roman" panose="02020603050405020304" pitchFamily="18" charset="0"/>
                <a:cs typeface="Times New Roman" panose="02020603050405020304" pitchFamily="18" charset="0"/>
              </a:rPr>
              <a:t>1.Kể </a:t>
            </a:r>
            <a:r>
              <a:rPr lang="en-US" sz="2800" b="1">
                <a:latin typeface="Times New Roman" panose="02020603050405020304" pitchFamily="18" charset="0"/>
                <a:cs typeface="Times New Roman" panose="02020603050405020304" pitchFamily="18" charset="0"/>
              </a:rPr>
              <a:t>tên một số loại mô đun cảm biến.</a:t>
            </a:r>
          </a:p>
          <a:p>
            <a:r>
              <a:rPr lang="en-US" sz="2800" b="1">
                <a:latin typeface="Times New Roman" panose="02020603050405020304" pitchFamily="18" charset="0"/>
                <a:cs typeface="Times New Roman" panose="02020603050405020304" pitchFamily="18" charset="0"/>
              </a:rPr>
              <a:t>2. Theo em tín hiệu đầu vào, mô đun cảm biến được phân loại như thế nào?</a:t>
            </a:r>
          </a:p>
        </p:txBody>
      </p:sp>
    </p:spTree>
    <p:extLst>
      <p:ext uri="{BB962C8B-B14F-4D97-AF65-F5344CB8AC3E}">
        <p14:creationId xmlns:p14="http://schemas.microsoft.com/office/powerpoint/2010/main" val="299177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mô đun cảm biến trong mạch điện điều khiển</a:t>
            </a:r>
          </a:p>
          <a:p>
            <a:r>
              <a:rPr lang="en-US" sz="2800" b="1">
                <a:latin typeface="Times New Roman" panose="02020603050405020304" pitchFamily="18" charset="0"/>
                <a:cs typeface="Times New Roman" panose="02020603050405020304" pitchFamily="18" charset="0"/>
              </a:rPr>
              <a:t>1.Phân loại mô </a:t>
            </a:r>
            <a:r>
              <a:rPr lang="en-US" sz="2800" b="1" smtClean="0">
                <a:latin typeface="Times New Roman" panose="02020603050405020304" pitchFamily="18" charset="0"/>
                <a:cs typeface="Times New Roman" panose="02020603050405020304" pitchFamily="18" charset="0"/>
              </a:rPr>
              <a:t>đun </a:t>
            </a:r>
            <a:r>
              <a:rPr lang="en-US" sz="2800" b="1">
                <a:latin typeface="Times New Roman" panose="02020603050405020304" pitchFamily="18" charset="0"/>
                <a:cs typeface="Times New Roman" panose="02020603050405020304" pitchFamily="18" charset="0"/>
              </a:rPr>
              <a:t>cảm </a:t>
            </a:r>
            <a:r>
              <a:rPr lang="en-US" sz="2800" b="1" smtClean="0">
                <a:latin typeface="Times New Roman" panose="02020603050405020304" pitchFamily="18" charset="0"/>
                <a:cs typeface="Times New Roman" panose="02020603050405020304" pitchFamily="18" charset="0"/>
              </a:rPr>
              <a:t>biến</a:t>
            </a:r>
            <a:endParaRPr lang="en-US" sz="2800" b="1">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-Theo tín hiệu đầu vào: Mô đun cảm biến ánh sáng; Mô đun cảm biến nhiệt độ; Mô đun cảm biến độ ẩm; Mô đun cảm biến hồng ngoại.</a:t>
            </a:r>
          </a:p>
          <a:p>
            <a:r>
              <a:rPr lang="en-US" sz="2800">
                <a:latin typeface="Times New Roman" panose="02020603050405020304" pitchFamily="18" charset="0"/>
                <a:cs typeface="Times New Roman" panose="02020603050405020304" pitchFamily="18" charset="0"/>
              </a:rPr>
              <a:t>- Theo nguyên lí làm việc: Mô đun cảm biến quang dẫn; Mô đun cảm biến nhiệt điện trở.</a:t>
            </a:r>
          </a:p>
          <a:p>
            <a:r>
              <a:rPr lang="en-US" sz="2800">
                <a:latin typeface="Times New Roman" panose="02020603050405020304" pitchFamily="18" charset="0"/>
                <a:cs typeface="Times New Roman" panose="02020603050405020304" pitchFamily="18" charset="0"/>
              </a:rPr>
              <a:t>- Theo tính năng và ứng dụng: Mô đun cảm biến báo cháy; Mô đun cảm biến khí độc hại; Mô đun cảm biến chuyển động.</a:t>
            </a:r>
          </a:p>
        </p:txBody>
      </p:sp>
      <p:sp>
        <p:nvSpPr>
          <p:cNvPr id="5" name="Rectangle 4"/>
          <p:cNvSpPr/>
          <p:nvPr/>
        </p:nvSpPr>
        <p:spPr>
          <a:xfrm>
            <a:off x="1850211" y="58242"/>
            <a:ext cx="8827476"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13. MẠCH ĐIỆN ĐIỀU KHIỂN VÀ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22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I</a:t>
            </a:r>
            <a:r>
              <a:rPr lang="en-US" sz="2800" b="1">
                <a:latin typeface="Times New Roman" panose="02020603050405020304" pitchFamily="18" charset="0"/>
                <a:cs typeface="Times New Roman" panose="02020603050405020304" pitchFamily="18" charset="0"/>
              </a:rPr>
              <a:t>. Cảm biến</a:t>
            </a:r>
          </a:p>
          <a:p>
            <a:r>
              <a:rPr lang="en-US" sz="2800">
                <a:latin typeface="Times New Roman" panose="02020603050405020304" pitchFamily="18" charset="0"/>
                <a:cs typeface="Times New Roman" panose="02020603050405020304" pitchFamily="18" charset="0"/>
              </a:rPr>
              <a:t>- Cảm biến là thiết bị cảm nhận và biến đổi đại lượng vật lý, hóa học, sinh học,….cần đo như nhiệt độ, độ ẩm, ánh sáng, áp suất, nồng độ chất khí….thành tín hiệu điện</a:t>
            </a:r>
          </a:p>
          <a:p>
            <a:r>
              <a:rPr lang="en-US" sz="2800">
                <a:latin typeface="Times New Roman" panose="02020603050405020304" pitchFamily="18" charset="0"/>
                <a:cs typeface="Times New Roman" panose="02020603050405020304" pitchFamily="18" charset="0"/>
              </a:rPr>
              <a:t>- Cảm biến gồm cảm biến ánh sáng, cảm biến nhiệt độ, cảm biến màu sắc, cảm biến độ </a:t>
            </a:r>
            <a:r>
              <a:rPr lang="en-US" sz="2800" smtClean="0">
                <a:latin typeface="Times New Roman" panose="02020603050405020304" pitchFamily="18" charset="0"/>
                <a:cs typeface="Times New Roman" panose="02020603050405020304" pitchFamily="18" charset="0"/>
              </a:rPr>
              <a:t>ẩm…..</a:t>
            </a:r>
            <a:endParaRPr lang="en-US" sz="28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234943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1011" y="395917"/>
            <a:ext cx="6662262" cy="5211781"/>
          </a:xfrm>
          <a:prstGeom prst="rect">
            <a:avLst/>
          </a:prstGeom>
        </p:spPr>
      </p:pic>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13.7. Mô đun cảm biến ánh sáng</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1. Nêu vai trò và ứng dụng của mô đun cảm biến ánh sáng.</a:t>
            </a:r>
            <a:endParaRPr lang="en-US" sz="28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653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1011" y="395917"/>
            <a:ext cx="6662262" cy="5211781"/>
          </a:xfrm>
          <a:prstGeom prst="rect">
            <a:avLst/>
          </a:prstGeom>
        </p:spPr>
      </p:pic>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13.7. Mô đun cảm biến ánh sáng</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1. Nêu vai trò và ứng dụng của mô đun cảm biến ánh sáng.</a:t>
            </a:r>
            <a:endParaRPr lang="en-US" sz="2800" b="1">
              <a:effectLst/>
              <a:latin typeface="Times New Roman" panose="02020603050405020304" pitchFamily="18" charset="0"/>
              <a:ea typeface="Times New Roman" panose="02020603050405020304" pitchFamily="18" charset="0"/>
            </a:endParaRPr>
          </a:p>
        </p:txBody>
      </p:sp>
      <p:sp>
        <p:nvSpPr>
          <p:cNvPr id="2" name="Rectangle 1"/>
          <p:cNvSpPr/>
          <p:nvPr/>
        </p:nvSpPr>
        <p:spPr>
          <a:xfrm>
            <a:off x="7576456" y="2233136"/>
            <a:ext cx="4348065" cy="4401205"/>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1. Vai trò: mô đun cảm biến ánh sáng có sử dụng cảm biến ánh sáng để đóng, cắt nguồn điện cho phụ tải điện.</a:t>
            </a:r>
          </a:p>
          <a:p>
            <a:r>
              <a:rPr lang="en-US" sz="2800">
                <a:solidFill>
                  <a:srgbClr val="FF0000"/>
                </a:solidFill>
                <a:latin typeface="Times New Roman" panose="02020603050405020304" pitchFamily="18" charset="0"/>
                <a:ea typeface="Times New Roman" panose="02020603050405020304" pitchFamily="18" charset="0"/>
              </a:rPr>
              <a:t>Mô đun cảm biến ánh sáng được sử dụng nhiều trong đời sống như bật, tắt đèn tự động chiếu sáng sân, vườn, đèn đường; đóng, mở tự động rèm cửa.</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409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Một số mô đun cảm biến trong mạch điện điều khiển</a:t>
            </a:r>
          </a:p>
          <a:p>
            <a:r>
              <a:rPr lang="en-US" sz="2800" b="1">
                <a:latin typeface="Times New Roman" panose="02020603050405020304" pitchFamily="18" charset="0"/>
                <a:cs typeface="Times New Roman" panose="02020603050405020304" pitchFamily="18" charset="0"/>
              </a:rPr>
              <a:t>a.Mô đun cảm biến ánh sáng</a:t>
            </a:r>
          </a:p>
          <a:p>
            <a:r>
              <a:rPr lang="en-US" sz="2800">
                <a:latin typeface="Times New Roman" panose="02020603050405020304" pitchFamily="18" charset="0"/>
                <a:cs typeface="Times New Roman" panose="02020603050405020304" pitchFamily="18" charset="0"/>
              </a:rPr>
              <a:t>- Vai trò: mô đun cảm biến ánh sáng có sử dụng cảm biến ánh sáng để đóng, cắt nguồn điện cho phụ tải điện.</a:t>
            </a:r>
          </a:p>
          <a:p>
            <a:r>
              <a:rPr lang="en-US" sz="2800">
                <a:latin typeface="Times New Roman" panose="02020603050405020304" pitchFamily="18" charset="0"/>
                <a:cs typeface="Times New Roman" panose="02020603050405020304" pitchFamily="18" charset="0"/>
              </a:rPr>
              <a:t>- Mô đun cảm biến ánh sáng được sử dụng nhiều trong đời sống như bật, tắt đèn tự động chiếu sáng sân, vườn, đèn đường; đóng, mở tự động rèm cửa.</a:t>
            </a: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217887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13.8. Mô đun cảm biến nhiệt độ</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2</a:t>
            </a:r>
            <a:r>
              <a:rPr lang="en-US" sz="2800" b="1" smtClean="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Nêu vai trò và ứng dụng của mô đun cảm biến </a:t>
            </a:r>
            <a:r>
              <a:rPr lang="en-US" sz="2800" b="1" smtClean="0">
                <a:solidFill>
                  <a:srgbClr val="000000"/>
                </a:solidFill>
                <a:latin typeface="Times New Roman" panose="02020603050405020304" pitchFamily="18" charset="0"/>
                <a:ea typeface="Times New Roman" panose="02020603050405020304" pitchFamily="18" charset="0"/>
              </a:rPr>
              <a:t>nhiệt độ</a:t>
            </a:r>
            <a:endParaRPr lang="en-US" sz="2800" b="1">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17242" y="507741"/>
            <a:ext cx="7007290" cy="5090626"/>
          </a:xfrm>
          <a:prstGeom prst="rect">
            <a:avLst/>
          </a:prstGeom>
        </p:spPr>
      </p:pic>
    </p:spTree>
    <p:extLst>
      <p:ext uri="{BB962C8B-B14F-4D97-AF65-F5344CB8AC3E}">
        <p14:creationId xmlns:p14="http://schemas.microsoft.com/office/powerpoint/2010/main" val="71636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13.8. Mô đun cảm biến nhiệt độ</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2</a:t>
            </a:r>
            <a:r>
              <a:rPr lang="en-US" sz="2800" b="1" smtClean="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Nêu vai trò và ứng dụng của mô đun cảm biến </a:t>
            </a:r>
            <a:r>
              <a:rPr lang="en-US" sz="2800" b="1" smtClean="0">
                <a:solidFill>
                  <a:srgbClr val="000000"/>
                </a:solidFill>
                <a:latin typeface="Times New Roman" panose="02020603050405020304" pitchFamily="18" charset="0"/>
                <a:ea typeface="Times New Roman" panose="02020603050405020304" pitchFamily="18" charset="0"/>
              </a:rPr>
              <a:t>nhiệt độ</a:t>
            </a:r>
            <a:endParaRPr lang="en-US" sz="2800" b="1">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17242" y="507741"/>
            <a:ext cx="7007290" cy="5090626"/>
          </a:xfrm>
          <a:prstGeom prst="rect">
            <a:avLst/>
          </a:prstGeom>
        </p:spPr>
      </p:pic>
      <p:sp>
        <p:nvSpPr>
          <p:cNvPr id="3" name="Rectangle 2"/>
          <p:cNvSpPr/>
          <p:nvPr/>
        </p:nvSpPr>
        <p:spPr>
          <a:xfrm>
            <a:off x="7501812" y="2212701"/>
            <a:ext cx="4469364" cy="3539430"/>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2. Vai trò: mô đun cảm biến nhiệt độ có sử dụng cảm biến nhiệt độ để đóng, cắt nguồn điện cho phụ tải điện.</a:t>
            </a:r>
          </a:p>
          <a:p>
            <a:r>
              <a:rPr lang="en-US" sz="2800">
                <a:solidFill>
                  <a:srgbClr val="FF0000"/>
                </a:solidFill>
                <a:latin typeface="Times New Roman" panose="02020603050405020304" pitchFamily="18" charset="0"/>
                <a:ea typeface="Times New Roman" panose="02020603050405020304" pitchFamily="18" charset="0"/>
              </a:rPr>
              <a:t>Mô đun cảm biến nhiệt độ được sử dụng nhiều trong đồ dùng điện như tủ lạnh, máy điều hòa không khí, ...</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195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Có thể bật, tắt, chọn tốc độ của quạt điện Hình 13.1 bằng những cách nào?</a:t>
            </a:r>
          </a:p>
        </p:txBody>
      </p:sp>
      <p:cxnSp>
        <p:nvCxnSpPr>
          <p:cNvPr id="6" name="Straight Arrow Connector 5"/>
          <p:cNvCxnSpPr/>
          <p:nvPr/>
        </p:nvCxnSpPr>
        <p:spPr>
          <a:xfrm>
            <a:off x="5055577" y="2549769"/>
            <a:ext cx="967154"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73161" y="2549769"/>
            <a:ext cx="82591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99071" y="5195030"/>
            <a:ext cx="3165513"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13.1. Quạt điện</a:t>
            </a:r>
            <a:endParaRPr lang="en-US" sz="2000"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45901" y="193430"/>
            <a:ext cx="6840699" cy="4825754"/>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Một số mô đun cảm biến trong mạch điện điều khiển</a:t>
            </a:r>
          </a:p>
          <a:p>
            <a:r>
              <a:rPr lang="en-US" sz="2800" b="1">
                <a:latin typeface="Times New Roman" panose="02020603050405020304" pitchFamily="18" charset="0"/>
                <a:cs typeface="Times New Roman" panose="02020603050405020304" pitchFamily="18" charset="0"/>
              </a:rPr>
              <a:t>b. Mô đun cảm biến nhiệt độ</a:t>
            </a:r>
          </a:p>
          <a:p>
            <a:r>
              <a:rPr lang="en-US" sz="2800">
                <a:latin typeface="Times New Roman" panose="02020603050405020304" pitchFamily="18" charset="0"/>
                <a:cs typeface="Times New Roman" panose="02020603050405020304" pitchFamily="18" charset="0"/>
              </a:rPr>
              <a:t>- Vai trò: mô đun cảm biến nhiệt độ có sử dụng cảm biến nhiệt độ để đóng, cắt nguồn điện cho phụ tải điện.</a:t>
            </a:r>
          </a:p>
          <a:p>
            <a:r>
              <a:rPr lang="en-US" sz="2800">
                <a:latin typeface="Times New Roman" panose="02020603050405020304" pitchFamily="18" charset="0"/>
                <a:cs typeface="Times New Roman" panose="02020603050405020304" pitchFamily="18" charset="0"/>
              </a:rPr>
              <a:t>- Mô đun cảm biến nhiệt độ được sử dụng nhiều trong đồ dùng điện như tủ lạnh, máy điều hòa không khí, ...</a:t>
            </a: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426215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13.9. Mô đun cảm biến độ ẩm</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1. Nêu vai trò và ứng dụng của mô đun cảm biến </a:t>
            </a:r>
            <a:r>
              <a:rPr lang="en-US" sz="2800" b="1" smtClean="0">
                <a:solidFill>
                  <a:srgbClr val="000000"/>
                </a:solidFill>
                <a:latin typeface="Times New Roman" panose="02020603050405020304" pitchFamily="18" charset="0"/>
                <a:ea typeface="Times New Roman" panose="02020603050405020304" pitchFamily="18" charset="0"/>
              </a:rPr>
              <a:t>độ ẩm</a:t>
            </a:r>
            <a:endParaRPr lang="en-US" sz="2800" b="1">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1927" y="454692"/>
            <a:ext cx="7249885" cy="5208990"/>
          </a:xfrm>
          <a:prstGeom prst="rect">
            <a:avLst/>
          </a:prstGeom>
        </p:spPr>
      </p:pic>
    </p:spTree>
    <p:extLst>
      <p:ext uri="{BB962C8B-B14F-4D97-AF65-F5344CB8AC3E}">
        <p14:creationId xmlns:p14="http://schemas.microsoft.com/office/powerpoint/2010/main" val="104402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13.9. Mô đun cảm biến độ ẩm</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3</a:t>
            </a:r>
            <a:r>
              <a:rPr lang="en-US" sz="2800" b="1" smtClean="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Nêu vai trò và ứng dụng của mô đun cảm biến </a:t>
            </a:r>
            <a:r>
              <a:rPr lang="en-US" sz="2800" b="1" smtClean="0">
                <a:solidFill>
                  <a:srgbClr val="000000"/>
                </a:solidFill>
                <a:latin typeface="Times New Roman" panose="02020603050405020304" pitchFamily="18" charset="0"/>
                <a:ea typeface="Times New Roman" panose="02020603050405020304" pitchFamily="18" charset="0"/>
              </a:rPr>
              <a:t>độ ẩm</a:t>
            </a:r>
            <a:endParaRPr lang="en-US" sz="2800" b="1">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1927" y="454692"/>
            <a:ext cx="7249885" cy="5208990"/>
          </a:xfrm>
          <a:prstGeom prst="rect">
            <a:avLst/>
          </a:prstGeom>
        </p:spPr>
      </p:pic>
      <p:sp>
        <p:nvSpPr>
          <p:cNvPr id="2" name="Rectangle 1"/>
          <p:cNvSpPr/>
          <p:nvPr/>
        </p:nvSpPr>
        <p:spPr>
          <a:xfrm>
            <a:off x="7501811" y="2231151"/>
            <a:ext cx="3704253" cy="4401205"/>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3. Vai trò: mô đun cảm biến độ ẩm có sử dụng cảm biến độ ẩm để đóng, cắt nguồn điện cho phụ tải điện.</a:t>
            </a:r>
          </a:p>
          <a:p>
            <a:r>
              <a:rPr lang="en-US" sz="2800">
                <a:solidFill>
                  <a:srgbClr val="FF0000"/>
                </a:solidFill>
                <a:latin typeface="Times New Roman" panose="02020603050405020304" pitchFamily="18" charset="0"/>
                <a:ea typeface="Times New Roman" panose="02020603050405020304" pitchFamily="18" charset="0"/>
              </a:rPr>
              <a:t>Mô đun cảm biến độ ẩm được sử dụng trong các máy tạo ẩm, nhà kính trồng trọt, trang trại, ...</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38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Một số mô đun cảm biến trong mạch điện điều khiển</a:t>
            </a:r>
          </a:p>
          <a:p>
            <a:r>
              <a:rPr lang="en-US" sz="2800" b="1">
                <a:latin typeface="Times New Roman" panose="02020603050405020304" pitchFamily="18" charset="0"/>
                <a:cs typeface="Times New Roman" panose="02020603050405020304" pitchFamily="18" charset="0"/>
              </a:rPr>
              <a:t>c. Mô đun cảm biến độ ẩm</a:t>
            </a:r>
          </a:p>
          <a:p>
            <a:r>
              <a:rPr lang="en-US" sz="2800">
                <a:latin typeface="Times New Roman" panose="02020603050405020304" pitchFamily="18" charset="0"/>
                <a:cs typeface="Times New Roman" panose="02020603050405020304" pitchFamily="18" charset="0"/>
              </a:rPr>
              <a:t>- Vai trò: mô đun cảm biến độ ẩm có sử dụng cảm biến độ ẩm để đóng, cắt nguồn điện cho phụ tải điện.</a:t>
            </a:r>
          </a:p>
          <a:p>
            <a:r>
              <a:rPr lang="en-US" sz="2800">
                <a:latin typeface="Times New Roman" panose="02020603050405020304" pitchFamily="18" charset="0"/>
                <a:cs typeface="Times New Roman" panose="02020603050405020304" pitchFamily="18" charset="0"/>
              </a:rPr>
              <a:t>- Mô đun cảm biến độ ẩm được sử dụng trong các máy tạo ẩm, nhà kính trồng trọt, trang trại, ...</a:t>
            </a: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32255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13.10. Mô đun cảm biến hồng ngoại</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4</a:t>
            </a:r>
            <a:r>
              <a:rPr lang="en-US" sz="2800" b="1" smtClean="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Nêu vai trò và ứng dụng của mô đun cảm biến </a:t>
            </a:r>
            <a:r>
              <a:rPr lang="en-US" sz="2800" b="1" smtClean="0">
                <a:solidFill>
                  <a:srgbClr val="000000"/>
                </a:solidFill>
                <a:latin typeface="Times New Roman" panose="02020603050405020304" pitchFamily="18" charset="0"/>
                <a:ea typeface="Times New Roman" panose="02020603050405020304" pitchFamily="18" charset="0"/>
              </a:rPr>
              <a:t>hồng ngoại</a:t>
            </a:r>
            <a:endParaRPr lang="en-US" sz="2800" b="1">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30766" y="258617"/>
            <a:ext cx="7071046" cy="5470379"/>
          </a:xfrm>
          <a:prstGeom prst="rect">
            <a:avLst/>
          </a:prstGeom>
        </p:spPr>
      </p:pic>
    </p:spTree>
    <p:extLst>
      <p:ext uri="{BB962C8B-B14F-4D97-AF65-F5344CB8AC3E}">
        <p14:creationId xmlns:p14="http://schemas.microsoft.com/office/powerpoint/2010/main" val="179710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2958" y="581321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13.10. Mô đun cảm biến hồng ngoại</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7501812" y="650424"/>
            <a:ext cx="4264090" cy="1384995"/>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rPr>
              <a:t>4</a:t>
            </a:r>
            <a:r>
              <a:rPr lang="en-US" sz="2800" b="1" smtClean="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Nêu vai trò và ứng dụng của mô đun cảm biến </a:t>
            </a:r>
            <a:r>
              <a:rPr lang="en-US" sz="2800" b="1" smtClean="0">
                <a:solidFill>
                  <a:srgbClr val="000000"/>
                </a:solidFill>
                <a:latin typeface="Times New Roman" panose="02020603050405020304" pitchFamily="18" charset="0"/>
                <a:ea typeface="Times New Roman" panose="02020603050405020304" pitchFamily="18" charset="0"/>
              </a:rPr>
              <a:t>hồng ngoại</a:t>
            </a:r>
            <a:endParaRPr lang="en-US" sz="2800" b="1">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30766" y="258617"/>
            <a:ext cx="7071046" cy="5470379"/>
          </a:xfrm>
          <a:prstGeom prst="rect">
            <a:avLst/>
          </a:prstGeom>
        </p:spPr>
      </p:pic>
      <p:sp>
        <p:nvSpPr>
          <p:cNvPr id="3" name="Rectangle 2"/>
          <p:cNvSpPr/>
          <p:nvPr/>
        </p:nvSpPr>
        <p:spPr>
          <a:xfrm>
            <a:off x="7501811" y="2111838"/>
            <a:ext cx="4460033" cy="4401205"/>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4. Vai trò: mô đun cảm biến hồng ngoại có sử dụng cảm biến hồng ngoại để đóng, cắt nguồn điện cho phụ tải điện.</a:t>
            </a:r>
          </a:p>
          <a:p>
            <a:r>
              <a:rPr lang="en-US" sz="2800">
                <a:solidFill>
                  <a:srgbClr val="FF0000"/>
                </a:solidFill>
                <a:latin typeface="Times New Roman" panose="02020603050405020304" pitchFamily="18" charset="0"/>
                <a:ea typeface="Times New Roman" panose="02020603050405020304" pitchFamily="18" charset="0"/>
              </a:rPr>
              <a:t>Mô đun cảm biến hồng ngoại được sử dụng rộng rãi trong đời sống như bật, tắt đèn khi có người đi lại trong hành lang, phòng khách, nhà kho, bãi đỗ xe, ...</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420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Một số mô đun cảm biến trong mạch điện điều khiển</a:t>
            </a:r>
          </a:p>
          <a:p>
            <a:r>
              <a:rPr lang="en-US" sz="2800" b="1">
                <a:latin typeface="Times New Roman" panose="02020603050405020304" pitchFamily="18" charset="0"/>
                <a:cs typeface="Times New Roman" panose="02020603050405020304" pitchFamily="18" charset="0"/>
              </a:rPr>
              <a:t>d. Mô đun cảm biến hồng ngoại</a:t>
            </a:r>
          </a:p>
          <a:p>
            <a:r>
              <a:rPr lang="en-US" sz="2800">
                <a:latin typeface="Times New Roman" panose="02020603050405020304" pitchFamily="18" charset="0"/>
                <a:cs typeface="Times New Roman" panose="02020603050405020304" pitchFamily="18" charset="0"/>
              </a:rPr>
              <a:t>- Vai trò: mô đun cảm biến hồng ngoại có sử dụng cảm biến hồng ngoại để đóng, cắt nguồn điện cho phụ tải điện.</a:t>
            </a:r>
          </a:p>
          <a:p>
            <a:r>
              <a:rPr lang="en-US" sz="2800">
                <a:latin typeface="Times New Roman" panose="02020603050405020304" pitchFamily="18" charset="0"/>
                <a:cs typeface="Times New Roman" panose="02020603050405020304" pitchFamily="18" charset="0"/>
              </a:rPr>
              <a:t>-  Mô đun cảm biến hồng ngoại được sử dụng rộng rãi trong đời sống như bật, tắt đèn khi có người đi lại trong hành lang, phòng khách, nhà kho, bãi đỗ xe, ...</a:t>
            </a: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382061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a:t>
            </a:r>
          </a:p>
          <a:p>
            <a:r>
              <a:rPr lang="en-US" sz="2800" b="1">
                <a:latin typeface="Times New Roman" panose="02020603050405020304" pitchFamily="18" charset="0"/>
                <a:cs typeface="Times New Roman" panose="02020603050405020304" pitchFamily="18" charset="0"/>
              </a:rPr>
              <a:t>Vẽ sơ đồ khối mạch điện điều khiển, mô tả và nêu chức năng của các khối trong sơ đồ.</a:t>
            </a:r>
          </a:p>
        </p:txBody>
      </p:sp>
    </p:spTree>
    <p:extLst>
      <p:ext uri="{BB962C8B-B14F-4D97-AF65-F5344CB8AC3E}">
        <p14:creationId xmlns:p14="http://schemas.microsoft.com/office/powerpoint/2010/main" val="287722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a:t>
            </a:r>
          </a:p>
          <a:p>
            <a:r>
              <a:rPr lang="en-US" sz="2800" b="1">
                <a:latin typeface="Times New Roman" panose="02020603050405020304" pitchFamily="18" charset="0"/>
                <a:cs typeface="Times New Roman" panose="02020603050405020304" pitchFamily="18" charset="0"/>
              </a:rPr>
              <a:t>Vẽ sơ đồ khối mạch điện điều khiển, mô tả và nêu chức năng của các khối trong sơ đồ.</a:t>
            </a:r>
          </a:p>
        </p:txBody>
      </p:sp>
      <p:pic>
        <p:nvPicPr>
          <p:cNvPr id="2" name="Picture 1"/>
          <p:cNvPicPr>
            <a:picLocks noChangeAspect="1"/>
          </p:cNvPicPr>
          <p:nvPr/>
        </p:nvPicPr>
        <p:blipFill>
          <a:blip r:embed="rId3"/>
          <a:stretch>
            <a:fillRect/>
          </a:stretch>
        </p:blipFill>
        <p:spPr>
          <a:xfrm>
            <a:off x="877360" y="1866612"/>
            <a:ext cx="10437257" cy="2938653"/>
          </a:xfrm>
          <a:prstGeom prst="rect">
            <a:avLst/>
          </a:prstGeom>
        </p:spPr>
      </p:pic>
      <p:sp>
        <p:nvSpPr>
          <p:cNvPr id="5" name="Rectangle 4"/>
          <p:cNvSpPr/>
          <p:nvPr/>
        </p:nvSpPr>
        <p:spPr>
          <a:xfrm>
            <a:off x="440081" y="4622158"/>
            <a:ext cx="11311813" cy="2308324"/>
          </a:xfrm>
          <a:prstGeom prst="rect">
            <a:avLst/>
          </a:prstGeom>
        </p:spPr>
        <p:txBody>
          <a:bodyPr wrap="square">
            <a:spAutoFit/>
          </a:bodyPr>
          <a:lstStyle/>
          <a:p>
            <a:r>
              <a:rPr lang="en-US" sz="2400">
                <a:solidFill>
                  <a:srgbClr val="0000FF"/>
                </a:solidFill>
                <a:latin typeface="Times New Roman" panose="02020603050405020304" pitchFamily="18" charset="0"/>
                <a:ea typeface="Times New Roman" panose="02020603050405020304" pitchFamily="18" charset="0"/>
              </a:rPr>
              <a:t>Mô tả và chức năng của các khối</a:t>
            </a:r>
          </a:p>
          <a:p>
            <a:r>
              <a:rPr lang="en-US" sz="2400">
                <a:solidFill>
                  <a:srgbClr val="0000FF"/>
                </a:solidFill>
                <a:latin typeface="Times New Roman" panose="02020603050405020304" pitchFamily="18" charset="0"/>
                <a:ea typeface="Times New Roman" panose="02020603050405020304" pitchFamily="18" charset="0"/>
              </a:rPr>
              <a:t>- Nguồn điện: Cung cấp điện cho mạch.</a:t>
            </a:r>
          </a:p>
          <a:p>
            <a:r>
              <a:rPr lang="en-US" sz="2400">
                <a:solidFill>
                  <a:srgbClr val="0000FF"/>
                </a:solidFill>
                <a:latin typeface="Times New Roman" panose="02020603050405020304" pitchFamily="18" charset="0"/>
                <a:ea typeface="Times New Roman" panose="02020603050405020304" pitchFamily="18" charset="0"/>
              </a:rPr>
              <a:t>-Thiết bị đóng, cắt: công tắc, nút bấm cơ khí; tiếp điểm đóng cắt.</a:t>
            </a:r>
          </a:p>
          <a:p>
            <a:r>
              <a:rPr lang="en-US" sz="2400">
                <a:solidFill>
                  <a:srgbClr val="0000FF"/>
                </a:solidFill>
                <a:latin typeface="Times New Roman" panose="02020603050405020304" pitchFamily="18" charset="0"/>
                <a:ea typeface="Times New Roman" panose="02020603050405020304" pitchFamily="18" charset="0"/>
              </a:rPr>
              <a:t>- Điều khiển: đóng, cắt nguồn điện cấp cho phụ tải điện bằng tay hoặc từ xa.</a:t>
            </a:r>
          </a:p>
          <a:p>
            <a:r>
              <a:rPr lang="en-US" sz="2400">
                <a:solidFill>
                  <a:srgbClr val="0000FF"/>
                </a:solidFill>
                <a:latin typeface="Times New Roman" panose="02020603050405020304" pitchFamily="18" charset="0"/>
                <a:ea typeface="Times New Roman" panose="02020603050405020304" pitchFamily="18" charset="0"/>
              </a:rPr>
              <a:t>- Phụ tải điện: các thiết bị biến đổi điện năng thành các năng lượng khác phục vụ đời sống, sản xuất.</a:t>
            </a:r>
            <a:endParaRPr lang="en-US" sz="240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579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2. </a:t>
            </a:r>
            <a:r>
              <a:rPr lang="en-US" sz="2800" b="1">
                <a:latin typeface="Times New Roman" panose="02020603050405020304" pitchFamily="18" charset="0"/>
                <a:cs typeface="Times New Roman" panose="02020603050405020304" pitchFamily="18" charset="0"/>
              </a:rPr>
              <a:t>Hãy lựa chọn mô đun cảm biến phù hợp cho các tình huống dưới đây.</a:t>
            </a:r>
          </a:p>
        </p:txBody>
      </p:sp>
      <p:graphicFrame>
        <p:nvGraphicFramePr>
          <p:cNvPr id="9" name="Table 8"/>
          <p:cNvGraphicFramePr>
            <a:graphicFrameLocks noGrp="1"/>
          </p:cNvGraphicFramePr>
          <p:nvPr>
            <p:extLst>
              <p:ext uri="{D42A27DB-BD31-4B8C-83A1-F6EECF244321}">
                <p14:modId xmlns:p14="http://schemas.microsoft.com/office/powerpoint/2010/main" val="1571651963"/>
              </p:ext>
            </p:extLst>
          </p:nvPr>
        </p:nvGraphicFramePr>
        <p:xfrm>
          <a:off x="346289" y="1633425"/>
          <a:ext cx="11522250" cy="3420618"/>
        </p:xfrm>
        <a:graphic>
          <a:graphicData uri="http://schemas.openxmlformats.org/drawingml/2006/table">
            <a:tbl>
              <a:tblPr firstRow="1" firstCol="1" bandRow="1"/>
              <a:tblGrid>
                <a:gridCol w="8309424">
                  <a:extLst>
                    <a:ext uri="{9D8B030D-6E8A-4147-A177-3AD203B41FA5}">
                      <a16:colId xmlns:a16="http://schemas.microsoft.com/office/drawing/2014/main" val="1006659545"/>
                    </a:ext>
                  </a:extLst>
                </a:gridCol>
                <a:gridCol w="3212826">
                  <a:extLst>
                    <a:ext uri="{9D8B030D-6E8A-4147-A177-3AD203B41FA5}">
                      <a16:colId xmlns:a16="http://schemas.microsoft.com/office/drawing/2014/main" val="2860673003"/>
                    </a:ext>
                  </a:extLst>
                </a:gridCol>
              </a:tblGrid>
              <a:tr h="188595">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759098"/>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 tự động mở khi có người và đóng khi không có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879316"/>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tự động bật khi trời tối và tắt khi trời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428893"/>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tự động bật khi trời nóng và tắt khi trời mát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394436"/>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Tưới cây tự động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0160057"/>
                  </a:ext>
                </a:extLst>
              </a:tr>
            </a:tbl>
          </a:graphicData>
        </a:graphic>
      </p:graphicFrame>
    </p:spTree>
    <p:extLst>
      <p:ext uri="{BB962C8B-B14F-4D97-AF65-F5344CB8AC3E}">
        <p14:creationId xmlns:p14="http://schemas.microsoft.com/office/powerpoint/2010/main" val="752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Có thể bật, tắt, chọn tốc độ của quạt điện Hình 13.1 bằng những cách nào?</a:t>
            </a:r>
          </a:p>
        </p:txBody>
      </p:sp>
      <p:cxnSp>
        <p:nvCxnSpPr>
          <p:cNvPr id="6" name="Straight Arrow Connector 5"/>
          <p:cNvCxnSpPr/>
          <p:nvPr/>
        </p:nvCxnSpPr>
        <p:spPr>
          <a:xfrm>
            <a:off x="5055577" y="2549769"/>
            <a:ext cx="967154"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73161" y="2549769"/>
            <a:ext cx="82591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99071" y="5195030"/>
            <a:ext cx="3165513"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13.1. Quạt điện</a:t>
            </a:r>
            <a:endParaRPr lang="en-US" sz="2000"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3893" y="221421"/>
            <a:ext cx="6840699" cy="4825754"/>
          </a:xfrm>
          <a:prstGeom prst="rect">
            <a:avLst/>
          </a:prstGeom>
        </p:spPr>
      </p:pic>
      <p:sp>
        <p:nvSpPr>
          <p:cNvPr id="3" name="Rectangle 2"/>
          <p:cNvSpPr/>
          <p:nvPr/>
        </p:nvSpPr>
        <p:spPr>
          <a:xfrm>
            <a:off x="1018592" y="5696810"/>
            <a:ext cx="6096000" cy="830997"/>
          </a:xfrm>
          <a:prstGeom prst="rect">
            <a:avLst/>
          </a:prstGeom>
        </p:spPr>
        <p:txBody>
          <a:bodyPr>
            <a:spAutoFit/>
          </a:bodyPr>
          <a:lstStyle/>
          <a:p>
            <a:r>
              <a:rPr lang="en-US" sz="2400">
                <a:solidFill>
                  <a:srgbClr val="FF0000"/>
                </a:solidFill>
                <a:latin typeface="Times New Roman" panose="02020603050405020304" pitchFamily="18" charset="0"/>
                <a:cs typeface="Times New Roman" panose="02020603050405020304" pitchFamily="18" charset="0"/>
              </a:rPr>
              <a:t>Sử dụng các nút bấm trên quạt.</a:t>
            </a:r>
          </a:p>
          <a:p>
            <a:r>
              <a:rPr lang="en-US" sz="2400">
                <a:solidFill>
                  <a:srgbClr val="FF0000"/>
                </a:solidFill>
                <a:latin typeface="Times New Roman" panose="02020603050405020304" pitchFamily="18" charset="0"/>
                <a:cs typeface="Times New Roman" panose="02020603050405020304" pitchFamily="18" charset="0"/>
              </a:rPr>
              <a:t>Sử dụng điều khiển từ xa.</a:t>
            </a:r>
          </a:p>
        </p:txBody>
      </p:sp>
    </p:spTree>
    <p:extLst>
      <p:ext uri="{BB962C8B-B14F-4D97-AF65-F5344CB8AC3E}">
        <p14:creationId xmlns:p14="http://schemas.microsoft.com/office/powerpoint/2010/main" val="307610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Hãy lựa chọn mô đun cảm biến phù hợp cho các tình huống dưới đây.</a:t>
            </a:r>
          </a:p>
        </p:txBody>
      </p:sp>
      <p:graphicFrame>
        <p:nvGraphicFramePr>
          <p:cNvPr id="8" name="Table 7"/>
          <p:cNvGraphicFramePr>
            <a:graphicFrameLocks noGrp="1"/>
          </p:cNvGraphicFramePr>
          <p:nvPr/>
        </p:nvGraphicFramePr>
        <p:xfrm>
          <a:off x="522276" y="1791479"/>
          <a:ext cx="11420669" cy="4730093"/>
        </p:xfrm>
        <a:graphic>
          <a:graphicData uri="http://schemas.openxmlformats.org/drawingml/2006/table">
            <a:tbl>
              <a:tblPr firstRow="1" firstCol="1" bandRow="1"/>
              <a:tblGrid>
                <a:gridCol w="5769450">
                  <a:extLst>
                    <a:ext uri="{9D8B030D-6E8A-4147-A177-3AD203B41FA5}">
                      <a16:colId xmlns:a16="http://schemas.microsoft.com/office/drawing/2014/main" val="3901117423"/>
                    </a:ext>
                  </a:extLst>
                </a:gridCol>
                <a:gridCol w="5651219">
                  <a:extLst>
                    <a:ext uri="{9D8B030D-6E8A-4147-A177-3AD203B41FA5}">
                      <a16:colId xmlns:a16="http://schemas.microsoft.com/office/drawing/2014/main" val="1757285503"/>
                    </a:ext>
                  </a:extLst>
                </a:gridCol>
              </a:tblGrid>
              <a:tr h="629422">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8135660"/>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 tự động mở khi có người và đóng khi không có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hồng ngoại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9141024"/>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tự động bật khi trời tối và tắt khi trời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ánh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8968091"/>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tự động bật khi trời nóng và tắt khi trời mát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nhiệt độ</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3856249"/>
                  </a:ext>
                </a:extLst>
              </a:tr>
              <a:tr h="629422">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Tưới cây tự động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độ ẩm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748862"/>
                  </a:ext>
                </a:extLst>
              </a:tr>
            </a:tbl>
          </a:graphicData>
        </a:graphic>
      </p:graphicFrame>
    </p:spTree>
    <p:extLst>
      <p:ext uri="{BB962C8B-B14F-4D97-AF65-F5344CB8AC3E}">
        <p14:creationId xmlns:p14="http://schemas.microsoft.com/office/powerpoint/2010/main" val="15873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Em hãy cho biết vai trò của các mô đun cảm biến </a:t>
            </a:r>
            <a:r>
              <a:rPr lang="en-US" sz="2800" b="1" smtClean="0">
                <a:latin typeface="Times New Roman" panose="02020603050405020304" pitchFamily="18" charset="0"/>
                <a:cs typeface="Times New Roman" panose="02020603050405020304" pitchFamily="18" charset="0"/>
              </a:rPr>
              <a:t>có ở hình dưới đây</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24220" y="1203803"/>
            <a:ext cx="10756490" cy="5336956"/>
          </a:xfrm>
          <a:prstGeom prst="rect">
            <a:avLst/>
          </a:prstGeom>
        </p:spPr>
      </p:pic>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Em hãy cho biết vai trò của các mô đun cảm biến </a:t>
            </a:r>
            <a:r>
              <a:rPr lang="en-US" sz="2800" b="1" smtClean="0">
                <a:latin typeface="Times New Roman" panose="02020603050405020304" pitchFamily="18" charset="0"/>
                <a:cs typeface="Times New Roman" panose="02020603050405020304" pitchFamily="18" charset="0"/>
              </a:rPr>
              <a:t>có ở hình dưới đây</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49033" y="1274066"/>
            <a:ext cx="5312012" cy="5336956"/>
          </a:xfrm>
          <a:prstGeom prst="rect">
            <a:avLst/>
          </a:prstGeom>
        </p:spPr>
      </p:pic>
      <p:sp>
        <p:nvSpPr>
          <p:cNvPr id="6" name="Rectangle 5"/>
          <p:cNvSpPr/>
          <p:nvPr/>
        </p:nvSpPr>
        <p:spPr>
          <a:xfrm>
            <a:off x="5666672" y="1095611"/>
            <a:ext cx="6096000" cy="5693866"/>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Bài 1.</a:t>
            </a:r>
          </a:p>
          <a:p>
            <a:r>
              <a:rPr lang="vi-VN" sz="2800">
                <a:solidFill>
                  <a:srgbClr val="0000FF"/>
                </a:solidFill>
                <a:latin typeface="Times New Roman" panose="02020603050405020304" pitchFamily="18" charset="0"/>
                <a:cs typeface="Times New Roman" panose="02020603050405020304" pitchFamily="18" charset="0"/>
              </a:rPr>
              <a:t>a) Cảm biến khí Gas sử dụng để cảm biến khí gas trong môi trường (VD: máy phát hiện rò rỉ khí Gas, cảnh báo cháy nổ do khí Gas).</a:t>
            </a:r>
          </a:p>
          <a:p>
            <a:r>
              <a:rPr lang="vi-VN" sz="2800">
                <a:solidFill>
                  <a:srgbClr val="0000FF"/>
                </a:solidFill>
                <a:latin typeface="Times New Roman" panose="02020603050405020304" pitchFamily="18" charset="0"/>
                <a:cs typeface="Times New Roman" panose="02020603050405020304" pitchFamily="18" charset="0"/>
              </a:rPr>
              <a:t>b) Cảm biến âm thanh phát hiện (Cảm biến) âm thanh, tiếng động xung quanh.</a:t>
            </a:r>
          </a:p>
          <a:p>
            <a:r>
              <a:rPr lang="vi-VN" sz="2800">
                <a:solidFill>
                  <a:srgbClr val="0000FF"/>
                </a:solidFill>
                <a:latin typeface="Times New Roman" panose="02020603050405020304" pitchFamily="18" charset="0"/>
                <a:cs typeface="Times New Roman" panose="02020603050405020304" pitchFamily="18" charset="0"/>
              </a:rPr>
              <a:t>c) Cảm biến hồng ngoại dùng để đo và phát hiện bức xạ hồng ngoại có trong môi trường xung quanh.</a:t>
            </a:r>
          </a:p>
          <a:p>
            <a:r>
              <a:rPr lang="vi-VN" sz="2800">
                <a:solidFill>
                  <a:srgbClr val="0000FF"/>
                </a:solidFill>
                <a:latin typeface="Times New Roman" panose="02020603050405020304" pitchFamily="18" charset="0"/>
                <a:cs typeface="Times New Roman" panose="02020603050405020304" pitchFamily="18" charset="0"/>
              </a:rPr>
              <a:t>d) Cảm biến siêu âm sử dụng để đo khoảng cách, chuẩn đoán hình ảnh, đo mức nước,... </a:t>
            </a:r>
          </a:p>
        </p:txBody>
      </p:sp>
    </p:spTree>
    <p:extLst>
      <p:ext uri="{BB962C8B-B14F-4D97-AF65-F5344CB8AC3E}">
        <p14:creationId xmlns:p14="http://schemas.microsoft.com/office/powerpoint/2010/main" val="300580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2000"/>
                                        <p:tgtEl>
                                          <p:spTgt spid="6">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heel(1)">
                                      <p:cBhvr>
                                        <p:cTn id="13" dur="2000"/>
                                        <p:tgtEl>
                                          <p:spTgt spid="6">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heel(1)">
                                      <p:cBhvr>
                                        <p:cTn id="16" dur="2000"/>
                                        <p:tgtEl>
                                          <p:spTgt spid="6">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heel(1)">
                                      <p:cBhvr>
                                        <p:cTn id="19"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677656"/>
          </a:xfrm>
          <a:prstGeom prst="rect">
            <a:avLst/>
          </a:prstGeom>
        </p:spPr>
        <p:txBody>
          <a:bodyPr wrap="square">
            <a:spAutoFit/>
          </a:bodyPr>
          <a:lstStyle/>
          <a:p>
            <a:r>
              <a:rPr lang="vi-VN"/>
              <a:t> </a:t>
            </a:r>
            <a:r>
              <a:rPr lang="nl-NL" sz="2800" b="1">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Vẽ và mô tả sơ đồ khối của mạch điện điều khiển trong một đồ dùng điện gia đình em đang sử dụng. Hãy nêu chức năng của từng khối trong sơ đồ.</a:t>
            </a:r>
          </a:p>
          <a:p>
            <a:r>
              <a:rPr lang="en-US" sz="2800" b="1">
                <a:latin typeface="Times New Roman" panose="02020603050405020304" pitchFamily="18" charset="0"/>
                <a:cs typeface="Times New Roman" panose="02020603050405020304" pitchFamily="18" charset="0"/>
              </a:rPr>
              <a:t>2. Hãy tìm một đồ dùng điện có sử dụng mô đun cảm biến và cho biết đó là mô đun cảm biến nào? Nêu vai trò của mô đun cảm biến đó trong mạch điện điều khiển.</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677656"/>
          </a:xfrm>
          <a:prstGeom prst="rect">
            <a:avLst/>
          </a:prstGeom>
        </p:spPr>
        <p:txBody>
          <a:bodyPr wrap="square">
            <a:spAutoFit/>
          </a:bodyPr>
          <a:lstStyle/>
          <a:p>
            <a:r>
              <a:rPr lang="vi-VN"/>
              <a:t> </a:t>
            </a:r>
            <a:r>
              <a:rPr lang="nl-NL" sz="2800" b="1">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Vẽ và mô tả sơ đồ khối của mạch điện điều khiển trong một đồ dùng điện gia đình em đang sử dụng. Hãy nêu chức năng của từng khối trong sơ đồ.</a:t>
            </a:r>
          </a:p>
          <a:p>
            <a:r>
              <a:rPr lang="en-US" sz="2800" b="1">
                <a:latin typeface="Times New Roman" panose="02020603050405020304" pitchFamily="18" charset="0"/>
                <a:cs typeface="Times New Roman" panose="02020603050405020304" pitchFamily="18" charset="0"/>
              </a:rPr>
              <a:t>2. Hãy tìm một đồ dùng điện có sử dụng mô đun cảm biến và cho biết đó là mô đun cảm biến nào? Nêu vai trò của mô đun cảm biến đó trong mạch điện điều khiển.</a:t>
            </a:r>
          </a:p>
        </p:txBody>
      </p:sp>
      <p:sp>
        <p:nvSpPr>
          <p:cNvPr id="2" name="Rectangle 1"/>
          <p:cNvSpPr/>
          <p:nvPr/>
        </p:nvSpPr>
        <p:spPr>
          <a:xfrm>
            <a:off x="246311" y="3164110"/>
            <a:ext cx="11752400" cy="3477875"/>
          </a:xfrm>
          <a:prstGeom prst="rect">
            <a:avLst/>
          </a:prstGeom>
        </p:spPr>
        <p:txBody>
          <a:bodyPr wrap="square">
            <a:spAutoFit/>
          </a:bodyPr>
          <a:lstStyle/>
          <a:p>
            <a:r>
              <a:rPr lang="en-US" sz="2000">
                <a:solidFill>
                  <a:srgbClr val="0000FF"/>
                </a:solidFill>
                <a:latin typeface="Times New Roman" panose="02020603050405020304" pitchFamily="18" charset="0"/>
                <a:ea typeface="Times New Roman" panose="02020603050405020304" pitchFamily="18" charset="0"/>
              </a:rPr>
              <a:t>1. Mô tả và chức năng của các khối</a:t>
            </a:r>
          </a:p>
          <a:p>
            <a:r>
              <a:rPr lang="en-US" sz="2000">
                <a:solidFill>
                  <a:srgbClr val="0000FF"/>
                </a:solidFill>
                <a:latin typeface="Times New Roman" panose="02020603050405020304" pitchFamily="18" charset="0"/>
                <a:ea typeface="Times New Roman" panose="02020603050405020304" pitchFamily="18" charset="0"/>
              </a:rPr>
              <a:t>- Nguồn điện: Cung cấp điện cho mạch.</a:t>
            </a:r>
          </a:p>
          <a:p>
            <a:r>
              <a:rPr lang="en-US" sz="2000">
                <a:solidFill>
                  <a:srgbClr val="0000FF"/>
                </a:solidFill>
                <a:latin typeface="Times New Roman" panose="02020603050405020304" pitchFamily="18" charset="0"/>
                <a:ea typeface="Times New Roman" panose="02020603050405020304" pitchFamily="18" charset="0"/>
              </a:rPr>
              <a:t>- Thiết bị đóng, cắt: công tắc, nút bấm cơ khí; tiếp điểm đóng cắt.</a:t>
            </a:r>
          </a:p>
          <a:p>
            <a:r>
              <a:rPr lang="en-US" sz="2000">
                <a:solidFill>
                  <a:srgbClr val="0000FF"/>
                </a:solidFill>
                <a:latin typeface="Times New Roman" panose="02020603050405020304" pitchFamily="18" charset="0"/>
                <a:ea typeface="Times New Roman" panose="02020603050405020304" pitchFamily="18" charset="0"/>
              </a:rPr>
              <a:t>- Điều khiển: đóng, cắt nguồn điện cấp cho phụ tải điện bằng tay hoặc từ xa.</a:t>
            </a:r>
          </a:p>
          <a:p>
            <a:r>
              <a:rPr lang="en-US" sz="2000">
                <a:solidFill>
                  <a:srgbClr val="0000FF"/>
                </a:solidFill>
                <a:latin typeface="Times New Roman" panose="02020603050405020304" pitchFamily="18" charset="0"/>
                <a:ea typeface="Times New Roman" panose="02020603050405020304" pitchFamily="18" charset="0"/>
              </a:rPr>
              <a:t>- Phụ tải điện: các thiết bị biến đổi điện năng thành các năng lượng khác phục vụ đời sống, sản xuất.</a:t>
            </a:r>
          </a:p>
          <a:p>
            <a:r>
              <a:rPr lang="en-US" sz="2000">
                <a:solidFill>
                  <a:srgbClr val="0000FF"/>
                </a:solidFill>
                <a:latin typeface="Times New Roman" panose="02020603050405020304" pitchFamily="18" charset="0"/>
                <a:ea typeface="Times New Roman" panose="02020603050405020304" pitchFamily="18" charset="0"/>
              </a:rPr>
              <a:t>2. Mô đun cảm biến nhiệt độ có trong tủ lạnh, máy điều hòa không khí, ... có vai trò đóng/ cắt nguồn điện tùy thuộc vào cảm biến nhiệt độ.</a:t>
            </a:r>
          </a:p>
          <a:p>
            <a:r>
              <a:rPr lang="en-US" sz="2000">
                <a:solidFill>
                  <a:srgbClr val="0000FF"/>
                </a:solidFill>
                <a:latin typeface="Times New Roman" panose="02020603050405020304" pitchFamily="18" charset="0"/>
                <a:ea typeface="Times New Roman" panose="02020603050405020304" pitchFamily="18" charset="0"/>
              </a:rPr>
              <a:t>Mô đun cảm biến ánh sáng có trong đèn tự động ... có vai trò đóng/ cắt nguồn điện tùy thuộc vào cảm biến ánh sáng.</a:t>
            </a:r>
          </a:p>
          <a:p>
            <a:r>
              <a:rPr lang="en-US" sz="2000">
                <a:solidFill>
                  <a:srgbClr val="0000FF"/>
                </a:solidFill>
                <a:latin typeface="Times New Roman" panose="02020603050405020304" pitchFamily="18" charset="0"/>
                <a:ea typeface="Times New Roman" panose="02020603050405020304" pitchFamily="18" charset="0"/>
              </a:rPr>
              <a:t>Mô đun cảm biến hồng ngoại có trong đèn ... có vai trò đóng/ cắt nguồn điện tùy thuộc vào cảm biến hồng ngoại khi có người đi lại.</a:t>
            </a:r>
            <a:endParaRPr lang="en-US" sz="2000">
              <a:solidFill>
                <a:srgbClr val="0000FF"/>
              </a:solidFill>
            </a:endParaRPr>
          </a:p>
        </p:txBody>
      </p:sp>
    </p:spTree>
    <p:extLst>
      <p:ext uri="{BB962C8B-B14F-4D97-AF65-F5344CB8AC3E}">
        <p14:creationId xmlns:p14="http://schemas.microsoft.com/office/powerpoint/2010/main" val="266032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a:t>
            </a:r>
            <a:r>
              <a:rPr lang="en-US" sz="2800" b="1" smtClean="0">
                <a:latin typeface="Times New Roman" panose="02020603050405020304" pitchFamily="18" charset="0"/>
                <a:cs typeface="Times New Roman" panose="02020603050405020304" pitchFamily="18" charset="0"/>
              </a:rPr>
              <a:t>13.2. và cho biết mạch điện điều khiển</a:t>
            </a: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gồm có những bộ phận nào</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262218" y="121112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4532753" y="983256"/>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Thiết bị đóng cắt</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8263075" y="1111468"/>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3182699" y="1794285"/>
            <a:ext cx="1350054"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519736" y="1778075"/>
            <a:ext cx="743339" cy="1"/>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15564" y="4822870"/>
            <a:ext cx="5923110"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13.2. Sơ đồ khối mạch điện điều khiển</a:t>
            </a:r>
            <a:endParaRPr lang="en-US" sz="2400" i="1">
              <a:latin typeface="Times New Roman" panose="02020603050405020304" pitchFamily="18" charset="0"/>
              <a:cs typeface="Times New Roman" panose="02020603050405020304" pitchFamily="18" charset="0"/>
            </a:endParaRPr>
          </a:p>
        </p:txBody>
      </p:sp>
      <p:sp>
        <p:nvSpPr>
          <p:cNvPr id="9" name="Rounded Rectangle 8"/>
          <p:cNvSpPr/>
          <p:nvPr/>
        </p:nvSpPr>
        <p:spPr>
          <a:xfrm>
            <a:off x="4474232" y="3435391"/>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466251" y="938463"/>
            <a:ext cx="3053486" cy="366325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9" idx="0"/>
          </p:cNvCxnSpPr>
          <p:nvPr/>
        </p:nvCxnSpPr>
        <p:spPr>
          <a:xfrm flipH="1" flipV="1">
            <a:off x="5934472" y="2194376"/>
            <a:ext cx="1" cy="1241015"/>
          </a:xfrm>
          <a:prstGeom prst="straightConnector1">
            <a:avLst/>
          </a:prstGeom>
          <a:ln w="1016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76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P spid="9"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a:t>
            </a:r>
            <a:r>
              <a:rPr lang="en-US" sz="2800" b="1" smtClean="0">
                <a:latin typeface="Times New Roman" panose="02020603050405020304" pitchFamily="18" charset="0"/>
                <a:cs typeface="Times New Roman" panose="02020603050405020304" pitchFamily="18" charset="0"/>
              </a:rPr>
              <a:t>13.2. và cho biết mạch điện điều khiển</a:t>
            </a: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gồm có những bộ phận nào</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262218" y="121112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4532753" y="983256"/>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Thiết bị đóng cắt</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8263075" y="1111468"/>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3182699" y="1794285"/>
            <a:ext cx="1350054"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519736" y="1778075"/>
            <a:ext cx="743339" cy="1"/>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15564" y="4822870"/>
            <a:ext cx="5923110"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13.2. Sơ đồ khối mạch điện điều khiển</a:t>
            </a:r>
            <a:endParaRPr lang="en-US" sz="2400" i="1">
              <a:latin typeface="Times New Roman" panose="02020603050405020304" pitchFamily="18" charset="0"/>
              <a:cs typeface="Times New Roman" panose="02020603050405020304" pitchFamily="18" charset="0"/>
            </a:endParaRPr>
          </a:p>
        </p:txBody>
      </p:sp>
      <p:sp>
        <p:nvSpPr>
          <p:cNvPr id="9" name="Rounded Rectangle 8"/>
          <p:cNvSpPr/>
          <p:nvPr/>
        </p:nvSpPr>
        <p:spPr>
          <a:xfrm>
            <a:off x="4474232" y="3435391"/>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466251" y="938463"/>
            <a:ext cx="3053486" cy="366325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9" idx="0"/>
          </p:cNvCxnSpPr>
          <p:nvPr/>
        </p:nvCxnSpPr>
        <p:spPr>
          <a:xfrm flipH="1" flipV="1">
            <a:off x="5934472" y="2194376"/>
            <a:ext cx="1" cy="1241015"/>
          </a:xfrm>
          <a:prstGeom prst="straightConnector1">
            <a:avLst/>
          </a:prstGeom>
          <a:ln w="1016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58010" y="5503412"/>
            <a:ext cx="10552923" cy="954107"/>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Mạch điện điều khiển gồm có nguồn điện; thiết bị đóng cắt và điều khiển; phụ tải điện.</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293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I.Mạch điện điều khiển</a:t>
            </a:r>
          </a:p>
          <a:p>
            <a:r>
              <a:rPr lang="en-US" sz="2800" b="1">
                <a:latin typeface="Times New Roman" panose="02020603050405020304" pitchFamily="18" charset="0"/>
                <a:cs typeface="Times New Roman" panose="02020603050405020304" pitchFamily="18" charset="0"/>
              </a:rPr>
              <a:t>1.Sơ đồ khối mạch điện điều khiển</a:t>
            </a:r>
          </a:p>
          <a:p>
            <a:r>
              <a:rPr lang="en-US" sz="2800">
                <a:latin typeface="Times New Roman" panose="02020603050405020304" pitchFamily="18" charset="0"/>
                <a:cs typeface="Times New Roman" panose="02020603050405020304" pitchFamily="18" charset="0"/>
              </a:rPr>
              <a:t>- Mạch điện điều khiển có chức năng điều khiển đóng, cắt nguồn điện cấp cho phụ tải điện</a:t>
            </a:r>
          </a:p>
          <a:p>
            <a:r>
              <a:rPr lang="en-US" sz="2800">
                <a:latin typeface="Times New Roman" panose="02020603050405020304" pitchFamily="18" charset="0"/>
                <a:cs typeface="Times New Roman" panose="02020603050405020304" pitchFamily="18" charset="0"/>
              </a:rPr>
              <a:t>- Mạch điện gồm</a:t>
            </a:r>
          </a:p>
          <a:p>
            <a:r>
              <a:rPr lang="en-US" sz="2800">
                <a:latin typeface="Times New Roman" panose="02020603050405020304" pitchFamily="18" charset="0"/>
                <a:cs typeface="Times New Roman" panose="02020603050405020304" pitchFamily="18" charset="0"/>
              </a:rPr>
              <a:t>+ Nguồn điện</a:t>
            </a:r>
          </a:p>
          <a:p>
            <a:r>
              <a:rPr lang="en-US" sz="2800">
                <a:latin typeface="Times New Roman" panose="02020603050405020304" pitchFamily="18" charset="0"/>
                <a:cs typeface="Times New Roman" panose="02020603050405020304" pitchFamily="18" charset="0"/>
              </a:rPr>
              <a:t>+ Thiết bị đóng cắt: công tắc, nút bấm cơ khí, tiếp điểm đóng, cắt.</a:t>
            </a:r>
          </a:p>
          <a:p>
            <a:r>
              <a:rPr lang="en-US" sz="2800">
                <a:latin typeface="Times New Roman" panose="02020603050405020304" pitchFamily="18" charset="0"/>
                <a:cs typeface="Times New Roman" panose="02020603050405020304" pitchFamily="18" charset="0"/>
              </a:rPr>
              <a:t>+ Điều khiển trực tiếp bằng tay lên công tắc, nút bấm cơ khí; từ xa hoặc tự động lên tiếp điểm đóng, cắt.</a:t>
            </a:r>
          </a:p>
        </p:txBody>
      </p:sp>
      <p:sp>
        <p:nvSpPr>
          <p:cNvPr id="5" name="Rectangle 4"/>
          <p:cNvSpPr/>
          <p:nvPr/>
        </p:nvSpPr>
        <p:spPr>
          <a:xfrm>
            <a:off x="1850211" y="58242"/>
            <a:ext cx="8827476"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13. MẠCH ĐIỆN ĐIỀU KHIỂN VÀ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87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823" y="307709"/>
            <a:ext cx="11201399" cy="6330483"/>
          </a:xfrm>
          <a:prstGeom prst="rect">
            <a:avLst/>
          </a:prstGeom>
        </p:spPr>
      </p:pic>
    </p:spTree>
    <p:extLst>
      <p:ext uri="{BB962C8B-B14F-4D97-AF65-F5344CB8AC3E}">
        <p14:creationId xmlns:p14="http://schemas.microsoft.com/office/powerpoint/2010/main" val="15750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a:t>
            </a:r>
            <a:r>
              <a:rPr lang="en-US" sz="2800" b="1" smtClean="0">
                <a:latin typeface="Times New Roman" panose="02020603050405020304" pitchFamily="18" charset="0"/>
                <a:cs typeface="Times New Roman" panose="02020603050405020304" pitchFamily="18" charset="0"/>
              </a:rPr>
              <a:t>13.4. và cho biết mô đun cảm biến gồm các phần từ nào? Chức năng của các phần tử đó là gì</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295469" y="1367916"/>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4594070" y="1584908"/>
            <a:ext cx="2920481" cy="53346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Tiếp điểm đóng cắt</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8390894" y="1284473"/>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3244016" y="1771347"/>
            <a:ext cx="1350054"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09413" y="1834509"/>
            <a:ext cx="743339" cy="1"/>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63425" y="5298196"/>
            <a:ext cx="9006347"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13.4. Sơ đồ khối mạch điện điều khiển sử dụng mô đun cảm biến</a:t>
            </a:r>
            <a:endParaRPr lang="en-US" sz="2400" i="1">
              <a:latin typeface="Times New Roman" panose="02020603050405020304" pitchFamily="18" charset="0"/>
              <a:cs typeface="Times New Roman" panose="02020603050405020304" pitchFamily="18" charset="0"/>
            </a:endParaRPr>
          </a:p>
        </p:txBody>
      </p:sp>
      <p:sp>
        <p:nvSpPr>
          <p:cNvPr id="9" name="Rounded Rectangle 8"/>
          <p:cNvSpPr/>
          <p:nvPr/>
        </p:nvSpPr>
        <p:spPr>
          <a:xfrm>
            <a:off x="4674752" y="3919095"/>
            <a:ext cx="2920481" cy="757866"/>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Cảm biến</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594070" y="1464906"/>
            <a:ext cx="3053486" cy="330981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3" idx="0"/>
          </p:cNvCxnSpPr>
          <p:nvPr/>
        </p:nvCxnSpPr>
        <p:spPr>
          <a:xfrm flipH="1" flipV="1">
            <a:off x="6125704" y="1967290"/>
            <a:ext cx="28360" cy="744478"/>
          </a:xfrm>
          <a:prstGeom prst="straightConnector1">
            <a:avLst/>
          </a:prstGeom>
          <a:ln w="1016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693823" y="2711768"/>
            <a:ext cx="2920481" cy="613932"/>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Mạch điện từ</a:t>
            </a:r>
            <a:endParaRPr lang="en-US" sz="2400" b="1">
              <a:solidFill>
                <a:schemeClr val="tx1"/>
              </a:solidFill>
              <a:latin typeface="Times New Roman" panose="02020603050405020304" pitchFamily="18" charset="0"/>
              <a:cs typeface="Times New Roman" panose="02020603050405020304" pitchFamily="18" charset="0"/>
            </a:endParaRPr>
          </a:p>
        </p:txBody>
      </p:sp>
      <p:cxnSp>
        <p:nvCxnSpPr>
          <p:cNvPr id="17" name="Straight Arrow Connector 16"/>
          <p:cNvCxnSpPr/>
          <p:nvPr/>
        </p:nvCxnSpPr>
        <p:spPr>
          <a:xfrm flipH="1" flipV="1">
            <a:off x="6126302" y="3368351"/>
            <a:ext cx="7279" cy="461198"/>
          </a:xfrm>
          <a:prstGeom prst="straightConnector1">
            <a:avLst/>
          </a:prstGeom>
          <a:ln w="1016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23785" y="4835709"/>
            <a:ext cx="2685628"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MÔ ĐUN CẢM BIẾN</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935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P spid="9" grpId="0" animBg="1"/>
      <p:bldP spid="3" grpId="0" animBg="1"/>
      <p:bldP spid="13"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444" y="0"/>
            <a:ext cx="11927633" cy="954107"/>
          </a:xfrm>
          <a:prstGeom prst="rect">
            <a:avLst/>
          </a:prstGeom>
        </p:spPr>
        <p:txBody>
          <a:bodyPr wrap="square">
            <a:spAutoFit/>
          </a:bodyPr>
          <a:lstStyle/>
          <a:p>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 sát Hình 13.4 và cho biết: Mô đun cảm biến gồm có các phần tử nào? Chức năng của các phần tử đó là gì?</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79444" y="1056149"/>
            <a:ext cx="10534801" cy="3497190"/>
          </a:xfrm>
          <a:prstGeom prst="rect">
            <a:avLst/>
          </a:prstGeom>
        </p:spPr>
      </p:pic>
      <p:sp>
        <p:nvSpPr>
          <p:cNvPr id="7" name="Rectangle 6"/>
          <p:cNvSpPr/>
          <p:nvPr/>
        </p:nvSpPr>
        <p:spPr>
          <a:xfrm>
            <a:off x="379444" y="4553339"/>
            <a:ext cx="10378752"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Cảm biến: Cảm nhận và biến đổi các tín hiệu đầu vào (ánh sáng, nhiệt độ, độ ẩm, áp suất, chuyển động,...) thành tín hiệu đầu ra để đưa vào mạch điện tử xử lí.</a:t>
            </a:r>
          </a:p>
          <a:p>
            <a:r>
              <a:rPr lang="vi-VN" sz="2400">
                <a:solidFill>
                  <a:srgbClr val="FF0000"/>
                </a:solidFill>
                <a:latin typeface="Times New Roman" panose="02020603050405020304" pitchFamily="18" charset="0"/>
                <a:cs typeface="Times New Roman" panose="02020603050405020304" pitchFamily="18" charset="0"/>
              </a:rPr>
              <a:t>- Mạch điện tử: Nhận và xử lí tín hiệu đầu ra của cảm biến để điều khiển tiếp điểm đóng, cắt.</a:t>
            </a:r>
          </a:p>
          <a:p>
            <a:r>
              <a:rPr lang="vi-VN" sz="2400">
                <a:solidFill>
                  <a:srgbClr val="FF0000"/>
                </a:solidFill>
                <a:latin typeface="Times New Roman" panose="02020603050405020304" pitchFamily="18" charset="0"/>
                <a:cs typeface="Times New Roman" panose="02020603050405020304" pitchFamily="18" charset="0"/>
              </a:rPr>
              <a:t>- Tiếp điểm đóng cắt: Nhận tín hiệu từ mạch điện tử để đóng, cắt nguồn điện cấp cho phụ tải điện.</a:t>
            </a:r>
          </a:p>
        </p:txBody>
      </p:sp>
    </p:spTree>
    <p:extLst>
      <p:ext uri="{BB962C8B-B14F-4D97-AF65-F5344CB8AC3E}">
        <p14:creationId xmlns:p14="http://schemas.microsoft.com/office/powerpoint/2010/main" val="195505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1143</TotalTime>
  <Words>1924</Words>
  <Application>Microsoft Office PowerPoint</Application>
  <PresentationFormat>Widescreen</PresentationFormat>
  <Paragraphs>173</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129</cp:revision>
  <dcterms:created xsi:type="dcterms:W3CDTF">2023-06-21T22:05:51Z</dcterms:created>
  <dcterms:modified xsi:type="dcterms:W3CDTF">2024-02-22T00:18:21Z</dcterms:modified>
</cp:coreProperties>
</file>