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/WFs1tYxA4yJI08fvUFkpgXS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7F37CA-26AB-4D19-A051-5796F715E6EE}">
  <a:tblStyle styleId="{5F7F37CA-26AB-4D19-A051-5796F715E6E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526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747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77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942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648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08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139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459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20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82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589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30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917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914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33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6163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108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693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55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86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459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058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24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732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29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36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8.jp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487067" y="17897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82974" y="455012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 diễu hành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828288" y="348292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/fləʊt/ 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5357" y="1789723"/>
            <a:ext cx="6473209" cy="364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7001" y="16348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597119" y="43981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diễu hành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204553" y="3252091"/>
            <a:ext cx="259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/pəˈreɪd/ 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2309" y="1919881"/>
            <a:ext cx="5982312" cy="339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97849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535518" y="4526917"/>
            <a:ext cx="22487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1676043" y="325209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/fiːst/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9600" y="1466828"/>
            <a:ext cx="6057751" cy="403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fireworks display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36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697780" y="481444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màn bắn pháo hoa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722176" y="382042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/ˈfɑɪəwɜ:rks dɪˈspleɪ/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0056" y="1710467"/>
            <a:ext cx="6580782" cy="4427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13"/>
          <p:cNvGraphicFramePr/>
          <p:nvPr/>
        </p:nvGraphicFramePr>
        <p:xfrm>
          <a:off x="1122115" y="137724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lt1"/>
                          </a:solidFill>
                        </a:rPr>
                        <a:t>New words</a:t>
                      </a:r>
                      <a:endParaRPr sz="25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lt1"/>
                          </a:solidFill>
                        </a:rPr>
                        <a:t>Pronunciation</a:t>
                      </a:r>
                      <a:endParaRPr sz="25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lt1"/>
                          </a:solidFill>
                        </a:rPr>
                        <a:t>Meaning</a:t>
                      </a:r>
                      <a:endParaRPr sz="25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/ˈfəʊk dɑːns/</a:t>
                      </a:r>
                      <a:r>
                        <a:rPr lang="en-US" sz="2400" u="none" strike="noStrike" cap="none"/>
                        <a:t>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 múa/ nhảy dân gian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/ˈkɒstjuːm/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 phục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fləʊt/</a:t>
                      </a:r>
                      <a:r>
                        <a:rPr lang="en-US" sz="2400" u="none" strike="noStrike" cap="none"/>
                        <a:t>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 diễu hành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/pəˈreɪd/</a:t>
                      </a:r>
                      <a:r>
                        <a:rPr lang="en-US" sz="2400" u="none" strike="noStrike" cap="none"/>
                        <a:t>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 hành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/fiːst/</a:t>
                      </a:r>
                      <a:r>
                        <a:rPr lang="en-US" sz="2400" u="none" strike="noStrike" cap="none"/>
                        <a:t> 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 tiệc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/ˈfɑɪərwɜ:rks dɪˈspleɪ/</a:t>
                      </a:r>
                      <a:r>
                        <a:rPr lang="en-US" sz="2400" u="none" strike="noStrike" cap="none"/>
                        <a:t> 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41"/>
          <p:cNvCxnSpPr>
            <a:stCxn id="246" idx="3"/>
            <a:endCxn id="247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253" name="Google Shape;253;p41"/>
          <p:cNvCxnSpPr>
            <a:stCxn id="247" idx="1"/>
            <a:endCxn id="248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254" name="Google Shape;254;p41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/>
        </p:nvSpPr>
        <p:spPr>
          <a:xfrm>
            <a:off x="996738" y="1248139"/>
            <a:ext cx="25705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7648" y="579130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3723" y="1729568"/>
            <a:ext cx="4083261" cy="50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7648" y="1709763"/>
            <a:ext cx="4046536" cy="398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998329" y="1124322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again. Who did the following activities? Tick (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the correct column. Sometimes you need to tick both.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80" name="Google Shape;280;p17"/>
          <p:cNvGraphicFramePr/>
          <p:nvPr/>
        </p:nvGraphicFramePr>
        <p:xfrm>
          <a:off x="371061" y="216661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793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Ms Hoa</a:t>
                      </a: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Mark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4.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5.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1" name="Google Shape;281;p17"/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9579" y="2235556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4">
            <a:alphaModFix/>
          </a:blip>
          <a:srcRect l="7654" t="6987" r="20606"/>
          <a:stretch/>
        </p:blipFill>
        <p:spPr>
          <a:xfrm>
            <a:off x="5205150" y="2190007"/>
            <a:ext cx="1285128" cy="160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985107" y="1195732"/>
            <a:ext cx="75216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a word or phrase from the box under each picture.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7" name="Google Shape;297;p42"/>
          <p:cNvGraphicFramePr/>
          <p:nvPr/>
        </p:nvGraphicFramePr>
        <p:xfrm>
          <a:off x="730487" y="176954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1081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costumes           feast           float           fireworks display           parade          folk dance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8" name="Google Shape;298;p42"/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1267502" y="3807283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677702" y="6260076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4023360" y="6260076"/>
            <a:ext cx="3625327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fireworks display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8639659" y="6226209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487067" y="117051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539852" y="106787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163" y="2272219"/>
            <a:ext cx="2057400" cy="14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225" y="4703740"/>
            <a:ext cx="2265731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4917" y="4678358"/>
            <a:ext cx="2290634" cy="158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2227" y="4678358"/>
            <a:ext cx="2273183" cy="153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22" name="Google Shape;32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help Ss practise the words/phrases in 3.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1256" y="2620724"/>
            <a:ext cx="5285591" cy="330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2709670" y="254747"/>
              <a:ext cx="865284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AROUND THE WORLD</a:t>
              </a:r>
              <a:endPara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3371811" y="1598383"/>
            <a:ext cx="5200314" cy="1462322"/>
            <a:chOff x="7097851" y="1343323"/>
            <a:chExt cx="5200314" cy="1462322"/>
          </a:xfrm>
        </p:grpSpPr>
        <p:sp>
          <p:nvSpPr>
            <p:cNvPr id="101" name="Google Shape;101;p2"/>
            <p:cNvSpPr/>
            <p:nvPr/>
          </p:nvSpPr>
          <p:spPr>
            <a:xfrm>
              <a:off x="7641511" y="1686544"/>
              <a:ext cx="4656654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97851" y="1343323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8767521" y="2220645"/>
              <a:ext cx="3078699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8422168" y="1724338"/>
              <a:ext cx="387599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70819" y="3158256"/>
            <a:ext cx="6360951" cy="33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2"/>
          <p:cNvGrpSpPr/>
          <p:nvPr/>
        </p:nvGrpSpPr>
        <p:grpSpPr>
          <a:xfrm>
            <a:off x="635557" y="1131597"/>
            <a:ext cx="10580791" cy="830956"/>
            <a:chOff x="132951" y="1060159"/>
            <a:chExt cx="10580791" cy="830956"/>
          </a:xfrm>
        </p:grpSpPr>
        <p:sp>
          <p:nvSpPr>
            <p:cNvPr id="335" name="Google Shape;335;p22"/>
            <p:cNvSpPr txBox="1"/>
            <p:nvPr/>
          </p:nvSpPr>
          <p:spPr>
            <a:xfrm>
              <a:off x="643187" y="1060159"/>
              <a:ext cx="100705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2"/>
          <p:cNvSpPr txBox="1"/>
          <p:nvPr/>
        </p:nvSpPr>
        <p:spPr>
          <a:xfrm>
            <a:off x="886858" y="2142141"/>
            <a:ext cx="1093595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dancers performed ___________ at the Tulip Festival.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New Year’s Eve, we went to Hoan Kiem Lake to watch the ______________.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Tet, we usually prepare a ___________ with special food.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 hold flower ___________ in several countries to welcome the new season.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___________ carried the dancers in special ___________.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2"/>
          <p:cNvSpPr txBox="1"/>
          <p:nvPr/>
        </p:nvSpPr>
        <p:spPr>
          <a:xfrm>
            <a:off x="4247840" y="2410415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dances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8820572" y="3143801"/>
            <a:ext cx="2373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5369441" y="389560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3899552" y="4600588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2"/>
          <p:cNvSpPr txBox="1"/>
          <p:nvPr/>
        </p:nvSpPr>
        <p:spPr>
          <a:xfrm>
            <a:off x="2092261" y="533701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7348898" y="5342069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/>
          <p:nvPr/>
        </p:nvSpPr>
        <p:spPr>
          <a:xfrm>
            <a:off x="2330033" y="1365780"/>
            <a:ext cx="7604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festival is it? Match each description with a festival.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730" y="1392343"/>
            <a:ext cx="1138592" cy="402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7" name="Google Shape;357;p23"/>
          <p:cNvGraphicFramePr/>
          <p:nvPr/>
        </p:nvGraphicFramePr>
        <p:xfrm>
          <a:off x="628984" y="210373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706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eat moon cakes.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a.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Tomatina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throw tomatoes.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b.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Cheese rolling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 eat </a:t>
                      </a:r>
                      <a:r>
                        <a:rPr lang="en-US" sz="2400" b="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banh chung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c.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Christmas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decorate pine trees and give each other gifts.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d. Tet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People chase after a wheel of cheese.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e.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Mid-Autumn Festival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8" name="Google Shape;358;p23"/>
          <p:cNvSpPr txBox="1"/>
          <p:nvPr/>
        </p:nvSpPr>
        <p:spPr>
          <a:xfrm>
            <a:off x="7855530" y="2251357"/>
            <a:ext cx="7984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e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7855530" y="3023184"/>
            <a:ext cx="645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a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7855529" y="3764847"/>
            <a:ext cx="645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d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7855528" y="4536674"/>
            <a:ext cx="645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c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3"/>
          <p:cNvSpPr txBox="1"/>
          <p:nvPr/>
        </p:nvSpPr>
        <p:spPr>
          <a:xfrm>
            <a:off x="7855527" y="5308501"/>
            <a:ext cx="6450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b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43"/>
          <p:cNvCxnSpPr>
            <a:stCxn id="369" idx="3"/>
            <a:endCxn id="37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376" name="Google Shape;376;p43"/>
          <p:cNvCxnSpPr>
            <a:stCxn id="370" idx="1"/>
            <a:endCxn id="37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377" name="Google Shape;377;p43"/>
          <p:cNvCxnSpPr>
            <a:stCxn id="371" idx="3"/>
            <a:endCxn id="37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379" name="Google Shape;379;p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3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44"/>
          <p:cNvGrpSpPr/>
          <p:nvPr/>
        </p:nvGrpSpPr>
        <p:grpSpPr>
          <a:xfrm>
            <a:off x="2768535" y="2001752"/>
            <a:ext cx="6202344" cy="4057837"/>
            <a:chOff x="435431" y="1156"/>
            <a:chExt cx="6202344" cy="4057837"/>
          </a:xfrm>
        </p:grpSpPr>
        <p:sp>
          <p:nvSpPr>
            <p:cNvPr id="391" name="Google Shape;391;p44"/>
            <p:cNvSpPr/>
            <p:nvPr/>
          </p:nvSpPr>
          <p:spPr>
            <a:xfrm>
              <a:off x="435431" y="2188865"/>
              <a:ext cx="6202344" cy="187012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4"/>
            <p:cNvSpPr txBox="1"/>
            <p:nvPr/>
          </p:nvSpPr>
          <p:spPr>
            <a:xfrm>
              <a:off x="435431" y="2188865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84900" rIns="184900" bIns="184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435431" y="1156"/>
              <a:ext cx="6202344" cy="187012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4"/>
            <p:cNvSpPr txBox="1"/>
            <p:nvPr/>
          </p:nvSpPr>
          <p:spPr>
            <a:xfrm>
              <a:off x="435431" y="1156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84900" rIns="184900" bIns="184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Topic of the unit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2766334" y="159946"/>
              <a:ext cx="3277194" cy="158790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4"/>
            <p:cNvSpPr txBox="1"/>
            <p:nvPr/>
          </p:nvSpPr>
          <p:spPr>
            <a:xfrm>
              <a:off x="2812842" y="206454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 around the world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4359211" y="174785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8" name="Google Shape;398;p44"/>
            <p:cNvSpPr/>
            <p:nvPr/>
          </p:nvSpPr>
          <p:spPr>
            <a:xfrm>
              <a:off x="2766334" y="2383011"/>
              <a:ext cx="3277194" cy="158790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4"/>
            <p:cNvSpPr txBox="1"/>
            <p:nvPr/>
          </p:nvSpPr>
          <p:spPr>
            <a:xfrm>
              <a:off x="2812842" y="2429519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</a:t>
              </a:r>
              <a:endPara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44"/>
          <p:cNvSpPr txBox="1"/>
          <p:nvPr/>
        </p:nvSpPr>
        <p:spPr>
          <a:xfrm>
            <a:off x="1094859" y="1320896"/>
            <a:ext cx="23934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487067" y="2044046"/>
            <a:ext cx="77475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at least 3 festivals around the world.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workbook.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Unit project.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5"/>
          <p:cNvSpPr txBox="1"/>
          <p:nvPr/>
        </p:nvSpPr>
        <p:spPr>
          <a:xfrm>
            <a:off x="1094859" y="1309879"/>
            <a:ext cx="20773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/>
          <p:nvPr/>
        </p:nvSpPr>
        <p:spPr>
          <a:xfrm>
            <a:off x="2951748" y="5993141"/>
            <a:ext cx="6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 b="1" dirty="0">
                <a:latin typeface="Calibri" panose="020F0502020204030204" pitchFamily="34" charset="0"/>
              </a:rPr>
              <a:t>Website: </a:t>
            </a:r>
            <a:r>
              <a:rPr lang="en-GB" sz="1800" b="1" i="1" dirty="0" err="1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err="1">
                <a:latin typeface="Calibri" panose="020F0502020204030204" pitchFamily="34" charset="0"/>
              </a:rPr>
              <a:t>facebook.com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r>
              <a:rPr lang="en-GB" sz="18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 smtClean="0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1996992" y="2079061"/>
            <a:ext cx="84908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an overview about the topic 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Festivals around the world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gain vocabulary to talk about festivals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7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7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7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7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7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7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37"/>
          <p:cNvCxnSpPr>
            <a:stCxn id="119" idx="3"/>
            <a:endCxn id="12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26" name="Google Shape;126;p37"/>
          <p:cNvCxnSpPr>
            <a:stCxn id="120" idx="1"/>
            <a:endCxn id="12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27" name="Google Shape;127;p37"/>
          <p:cNvCxnSpPr>
            <a:stCxn id="121" idx="3"/>
            <a:endCxn id="12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29" name="Google Shape;129;p37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7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7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8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8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8"/>
          <p:cNvSpPr/>
          <p:nvPr/>
        </p:nvSpPr>
        <p:spPr>
          <a:xfrm>
            <a:off x="5762460" y="3012830"/>
            <a:ext cx="5756878" cy="182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Stage aim: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introduce and lead in the topic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367" y="2717979"/>
            <a:ext cx="3061148" cy="30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279225" y="1083307"/>
            <a:ext cx="8986343" cy="154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guess the name of the festival?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 ever heard of this festival? What do you know about it?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6449" y="2936582"/>
            <a:ext cx="5803302" cy="38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9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9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9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39"/>
          <p:cNvCxnSpPr>
            <a:stCxn id="158" idx="3"/>
            <a:endCxn id="159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63" name="Google Shape;163;p39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9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students use key language more appropriately before they read and listen.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39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/>
        </p:nvSpPr>
        <p:spPr>
          <a:xfrm>
            <a:off x="646055" y="1714736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folk dance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04016" y="4498237"/>
            <a:ext cx="55152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 nhảy/ múa dân gian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401393" y="3349902"/>
            <a:ext cx="3201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/ˈfəʊkdɑːns/ 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1610" y="1978135"/>
            <a:ext cx="5102711" cy="382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290544" y="17733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costume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7067" y="4547124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trang phục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541106" y="3375623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/ˈkɒstjuːm/</a:t>
            </a:r>
            <a:endParaRPr sz="3600" b="1" i="0" u="none" strike="noStrike" cap="non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536709"/>
            <a:ext cx="5585369" cy="451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916</Words>
  <Application>Microsoft Office PowerPoint</Application>
  <PresentationFormat>Widescreen</PresentationFormat>
  <Paragraphs>215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Open Sans</vt:lpstr>
      <vt:lpstr>Courier New</vt:lpstr>
      <vt:lpstr>Arial</vt:lpstr>
      <vt:lpstr>Calibri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4</cp:revision>
  <dcterms:modified xsi:type="dcterms:W3CDTF">2023-04-19T04:21:12Z</dcterms:modified>
</cp:coreProperties>
</file>