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1"/>
  </p:notesMasterIdLst>
  <p:sldIdLst>
    <p:sldId id="331" r:id="rId2"/>
    <p:sldId id="292" r:id="rId3"/>
    <p:sldId id="359" r:id="rId4"/>
    <p:sldId id="393" r:id="rId5"/>
    <p:sldId id="392" r:id="rId6"/>
    <p:sldId id="391" r:id="rId7"/>
    <p:sldId id="315" r:id="rId8"/>
    <p:sldId id="338" r:id="rId9"/>
    <p:sldId id="368" r:id="rId10"/>
    <p:sldId id="394" r:id="rId11"/>
    <p:sldId id="398" r:id="rId12"/>
    <p:sldId id="399" r:id="rId13"/>
    <p:sldId id="395" r:id="rId14"/>
    <p:sldId id="396" r:id="rId15"/>
    <p:sldId id="310" r:id="rId16"/>
    <p:sldId id="375" r:id="rId17"/>
    <p:sldId id="397" r:id="rId18"/>
    <p:sldId id="376" r:id="rId19"/>
    <p:sldId id="356" r:id="rId2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FF6"/>
    <a:srgbClr val="EDF7E1"/>
    <a:srgbClr val="FFFCEF"/>
    <a:srgbClr val="FFF1B3"/>
    <a:srgbClr val="D9FFF5"/>
    <a:srgbClr val="0000FF"/>
    <a:srgbClr val="FF00FF"/>
    <a:srgbClr val="00602B"/>
    <a:srgbClr val="C8FFFF"/>
    <a:srgbClr val="B2DE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356" autoAdjust="0"/>
  </p:normalViewPr>
  <p:slideViewPr>
    <p:cSldViewPr>
      <p:cViewPr varScale="1">
        <p:scale>
          <a:sx n="73" d="100"/>
          <a:sy n="73" d="100"/>
        </p:scale>
        <p:origin x="618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2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4.wav"/><Relationship Id="rId7" Type="http://schemas.openxmlformats.org/officeDocument/2006/relationships/image" Target="../media/image1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7</a:t>
            </a:r>
          </a:p>
        </p:txBody>
      </p:sp>
    </p:spTree>
    <p:extLst>
      <p:ext uri="{BB962C8B-B14F-4D97-AF65-F5344CB8AC3E}">
        <p14:creationId xmlns:p14="http://schemas.microsoft.com/office/powerpoint/2010/main" val="760211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612">
        <p15:prstTrans prst="peelOff"/>
      </p:transition>
    </mc:Choice>
    <mc:Fallback xmlns="">
      <p:transition spd="slow" advTm="56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30B0AC-4334-3EFA-F974-BC308B5477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t="65043" r="43125" b="27124"/>
          <a:stretch/>
        </p:blipFill>
        <p:spPr>
          <a:xfrm>
            <a:off x="1990725" y="3989278"/>
            <a:ext cx="8143875" cy="765492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828800" y="584089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Đọc từng nét nhạc (Bè 2)</a:t>
            </a:r>
            <a:endParaRPr lang="en-US" sz="3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2025" y="2076505"/>
            <a:ext cx="219075" cy="466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4543" y="4187896"/>
            <a:ext cx="219075" cy="466725"/>
          </a:xfrm>
          <a:prstGeom prst="rect">
            <a:avLst/>
          </a:prstGeom>
        </p:spPr>
      </p:pic>
      <p:sp>
        <p:nvSpPr>
          <p:cNvPr id="11" name="Oval 10"/>
          <p:cNvSpPr>
            <a:spLocks noChangeAspect="1"/>
          </p:cNvSpPr>
          <p:nvPr/>
        </p:nvSpPr>
        <p:spPr bwMode="auto">
          <a:xfrm>
            <a:off x="1351650" y="1977278"/>
            <a:ext cx="548749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6583" y="3127165"/>
            <a:ext cx="219075" cy="466725"/>
          </a:xfrm>
          <a:prstGeom prst="rect">
            <a:avLst/>
          </a:prstGeom>
        </p:spPr>
      </p:pic>
      <p:sp>
        <p:nvSpPr>
          <p:cNvPr id="28" name="Left Brace 27">
            <a:extLst>
              <a:ext uri="{FF2B5EF4-FFF2-40B4-BE49-F238E27FC236}">
                <a16:creationId xmlns:a16="http://schemas.microsoft.com/office/drawing/2014/main" id="{02382EDD-F97C-4026-ABC5-0C16A6C6DFE4}"/>
              </a:ext>
            </a:extLst>
          </p:cNvPr>
          <p:cNvSpPr/>
          <p:nvPr/>
        </p:nvSpPr>
        <p:spPr bwMode="auto">
          <a:xfrm>
            <a:off x="891262" y="1830459"/>
            <a:ext cx="583775" cy="2970141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0410621-8AD3-4C2F-830C-464A646E21CD}"/>
              </a:ext>
            </a:extLst>
          </p:cNvPr>
          <p:cNvSpPr>
            <a:spLocks noChangeAspect="1"/>
          </p:cNvSpPr>
          <p:nvPr/>
        </p:nvSpPr>
        <p:spPr bwMode="auto">
          <a:xfrm>
            <a:off x="1432560" y="4060001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47EA78-98E4-AE82-881F-C608BBF052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21" t="40468" r="43125" b="50948"/>
          <a:stretch/>
        </p:blipFill>
        <p:spPr>
          <a:xfrm>
            <a:off x="1952920" y="1890425"/>
            <a:ext cx="8105480" cy="83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502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28A4C27-09D3-4445-8913-A91AE2582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228600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Minh hoạ đọc nhạc từng bè và đọc ghép 2 bè </a:t>
            </a:r>
            <a:endParaRPr lang="en-US" sz="3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CD6 BaiDocNhac So 6">
            <a:hlinkClick r:id="" action="ppaction://media"/>
            <a:extLst>
              <a:ext uri="{FF2B5EF4-FFF2-40B4-BE49-F238E27FC236}">
                <a16:creationId xmlns:a16="http://schemas.microsoft.com/office/drawing/2014/main" id="{19B14C0E-0416-2EB2-907A-4111E74619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990600"/>
            <a:ext cx="10210800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57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6300" y="2247900"/>
            <a:ext cx="219075" cy="466725"/>
          </a:xfrm>
          <a:prstGeom prst="rect">
            <a:avLst/>
          </a:prstGeom>
        </p:spPr>
      </p:pic>
      <p:sp>
        <p:nvSpPr>
          <p:cNvPr id="11" name="Oval 10"/>
          <p:cNvSpPr>
            <a:spLocks noChangeAspect="1"/>
          </p:cNvSpPr>
          <p:nvPr/>
        </p:nvSpPr>
        <p:spPr bwMode="auto">
          <a:xfrm>
            <a:off x="1280160" y="449580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9F3F5B3C-7B54-49E0-934E-1F6F72D9CD64}"/>
              </a:ext>
            </a:extLst>
          </p:cNvPr>
          <p:cNvSpPr/>
          <p:nvPr/>
        </p:nvSpPr>
        <p:spPr bwMode="auto">
          <a:xfrm>
            <a:off x="892385" y="1499687"/>
            <a:ext cx="586525" cy="4182928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8D5FD18-C98D-455F-95C2-4B964F9EC321}"/>
              </a:ext>
            </a:extLst>
          </p:cNvPr>
          <p:cNvSpPr>
            <a:spLocks noChangeAspect="1"/>
          </p:cNvSpPr>
          <p:nvPr/>
        </p:nvSpPr>
        <p:spPr bwMode="auto">
          <a:xfrm>
            <a:off x="1295400" y="212979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D5C3862-D49D-4724-8155-382ED4717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6905" y="3381275"/>
            <a:ext cx="219075" cy="46672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9148670-B17C-4003-8C57-A98D6FD24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6300" y="4639075"/>
            <a:ext cx="219075" cy="466725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FF0FBED0-0228-417D-8C18-AB5C94793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457200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Ghép bè từng nét nhạc</a:t>
            </a:r>
            <a:endParaRPr lang="en-US" sz="3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751DAF-3EFD-64F7-6182-B49371256E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50" t="31950" r="42500" b="50001"/>
          <a:stretch/>
        </p:blipFill>
        <p:spPr>
          <a:xfrm>
            <a:off x="1881925" y="1551824"/>
            <a:ext cx="8023860" cy="16710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E02066-3E6C-83D1-F532-C99A3DFE0D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26" t="32222" r="41249" b="50000"/>
          <a:stretch/>
        </p:blipFill>
        <p:spPr>
          <a:xfrm>
            <a:off x="1881925" y="4036674"/>
            <a:ext cx="8233715" cy="164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15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6 Bai doc nhac 6 be 1 Bb BQ">
            <a:hlinkClick r:id="" action="ppaction://media"/>
            <a:extLst>
              <a:ext uri="{FF2B5EF4-FFF2-40B4-BE49-F238E27FC236}">
                <a16:creationId xmlns:a16="http://schemas.microsoft.com/office/drawing/2014/main" id="{7AEE36E9-81C9-5E5B-89BA-C3DD177A97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9105" y="533400"/>
            <a:ext cx="11149495" cy="627159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5FDDAD8-BD4C-61D7-9579-34C044791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6200"/>
            <a:ext cx="11658600" cy="762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 hoàn chỉnh bè 1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56719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6 Bai doc nhac 6 be 2 Bb BQ">
            <a:hlinkClick r:id="" action="ppaction://media"/>
            <a:extLst>
              <a:ext uri="{FF2B5EF4-FFF2-40B4-BE49-F238E27FC236}">
                <a16:creationId xmlns:a16="http://schemas.microsoft.com/office/drawing/2014/main" id="{D5DF595F-2DF5-78AA-2E37-71DC0FBCE1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557212"/>
            <a:ext cx="11201400" cy="630078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5FDDAD8-BD4C-61D7-9579-34C044791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6200"/>
            <a:ext cx="11658600" cy="762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 hoàn chỉnh bè 2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50407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6 BaiDocNhac So 6 hai be Bb BQ">
            <a:hlinkClick r:id="" action="ppaction://media"/>
            <a:extLst>
              <a:ext uri="{FF2B5EF4-FFF2-40B4-BE49-F238E27FC236}">
                <a16:creationId xmlns:a16="http://schemas.microsoft.com/office/drawing/2014/main" id="{B92A779C-44D3-D43E-B6B5-2E1C82E2B0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533400"/>
            <a:ext cx="10972800" cy="61722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8BF282B-53FF-DB36-35B3-029FD7F9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6200"/>
            <a:ext cx="11658600" cy="762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 hoàn chỉnh cả hai bè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799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11506200" cy="842656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II. Hoà tấu</a:t>
            </a:r>
            <a:endParaRPr lang="en-US" sz="32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41101E-5BB7-FC01-3BD3-7CB6DDDC9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19200"/>
            <a:ext cx="9829799" cy="507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91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2025" y="2305105"/>
            <a:ext cx="219075" cy="466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4543" y="4416496"/>
            <a:ext cx="219075" cy="466725"/>
          </a:xfrm>
          <a:prstGeom prst="rect">
            <a:avLst/>
          </a:prstGeom>
        </p:spPr>
      </p:pic>
      <p:sp>
        <p:nvSpPr>
          <p:cNvPr id="11" name="Oval 10"/>
          <p:cNvSpPr>
            <a:spLocks noChangeAspect="1"/>
          </p:cNvSpPr>
          <p:nvPr/>
        </p:nvSpPr>
        <p:spPr bwMode="auto">
          <a:xfrm>
            <a:off x="1351650" y="2205878"/>
            <a:ext cx="548749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6583" y="3355765"/>
            <a:ext cx="219075" cy="466725"/>
          </a:xfrm>
          <a:prstGeom prst="rect">
            <a:avLst/>
          </a:prstGeom>
        </p:spPr>
      </p:pic>
      <p:sp>
        <p:nvSpPr>
          <p:cNvPr id="28" name="Left Brace 27">
            <a:extLst>
              <a:ext uri="{FF2B5EF4-FFF2-40B4-BE49-F238E27FC236}">
                <a16:creationId xmlns:a16="http://schemas.microsoft.com/office/drawing/2014/main" id="{02382EDD-F97C-4026-ABC5-0C16A6C6DFE4}"/>
              </a:ext>
            </a:extLst>
          </p:cNvPr>
          <p:cNvSpPr/>
          <p:nvPr/>
        </p:nvSpPr>
        <p:spPr bwMode="auto">
          <a:xfrm>
            <a:off x="891262" y="2059059"/>
            <a:ext cx="583775" cy="2970141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0410621-8AD3-4C2F-830C-464A646E21CD}"/>
              </a:ext>
            </a:extLst>
          </p:cNvPr>
          <p:cNvSpPr>
            <a:spLocks noChangeAspect="1"/>
          </p:cNvSpPr>
          <p:nvPr/>
        </p:nvSpPr>
        <p:spPr bwMode="auto">
          <a:xfrm>
            <a:off x="1432560" y="4288601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EA3EFC-0565-92B6-B968-5D72153ED3C5}"/>
              </a:ext>
            </a:extLst>
          </p:cNvPr>
          <p:cNvSpPr txBox="1"/>
          <p:nvPr/>
        </p:nvSpPr>
        <p:spPr>
          <a:xfrm>
            <a:off x="4648200" y="986135"/>
            <a:ext cx="2286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KÈN PHÍM 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2EB03B-B77C-9A6A-9C08-9486574AF4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01" t="35091" r="45266" b="54945"/>
          <a:stretch/>
        </p:blipFill>
        <p:spPr>
          <a:xfrm>
            <a:off x="1981255" y="2125503"/>
            <a:ext cx="7543745" cy="9224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470798-2184-B9E3-4E50-B23A86508C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75" t="34359" r="44375" b="55555"/>
          <a:stretch/>
        </p:blipFill>
        <p:spPr>
          <a:xfrm>
            <a:off x="2133600" y="4079240"/>
            <a:ext cx="7612380" cy="93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041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95799" y="838200"/>
            <a:ext cx="320040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NHẠC CỤ GÕ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5A2F03-496A-065B-25F5-793468E629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25" t="44444" r="44375" b="36667"/>
          <a:stretch/>
        </p:blipFill>
        <p:spPr>
          <a:xfrm>
            <a:off x="1143000" y="2669176"/>
            <a:ext cx="9753600" cy="2438400"/>
          </a:xfrm>
          <a:prstGeom prst="rect">
            <a:avLst/>
          </a:prstGeom>
        </p:spPr>
      </p:pic>
      <p:pic>
        <p:nvPicPr>
          <p:cNvPr id="4" name="Be nhac cu go am thanh">
            <a:hlinkClick r:id="" action="ppaction://media"/>
            <a:extLst>
              <a:ext uri="{FF2B5EF4-FFF2-40B4-BE49-F238E27FC236}">
                <a16:creationId xmlns:a16="http://schemas.microsoft.com/office/drawing/2014/main" id="{3CB889E2-5122-C102-E8F7-63045FC1BA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599" y="17813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46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9174"/>
            <a:ext cx="12192000" cy="6877174"/>
            <a:chOff x="0" y="0"/>
            <a:chExt cx="12192000" cy="68771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" t="32903" r="2321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68" y="3181228"/>
              <a:ext cx="3200400" cy="369594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11430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</a:rPr>
              <a:t>DẶN DÒ VỀ NHÀ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1828801"/>
            <a:ext cx="7772400" cy="1219199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Đọc thành thạo hai bè của  </a:t>
            </a:r>
            <a:r>
              <a:rPr lang="en-US" sz="2800" i="1">
                <a:solidFill>
                  <a:srgbClr val="0000FF"/>
                </a:solidFill>
              </a:rPr>
              <a:t>Bài đọc nhạc số 6</a:t>
            </a:r>
            <a:endParaRPr lang="en-US" sz="280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Tập chơi các bè của bài hoà tấu.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2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371600" y="2438400"/>
            <a:ext cx="9525000" cy="2057400"/>
          </a:xfrm>
        </p:spPr>
        <p:txBody>
          <a:bodyPr/>
          <a:lstStyle/>
          <a:p>
            <a:r>
              <a:rPr lang="en-US" sz="36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Tiết</a:t>
            </a:r>
            <a:r>
              <a:rPr lang="vi-VN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3</a:t>
            </a:r>
          </a:p>
          <a:p>
            <a:pPr algn="just"/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– Luyện đọc gam theo mẫu; </a:t>
            </a:r>
            <a:r>
              <a:rPr lang="en-US" b="1" i="1">
                <a:solidFill>
                  <a:srgbClr val="C00000"/>
                </a:solidFill>
                <a:cs typeface="Times New Roman" panose="02020603050405020304" pitchFamily="18" charset="0"/>
              </a:rPr>
              <a:t>Bài đọc nhạc số 6</a:t>
            </a:r>
          </a:p>
          <a:p>
            <a:pPr algn="just"/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– Hoà tấu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0A779A09-7D0D-DB9C-CC13-C65ADD064F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248616"/>
            <a:ext cx="7772400" cy="1470025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 RU CỦA MẸ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6"/>
          <p:cNvSpPr txBox="1">
            <a:spLocks/>
          </p:cNvSpPr>
          <p:nvPr/>
        </p:nvSpPr>
        <p:spPr bwMode="auto">
          <a:xfrm>
            <a:off x="0" y="76200"/>
            <a:ext cx="1219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b="1" kern="0">
                <a:solidFill>
                  <a:srgbClr val="0000FF"/>
                </a:solidFill>
                <a:cs typeface="Times New Roman" panose="02020603050405020304" pitchFamily="18" charset="0"/>
              </a:rPr>
              <a:t>I. </a:t>
            </a:r>
            <a:r>
              <a:rPr lang="en-US" b="1">
                <a:solidFill>
                  <a:srgbClr val="0000FF"/>
                </a:solidFill>
                <a:cs typeface="Times New Roman" panose="02020603050405020304" pitchFamily="18" charset="0"/>
              </a:rPr>
              <a:t>Luyện đọc gam theo mẫu; </a:t>
            </a:r>
            <a:r>
              <a:rPr lang="en-US" b="1" i="1">
                <a:solidFill>
                  <a:srgbClr val="0000FF"/>
                </a:solidFill>
                <a:cs typeface="Times New Roman" panose="02020603050405020304" pitchFamily="18" charset="0"/>
              </a:rPr>
              <a:t>Bài đọc nhạc số 6</a:t>
            </a:r>
            <a:endParaRPr lang="en-US" b="1" kern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800" ker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37EC46F-B444-7847-D5D8-900FED43AFEB}"/>
              </a:ext>
            </a:extLst>
          </p:cNvPr>
          <p:cNvGrpSpPr/>
          <p:nvPr/>
        </p:nvGrpSpPr>
        <p:grpSpPr>
          <a:xfrm>
            <a:off x="2540000" y="693090"/>
            <a:ext cx="6949440" cy="6088710"/>
            <a:chOff x="2540000" y="693090"/>
            <a:chExt cx="6949440" cy="608871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C719F40-0DDB-98DE-B000-D4B127857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40000" y="3063240"/>
              <a:ext cx="6949440" cy="371856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E0DD71F-88C5-36BB-4D05-324C13AD64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9223"/>
            <a:stretch/>
          </p:blipFill>
          <p:spPr>
            <a:xfrm>
              <a:off x="2650809" y="693090"/>
              <a:ext cx="6813231" cy="14405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71CC92B-20A6-755B-4135-E98463F2D3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4495"/>
            <a:stretch/>
          </p:blipFill>
          <p:spPr>
            <a:xfrm>
              <a:off x="2625409" y="2296160"/>
              <a:ext cx="6813231" cy="604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9422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am Truc C =Bb BQ 2">
            <a:hlinkClick r:id="" action="ppaction://media"/>
            <a:extLst>
              <a:ext uri="{FF2B5EF4-FFF2-40B4-BE49-F238E27FC236}">
                <a16:creationId xmlns:a16="http://schemas.microsoft.com/office/drawing/2014/main" id="{4518988A-D345-02A5-11C3-5C1DB421D8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390" r="4236"/>
          <a:stretch/>
        </p:blipFill>
        <p:spPr>
          <a:xfrm>
            <a:off x="1257300" y="609600"/>
            <a:ext cx="9677400" cy="550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4284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6 Doc Gam theo Mau Bb BQ">
            <a:hlinkClick r:id="" action="ppaction://media"/>
            <a:extLst>
              <a:ext uri="{FF2B5EF4-FFF2-40B4-BE49-F238E27FC236}">
                <a16:creationId xmlns:a16="http://schemas.microsoft.com/office/drawing/2014/main" id="{0AE1CF8C-AB27-28F8-0C54-CDBFF793B4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900" y="990600"/>
            <a:ext cx="10744200" cy="496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94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14660"/>
          <a:stretch/>
        </p:blipFill>
        <p:spPr>
          <a:xfrm>
            <a:off x="1018251" y="4562407"/>
            <a:ext cx="1058684" cy="7070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3600" y="4615147"/>
            <a:ext cx="2034981" cy="1371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200" b="1">
                <a:solidFill>
                  <a:srgbClr val="0000FF"/>
                </a:solidFill>
                <a:cs typeface="Times New Roman" panose="02020603050405020304" pitchFamily="18" charset="0"/>
              </a:rPr>
              <a:t>–</a:t>
            </a:r>
            <a:r>
              <a:rPr lang="en-US" sz="2200" b="1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>
                <a:solidFill>
                  <a:srgbClr val="0000FF"/>
                </a:solidFill>
              </a:rPr>
              <a:t>Nhịp: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200" b="1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sz="2200" b="1">
                <a:solidFill>
                  <a:srgbClr val="0000FF"/>
                </a:solidFill>
              </a:rPr>
              <a:t>Cao độ: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200" b="1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sz="2200" b="1">
                <a:solidFill>
                  <a:srgbClr val="0000FF"/>
                </a:solidFill>
              </a:rPr>
              <a:t>Trường độ: </a:t>
            </a:r>
            <a:endParaRPr lang="vi-VN" sz="2200" b="1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2514600" y="622924"/>
            <a:ext cx="1322147" cy="9499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96F4EC-2A80-3DFE-A490-4BB3B8D25A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51" t="24881" r="33749" b="24881"/>
          <a:stretch/>
        </p:blipFill>
        <p:spPr>
          <a:xfrm>
            <a:off x="1750107" y="224190"/>
            <a:ext cx="8691785" cy="427161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570429D-1C40-8E71-8FD8-714F16D1109B}"/>
              </a:ext>
            </a:extLst>
          </p:cNvPr>
          <p:cNvGrpSpPr/>
          <p:nvPr/>
        </p:nvGrpSpPr>
        <p:grpSpPr>
          <a:xfrm>
            <a:off x="2140724" y="4487549"/>
            <a:ext cx="9746476" cy="2255900"/>
            <a:chOff x="2140724" y="4487549"/>
            <a:chExt cx="9746476" cy="2255900"/>
          </a:xfrm>
        </p:grpSpPr>
        <p:sp>
          <p:nvSpPr>
            <p:cNvPr id="13" name="TextBox 12"/>
            <p:cNvSpPr txBox="1"/>
            <p:nvPr/>
          </p:nvSpPr>
          <p:spPr>
            <a:xfrm>
              <a:off x="3544824" y="5066228"/>
              <a:ext cx="382668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>
                  <a:solidFill>
                    <a:srgbClr val="C00000"/>
                  </a:solidFill>
                </a:rPr>
                <a:t>Đô, Rê, Mi, Pha, Son, La, Si</a:t>
              </a:r>
              <a:endParaRPr lang="vi-VN" sz="2200" b="1">
                <a:solidFill>
                  <a:srgbClr val="C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989832" y="5547586"/>
              <a:ext cx="76687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>
                  <a:solidFill>
                    <a:srgbClr val="C00000"/>
                  </a:solidFill>
                </a:rPr>
                <a:t>Nốt trắng chấm dôi, nốt trắng, nốt đen chấm dôi,</a:t>
              </a:r>
            </a:p>
            <a:p>
              <a:r>
                <a:rPr lang="en-US" sz="2200" b="1">
                  <a:solidFill>
                    <a:srgbClr val="C00000"/>
                  </a:solidFill>
                </a:rPr>
                <a:t>nốt đen, nốt móc đơn, dấu lặng đen</a:t>
              </a:r>
              <a:endParaRPr lang="vi-VN" sz="2200" b="1">
                <a:solidFill>
                  <a:srgbClr val="C00000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9B5CDEE-1F8D-4EC8-A75E-885E868AAF0E}"/>
                </a:ext>
              </a:extLst>
            </p:cNvPr>
            <p:cNvSpPr txBox="1"/>
            <p:nvPr/>
          </p:nvSpPr>
          <p:spPr>
            <a:xfrm>
              <a:off x="2140724" y="6312562"/>
              <a:ext cx="97464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i="1">
                  <a:solidFill>
                    <a:srgbClr val="0000FF"/>
                  </a:solidFill>
                  <a:cs typeface="Times New Roman" panose="02020603050405020304" pitchFamily="18" charset="0"/>
                </a:rPr>
                <a:t>   </a:t>
              </a:r>
              <a:r>
                <a:rPr lang="en-US" sz="2200" b="1" i="1">
                  <a:solidFill>
                    <a:srgbClr val="00B050"/>
                  </a:solidFill>
                  <a:cs typeface="Times New Roman" panose="02020603050405020304" pitchFamily="18" charset="0"/>
                </a:rPr>
                <a:t>*  </a:t>
              </a:r>
              <a:r>
                <a:rPr lang="en-US" sz="2200" i="1">
                  <a:solidFill>
                    <a:srgbClr val="00B050"/>
                  </a:solidFill>
                </a:rPr>
                <a:t>Bài đọc nhạc có 2 bè; mỗi bè gồm 2 nét nhạc</a:t>
              </a:r>
              <a:r>
                <a:rPr lang="pt-BR" sz="2200" i="1">
                  <a:solidFill>
                    <a:srgbClr val="00B050"/>
                  </a:solidFill>
                </a:rPr>
                <a:t>: 4n + 4n</a:t>
              </a:r>
              <a:endParaRPr lang="vi-VN" sz="2200" i="1">
                <a:solidFill>
                  <a:srgbClr val="00B050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C3FAF73-087B-1D0B-4E0A-F26B816A0814}"/>
                </a:ext>
              </a:extLst>
            </p:cNvPr>
            <p:cNvGrpSpPr/>
            <p:nvPr/>
          </p:nvGrpSpPr>
          <p:grpSpPr>
            <a:xfrm>
              <a:off x="3257350" y="4487549"/>
              <a:ext cx="462742" cy="678737"/>
              <a:chOff x="3257350" y="4369713"/>
              <a:chExt cx="462742" cy="678737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3257350" y="4369713"/>
                <a:ext cx="46274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>
                    <a:solidFill>
                      <a:srgbClr val="C00000"/>
                    </a:solidFill>
                    <a:sym typeface="Maestro" panose="02000506050000020004" pitchFamily="2" charset="2"/>
                  </a:rPr>
                  <a:t>3</a:t>
                </a:r>
                <a:endParaRPr lang="vi-VN" sz="22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59F9577-4766-AC58-B31E-ABFE620A2566}"/>
                  </a:ext>
                </a:extLst>
              </p:cNvPr>
              <p:cNvSpPr txBox="1"/>
              <p:nvPr/>
            </p:nvSpPr>
            <p:spPr>
              <a:xfrm>
                <a:off x="3258890" y="4617563"/>
                <a:ext cx="34176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b="1">
                    <a:solidFill>
                      <a:srgbClr val="C00000"/>
                    </a:solidFill>
                    <a:sym typeface="Maestro" panose="02000506050000020004" pitchFamily="2" charset="2"/>
                  </a:rPr>
                  <a:t>4</a:t>
                </a:r>
                <a:endParaRPr lang="vi-VN" sz="2200" b="1">
                  <a:solidFill>
                    <a:srgbClr val="C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0376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04800"/>
            <a:ext cx="7620000" cy="944562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Luyện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tập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tiết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tấu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E253FD-8CCE-46A6-8110-D72C8C9E7CC8}"/>
              </a:ext>
            </a:extLst>
          </p:cNvPr>
          <p:cNvSpPr txBox="1"/>
          <p:nvPr/>
        </p:nvSpPr>
        <p:spPr>
          <a:xfrm>
            <a:off x="5037641" y="1595735"/>
            <a:ext cx="2048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00FF"/>
                </a:solidFill>
              </a:rPr>
              <a:t>Mẫu tiết tấu 1</a:t>
            </a:r>
            <a:endParaRPr lang="vi-VN" sz="2400">
              <a:solidFill>
                <a:srgbClr val="0000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400E2E-319F-411B-98C9-8F8085157ED4}"/>
              </a:ext>
            </a:extLst>
          </p:cNvPr>
          <p:cNvSpPr txBox="1"/>
          <p:nvPr/>
        </p:nvSpPr>
        <p:spPr>
          <a:xfrm>
            <a:off x="5029200" y="4191000"/>
            <a:ext cx="2048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00FF"/>
                </a:solidFill>
              </a:rPr>
              <a:t>Mẫu tiết tấu 2</a:t>
            </a:r>
            <a:endParaRPr lang="vi-VN" sz="2400">
              <a:solidFill>
                <a:srgbClr val="0000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F2FC48-87B7-5195-6E2C-2B6797461D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0" y="2596048"/>
            <a:ext cx="5147310" cy="5267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656DFB-70A0-933A-B221-239FC0661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00" y="5206920"/>
            <a:ext cx="5200650" cy="546735"/>
          </a:xfrm>
          <a:prstGeom prst="rect">
            <a:avLst/>
          </a:prstGeom>
        </p:spPr>
      </p:pic>
      <p:pic>
        <p:nvPicPr>
          <p:cNvPr id="3" name="Mau TT 1">
            <a:hlinkClick r:id="" action="ppaction://media"/>
            <a:extLst>
              <a:ext uri="{FF2B5EF4-FFF2-40B4-BE49-F238E27FC236}">
                <a16:creationId xmlns:a16="http://schemas.microsoft.com/office/drawing/2014/main" id="{6110629C-99FD-33B7-A2B1-1253DF2510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24800" y="1623367"/>
            <a:ext cx="406400" cy="406400"/>
          </a:xfrm>
          <a:prstGeom prst="rect">
            <a:avLst/>
          </a:prstGeom>
        </p:spPr>
      </p:pic>
      <p:pic>
        <p:nvPicPr>
          <p:cNvPr id="4" name="Mau TT 2">
            <a:hlinkClick r:id="" action="ppaction://media"/>
            <a:extLst>
              <a:ext uri="{FF2B5EF4-FFF2-40B4-BE49-F238E27FC236}">
                <a16:creationId xmlns:a16="http://schemas.microsoft.com/office/drawing/2014/main" id="{CF0A4AB2-9EA9-8A55-6BEA-30E6B48DC6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24800" y="42186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58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doc nhac 6 nghe mau">
            <a:hlinkClick r:id="" action="ppaction://media"/>
            <a:extLst>
              <a:ext uri="{FF2B5EF4-FFF2-40B4-BE49-F238E27FC236}">
                <a16:creationId xmlns:a16="http://schemas.microsoft.com/office/drawing/2014/main" id="{4410A26A-00CF-7589-67A5-53EFF37CFF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685800"/>
            <a:ext cx="9400540" cy="6000345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12192000" cy="6858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Nghe mẫu </a:t>
            </a:r>
            <a:endParaRPr lang="en-US" sz="3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562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828800" y="812689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Đọc từng nét nhạc (Bè 1)</a:t>
            </a:r>
            <a:endParaRPr lang="en-US" sz="3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2025" y="2305105"/>
            <a:ext cx="219075" cy="466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4543" y="4416496"/>
            <a:ext cx="219075" cy="466725"/>
          </a:xfrm>
          <a:prstGeom prst="rect">
            <a:avLst/>
          </a:prstGeom>
        </p:spPr>
      </p:pic>
      <p:sp>
        <p:nvSpPr>
          <p:cNvPr id="11" name="Oval 10"/>
          <p:cNvSpPr>
            <a:spLocks noChangeAspect="1"/>
          </p:cNvSpPr>
          <p:nvPr/>
        </p:nvSpPr>
        <p:spPr bwMode="auto">
          <a:xfrm>
            <a:off x="1351650" y="2205878"/>
            <a:ext cx="548749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6583" y="3355765"/>
            <a:ext cx="219075" cy="466725"/>
          </a:xfrm>
          <a:prstGeom prst="rect">
            <a:avLst/>
          </a:prstGeom>
        </p:spPr>
      </p:pic>
      <p:sp>
        <p:nvSpPr>
          <p:cNvPr id="28" name="Left Brace 27">
            <a:extLst>
              <a:ext uri="{FF2B5EF4-FFF2-40B4-BE49-F238E27FC236}">
                <a16:creationId xmlns:a16="http://schemas.microsoft.com/office/drawing/2014/main" id="{02382EDD-F97C-4026-ABC5-0C16A6C6DFE4}"/>
              </a:ext>
            </a:extLst>
          </p:cNvPr>
          <p:cNvSpPr/>
          <p:nvPr/>
        </p:nvSpPr>
        <p:spPr bwMode="auto">
          <a:xfrm>
            <a:off x="891262" y="2059059"/>
            <a:ext cx="583775" cy="2970141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0410621-8AD3-4C2F-830C-464A646E21CD}"/>
              </a:ext>
            </a:extLst>
          </p:cNvPr>
          <p:cNvSpPr>
            <a:spLocks noChangeAspect="1"/>
          </p:cNvSpPr>
          <p:nvPr/>
        </p:nvSpPr>
        <p:spPr bwMode="auto">
          <a:xfrm>
            <a:off x="1432560" y="4288601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E3C72CF-5E9E-FD03-456D-5238A87350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74" t="37778" r="45626" b="53124"/>
          <a:stretch/>
        </p:blipFill>
        <p:spPr>
          <a:xfrm>
            <a:off x="1981200" y="2076297"/>
            <a:ext cx="7818120" cy="8891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5F57A2F-C905-DD0D-67BD-D636FDC9B0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75" t="37778" r="44375" b="53124"/>
          <a:stretch/>
        </p:blipFill>
        <p:spPr>
          <a:xfrm>
            <a:off x="2034540" y="4140085"/>
            <a:ext cx="8035290" cy="88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26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8051</TotalTime>
  <Words>217</Words>
  <Application>Microsoft Office PowerPoint</Application>
  <PresentationFormat>Widescreen</PresentationFormat>
  <Paragraphs>40</Paragraphs>
  <Slides>19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Maestro</vt:lpstr>
      <vt:lpstr>Times New Roman</vt:lpstr>
      <vt:lpstr>Wingdings</vt:lpstr>
      <vt:lpstr>Default Design</vt:lpstr>
      <vt:lpstr>PowerPoint Presentation</vt:lpstr>
      <vt:lpstr>Chủ đề 6 LỜI RU CỦA MẸ</vt:lpstr>
      <vt:lpstr>PowerPoint Presentation</vt:lpstr>
      <vt:lpstr>PowerPoint Presentation</vt:lpstr>
      <vt:lpstr>PowerPoint Presentation</vt:lpstr>
      <vt:lpstr>PowerPoint Presentation</vt:lpstr>
      <vt:lpstr>Luyện tập tiết tấu</vt:lpstr>
      <vt:lpstr>Nghe mẫu </vt:lpstr>
      <vt:lpstr>Đọc từng nét nhạc (Bè 1)</vt:lpstr>
      <vt:lpstr>Đọc từng nét nhạc (Bè 2)</vt:lpstr>
      <vt:lpstr>Minh hoạ đọc nhạc từng bè và đọc ghép 2 bè </vt:lpstr>
      <vt:lpstr>Ghép bè từng nét nhạc</vt:lpstr>
      <vt:lpstr>Đọc nhạc hoàn chỉnh bè 1</vt:lpstr>
      <vt:lpstr>Đọc nhạc hoàn chỉnh bè 2</vt:lpstr>
      <vt:lpstr>Đọc nhạc hoàn chỉnh cả hai bè</vt:lpstr>
      <vt:lpstr>II. Hoà tấu</vt:lpstr>
      <vt:lpstr>PowerPoint Presentation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Nguyet</cp:lastModifiedBy>
  <cp:revision>274</cp:revision>
  <dcterms:created xsi:type="dcterms:W3CDTF">2006-11-06T13:45:38Z</dcterms:created>
  <dcterms:modified xsi:type="dcterms:W3CDTF">2024-02-26T16:36:30Z</dcterms:modified>
</cp:coreProperties>
</file>