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65" r:id="rId3"/>
    <p:sldId id="267" r:id="rId4"/>
    <p:sldId id="268" r:id="rId5"/>
    <p:sldId id="269" r:id="rId6"/>
    <p:sldId id="259" r:id="rId7"/>
    <p:sldId id="260" r:id="rId8"/>
    <p:sldId id="261" r:id="rId9"/>
    <p:sldId id="262" r:id="rId10"/>
    <p:sldId id="263" r:id="rId11"/>
    <p:sldId id="257" r:id="rId12"/>
    <p:sldId id="258" r:id="rId13"/>
    <p:sldId id="26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3F7F54-23AC-41BF-A5B2-84F9C994971B}" type="datetimeFigureOut">
              <a:rPr lang="en-US" smtClean="0"/>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5E2BC6-8712-4DF7-8198-50DD83E8D4E7}" type="slidenum">
              <a:rPr lang="en-US" smtClean="0"/>
              <a:t>‹#›</a:t>
            </a:fld>
            <a:endParaRPr lang="en-US"/>
          </a:p>
        </p:txBody>
      </p:sp>
    </p:spTree>
    <p:extLst>
      <p:ext uri="{BB962C8B-B14F-4D97-AF65-F5344CB8AC3E}">
        <p14:creationId xmlns:p14="http://schemas.microsoft.com/office/powerpoint/2010/main" val="112766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3F7F54-23AC-41BF-A5B2-84F9C994971B}" type="datetimeFigureOut">
              <a:rPr lang="en-US" smtClean="0"/>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5E2BC6-8712-4DF7-8198-50DD83E8D4E7}" type="slidenum">
              <a:rPr lang="en-US" smtClean="0"/>
              <a:t>‹#›</a:t>
            </a:fld>
            <a:endParaRPr lang="en-US"/>
          </a:p>
        </p:txBody>
      </p:sp>
    </p:spTree>
    <p:extLst>
      <p:ext uri="{BB962C8B-B14F-4D97-AF65-F5344CB8AC3E}">
        <p14:creationId xmlns:p14="http://schemas.microsoft.com/office/powerpoint/2010/main" val="3037518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3F7F54-23AC-41BF-A5B2-84F9C994971B}" type="datetimeFigureOut">
              <a:rPr lang="en-US" smtClean="0"/>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5E2BC6-8712-4DF7-8198-50DD83E8D4E7}" type="slidenum">
              <a:rPr lang="en-US" smtClean="0"/>
              <a:t>‹#›</a:t>
            </a:fld>
            <a:endParaRPr lang="en-US"/>
          </a:p>
        </p:txBody>
      </p:sp>
    </p:spTree>
    <p:extLst>
      <p:ext uri="{BB962C8B-B14F-4D97-AF65-F5344CB8AC3E}">
        <p14:creationId xmlns:p14="http://schemas.microsoft.com/office/powerpoint/2010/main" val="29855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3F7F54-23AC-41BF-A5B2-84F9C994971B}" type="datetimeFigureOut">
              <a:rPr lang="en-US" smtClean="0"/>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5E2BC6-8712-4DF7-8198-50DD83E8D4E7}" type="slidenum">
              <a:rPr lang="en-US" smtClean="0"/>
              <a:t>‹#›</a:t>
            </a:fld>
            <a:endParaRPr lang="en-US"/>
          </a:p>
        </p:txBody>
      </p:sp>
    </p:spTree>
    <p:extLst>
      <p:ext uri="{BB962C8B-B14F-4D97-AF65-F5344CB8AC3E}">
        <p14:creationId xmlns:p14="http://schemas.microsoft.com/office/powerpoint/2010/main" val="3685779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3F7F54-23AC-41BF-A5B2-84F9C994971B}" type="datetimeFigureOut">
              <a:rPr lang="en-US" smtClean="0"/>
              <a:t>2/29/2024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5E2BC6-8712-4DF7-8198-50DD83E8D4E7}" type="slidenum">
              <a:rPr lang="en-US" smtClean="0"/>
              <a:t>‹#›</a:t>
            </a:fld>
            <a:endParaRPr lang="en-US"/>
          </a:p>
        </p:txBody>
      </p:sp>
    </p:spTree>
    <p:extLst>
      <p:ext uri="{BB962C8B-B14F-4D97-AF65-F5344CB8AC3E}">
        <p14:creationId xmlns:p14="http://schemas.microsoft.com/office/powerpoint/2010/main" val="175851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3F7F54-23AC-41BF-A5B2-84F9C994971B}" type="datetimeFigureOut">
              <a:rPr lang="en-US" smtClean="0"/>
              <a:t>2/29/2024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5E2BC6-8712-4DF7-8198-50DD83E8D4E7}" type="slidenum">
              <a:rPr lang="en-US" smtClean="0"/>
              <a:t>‹#›</a:t>
            </a:fld>
            <a:endParaRPr lang="en-US"/>
          </a:p>
        </p:txBody>
      </p:sp>
    </p:spTree>
    <p:extLst>
      <p:ext uri="{BB962C8B-B14F-4D97-AF65-F5344CB8AC3E}">
        <p14:creationId xmlns:p14="http://schemas.microsoft.com/office/powerpoint/2010/main" val="1948222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3F7F54-23AC-41BF-A5B2-84F9C994971B}" type="datetimeFigureOut">
              <a:rPr lang="en-US" smtClean="0"/>
              <a:t>2/29/2024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5E2BC6-8712-4DF7-8198-50DD83E8D4E7}" type="slidenum">
              <a:rPr lang="en-US" smtClean="0"/>
              <a:t>‹#›</a:t>
            </a:fld>
            <a:endParaRPr lang="en-US"/>
          </a:p>
        </p:txBody>
      </p:sp>
    </p:spTree>
    <p:extLst>
      <p:ext uri="{BB962C8B-B14F-4D97-AF65-F5344CB8AC3E}">
        <p14:creationId xmlns:p14="http://schemas.microsoft.com/office/powerpoint/2010/main" val="2788121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3F7F54-23AC-41BF-A5B2-84F9C994971B}" type="datetimeFigureOut">
              <a:rPr lang="en-US" smtClean="0"/>
              <a:t>2/29/2024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5E2BC6-8712-4DF7-8198-50DD83E8D4E7}" type="slidenum">
              <a:rPr lang="en-US" smtClean="0"/>
              <a:t>‹#›</a:t>
            </a:fld>
            <a:endParaRPr lang="en-US"/>
          </a:p>
        </p:txBody>
      </p:sp>
    </p:spTree>
    <p:extLst>
      <p:ext uri="{BB962C8B-B14F-4D97-AF65-F5344CB8AC3E}">
        <p14:creationId xmlns:p14="http://schemas.microsoft.com/office/powerpoint/2010/main" val="4126657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3F7F54-23AC-41BF-A5B2-84F9C994971B}" type="datetimeFigureOut">
              <a:rPr lang="en-US" smtClean="0"/>
              <a:t>2/29/2024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5E2BC6-8712-4DF7-8198-50DD83E8D4E7}" type="slidenum">
              <a:rPr lang="en-US" smtClean="0"/>
              <a:t>‹#›</a:t>
            </a:fld>
            <a:endParaRPr lang="en-US"/>
          </a:p>
        </p:txBody>
      </p:sp>
    </p:spTree>
    <p:extLst>
      <p:ext uri="{BB962C8B-B14F-4D97-AF65-F5344CB8AC3E}">
        <p14:creationId xmlns:p14="http://schemas.microsoft.com/office/powerpoint/2010/main" val="4061141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3F7F54-23AC-41BF-A5B2-84F9C994971B}" type="datetimeFigureOut">
              <a:rPr lang="en-US" smtClean="0"/>
              <a:t>2/29/2024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5E2BC6-8712-4DF7-8198-50DD83E8D4E7}" type="slidenum">
              <a:rPr lang="en-US" smtClean="0"/>
              <a:t>‹#›</a:t>
            </a:fld>
            <a:endParaRPr lang="en-US"/>
          </a:p>
        </p:txBody>
      </p:sp>
    </p:spTree>
    <p:extLst>
      <p:ext uri="{BB962C8B-B14F-4D97-AF65-F5344CB8AC3E}">
        <p14:creationId xmlns:p14="http://schemas.microsoft.com/office/powerpoint/2010/main" val="1387416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3F7F54-23AC-41BF-A5B2-84F9C994971B}" type="datetimeFigureOut">
              <a:rPr lang="en-US" smtClean="0"/>
              <a:t>2/29/2024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5E2BC6-8712-4DF7-8198-50DD83E8D4E7}" type="slidenum">
              <a:rPr lang="en-US" smtClean="0"/>
              <a:t>‹#›</a:t>
            </a:fld>
            <a:endParaRPr lang="en-US"/>
          </a:p>
        </p:txBody>
      </p:sp>
    </p:spTree>
    <p:extLst>
      <p:ext uri="{BB962C8B-B14F-4D97-AF65-F5344CB8AC3E}">
        <p14:creationId xmlns:p14="http://schemas.microsoft.com/office/powerpoint/2010/main" val="1988155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3F7F54-23AC-41BF-A5B2-84F9C994971B}" type="datetimeFigureOut">
              <a:rPr lang="en-US" smtClean="0"/>
              <a:t>2/29/2024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5E2BC6-8712-4DF7-8198-50DD83E8D4E7}" type="slidenum">
              <a:rPr lang="en-US" smtClean="0"/>
              <a:t>‹#›</a:t>
            </a:fld>
            <a:endParaRPr lang="en-US"/>
          </a:p>
        </p:txBody>
      </p:sp>
    </p:spTree>
    <p:extLst>
      <p:ext uri="{BB962C8B-B14F-4D97-AF65-F5344CB8AC3E}">
        <p14:creationId xmlns:p14="http://schemas.microsoft.com/office/powerpoint/2010/main" val="16787941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1947" y="1135625"/>
            <a:ext cx="7698658" cy="954107"/>
          </a:xfrm>
          <a:prstGeom prst="rect">
            <a:avLst/>
          </a:prstGeom>
          <a:noFill/>
        </p:spPr>
        <p:txBody>
          <a:bodyPr wrap="square" rtlCol="0">
            <a:spAutoFit/>
          </a:bodyPr>
          <a:lstStyle/>
          <a:p>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Hãy </a:t>
            </a:r>
            <a:r>
              <a:rPr lang="vi-VN" sz="2800" dirty="0">
                <a:latin typeface="Times New Roman" pitchFamily="18" charset="0"/>
                <a:cs typeface="Times New Roman" pitchFamily="18" charset="0"/>
              </a:rPr>
              <a:t>kể tên một số dụng cụ trong gia đình có bộ phận cách điện.</a:t>
            </a:r>
            <a:endParaRPr lang="en-US" sz="2800" dirty="0">
              <a:latin typeface="Times New Roman" pitchFamily="18" charset="0"/>
              <a:cs typeface="Times New Roman" pitchFamily="18" charset="0"/>
            </a:endParaRPr>
          </a:p>
        </p:txBody>
      </p:sp>
      <p:sp>
        <p:nvSpPr>
          <p:cNvPr id="5" name="TextBox 4"/>
          <p:cNvSpPr txBox="1"/>
          <p:nvPr/>
        </p:nvSpPr>
        <p:spPr>
          <a:xfrm>
            <a:off x="663677" y="2138517"/>
            <a:ext cx="5987845" cy="2677656"/>
          </a:xfrm>
          <a:prstGeom prst="rect">
            <a:avLst/>
          </a:prstGeom>
          <a:noFill/>
        </p:spPr>
        <p:txBody>
          <a:bodyPr wrap="square" rtlCol="0">
            <a:spAutoFit/>
          </a:bodyPr>
          <a:lstStyle/>
          <a:p>
            <a:r>
              <a:rPr lang="vi-VN" sz="2800" dirty="0">
                <a:latin typeface="Times New Roman" pitchFamily="18" charset="0"/>
                <a:cs typeface="Times New Roman" pitchFamily="18" charset="0"/>
              </a:rPr>
              <a:t>Một số dụng cụ trong gia đình có bộ phận cách điện:</a:t>
            </a:r>
          </a:p>
          <a:p>
            <a:r>
              <a:rPr lang="vi-VN" sz="2800" dirty="0">
                <a:latin typeface="Times New Roman" pitchFamily="18" charset="0"/>
                <a:cs typeface="Times New Roman" pitchFamily="18" charset="0"/>
              </a:rPr>
              <a:t>- Bút thử điện.</a:t>
            </a:r>
          </a:p>
          <a:p>
            <a:r>
              <a:rPr lang="vi-VN" sz="2800" dirty="0">
                <a:latin typeface="Times New Roman" pitchFamily="18" charset="0"/>
                <a:cs typeface="Times New Roman" pitchFamily="18" charset="0"/>
              </a:rPr>
              <a:t>- Kìm</a:t>
            </a:r>
          </a:p>
          <a:p>
            <a:r>
              <a:rPr lang="vi-VN" sz="2800" dirty="0">
                <a:latin typeface="Times New Roman" pitchFamily="18" charset="0"/>
                <a:cs typeface="Times New Roman" pitchFamily="18" charset="0"/>
              </a:rPr>
              <a:t>- Tua vít</a:t>
            </a:r>
          </a:p>
          <a:p>
            <a:endParaRPr lang="en-US" sz="2800" dirty="0">
              <a:latin typeface="Times New Roman" pitchFamily="18" charset="0"/>
              <a:cs typeface="Times New Roman" pitchFamily="18" charset="0"/>
            </a:endParaRPr>
          </a:p>
        </p:txBody>
      </p:sp>
      <p:sp>
        <p:nvSpPr>
          <p:cNvPr id="6" name="TextBox 5"/>
          <p:cNvSpPr txBox="1"/>
          <p:nvPr/>
        </p:nvSpPr>
        <p:spPr>
          <a:xfrm>
            <a:off x="663677" y="339213"/>
            <a:ext cx="8244349" cy="646331"/>
          </a:xfrm>
          <a:prstGeom prst="rect">
            <a:avLst/>
          </a:prstGeom>
          <a:noFill/>
        </p:spPr>
        <p:txBody>
          <a:bodyPr wrap="square" rtlCol="0">
            <a:spAutoFit/>
          </a:bodyPr>
          <a:lstStyle/>
          <a:p>
            <a:pPr algn="ctr"/>
            <a:r>
              <a:rPr lang="en-US" sz="3600" dirty="0" smtClean="0">
                <a:solidFill>
                  <a:srgbClr val="FF0000"/>
                </a:solidFill>
                <a:latin typeface="Times New Roman" pitchFamily="18" charset="0"/>
                <a:cs typeface="Times New Roman" pitchFamily="18" charset="0"/>
              </a:rPr>
              <a:t>KHỞI ĐỘNG </a:t>
            </a:r>
            <a:endParaRPr lang="en-US" sz="36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773715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1445" y="471949"/>
            <a:ext cx="7934632" cy="1077218"/>
          </a:xfrm>
          <a:prstGeom prst="rect">
            <a:avLst/>
          </a:prstGeom>
          <a:noFill/>
        </p:spPr>
        <p:txBody>
          <a:bodyPr wrap="square" rtlCol="0">
            <a:spAutoFit/>
          </a:bodyPr>
          <a:lstStyle/>
          <a:p>
            <a:r>
              <a:rPr lang="en-US" sz="3200" dirty="0" err="1" smtClean="0">
                <a:latin typeface="+mj-lt"/>
              </a:rPr>
              <a:t>Nêu</a:t>
            </a:r>
            <a:r>
              <a:rPr lang="en-US" sz="3200" dirty="0" smtClean="0">
                <a:latin typeface="+mj-lt"/>
              </a:rPr>
              <a:t> b</a:t>
            </a:r>
            <a:r>
              <a:rPr lang="vi-VN" sz="3200" dirty="0" smtClean="0">
                <a:latin typeface="+mj-lt"/>
              </a:rPr>
              <a:t>iện pháp tách nạn nhân khỏi nguồn điện</a:t>
            </a:r>
            <a:r>
              <a:rPr lang="en-US" sz="3200" dirty="0">
                <a:latin typeface="+mj-lt"/>
              </a:rPr>
              <a:t>?</a:t>
            </a:r>
            <a:endParaRPr lang="vi-VN" sz="3200" dirty="0" smtClean="0">
              <a:latin typeface="+mj-lt"/>
            </a:endParaRPr>
          </a:p>
          <a:p>
            <a:endParaRPr lang="en-US" sz="3200" dirty="0">
              <a:latin typeface="+mj-lt"/>
            </a:endParaRPr>
          </a:p>
        </p:txBody>
      </p:sp>
      <p:sp>
        <p:nvSpPr>
          <p:cNvPr id="7" name="TextBox 6"/>
          <p:cNvSpPr txBox="1"/>
          <p:nvPr/>
        </p:nvSpPr>
        <p:spPr>
          <a:xfrm>
            <a:off x="752168" y="1799303"/>
            <a:ext cx="6194322" cy="1200329"/>
          </a:xfrm>
          <a:prstGeom prst="rect">
            <a:avLst/>
          </a:prstGeom>
          <a:noFill/>
        </p:spPr>
        <p:txBody>
          <a:bodyPr wrap="square" rtlCol="0">
            <a:spAutoFit/>
          </a:bodyPr>
          <a:lstStyle/>
          <a:p>
            <a:r>
              <a:rPr lang="vi-VN" dirty="0" smtClean="0"/>
              <a:t>- Ngắt nguồn điện hoặc dùng vật cách điện để gạt dây điện ra khỏi nạn nhân.</a:t>
            </a:r>
          </a:p>
          <a:p>
            <a:r>
              <a:rPr lang="vi-VN" dirty="0" smtClean="0"/>
              <a:t>- Lót tay bằng vải khô hoặc tìm vào quần, áo khô của nạn nhân để héo họ ra khỏi vật mang điện.</a:t>
            </a:r>
          </a:p>
        </p:txBody>
      </p:sp>
    </p:spTree>
    <p:extLst>
      <p:ext uri="{BB962C8B-B14F-4D97-AF65-F5344CB8AC3E}">
        <p14:creationId xmlns:p14="http://schemas.microsoft.com/office/powerpoint/2010/main" val="32643448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6477" y="752168"/>
            <a:ext cx="8686799" cy="2554545"/>
          </a:xfrm>
          <a:prstGeom prst="rect">
            <a:avLst/>
          </a:prstGeom>
          <a:noFill/>
        </p:spPr>
        <p:txBody>
          <a:bodyPr wrap="square" rtlCol="0">
            <a:spAutoFit/>
          </a:bodyPr>
          <a:lstStyle/>
          <a:p>
            <a:r>
              <a:rPr lang="en-US" sz="3200" dirty="0" smtClean="0">
                <a:latin typeface="Times New Roman" pitchFamily="18" charset="0"/>
                <a:cs typeface="Times New Roman" pitchFamily="18" charset="0"/>
              </a:rPr>
              <a:t>2. </a:t>
            </a:r>
            <a:r>
              <a:rPr lang="vi-VN" sz="3200" dirty="0" smtClean="0">
                <a:latin typeface="Times New Roman" pitchFamily="18" charset="0"/>
                <a:cs typeface="Times New Roman" pitchFamily="18" charset="0"/>
              </a:rPr>
              <a:t>Sơ </a:t>
            </a:r>
            <a:r>
              <a:rPr lang="vi-VN" sz="3200" dirty="0">
                <a:latin typeface="Times New Roman" pitchFamily="18" charset="0"/>
                <a:cs typeface="Times New Roman" pitchFamily="18" charset="0"/>
              </a:rPr>
              <a:t>cứu nạn nhân</a:t>
            </a:r>
          </a:p>
          <a:p>
            <a:r>
              <a:rPr lang="vi-VN" sz="3200" dirty="0" smtClean="0">
                <a:latin typeface="Times New Roman" pitchFamily="18" charset="0"/>
                <a:cs typeface="Times New Roman" pitchFamily="18" charset="0"/>
              </a:rPr>
              <a:t>-khi đã tách nạn nhân ra khỏi nguồn điện nếu nạn nhân bị ngất ngừng thở và bị co giật cần gọi điện đến cơ sở</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gần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nhất</a:t>
            </a:r>
            <a:r>
              <a:rPr lang="en-US" sz="3200"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và </a:t>
            </a:r>
            <a:r>
              <a:rPr lang="vi-VN" sz="3200" dirty="0">
                <a:latin typeface="Times New Roman" pitchFamily="18" charset="0"/>
                <a:cs typeface="Times New Roman" pitchFamily="18" charset="0"/>
              </a:rPr>
              <a:t>tiến hành sơ cứu nạn nhân</a:t>
            </a:r>
          </a:p>
          <a:p>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11578394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sp>
        <p:nvSpPr>
          <p:cNvPr id="4" name="TextBox 3"/>
          <p:cNvSpPr txBox="1"/>
          <p:nvPr/>
        </p:nvSpPr>
        <p:spPr>
          <a:xfrm>
            <a:off x="1415845" y="2153265"/>
            <a:ext cx="6341807" cy="923330"/>
          </a:xfrm>
          <a:prstGeom prst="rect">
            <a:avLst/>
          </a:prstGeom>
          <a:noFill/>
        </p:spPr>
        <p:txBody>
          <a:bodyPr wrap="square" rtlCol="0">
            <a:spAutoFit/>
          </a:bodyPr>
          <a:lstStyle/>
          <a:p>
            <a:r>
              <a:rPr lang="vi-VN" dirty="0"/>
              <a:t>Gọi điện đến cơ sở y tế gần nhất và tiến hành sơ cứu nạn nhân</a:t>
            </a:r>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987" y="144873"/>
            <a:ext cx="7848600" cy="4825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19432" y="5235677"/>
            <a:ext cx="8082116" cy="954107"/>
          </a:xfrm>
          <a:prstGeom prst="rect">
            <a:avLst/>
          </a:prstGeom>
          <a:noFill/>
        </p:spPr>
        <p:txBody>
          <a:bodyPr wrap="square" rtlCol="0">
            <a:spAutoFit/>
          </a:bodyPr>
          <a:lstStyle/>
          <a:p>
            <a:r>
              <a:rPr lang="vi-VN" sz="2800" dirty="0" smtClean="0">
                <a:latin typeface="+mj-lt"/>
              </a:rPr>
              <a:t>Dựa vào hình 1.7 Em hãy nêu cách sơ cứu nạn nhân bị điện giật</a:t>
            </a:r>
            <a:endParaRPr lang="en-US" sz="2800" dirty="0">
              <a:latin typeface="+mj-lt"/>
            </a:endParaRPr>
          </a:p>
        </p:txBody>
      </p:sp>
    </p:spTree>
    <p:extLst>
      <p:ext uri="{BB962C8B-B14F-4D97-AF65-F5344CB8AC3E}">
        <p14:creationId xmlns:p14="http://schemas.microsoft.com/office/powerpoint/2010/main" val="38597073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0220" y="4852220"/>
            <a:ext cx="8613058" cy="1815882"/>
          </a:xfrm>
          <a:prstGeom prst="rect">
            <a:avLst/>
          </a:prstGeom>
          <a:noFill/>
        </p:spPr>
        <p:txBody>
          <a:bodyPr wrap="square" rtlCol="0">
            <a:spAutoFit/>
          </a:bodyPr>
          <a:lstStyle/>
          <a:p>
            <a:r>
              <a:rPr lang="vi-VN" sz="2800" dirty="0">
                <a:latin typeface="+mj-lt"/>
              </a:rPr>
              <a:t>Cách sơ cứu nạn nhân bị điện giật:</a:t>
            </a:r>
          </a:p>
          <a:p>
            <a:r>
              <a:rPr lang="vi-VN" sz="2800" dirty="0">
                <a:latin typeface="+mj-lt"/>
              </a:rPr>
              <a:t>- Bước 1: Đẩy đầu nạn nhân về phía sau, nâng cằm lên cho 2 hàm răng gần như chạm nhau, quan sát và lắng nghe hơi thở nạn nhân</a:t>
            </a:r>
            <a:r>
              <a:rPr lang="vi-VN" sz="2800" dirty="0" smtClean="0">
                <a:latin typeface="+mj-lt"/>
              </a:rPr>
              <a:t>.</a:t>
            </a:r>
            <a:endParaRPr lang="vi-VN" sz="2800" dirty="0">
              <a:latin typeface="+mj-lt"/>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987" y="144873"/>
            <a:ext cx="8627807" cy="48105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501446" y="4984956"/>
            <a:ext cx="8126360" cy="1384995"/>
          </a:xfrm>
          <a:prstGeom prst="rect">
            <a:avLst/>
          </a:prstGeom>
          <a:noFill/>
        </p:spPr>
        <p:txBody>
          <a:bodyPr wrap="square" rtlCol="0">
            <a:spAutoFit/>
          </a:bodyPr>
          <a:lstStyle/>
          <a:p>
            <a:r>
              <a:rPr lang="vi-VN" sz="2800" dirty="0">
                <a:latin typeface="+mj-lt"/>
              </a:rPr>
              <a:t>- Bước 3: Đặt tay lên vùng giữa ngực nạn nhân, đặt 1 tay lên bàn tay kia, ấn xuống 30 lần.</a:t>
            </a:r>
          </a:p>
          <a:p>
            <a:endParaRPr lang="en-US" sz="2800" dirty="0">
              <a:latin typeface="+mj-lt"/>
            </a:endParaRPr>
          </a:p>
        </p:txBody>
      </p:sp>
      <p:sp>
        <p:nvSpPr>
          <p:cNvPr id="9" name="TextBox 8"/>
          <p:cNvSpPr txBox="1"/>
          <p:nvPr/>
        </p:nvSpPr>
        <p:spPr>
          <a:xfrm>
            <a:off x="383458" y="5102943"/>
            <a:ext cx="8155858" cy="1384995"/>
          </a:xfrm>
          <a:prstGeom prst="rect">
            <a:avLst/>
          </a:prstGeom>
          <a:noFill/>
        </p:spPr>
        <p:txBody>
          <a:bodyPr wrap="square" rtlCol="0">
            <a:spAutoFit/>
          </a:bodyPr>
          <a:lstStyle/>
          <a:p>
            <a:r>
              <a:rPr lang="vi-VN" sz="2800" dirty="0">
                <a:latin typeface="+mj-lt"/>
              </a:rPr>
              <a:t>- Bước 2: Nếu nạn nhân không còn thở, bịt mũi nạn nhân, dùng miệng lấy đầy hơi, ngậm kín miệng nạn nhân, thổi 2 hơi liên tiếp (hơi đầy phổi</a:t>
            </a:r>
            <a:r>
              <a:rPr lang="vi-VN" sz="2800" dirty="0" smtClean="0">
                <a:latin typeface="+mj-lt"/>
              </a:rPr>
              <a:t>)</a:t>
            </a:r>
            <a:endParaRPr lang="vi-VN" sz="2800" dirty="0">
              <a:latin typeface="+mj-lt"/>
            </a:endParaRPr>
          </a:p>
        </p:txBody>
      </p:sp>
      <p:sp>
        <p:nvSpPr>
          <p:cNvPr id="10" name="TextBox 9"/>
          <p:cNvSpPr txBox="1"/>
          <p:nvPr/>
        </p:nvSpPr>
        <p:spPr>
          <a:xfrm>
            <a:off x="398207" y="5042118"/>
            <a:ext cx="8288593" cy="1815882"/>
          </a:xfrm>
          <a:prstGeom prst="rect">
            <a:avLst/>
          </a:prstGeom>
          <a:noFill/>
        </p:spPr>
        <p:txBody>
          <a:bodyPr wrap="square" rtlCol="0">
            <a:spAutoFit/>
          </a:bodyPr>
          <a:lstStyle/>
          <a:p>
            <a:r>
              <a:rPr lang="vi-VN" sz="2800" dirty="0">
                <a:latin typeface="+mj-lt"/>
              </a:rPr>
              <a:t>Bước 4: Tiếp tục hà hơi thổi ngạt 2 lần liên tiếp và ấn tay 30 lần cho đến khi có trợ giúp của nhân viên y tế hoặc nạn nhân tự cử động được.</a:t>
            </a:r>
          </a:p>
          <a:p>
            <a:endParaRPr lang="en-US" sz="2800" dirty="0">
              <a:latin typeface="+mj-lt"/>
            </a:endParaRPr>
          </a:p>
        </p:txBody>
      </p:sp>
    </p:spTree>
    <p:extLst>
      <p:ext uri="{BB962C8B-B14F-4D97-AF65-F5344CB8AC3E}">
        <p14:creationId xmlns:p14="http://schemas.microsoft.com/office/powerpoint/2010/main" val="3164903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1" nodeType="clickEffect">
                                  <p:stCondLst>
                                    <p:cond delay="0"/>
                                  </p:stCondLst>
                                  <p:childTnLst>
                                    <p:animEffect transition="out" filter="fade">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xit" presetSubtype="0" fill="hold" grpId="1" nodeType="clickEffect">
                                  <p:stCondLst>
                                    <p:cond delay="0"/>
                                  </p:stCondLst>
                                  <p:childTnLst>
                                    <p:animEffect transition="out" filter="fade">
                                      <p:cBhvr>
                                        <p:cTn id="17" dur="500"/>
                                        <p:tgtEl>
                                          <p:spTgt spid="9"/>
                                        </p:tgtEl>
                                      </p:cBhvr>
                                    </p:animEffect>
                                    <p:set>
                                      <p:cBhvr>
                                        <p:cTn id="18" dur="1" fill="hold">
                                          <p:stCondLst>
                                            <p:cond delay="499"/>
                                          </p:stCondLst>
                                        </p:cTn>
                                        <p:tgtEl>
                                          <p:spTgt spid="9"/>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7"/>
                                        </p:tgtEl>
                                      </p:cBhvr>
                                    </p:animEffect>
                                    <p:set>
                                      <p:cBhvr>
                                        <p:cTn id="29" dur="1" fill="hold">
                                          <p:stCondLst>
                                            <p:cond delay="499"/>
                                          </p:stCondLst>
                                        </p:cTn>
                                        <p:tgtEl>
                                          <p:spTgt spid="7"/>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 calcmode="lin" valueType="num">
                                      <p:cBhvr additive="base">
                                        <p:cTn id="34" dur="500" fill="hold"/>
                                        <p:tgtEl>
                                          <p:spTgt spid="10"/>
                                        </p:tgtEl>
                                        <p:attrNameLst>
                                          <p:attrName>ppt_x</p:attrName>
                                        </p:attrNameLst>
                                      </p:cBhvr>
                                      <p:tavLst>
                                        <p:tav tm="0">
                                          <p:val>
                                            <p:strVal val="#ppt_x"/>
                                          </p:val>
                                        </p:tav>
                                        <p:tav tm="100000">
                                          <p:val>
                                            <p:strVal val="#ppt_x"/>
                                          </p:val>
                                        </p:tav>
                                      </p:tavLst>
                                    </p:anim>
                                    <p:anim calcmode="lin" valueType="num">
                                      <p:cBhvr additive="base">
                                        <p:cTn id="35"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xit" presetSubtype="4" fill="hold" grpId="1" nodeType="clickEffect">
                                  <p:stCondLst>
                                    <p:cond delay="0"/>
                                  </p:stCondLst>
                                  <p:childTnLst>
                                    <p:anim calcmode="lin" valueType="num">
                                      <p:cBhvr additive="base">
                                        <p:cTn id="39" dur="500"/>
                                        <p:tgtEl>
                                          <p:spTgt spid="10"/>
                                        </p:tgtEl>
                                        <p:attrNameLst>
                                          <p:attrName>ppt_x</p:attrName>
                                        </p:attrNameLst>
                                      </p:cBhvr>
                                      <p:tavLst>
                                        <p:tav tm="0">
                                          <p:val>
                                            <p:strVal val="ppt_x"/>
                                          </p:val>
                                        </p:tav>
                                        <p:tav tm="100000">
                                          <p:val>
                                            <p:strVal val="ppt_x"/>
                                          </p:val>
                                        </p:tav>
                                      </p:tavLst>
                                    </p:anim>
                                    <p:anim calcmode="lin" valueType="num">
                                      <p:cBhvr additive="base">
                                        <p:cTn id="40" dur="500"/>
                                        <p:tgtEl>
                                          <p:spTgt spid="10"/>
                                        </p:tgtEl>
                                        <p:attrNameLst>
                                          <p:attrName>ppt_y</p:attrName>
                                        </p:attrNameLst>
                                      </p:cBhvr>
                                      <p:tavLst>
                                        <p:tav tm="0">
                                          <p:val>
                                            <p:strVal val="ppt_y"/>
                                          </p:val>
                                        </p:tav>
                                        <p:tav tm="100000">
                                          <p:val>
                                            <p:strVal val="1+ppt_h/2"/>
                                          </p:val>
                                        </p:tav>
                                      </p:tavLst>
                                    </p:anim>
                                    <p:set>
                                      <p:cBhvr>
                                        <p:cTn id="41" dur="1" fill="hold">
                                          <p:stCondLst>
                                            <p:cond delay="499"/>
                                          </p:stCondLst>
                                        </p:cTn>
                                        <p:tgtEl>
                                          <p:spTgt spid="10"/>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4"/>
                                        </p:tgtEl>
                                        <p:attrNameLst>
                                          <p:attrName>style.visibility</p:attrName>
                                        </p:attrNameLst>
                                      </p:cBhvr>
                                      <p:to>
                                        <p:strVal val="visible"/>
                                      </p:to>
                                    </p:set>
                                    <p:anim calcmode="lin" valueType="num">
                                      <p:cBhvr additive="base">
                                        <p:cTn id="46" dur="500" fill="hold"/>
                                        <p:tgtEl>
                                          <p:spTgt spid="4"/>
                                        </p:tgtEl>
                                        <p:attrNameLst>
                                          <p:attrName>ppt_x</p:attrName>
                                        </p:attrNameLst>
                                      </p:cBhvr>
                                      <p:tavLst>
                                        <p:tav tm="0">
                                          <p:val>
                                            <p:strVal val="#ppt_x"/>
                                          </p:val>
                                        </p:tav>
                                        <p:tav tm="100000">
                                          <p:val>
                                            <p:strVal val="#ppt_x"/>
                                          </p:val>
                                        </p:tav>
                                      </p:tavLst>
                                    </p:anim>
                                    <p:anim calcmode="lin" valueType="num">
                                      <p:cBhvr additive="base">
                                        <p:cTn id="4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7" grpId="0"/>
      <p:bldP spid="7" grpId="1"/>
      <p:bldP spid="9" grpId="0"/>
      <p:bldP spid="9" grpId="1"/>
      <p:bldP spid="10" grpId="0"/>
      <p:bldP spid="10"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4465" y="1032386"/>
            <a:ext cx="8613058" cy="1569660"/>
          </a:xfrm>
          <a:prstGeom prst="rect">
            <a:avLst/>
          </a:prstGeom>
          <a:noFill/>
        </p:spPr>
        <p:txBody>
          <a:bodyPr wrap="square" rtlCol="0">
            <a:spAutoFit/>
          </a:bodyPr>
          <a:lstStyle/>
          <a:p>
            <a:pPr algn="ctr"/>
            <a:r>
              <a:rPr lang="vi-VN" sz="3200" dirty="0">
                <a:latin typeface="Times New Roman" pitchFamily="18" charset="0"/>
                <a:cs typeface="Times New Roman" pitchFamily="18" charset="0"/>
              </a:rPr>
              <a:t>Bài 11: Dụng cụ bảo vệ an toàn điện và biện pháp an toàn điện</a:t>
            </a:r>
          </a:p>
          <a:p>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7499583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sp>
        <p:nvSpPr>
          <p:cNvPr id="4" name="TextBox 3"/>
          <p:cNvSpPr txBox="1"/>
          <p:nvPr/>
        </p:nvSpPr>
        <p:spPr>
          <a:xfrm>
            <a:off x="265470" y="147484"/>
            <a:ext cx="8111613" cy="954107"/>
          </a:xfrm>
          <a:prstGeom prst="rect">
            <a:avLst/>
          </a:prstGeom>
          <a:noFill/>
        </p:spPr>
        <p:txBody>
          <a:bodyPr wrap="square" rtlCol="0">
            <a:spAutoFit/>
          </a:bodyPr>
          <a:lstStyle/>
          <a:p>
            <a:r>
              <a:rPr lang="en-US" sz="2800" dirty="0" smtClean="0"/>
              <a:t>? </a:t>
            </a:r>
            <a:r>
              <a:rPr lang="vi-VN" sz="2800" dirty="0" smtClean="0"/>
              <a:t>Hãy </a:t>
            </a:r>
            <a:r>
              <a:rPr lang="vi-VN" sz="2800" dirty="0"/>
              <a:t>chỉ ra bộ phận cách điện </a:t>
            </a:r>
            <a:r>
              <a:rPr lang="vi-VN" sz="2800" dirty="0">
                <a:latin typeface="+mj-lt"/>
              </a:rPr>
              <a:t>của</a:t>
            </a:r>
            <a:r>
              <a:rPr lang="vi-VN" sz="2800" dirty="0"/>
              <a:t> dụng cụ bảo vệ an toàn điện ở Hình </a:t>
            </a:r>
            <a:r>
              <a:rPr lang="vi-VN" sz="2800" dirty="0" smtClean="0"/>
              <a:t>11.1</a:t>
            </a:r>
            <a:endParaRPr lang="vi-VN" sz="28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723" y="1552422"/>
            <a:ext cx="8701548" cy="496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96843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91380" y="5545393"/>
            <a:ext cx="5338916" cy="584775"/>
          </a:xfrm>
          <a:prstGeom prst="rect">
            <a:avLst/>
          </a:prstGeom>
          <a:noFill/>
        </p:spPr>
        <p:txBody>
          <a:bodyPr wrap="square" rtlCol="0">
            <a:spAutoFit/>
          </a:bodyPr>
          <a:lstStyle/>
          <a:p>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Nêu</a:t>
            </a:r>
            <a:r>
              <a:rPr lang="en-US" sz="3200" dirty="0" smtClean="0">
                <a:latin typeface="Times New Roman" pitchFamily="18" charset="0"/>
                <a:cs typeface="Times New Roman" pitchFamily="18" charset="0"/>
              </a:rPr>
              <a:t> c</a:t>
            </a:r>
            <a:r>
              <a:rPr lang="vi-VN" sz="3200" dirty="0" smtClean="0">
                <a:latin typeface="Times New Roman" pitchFamily="18" charset="0"/>
                <a:cs typeface="Times New Roman" pitchFamily="18" charset="0"/>
              </a:rPr>
              <a:t>ấu tạo bút thử điện</a:t>
            </a:r>
            <a:r>
              <a:rPr lang="en-US" sz="3200" dirty="0" smtClean="0">
                <a:latin typeface="Times New Roman" pitchFamily="18" charset="0"/>
                <a:cs typeface="Times New Roman" pitchFamily="18" charset="0"/>
              </a:rPr>
              <a:t>? </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9509" y="0"/>
            <a:ext cx="7230090" cy="5383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3641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78426" y="3451121"/>
            <a:ext cx="8465574" cy="1077218"/>
          </a:xfrm>
          <a:prstGeom prst="rect">
            <a:avLst/>
          </a:prstGeom>
          <a:noFill/>
        </p:spPr>
        <p:txBody>
          <a:bodyPr wrap="square" rtlCol="0">
            <a:spAutoFit/>
          </a:bodyPr>
          <a:lstStyle/>
          <a:p>
            <a:r>
              <a:rPr lang="vi-VN" sz="3200" dirty="0" smtClean="0">
                <a:latin typeface="+mj-lt"/>
              </a:rPr>
              <a:t>Vì sao dòng điện qua bút thử điện lại không gây nguy hiểm cho người sử</a:t>
            </a:r>
            <a:endParaRPr lang="en-US" sz="3200" dirty="0">
              <a:latin typeface="+mj-lt"/>
            </a:endParaRPr>
          </a:p>
        </p:txBody>
      </p:sp>
      <p:sp>
        <p:nvSpPr>
          <p:cNvPr id="5" name="TextBox 4"/>
          <p:cNvSpPr txBox="1"/>
          <p:nvPr/>
        </p:nvSpPr>
        <p:spPr>
          <a:xfrm>
            <a:off x="575188" y="1165122"/>
            <a:ext cx="8214851" cy="2062103"/>
          </a:xfrm>
          <a:prstGeom prst="rect">
            <a:avLst/>
          </a:prstGeom>
          <a:noFill/>
        </p:spPr>
        <p:txBody>
          <a:bodyPr wrap="square" rtlCol="0">
            <a:spAutoFit/>
          </a:bodyPr>
          <a:lstStyle/>
          <a:p>
            <a:r>
              <a:rPr lang="vi-VN" sz="3200" dirty="0">
                <a:latin typeface="+mj-lt"/>
              </a:rPr>
              <a:t>Ta đặt một đầu bút vào mạch cần đo, ngón tay ta đặt tiếp xúc với </a:t>
            </a:r>
            <a:r>
              <a:rPr lang="vi-VN" sz="3200" b="1" dirty="0">
                <a:latin typeface="+mj-lt"/>
              </a:rPr>
              <a:t>phần đỉnh kim loại</a:t>
            </a:r>
            <a:r>
              <a:rPr lang="vi-VN" sz="3200" dirty="0">
                <a:latin typeface="+mj-lt"/>
              </a:rPr>
              <a:t> phía trên đầu bút. Nếu mạch có điện, bộ phận bóng đèn nê-on trên bút sẽ sáng điện lên.</a:t>
            </a:r>
            <a:endParaRPr lang="en-US" sz="3200" dirty="0">
              <a:latin typeface="+mj-lt"/>
            </a:endParaRPr>
          </a:p>
        </p:txBody>
      </p:sp>
      <p:sp>
        <p:nvSpPr>
          <p:cNvPr id="6" name="TextBox 5"/>
          <p:cNvSpPr txBox="1"/>
          <p:nvPr/>
        </p:nvSpPr>
        <p:spPr>
          <a:xfrm>
            <a:off x="943897" y="604684"/>
            <a:ext cx="6931742" cy="584775"/>
          </a:xfrm>
          <a:prstGeom prst="rect">
            <a:avLst/>
          </a:prstGeom>
          <a:noFill/>
        </p:spPr>
        <p:txBody>
          <a:bodyPr wrap="square" rtlCol="0">
            <a:spAutoFit/>
          </a:bodyPr>
          <a:lstStyle/>
          <a:p>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Cách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dử</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dụng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bút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thử</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điện</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p:txBody>
      </p:sp>
      <p:sp>
        <p:nvSpPr>
          <p:cNvPr id="7" name="TextBox 6"/>
          <p:cNvSpPr txBox="1"/>
          <p:nvPr/>
        </p:nvSpPr>
        <p:spPr>
          <a:xfrm>
            <a:off x="943896" y="4645742"/>
            <a:ext cx="7654413" cy="1384995"/>
          </a:xfrm>
          <a:prstGeom prst="rect">
            <a:avLst/>
          </a:prstGeom>
          <a:noFill/>
        </p:spPr>
        <p:txBody>
          <a:bodyPr wrap="square" rtlCol="0">
            <a:spAutoFit/>
          </a:bodyPr>
          <a:lstStyle/>
          <a:p>
            <a:r>
              <a:rPr lang="vi-VN" sz="2800" dirty="0">
                <a:latin typeface="+mj-lt"/>
              </a:rPr>
              <a:t>vì trên bút có điện trở có tác dụng làm giảm dòng điện chạy qua người khi chạm bút vào vật mang điện.</a:t>
            </a:r>
            <a:endParaRPr lang="en-US" sz="2800" dirty="0">
              <a:latin typeface="+mj-lt"/>
            </a:endParaRPr>
          </a:p>
        </p:txBody>
      </p:sp>
    </p:spTree>
    <p:extLst>
      <p:ext uri="{BB962C8B-B14F-4D97-AF65-F5344CB8AC3E}">
        <p14:creationId xmlns:p14="http://schemas.microsoft.com/office/powerpoint/2010/main" val="2005699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 fill="hold"/>
                                        <p:tgtEl>
                                          <p:spTgt spid="7"/>
                                        </p:tgtEl>
                                        <p:attrNameLst>
                                          <p:attrName>ppt_x</p:attrName>
                                        </p:attrNameLst>
                                      </p:cBhvr>
                                      <p:tavLst>
                                        <p:tav tm="0">
                                          <p:val>
                                            <p:strVal val="#ppt_x"/>
                                          </p:val>
                                        </p:tav>
                                        <p:tav tm="100000">
                                          <p:val>
                                            <p:strVal val="#ppt_x"/>
                                          </p:val>
                                        </p:tav>
                                      </p:tavLst>
                                    </p:anim>
                                    <p:anim calcmode="lin" valueType="num">
                                      <p:cBhvr additive="base">
                                        <p:cTn id="2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652" y="973394"/>
            <a:ext cx="7226709" cy="584775"/>
          </a:xfrm>
          <a:prstGeom prst="rect">
            <a:avLst/>
          </a:prstGeom>
          <a:noFill/>
        </p:spPr>
        <p:txBody>
          <a:bodyPr wrap="square" rtlCol="0">
            <a:spAutoFit/>
          </a:bodyPr>
          <a:lstStyle/>
          <a:p>
            <a:r>
              <a:rPr lang="vi-VN" sz="3200" dirty="0" smtClean="0">
                <a:latin typeface="+mj-lt"/>
              </a:rPr>
              <a:t>khi thấy người bị điện giật ta </a:t>
            </a:r>
            <a:r>
              <a:rPr lang="en-US" sz="3200" dirty="0" err="1" smtClean="0">
                <a:latin typeface="+mj-lt"/>
              </a:rPr>
              <a:t>làm</a:t>
            </a:r>
            <a:r>
              <a:rPr lang="en-US" sz="3200" dirty="0" smtClean="0">
                <a:latin typeface="+mj-lt"/>
              </a:rPr>
              <a:t> </a:t>
            </a:r>
            <a:r>
              <a:rPr lang="en-US" sz="3200" dirty="0" err="1" smtClean="0">
                <a:latin typeface="+mj-lt"/>
              </a:rPr>
              <a:t>thế</a:t>
            </a:r>
            <a:r>
              <a:rPr lang="en-US" sz="3200" dirty="0" smtClean="0">
                <a:latin typeface="+mj-lt"/>
              </a:rPr>
              <a:t> </a:t>
            </a:r>
            <a:r>
              <a:rPr lang="en-US" sz="3200" dirty="0" err="1" smtClean="0">
                <a:latin typeface="+mj-lt"/>
              </a:rPr>
              <a:t>nào</a:t>
            </a:r>
            <a:r>
              <a:rPr lang="en-US" sz="3200" dirty="0" smtClean="0">
                <a:latin typeface="+mj-lt"/>
              </a:rPr>
              <a:t>?</a:t>
            </a:r>
            <a:endParaRPr lang="en-US" sz="3200" dirty="0">
              <a:latin typeface="+mj-lt"/>
            </a:endParaRPr>
          </a:p>
        </p:txBody>
      </p:sp>
      <p:sp>
        <p:nvSpPr>
          <p:cNvPr id="6" name="TextBox 5"/>
          <p:cNvSpPr txBox="1"/>
          <p:nvPr/>
        </p:nvSpPr>
        <p:spPr>
          <a:xfrm>
            <a:off x="678426" y="2507226"/>
            <a:ext cx="7477432" cy="584775"/>
          </a:xfrm>
          <a:prstGeom prst="rect">
            <a:avLst/>
          </a:prstGeom>
          <a:noFill/>
        </p:spPr>
        <p:txBody>
          <a:bodyPr wrap="square" rtlCol="0">
            <a:spAutoFit/>
          </a:bodyPr>
          <a:lstStyle/>
          <a:p>
            <a:r>
              <a:rPr lang="en-US" sz="3200" dirty="0" smtClean="0">
                <a:latin typeface="+mj-lt"/>
              </a:rPr>
              <a:t>- T</a:t>
            </a:r>
            <a:r>
              <a:rPr lang="vi-VN" sz="3200" dirty="0" smtClean="0">
                <a:latin typeface="+mj-lt"/>
              </a:rPr>
              <a:t>ách nạn nhân ra khỏi nguồn điện</a:t>
            </a:r>
            <a:endParaRPr lang="en-US" sz="3200" dirty="0">
              <a:latin typeface="+mj-lt"/>
            </a:endParaRPr>
          </a:p>
        </p:txBody>
      </p:sp>
      <p:sp>
        <p:nvSpPr>
          <p:cNvPr id="7" name="TextBox 6"/>
          <p:cNvSpPr txBox="1"/>
          <p:nvPr/>
        </p:nvSpPr>
        <p:spPr>
          <a:xfrm>
            <a:off x="781666" y="3185652"/>
            <a:ext cx="7521678" cy="584775"/>
          </a:xfrm>
          <a:prstGeom prst="rect">
            <a:avLst/>
          </a:prstGeom>
          <a:noFill/>
        </p:spPr>
        <p:txBody>
          <a:bodyPr wrap="square" rtlCol="0">
            <a:spAutoFit/>
          </a:bodyPr>
          <a:lstStyle/>
          <a:p>
            <a:r>
              <a:rPr lang="en-US" sz="3200" dirty="0" smtClean="0">
                <a:latin typeface="+mj-lt"/>
              </a:rPr>
              <a:t>- </a:t>
            </a:r>
            <a:r>
              <a:rPr lang="vi-VN" sz="3200" dirty="0" smtClean="0">
                <a:latin typeface="+mj-lt"/>
              </a:rPr>
              <a:t>sơ cứu nạn nhân</a:t>
            </a:r>
            <a:endParaRPr lang="en-US" sz="3200" dirty="0">
              <a:latin typeface="+mj-lt"/>
            </a:endParaRPr>
          </a:p>
        </p:txBody>
      </p:sp>
      <p:sp>
        <p:nvSpPr>
          <p:cNvPr id="8" name="TextBox 7"/>
          <p:cNvSpPr txBox="1"/>
          <p:nvPr/>
        </p:nvSpPr>
        <p:spPr>
          <a:xfrm>
            <a:off x="958645" y="3878826"/>
            <a:ext cx="8185355" cy="861774"/>
          </a:xfrm>
          <a:prstGeom prst="rect">
            <a:avLst/>
          </a:prstGeom>
          <a:noFill/>
        </p:spPr>
        <p:txBody>
          <a:bodyPr wrap="square" rtlCol="0">
            <a:spAutoFit/>
          </a:bodyPr>
          <a:lstStyle/>
          <a:p>
            <a:r>
              <a:rPr lang="en-US" sz="3200" dirty="0" smtClean="0">
                <a:latin typeface="+mj-lt"/>
              </a:rPr>
              <a:t>- </a:t>
            </a:r>
            <a:r>
              <a:rPr lang="vi-VN" sz="3200" dirty="0" smtClean="0">
                <a:latin typeface="+mj-lt"/>
              </a:rPr>
              <a:t>Đưa nạn nhân đến cơ sở y tế gần nhất</a:t>
            </a:r>
            <a:endParaRPr lang="en-US" sz="3200" dirty="0" smtClean="0">
              <a:latin typeface="+mj-lt"/>
            </a:endParaRPr>
          </a:p>
          <a:p>
            <a:endParaRPr lang="en-US" dirty="0"/>
          </a:p>
        </p:txBody>
      </p:sp>
    </p:spTree>
    <p:extLst>
      <p:ext uri="{BB962C8B-B14F-4D97-AF65-F5344CB8AC3E}">
        <p14:creationId xmlns:p14="http://schemas.microsoft.com/office/powerpoint/2010/main" val="991705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1948" y="324465"/>
            <a:ext cx="7492181" cy="584775"/>
          </a:xfrm>
          <a:prstGeom prst="rect">
            <a:avLst/>
          </a:prstGeom>
          <a:noFill/>
        </p:spPr>
        <p:txBody>
          <a:bodyPr wrap="square" rtlCol="0">
            <a:spAutoFit/>
          </a:bodyPr>
          <a:lstStyle/>
          <a:p>
            <a:r>
              <a:rPr lang="en-US" sz="3200" dirty="0" smtClean="0">
                <a:latin typeface="Times New Roman" pitchFamily="18" charset="0"/>
                <a:cs typeface="Times New Roman" pitchFamily="18" charset="0"/>
              </a:rPr>
              <a:t>1.</a:t>
            </a:r>
            <a:r>
              <a:rPr lang="vi-VN" sz="3200" dirty="0" smtClean="0">
                <a:latin typeface="Times New Roman" pitchFamily="18" charset="0"/>
                <a:cs typeface="Times New Roman" pitchFamily="18" charset="0"/>
              </a:rPr>
              <a:t> tách nạn nhân ra khỏi nguồn điện</a:t>
            </a:r>
            <a:endParaRPr lang="en-US" sz="3200" dirty="0">
              <a:latin typeface="Times New Roman" pitchFamily="18" charset="0"/>
              <a:cs typeface="Times New Roman" pitchFamily="18" charset="0"/>
            </a:endParaRPr>
          </a:p>
        </p:txBody>
      </p:sp>
      <p:sp>
        <p:nvSpPr>
          <p:cNvPr id="5" name="Rectangle 1"/>
          <p:cNvSpPr>
            <a:spLocks noChangeArrowheads="1"/>
          </p:cNvSpPr>
          <p:nvPr/>
        </p:nvSpPr>
        <p:spPr bwMode="auto">
          <a:xfrm>
            <a:off x="205616" y="4687714"/>
            <a:ext cx="8694544"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defTabSz="914400" rtl="0" eaLnBrk="1" fontAlgn="base" latinLnBrk="0" hangingPunct="1">
              <a:lnSpc>
                <a:spcPct val="100000"/>
              </a:lnSpc>
              <a:spcBef>
                <a:spcPct val="0"/>
              </a:spcBef>
              <a:spcAft>
                <a:spcPct val="0"/>
              </a:spcAft>
              <a:buClrTx/>
              <a:buSzTx/>
              <a:tabLst/>
            </a:pP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1.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Quan</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sát</a:t>
            </a:r>
            <a:r>
              <a:rPr kumimoji="0" lang="en-US" sz="2800" b="0" i="0" u="none" strike="noStrike" cap="none" normalizeH="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dirty="0" err="1" smtClean="0">
                <a:ln>
                  <a:noFill/>
                </a:ln>
                <a:solidFill>
                  <a:srgbClr val="000000"/>
                </a:solidFill>
                <a:effectLst/>
                <a:latin typeface="Times New Roman" pitchFamily="18" charset="0"/>
                <a:cs typeface="Times New Roman" pitchFamily="18" charset="0"/>
              </a:rPr>
              <a:t>hình</a:t>
            </a:r>
            <a:r>
              <a:rPr kumimoji="0" lang="en-US" sz="2800" b="0" i="0" u="none" strike="noStrike" cap="none" normalizeH="0" dirty="0" smtClean="0">
                <a:ln>
                  <a:noFill/>
                </a:ln>
                <a:solidFill>
                  <a:srgbClr val="000000"/>
                </a:solidFill>
                <a:effectLst/>
                <a:latin typeface="Times New Roman" pitchFamily="18" charset="0"/>
                <a:cs typeface="Times New Roman" pitchFamily="18" charset="0"/>
              </a:rPr>
              <a:t> 11.6/</a:t>
            </a:r>
            <a:r>
              <a:rPr kumimoji="0" lang="en-US" sz="2800" b="0" i="0" u="none" strike="noStrike" cap="none" normalizeH="0" dirty="0" err="1" smtClean="0">
                <a:ln>
                  <a:noFill/>
                </a:ln>
                <a:solidFill>
                  <a:srgbClr val="000000"/>
                </a:solidFill>
                <a:effectLst/>
                <a:latin typeface="Times New Roman" pitchFamily="18" charset="0"/>
                <a:cs typeface="Times New Roman" pitchFamily="18" charset="0"/>
              </a:rPr>
              <a:t>sgk</a:t>
            </a:r>
            <a:r>
              <a:rPr kumimoji="0" lang="en-US" sz="2800" b="0" i="0" u="none" strike="noStrike" cap="none" normalizeH="0" dirty="0" smtClean="0">
                <a:ln>
                  <a:noFill/>
                </a:ln>
                <a:solidFill>
                  <a:srgbClr val="000000"/>
                </a:solidFill>
                <a:effectLst/>
                <a:latin typeface="Times New Roman" pitchFamily="18" charset="0"/>
                <a:cs typeface="Times New Roman" pitchFamily="18" charset="0"/>
              </a:rPr>
              <a:t>/63</a:t>
            </a:r>
          </a:p>
          <a:p>
            <a:pPr marR="0" lvl="0" defTabSz="914400" rtl="0" eaLnBrk="1" fontAlgn="base" latinLnBrk="0" hangingPunct="1">
              <a:lnSpc>
                <a:spcPct val="100000"/>
              </a:lnSpc>
              <a:spcBef>
                <a:spcPct val="0"/>
              </a:spcBef>
              <a:spcAft>
                <a:spcPct val="0"/>
              </a:spcAft>
              <a:buClrTx/>
              <a:buSzTx/>
              <a:tabLst/>
            </a:pP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Hãy</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kể</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tên</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các</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dụng</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cụ</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an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toàn</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điện</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được</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sử</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dụng</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trong</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Hlình</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11.6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để</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tách</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nạn</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nhân</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ra</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khỏi</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nguồn</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2800" b="0" i="0" u="none" strike="noStrike" cap="none" normalizeH="0" baseline="0" dirty="0" err="1" smtClean="0">
                <a:ln>
                  <a:noFill/>
                </a:ln>
                <a:solidFill>
                  <a:srgbClr val="000000"/>
                </a:solidFill>
                <a:effectLst/>
                <a:latin typeface="Times New Roman" pitchFamily="18" charset="0"/>
                <a:cs typeface="Times New Roman" pitchFamily="18" charset="0"/>
              </a:rPr>
              <a:t>điện</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 </a:t>
            </a:r>
          </a:p>
        </p:txBody>
      </p:sp>
      <p:pic>
        <p:nvPicPr>
          <p:cNvPr id="2050" name="Picture 2" descr="Hãy kể tên các dụng cụ an toàn điện được sử dụng trong Hlình 1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650" y="958153"/>
            <a:ext cx="7942990" cy="359860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560438" y="5294671"/>
            <a:ext cx="6636773" cy="584775"/>
          </a:xfrm>
          <a:prstGeom prst="rect">
            <a:avLst/>
          </a:prstGeom>
          <a:noFill/>
        </p:spPr>
        <p:txBody>
          <a:bodyPr wrap="square" rtlCol="0">
            <a:spAutoFit/>
          </a:bodyPr>
          <a:lstStyle/>
          <a:p>
            <a:r>
              <a:rPr lang="vi-VN" sz="3200" dirty="0">
                <a:latin typeface="+mj-lt"/>
              </a:rPr>
              <a:t>que gỗ khô và thảm cách điện</a:t>
            </a:r>
            <a:endParaRPr lang="en-US" sz="3200" dirty="0">
              <a:latin typeface="+mj-lt"/>
            </a:endParaRPr>
          </a:p>
        </p:txBody>
      </p:sp>
    </p:spTree>
    <p:extLst>
      <p:ext uri="{BB962C8B-B14F-4D97-AF65-F5344CB8AC3E}">
        <p14:creationId xmlns:p14="http://schemas.microsoft.com/office/powerpoint/2010/main" val="3827490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1000"/>
                                        <p:tgtEl>
                                          <p:spTgt spid="2050"/>
                                        </p:tgtEl>
                                      </p:cBhvr>
                                    </p:animEffect>
                                    <p:anim calcmode="lin" valueType="num">
                                      <p:cBhvr>
                                        <p:cTn id="8" dur="1000" fill="hold"/>
                                        <p:tgtEl>
                                          <p:spTgt spid="2050"/>
                                        </p:tgtEl>
                                        <p:attrNameLst>
                                          <p:attrName>ppt_x</p:attrName>
                                        </p:attrNameLst>
                                      </p:cBhvr>
                                      <p:tavLst>
                                        <p:tav tm="0">
                                          <p:val>
                                            <p:strVal val="#ppt_x"/>
                                          </p:val>
                                        </p:tav>
                                        <p:tav tm="100000">
                                          <p:val>
                                            <p:strVal val="#ppt_x"/>
                                          </p:val>
                                        </p:tav>
                                      </p:tavLst>
                                    </p:anim>
                                    <p:anim calcmode="lin" valueType="num">
                                      <p:cBhvr>
                                        <p:cTn id="9"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5"/>
                                        </p:tgtEl>
                                      </p:cBhvr>
                                    </p:animEffect>
                                    <p:set>
                                      <p:cBhvr>
                                        <p:cTn id="20" dur="1" fill="hold">
                                          <p:stCondLst>
                                            <p:cond delay="499"/>
                                          </p:stCondLst>
                                        </p:cTn>
                                        <p:tgtEl>
                                          <p:spTgt spid="5"/>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1728" y="235974"/>
            <a:ext cx="8495071" cy="3539430"/>
          </a:xfrm>
          <a:prstGeom prst="rect">
            <a:avLst/>
          </a:prstGeom>
          <a:noFill/>
        </p:spPr>
        <p:txBody>
          <a:bodyPr wrap="square" rtlCol="0">
            <a:spAutoFit/>
          </a:bodyPr>
          <a:lstStyle/>
          <a:p>
            <a:r>
              <a:rPr lang="en-US" sz="2800" dirty="0" smtClean="0">
                <a:latin typeface="Times New Roman" pitchFamily="18" charset="0"/>
                <a:cs typeface="Times New Roman" pitchFamily="18" charset="0"/>
              </a:rPr>
              <a:t>? 2. </a:t>
            </a:r>
            <a:r>
              <a:rPr lang="vi-VN" sz="2800" dirty="0">
                <a:latin typeface="Times New Roman" pitchFamily="18" charset="0"/>
                <a:cs typeface="Times New Roman" pitchFamily="18" charset="0"/>
              </a:rPr>
              <a:t>Hãy xác định thứ tự các thao tác để tách nạn nhân ra khỏi nguồn điện sao cho hợp lí và an toàn dựa vào các gợi ý dưới đây:</a:t>
            </a:r>
          </a:p>
          <a:p>
            <a:r>
              <a:rPr lang="vi-VN" sz="2800" dirty="0">
                <a:latin typeface="Times New Roman" pitchFamily="18" charset="0"/>
                <a:cs typeface="Times New Roman" pitchFamily="18" charset="0"/>
              </a:rPr>
              <a:t>- Tìm các dụng cụ, đồ dùng có thể dùng để tách nạn nhân một cách an toàn.</a:t>
            </a:r>
          </a:p>
          <a:p>
            <a:r>
              <a:rPr lang="vi-VN" sz="2800" dirty="0">
                <a:latin typeface="Times New Roman" pitchFamily="18" charset="0"/>
                <a:cs typeface="Times New Roman" pitchFamily="18" charset="0"/>
              </a:rPr>
              <a:t>- Tách nạn nhân ra khỏi nguồn điện.</a:t>
            </a:r>
          </a:p>
          <a:p>
            <a:r>
              <a:rPr lang="vi-VN" sz="2800" dirty="0">
                <a:latin typeface="Times New Roman" pitchFamily="18" charset="0"/>
                <a:cs typeface="Times New Roman" pitchFamily="18" charset="0"/>
              </a:rPr>
              <a:t>- Quan sát đường điện dẫn đến chỗ có tai nạn để tìm cầu dao, cầu chì, công tắc, aptomat</a:t>
            </a:r>
            <a:r>
              <a:rPr lang="vi-VN" sz="2800" dirty="0" smtClean="0">
                <a:latin typeface="Times New Roman" pitchFamily="18" charset="0"/>
                <a:cs typeface="Times New Roman" pitchFamily="18" charset="0"/>
              </a:rPr>
              <a:t>,...</a:t>
            </a:r>
            <a:endParaRPr lang="vi-VN" sz="2800" dirty="0">
              <a:latin typeface="Times New Roman" pitchFamily="18" charset="0"/>
              <a:cs typeface="Times New Roman" pitchFamily="18" charset="0"/>
            </a:endParaRPr>
          </a:p>
        </p:txBody>
      </p:sp>
      <p:sp>
        <p:nvSpPr>
          <p:cNvPr id="5" name="TextBox 4"/>
          <p:cNvSpPr txBox="1"/>
          <p:nvPr/>
        </p:nvSpPr>
        <p:spPr>
          <a:xfrm>
            <a:off x="206478" y="1268363"/>
            <a:ext cx="8185354" cy="3539430"/>
          </a:xfrm>
          <a:prstGeom prst="rect">
            <a:avLst/>
          </a:prstGeom>
          <a:noFill/>
        </p:spPr>
        <p:txBody>
          <a:bodyPr wrap="square" rtlCol="0">
            <a:spAutoFit/>
          </a:bodyPr>
          <a:lstStyle/>
          <a:p>
            <a:r>
              <a:rPr lang="vi-VN" sz="2800" dirty="0">
                <a:latin typeface="Times New Roman" pitchFamily="18" charset="0"/>
                <a:cs typeface="Times New Roman" pitchFamily="18" charset="0"/>
              </a:rPr>
              <a:t>Thứ tự các thao tác để tách nạn nhân ra khỏi nguồn điện sao cho hợp lí và an toàn:</a:t>
            </a:r>
          </a:p>
          <a:p>
            <a:r>
              <a:rPr lang="vi-VN" sz="2800"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1.</a:t>
            </a:r>
            <a:r>
              <a:rPr lang="vi-VN" sz="2800" dirty="0" smtClean="0">
                <a:latin typeface="Times New Roman" pitchFamily="18" charset="0"/>
                <a:cs typeface="Times New Roman" pitchFamily="18" charset="0"/>
              </a:rPr>
              <a:t> </a:t>
            </a:r>
            <a:r>
              <a:rPr lang="vi-VN" sz="2800" dirty="0">
                <a:latin typeface="Times New Roman" pitchFamily="18" charset="0"/>
                <a:cs typeface="Times New Roman" pitchFamily="18" charset="0"/>
              </a:rPr>
              <a:t>Quan sát đường điện dẫn đến chỗ có tai nạn để tìm cầu dao, cầu chì, công tắc, aptomat,...</a:t>
            </a:r>
          </a:p>
          <a:p>
            <a:r>
              <a:rPr lang="vi-VN"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2.</a:t>
            </a:r>
            <a:r>
              <a:rPr lang="vi-VN" sz="2800" dirty="0" smtClean="0">
                <a:latin typeface="Times New Roman" pitchFamily="18" charset="0"/>
                <a:cs typeface="Times New Roman" pitchFamily="18" charset="0"/>
              </a:rPr>
              <a:t>Tìm </a:t>
            </a:r>
            <a:r>
              <a:rPr lang="vi-VN" sz="2800" dirty="0">
                <a:latin typeface="Times New Roman" pitchFamily="18" charset="0"/>
                <a:cs typeface="Times New Roman" pitchFamily="18" charset="0"/>
              </a:rPr>
              <a:t>các dụng cụ, đồ dùng có thể dùng để tách nạn nhân một cách an toàn.</a:t>
            </a:r>
          </a:p>
          <a:p>
            <a:r>
              <a:rPr lang="vi-VN" sz="2800"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3.</a:t>
            </a:r>
            <a:r>
              <a:rPr lang="vi-VN" sz="2800" dirty="0" smtClean="0">
                <a:latin typeface="Times New Roman" pitchFamily="18" charset="0"/>
                <a:cs typeface="Times New Roman" pitchFamily="18" charset="0"/>
              </a:rPr>
              <a:t>Tách </a:t>
            </a:r>
            <a:r>
              <a:rPr lang="vi-VN" sz="2800" dirty="0">
                <a:latin typeface="Times New Roman" pitchFamily="18" charset="0"/>
                <a:cs typeface="Times New Roman" pitchFamily="18" charset="0"/>
              </a:rPr>
              <a:t>nạn nhân ra khỏi nguồn điện.</a:t>
            </a:r>
          </a:p>
          <a:p>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71176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1730" y="339214"/>
            <a:ext cx="8037870" cy="1815882"/>
          </a:xfrm>
          <a:prstGeom prst="rect">
            <a:avLst/>
          </a:prstGeom>
          <a:noFill/>
        </p:spPr>
        <p:txBody>
          <a:bodyPr wrap="square" rtlCol="0">
            <a:spAutoFit/>
          </a:bodyPr>
          <a:lstStyle/>
          <a:p>
            <a:r>
              <a:rPr lang="en-US" sz="2800" dirty="0" smtClean="0">
                <a:latin typeface="Times New Roman" pitchFamily="18" charset="0"/>
                <a:cs typeface="Times New Roman" pitchFamily="18" charset="0"/>
              </a:rPr>
              <a:t>? 3/ </a:t>
            </a:r>
            <a:r>
              <a:rPr lang="vi-VN" sz="2800" dirty="0" smtClean="0">
                <a:latin typeface="Times New Roman" pitchFamily="18" charset="0"/>
                <a:cs typeface="Times New Roman" pitchFamily="18" charset="0"/>
              </a:rPr>
              <a:t>Hãy </a:t>
            </a:r>
            <a:r>
              <a:rPr lang="vi-VN" sz="2800" dirty="0">
                <a:latin typeface="Times New Roman" pitchFamily="18" charset="0"/>
                <a:cs typeface="Times New Roman" pitchFamily="18" charset="0"/>
              </a:rPr>
              <a:t>chọn cách xử lí phù hợp cho từng tình huống sau đây:</a:t>
            </a:r>
          </a:p>
          <a:p>
            <a:r>
              <a:rPr lang="vi-VN" sz="2800" dirty="0">
                <a:latin typeface="Times New Roman" pitchFamily="18" charset="0"/>
                <a:cs typeface="Times New Roman" pitchFamily="18" charset="0"/>
              </a:rPr>
              <a:t>- Nạn nhân chạm vào dây điện bị hở cách điện.</a:t>
            </a:r>
          </a:p>
          <a:p>
            <a:r>
              <a:rPr lang="vi-VN" sz="2800" dirty="0">
                <a:latin typeface="Times New Roman" pitchFamily="18" charset="0"/>
                <a:cs typeface="Times New Roman" pitchFamily="18" charset="0"/>
              </a:rPr>
              <a:t>- Nạn nhân chạm vào dây điện bị đứt ở ngoài đường</a:t>
            </a:r>
            <a:r>
              <a:rPr lang="vi-VN" sz="2800" dirty="0" smtClean="0">
                <a:latin typeface="Times New Roman" pitchFamily="18" charset="0"/>
                <a:cs typeface="Times New Roman" pitchFamily="18" charset="0"/>
              </a:rPr>
              <a:t>.</a:t>
            </a:r>
            <a:endParaRPr lang="vi-VN" sz="2800" dirty="0">
              <a:latin typeface="Times New Roman" pitchFamily="18" charset="0"/>
              <a:cs typeface="Times New Roman" pitchFamily="18" charset="0"/>
            </a:endParaRPr>
          </a:p>
        </p:txBody>
      </p:sp>
      <p:sp>
        <p:nvSpPr>
          <p:cNvPr id="5" name="TextBox 4"/>
          <p:cNvSpPr txBox="1"/>
          <p:nvPr/>
        </p:nvSpPr>
        <p:spPr>
          <a:xfrm>
            <a:off x="309717" y="2456795"/>
            <a:ext cx="8096864" cy="4401205"/>
          </a:xfrm>
          <a:prstGeom prst="rect">
            <a:avLst/>
          </a:prstGeom>
          <a:noFill/>
        </p:spPr>
        <p:txBody>
          <a:bodyPr wrap="square" rtlCol="0">
            <a:spAutoFit/>
          </a:bodyPr>
          <a:lstStyle/>
          <a:p>
            <a:r>
              <a:rPr lang="vi-VN" sz="2800" dirty="0">
                <a:latin typeface="+mj-lt"/>
              </a:rPr>
              <a:t>- Nạn nhân chạm vào dây điện bị hở cách điện:</a:t>
            </a:r>
          </a:p>
          <a:p>
            <a:r>
              <a:rPr lang="vi-VN" sz="2800" dirty="0">
                <a:latin typeface="+mj-lt"/>
              </a:rPr>
              <a:t>Quan sát đường điện dẫn đến chỗ có tai nạn để tìm cầu dao, cầu chì, công tắc, aptomat,...Nếu không biết chỗ ngắt điện thì có thể tìm các dụng cụ, đồ dùng có thể dùng để tách nạn nhân một cách an toàn. Sau đó tách nạn nhân ra khỏi nguồn điện.</a:t>
            </a:r>
          </a:p>
          <a:p>
            <a:r>
              <a:rPr lang="vi-VN" sz="2800" dirty="0">
                <a:latin typeface="+mj-lt"/>
              </a:rPr>
              <a:t>- Nạn nhân chạm vào dây điện bị đứt ở ngoài đường: Tìm chỗ ngắt điện ở cầu dao trên các cột điện, đồng thời báo với cơ quan chức năng có thẩm quyền.</a:t>
            </a:r>
          </a:p>
          <a:p>
            <a:endParaRPr lang="en-US" sz="2800" dirty="0">
              <a:latin typeface="+mj-lt"/>
            </a:endParaRPr>
          </a:p>
        </p:txBody>
      </p:sp>
    </p:spTree>
    <p:extLst>
      <p:ext uri="{BB962C8B-B14F-4D97-AF65-F5344CB8AC3E}">
        <p14:creationId xmlns:p14="http://schemas.microsoft.com/office/powerpoint/2010/main" val="2425757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nodeType="clickEffect">
                                  <p:stCondLst>
                                    <p:cond delay="0"/>
                                  </p:stCondLst>
                                  <p:childTnLst>
                                    <p:animEffect transition="out" filter="fade">
                                      <p:cBhvr>
                                        <p:cTn id="16" dur="500"/>
                                        <p:tgtEl>
                                          <p:spTgt spid="5">
                                            <p:txEl>
                                              <p:pRg st="0" end="0"/>
                                            </p:txEl>
                                          </p:spTgt>
                                        </p:tgtEl>
                                      </p:cBhvr>
                                    </p:animEffect>
                                    <p:set>
                                      <p:cBhvr>
                                        <p:cTn id="17" dur="1" fill="hold">
                                          <p:stCondLst>
                                            <p:cond delay="499"/>
                                          </p:stCondLst>
                                        </p:cTn>
                                        <p:tgtEl>
                                          <p:spTgt spid="5">
                                            <p:txEl>
                                              <p:pRg st="0" end="0"/>
                                            </p:txEl>
                                          </p:spTgt>
                                        </p:tgtEl>
                                        <p:attrNameLst>
                                          <p:attrName>style.visibility</p:attrName>
                                        </p:attrNameLst>
                                      </p:cBhvr>
                                      <p:to>
                                        <p:strVal val="hidden"/>
                                      </p:to>
                                    </p:set>
                                  </p:childTnLst>
                                </p:cTn>
                              </p:par>
                              <p:par>
                                <p:cTn id="18" presetID="10" presetClass="exit" presetSubtype="0" fill="hold" nodeType="withEffect">
                                  <p:stCondLst>
                                    <p:cond delay="0"/>
                                  </p:stCondLst>
                                  <p:childTnLst>
                                    <p:animEffect transition="out" filter="fade">
                                      <p:cBhvr>
                                        <p:cTn id="19" dur="500"/>
                                        <p:tgtEl>
                                          <p:spTgt spid="5">
                                            <p:txEl>
                                              <p:pRg st="1" end="1"/>
                                            </p:txEl>
                                          </p:spTgt>
                                        </p:tgtEl>
                                      </p:cBhvr>
                                    </p:animEffect>
                                    <p:set>
                                      <p:cBhvr>
                                        <p:cTn id="20" dur="1" fill="hold">
                                          <p:stCondLst>
                                            <p:cond delay="499"/>
                                          </p:stCondLst>
                                        </p:cTn>
                                        <p:tgtEl>
                                          <p:spTgt spid="5">
                                            <p:txEl>
                                              <p:pRg st="1" end="1"/>
                                            </p:txEl>
                                          </p:spTgt>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additive="base">
                                        <p:cTn id="2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781</Words>
  <Application>Microsoft Office PowerPoint</Application>
  <PresentationFormat>On-screen Show (4:3)</PresentationFormat>
  <Paragraphs>47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10</cp:revision>
  <dcterms:created xsi:type="dcterms:W3CDTF">2024-02-28T08:27:25Z</dcterms:created>
  <dcterms:modified xsi:type="dcterms:W3CDTF">2024-02-29T00:34:12Z</dcterms:modified>
</cp:coreProperties>
</file>