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1" r:id="rId2"/>
    <p:sldId id="337" r:id="rId3"/>
    <p:sldId id="256" r:id="rId4"/>
    <p:sldId id="316" r:id="rId5"/>
    <p:sldId id="331" r:id="rId6"/>
    <p:sldId id="332" r:id="rId7"/>
    <p:sldId id="333" r:id="rId8"/>
    <p:sldId id="334" r:id="rId9"/>
    <p:sldId id="335" r:id="rId10"/>
    <p:sldId id="336" r:id="rId11"/>
    <p:sldId id="283" r:id="rId12"/>
    <p:sldId id="338" r:id="rId13"/>
    <p:sldId id="276" r:id="rId14"/>
    <p:sldId id="298" r:id="rId15"/>
    <p:sldId id="327" r:id="rId16"/>
    <p:sldId id="325" r:id="rId17"/>
    <p:sldId id="313" r:id="rId18"/>
    <p:sldId id="339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FBCDCD"/>
    <a:srgbClr val="F3F6F6"/>
    <a:srgbClr val="D8E5E5"/>
    <a:srgbClr val="F26649"/>
    <a:srgbClr val="F7A5A5"/>
    <a:srgbClr val="7192A9"/>
    <a:srgbClr val="F37D91"/>
    <a:srgbClr val="3B87CD"/>
    <a:srgbClr val="E07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435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0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convenience store </a:t>
            </a:r>
            <a:r>
              <a:rPr lang="en-US" sz="4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Cửa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tiện</a:t>
            </a:r>
            <a:r>
              <a:rPr lang="en-US" sz="3200" dirty="0"/>
              <a:t> </a:t>
            </a:r>
            <a:r>
              <a:rPr lang="en-US" sz="3200" dirty="0" err="1"/>
              <a:t>lợi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465329" y="3008667"/>
            <a:ext cx="3682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kənˈviːniəns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stɔ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ː(r)/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691" y="1353051"/>
            <a:ext cx="6968604" cy="5226453"/>
          </a:xfrm>
          <a:prstGeom prst="rect">
            <a:avLst/>
          </a:prstGeom>
        </p:spPr>
      </p:pic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9487" y="4461499"/>
            <a:ext cx="665224" cy="6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62824"/>
              </p:ext>
            </p:extLst>
          </p:nvPr>
        </p:nvGraphicFramePr>
        <p:xfrm>
          <a:off x="1200721" y="1188294"/>
          <a:ext cx="10085976" cy="202752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Vocabulary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open-air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eə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(r) ˈ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home-grown (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346546"/>
              </p:ext>
            </p:extLst>
          </p:nvPr>
        </p:nvGraphicFramePr>
        <p:xfrm>
          <a:off x="1194551" y="3215823"/>
          <a:ext cx="10085975" cy="133480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home-made (adj)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bargain (v)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89347"/>
              </p:ext>
            </p:extLst>
          </p:nvPr>
        </p:nvGraphicFramePr>
        <p:xfrm>
          <a:off x="1194552" y="5221978"/>
          <a:ext cx="10085975" cy="133480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price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(adj)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convenience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kənˈviːniəns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stɔ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ː(r)/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805403"/>
              </p:ext>
            </p:extLst>
          </p:nvPr>
        </p:nvGraphicFramePr>
        <p:xfrm>
          <a:off x="1194550" y="4557479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7" y="20039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7" y="2579874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6" y="3215823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3940339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4710483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5361326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60121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8638680" y="1029268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5177263" y="14907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8724323" y="1726208"/>
            <a:ext cx="346577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dirty="0"/>
              <a:t>1. What are the pictures of?</a:t>
            </a:r>
          </a:p>
          <a:p>
            <a:pPr>
              <a:lnSpc>
                <a:spcPct val="200000"/>
              </a:lnSpc>
            </a:pPr>
            <a:r>
              <a:rPr lang="en-US" sz="2600" b="1" dirty="0"/>
              <a:t>2. What are the people in the pictures doing?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8" y="908218"/>
            <a:ext cx="3478571" cy="6120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69" y="881953"/>
            <a:ext cx="5144218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1" y="1035276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148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21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95564" y="1656472"/>
            <a:ext cx="1171673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 How was your trip to Bac Ha, Alice?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It’s awesome. I like Bac Ha Fair. It’s an open-air market in Lao </a:t>
            </a:r>
            <a:r>
              <a:rPr lang="en-US" sz="2000" dirty="0" err="1">
                <a:solidFill>
                  <a:srgbClr val="242021"/>
                </a:solidFill>
                <a:latin typeface="ChronicaPro-Book"/>
              </a:rPr>
              <a:t>Cai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What do you like about it?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Many things. Theo people at the market were wearing really </a:t>
            </a:r>
            <a:r>
              <a:rPr lang="en-US" sz="2000" dirty="0" err="1">
                <a:solidFill>
                  <a:srgbClr val="242021"/>
                </a:solidFill>
                <a:latin typeface="ChronicaPro-Book"/>
              </a:rPr>
              <a:t>colourful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 costumes.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Yeah…They came from different minority groups.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>I think so, and most of the products sold at the market were home-grown and home-made. I love it.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Do you have similar markets in New Zealand?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 do. Back in my city, Auckland, we have a farmers’ market every Saturday where farmers sell their products. My mother loves shopping there, and she rarely misses one.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 prefer shopping at the supermarket. I can find almost everything I need there, I don’t have to bargain. All the items have fixed prices on their price tags.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Right. It’s more convenient.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000" b="1" i="1" dirty="0">
                <a:solidFill>
                  <a:srgbClr val="242021"/>
                </a:solidFill>
                <a:latin typeface="ChronicaPro-Book"/>
              </a:rPr>
              <a:t>Alice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: See you.</a:t>
            </a:r>
            <a:endParaRPr lang="en-US" sz="2000" dirty="0"/>
          </a:p>
        </p:txBody>
      </p:sp>
      <p:pic>
        <p:nvPicPr>
          <p:cNvPr id="2" name="0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3376" y="972321"/>
            <a:ext cx="700785" cy="700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64" y="912166"/>
            <a:ext cx="1745540" cy="22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792" y="1339539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 and Alice mentioned four places where they can buy things. Complete the list.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596876"/>
              </p:ext>
            </p:extLst>
          </p:nvPr>
        </p:nvGraphicFramePr>
        <p:xfrm>
          <a:off x="1278314" y="2170536"/>
          <a:ext cx="833674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674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+mj-lt"/>
                        </a:rPr>
                        <a:t>2</a:t>
                      </a:r>
                      <a:r>
                        <a:rPr lang="en-US" sz="3200" b="0" dirty="0">
                          <a:latin typeface="+mj-lt"/>
                        </a:rPr>
                        <a:t>. ____________________________________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74048" y="3417309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farmers’ market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704775" y="4465636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supermarket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87883" y="5513963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convenience store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6690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types of markets with the features.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497127"/>
              </p:ext>
            </p:extLst>
          </p:nvPr>
        </p:nvGraphicFramePr>
        <p:xfrm>
          <a:off x="576198" y="1896214"/>
          <a:ext cx="11070857" cy="4675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10016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Features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are display 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79273" y="3445164"/>
            <a:ext cx="674254" cy="1847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79273" y="3463636"/>
            <a:ext cx="674254" cy="139469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7418" y="4151745"/>
            <a:ext cx="1196109" cy="923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57418" y="4160981"/>
            <a:ext cx="1196109" cy="150834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57418" y="4160981"/>
            <a:ext cx="1196109" cy="2112330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5482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31589" y="1534962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02327" y="165503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home -grown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81330" y="165502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bargaining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52470" y="165502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home -made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39723" y="164656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price tag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19760" y="1656746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convenience store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/>
              <a:t>- What is “_____________”?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- It’s when buyers talk to the sellers to get a lower price.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2.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3.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4.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5.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00365 0.1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59193 0.33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96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26862 0.439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03997 0.543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22839 0.652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7" y="1314062"/>
            <a:ext cx="6196239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</a:rPr>
              <a:t>GAME:</a:t>
            </a:r>
            <a:r>
              <a:rPr lang="en-US" sz="2800" b="1" dirty="0"/>
              <a:t> Listing- Work in groups</a:t>
            </a:r>
            <a:r>
              <a:rPr lang="en-US" sz="2800" dirty="0"/>
              <a:t>. </a:t>
            </a:r>
            <a:r>
              <a:rPr lang="en-US" sz="2800" b="1" dirty="0"/>
              <a:t>Quickly write down the names of some </a:t>
            </a:r>
            <a:r>
              <a:rPr lang="en-US" sz="2800" b="1" dirty="0" err="1">
                <a:solidFill>
                  <a:srgbClr val="00B050"/>
                </a:solidFill>
              </a:rPr>
              <a:t>speciality</a:t>
            </a:r>
            <a:r>
              <a:rPr lang="en-US" sz="2800" b="1" dirty="0">
                <a:solidFill>
                  <a:srgbClr val="00B050"/>
                </a:solidFill>
              </a:rPr>
              <a:t> shops</a:t>
            </a:r>
            <a:r>
              <a:rPr lang="en-US" sz="28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91570" y="3511486"/>
            <a:ext cx="4230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Example:</a:t>
            </a:r>
          </a:p>
          <a:p>
            <a:r>
              <a:rPr lang="en-US" sz="2800" i="1" dirty="0"/>
              <a:t>- clothes shop</a:t>
            </a:r>
          </a:p>
          <a:p>
            <a:r>
              <a:rPr lang="en-US" sz="2800" i="1" dirty="0"/>
              <a:t>- florist’s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42" y="1309444"/>
            <a:ext cx="4467231" cy="5551431"/>
          </a:xfrm>
          <a:prstGeom prst="rect">
            <a:avLst/>
          </a:prstGeom>
        </p:spPr>
      </p:pic>
      <p:sp>
        <p:nvSpPr>
          <p:cNvPr id="13" name="Google Shape;1881;p31"/>
          <p:cNvSpPr txBox="1">
            <a:spLocks/>
          </p:cNvSpPr>
          <p:nvPr/>
        </p:nvSpPr>
        <p:spPr>
          <a:xfrm>
            <a:off x="-443640" y="3404539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rgbClr val="AD4F0F"/>
                </a:solidFill>
              </a:rPr>
              <a:t>speciality</a:t>
            </a:r>
            <a:r>
              <a:rPr lang="en-US" b="1" dirty="0">
                <a:solidFill>
                  <a:srgbClr val="AD4F0F"/>
                </a:solidFill>
              </a:rPr>
              <a:t> shop</a:t>
            </a:r>
            <a:endParaRPr lang="en-US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188" y="4930037"/>
            <a:ext cx="5482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Cửa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chuyên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953539" y="4264813"/>
            <a:ext cx="2706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speʃiˈæləti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7" y="1314062"/>
            <a:ext cx="1082287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GAME:</a:t>
            </a:r>
            <a:r>
              <a:rPr lang="en-US" sz="2800" b="1" dirty="0"/>
              <a:t> Listing- Work in groups</a:t>
            </a:r>
            <a:r>
              <a:rPr lang="en-US" sz="2800" dirty="0"/>
              <a:t>. </a:t>
            </a:r>
            <a:r>
              <a:rPr lang="en-US" sz="2800" b="1" dirty="0"/>
              <a:t>Quickly write down the names of some </a:t>
            </a:r>
            <a:r>
              <a:rPr lang="en-US" sz="2800" b="1" dirty="0">
                <a:solidFill>
                  <a:srgbClr val="7030A0"/>
                </a:solidFill>
              </a:rPr>
              <a:t>specialty shops</a:t>
            </a:r>
            <a:r>
              <a:rPr lang="en-US" sz="28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546" y="2268169"/>
            <a:ext cx="423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Suggested answers:</a:t>
            </a:r>
            <a:endParaRPr lang="en-US" sz="2800" b="1" i="1" dirty="0">
              <a:solidFill>
                <a:srgbClr val="00B05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27401" y="2635026"/>
            <a:ext cx="4276435" cy="38623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clothes shop</a:t>
            </a:r>
          </a:p>
          <a:p>
            <a:r>
              <a:rPr lang="en-US" dirty="0"/>
              <a:t>florist’s</a:t>
            </a:r>
          </a:p>
          <a:p>
            <a:r>
              <a:rPr lang="en-US" dirty="0"/>
              <a:t>bakery</a:t>
            </a:r>
          </a:p>
          <a:p>
            <a:r>
              <a:rPr lang="en-US" dirty="0"/>
              <a:t>butcher’s</a:t>
            </a:r>
          </a:p>
          <a:p>
            <a:r>
              <a:rPr lang="en-US" dirty="0"/>
              <a:t>bookshop</a:t>
            </a:r>
          </a:p>
          <a:p>
            <a:r>
              <a:rPr lang="en-US" dirty="0"/>
              <a:t>greengrocer’s</a:t>
            </a:r>
          </a:p>
          <a:p>
            <a:r>
              <a:rPr lang="en-US" dirty="0"/>
              <a:t>stationer’s</a:t>
            </a:r>
          </a:p>
          <a:p>
            <a:r>
              <a:rPr lang="en-US" dirty="0"/>
              <a:t>dairy</a:t>
            </a:r>
          </a:p>
          <a:p>
            <a:r>
              <a:rPr lang="en-US" dirty="0"/>
              <a:t>café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815545" y="2497017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candy shop</a:t>
            </a:r>
          </a:p>
          <a:p>
            <a:r>
              <a:rPr lang="en-US" sz="3000" dirty="0"/>
              <a:t>music shop</a:t>
            </a:r>
          </a:p>
          <a:p>
            <a:r>
              <a:rPr lang="en-US" sz="3000" dirty="0"/>
              <a:t>computer shop</a:t>
            </a:r>
          </a:p>
          <a:p>
            <a:r>
              <a:rPr lang="en-US" sz="3000" dirty="0"/>
              <a:t>barber’s</a:t>
            </a:r>
          </a:p>
          <a:p>
            <a:r>
              <a:rPr lang="en-US" sz="3000" dirty="0"/>
              <a:t>hairdresser’s</a:t>
            </a:r>
          </a:p>
          <a:p>
            <a:r>
              <a:rPr lang="en-US" sz="3000" dirty="0"/>
              <a:t>gift shop</a:t>
            </a:r>
          </a:p>
          <a:p>
            <a:r>
              <a:rPr lang="en-US" sz="3000" dirty="0"/>
              <a:t>pet shop</a:t>
            </a:r>
          </a:p>
          <a:p>
            <a:r>
              <a:rPr lang="en-US" sz="3000" dirty="0"/>
              <a:t> shoe shop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5" y="2970834"/>
            <a:ext cx="3860799" cy="216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499796" y="2453580"/>
            <a:ext cx="97702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use lexical items related </a:t>
            </a:r>
            <a:r>
              <a:rPr lang="en-US" sz="2800"/>
              <a:t>to shopping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916679" y="1119096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60" y="1037728"/>
            <a:ext cx="5409384" cy="61161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070764" y="1891760"/>
            <a:ext cx="669636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/>
              <a:t>1. Do you like shopping?</a:t>
            </a:r>
          </a:p>
          <a:p>
            <a:pPr>
              <a:lnSpc>
                <a:spcPct val="200000"/>
              </a:lnSpc>
            </a:pPr>
            <a:r>
              <a:rPr lang="en-US" sz="2600" dirty="0"/>
              <a:t>2. Where do you often go shopping?</a:t>
            </a:r>
          </a:p>
          <a:p>
            <a:pPr>
              <a:lnSpc>
                <a:spcPct val="200000"/>
              </a:lnSpc>
            </a:pPr>
            <a:r>
              <a:rPr lang="en-US" sz="2600" dirty="0"/>
              <a:t>3. Can you name some markets or supermarkets that you know?</a:t>
            </a:r>
          </a:p>
          <a:p>
            <a:pPr>
              <a:lnSpc>
                <a:spcPct val="200000"/>
              </a:lnSpc>
            </a:pPr>
            <a:r>
              <a:rPr lang="en-US" sz="2600" dirty="0"/>
              <a:t>4. Do you prefer shopping in an open-air market or in a supermarket?</a:t>
            </a:r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 Assignments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2198184"/>
            <a:ext cx="81498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/>
              <a:t>Name some places for shopping they have learnt about in the lesson.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/>
              <a:t>Learn the new words and phrases by heart.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/>
              <a:t>Do Exercise  in part </a:t>
            </a:r>
            <a:r>
              <a:rPr lang="en-US" sz="2800"/>
              <a:t>A in Unit </a:t>
            </a:r>
            <a:r>
              <a:rPr lang="en-US" sz="2800" dirty="0"/>
              <a:t>8/Workbook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66" y="2965121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024661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856265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092728" y="1137426"/>
            <a:ext cx="4150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 p.82-83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SHOPPING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523852" y="1895208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26649"/>
                </a:solidFill>
              </a:rPr>
              <a:t>My </a:t>
            </a:r>
            <a:r>
              <a:rPr lang="en-US" sz="3200" b="1" dirty="0" err="1">
                <a:solidFill>
                  <a:srgbClr val="F26649"/>
                </a:solidFill>
              </a:rPr>
              <a:t>favourite</a:t>
            </a:r>
            <a:r>
              <a:rPr lang="en-US" sz="3200" b="1" dirty="0">
                <a:solidFill>
                  <a:srgbClr val="F26649"/>
                </a:solidFill>
              </a:rPr>
              <a:t> shopping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618" y="2504950"/>
            <a:ext cx="8381412" cy="431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open-air market </a:t>
            </a:r>
            <a:r>
              <a:rPr lang="en-US" sz="4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Chợ</a:t>
            </a:r>
            <a:r>
              <a:rPr lang="en-US" sz="3200" dirty="0"/>
              <a:t> </a:t>
            </a:r>
            <a:r>
              <a:rPr lang="en-US" sz="3200" dirty="0" err="1"/>
              <a:t>họp</a:t>
            </a:r>
            <a:r>
              <a:rPr lang="en-US" sz="3200" dirty="0"/>
              <a:t> </a:t>
            </a:r>
            <a:r>
              <a:rPr lang="en-US" sz="3200" dirty="0" err="1"/>
              <a:t>ngoài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241807" y="3008667"/>
            <a:ext cx="4129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eə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(r)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670" y="4427656"/>
            <a:ext cx="927930" cy="927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545" y="1393825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home-grown </a:t>
            </a:r>
            <a:r>
              <a:rPr lang="en-US" sz="40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0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0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trồng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856558" y="3008667"/>
            <a:ext cx="2900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987" y="1688558"/>
            <a:ext cx="7556308" cy="4250423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5233" y="4339115"/>
            <a:ext cx="787608" cy="7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home-made </a:t>
            </a:r>
            <a:r>
              <a:rPr lang="en-US" sz="40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0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0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925487" y="3008667"/>
            <a:ext cx="2762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7254" y="4461499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545" y="1108778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bargain </a:t>
            </a:r>
            <a:r>
              <a:rPr lang="en-US" sz="4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379137" y="3008667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481" y="4411653"/>
            <a:ext cx="806306" cy="806306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12" y="1320799"/>
            <a:ext cx="8021783" cy="53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52874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farmers’ market </a:t>
            </a:r>
            <a:r>
              <a:rPr lang="en-US" sz="4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chợ</a:t>
            </a:r>
            <a:r>
              <a:rPr lang="en-US" sz="3200" dirty="0"/>
              <a:t> </a:t>
            </a:r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778011" y="3008667"/>
            <a:ext cx="3057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0427" y="4461499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763" y="1302319"/>
            <a:ext cx="7485777" cy="52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52874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price tag </a:t>
            </a:r>
            <a:r>
              <a:rPr lang="en-US" sz="4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6066" y="3008667"/>
            <a:ext cx="2281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9763" y="4350272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763" y="1017126"/>
            <a:ext cx="7572237" cy="5840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4336</TotalTime>
  <Words>951</Words>
  <Application>Microsoft Office PowerPoint</Application>
  <PresentationFormat>Widescreen</PresentationFormat>
  <Paragraphs>184</Paragraphs>
  <Slides>21</Slides>
  <Notes>19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ChronicaPro-Book</vt:lpstr>
      <vt:lpstr>ChronicaProMediumIt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This MC</cp:lastModifiedBy>
  <cp:revision>236</cp:revision>
  <dcterms:created xsi:type="dcterms:W3CDTF">2020-12-09T02:04:09Z</dcterms:created>
  <dcterms:modified xsi:type="dcterms:W3CDTF">2024-02-01T14:26:10Z</dcterms:modified>
</cp:coreProperties>
</file>