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1" r:id="rId2"/>
    <p:sldId id="256" r:id="rId3"/>
    <p:sldId id="332" r:id="rId4"/>
    <p:sldId id="331" r:id="rId5"/>
    <p:sldId id="333" r:id="rId6"/>
    <p:sldId id="334" r:id="rId7"/>
    <p:sldId id="337" r:id="rId8"/>
    <p:sldId id="276" r:id="rId9"/>
    <p:sldId id="298" r:id="rId10"/>
    <p:sldId id="335" r:id="rId11"/>
    <p:sldId id="325" r:id="rId12"/>
    <p:sldId id="336" r:id="rId13"/>
    <p:sldId id="313" r:id="rId14"/>
    <p:sldId id="314" r:id="rId15"/>
    <p:sldId id="33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FBCDCD"/>
    <a:srgbClr val="F7A5A5"/>
    <a:srgbClr val="7192A9"/>
    <a:srgbClr val="F37D91"/>
    <a:srgbClr val="F26649"/>
    <a:srgbClr val="F3F6F6"/>
    <a:srgbClr val="D8E5E5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435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01/02/2024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77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1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413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611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50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40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01/02/2024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01/02/2024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01/02/2024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01/02/2024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01/02/2024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01/02/2024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01/02/2024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01/02/2024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01/02/2024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01/02/2024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01/02/2024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01/02/2024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Confessions%20of%20a%20Shopaholic%202009%20-%20Shopping%20addiction.web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5482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31589" y="1534962"/>
            <a:ext cx="10815315" cy="746421"/>
          </a:xfrm>
          <a:prstGeom prst="roundRect">
            <a:avLst/>
          </a:prstGeom>
          <a:solidFill>
            <a:srgbClr val="FB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02327" y="1655030"/>
            <a:ext cx="218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shopaholic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81330" y="1655029"/>
            <a:ext cx="218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bargain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25996" y="1673503"/>
            <a:ext cx="2508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speciality</a:t>
            </a:r>
            <a:r>
              <a:rPr lang="en-US" sz="2800" b="1" dirty="0">
                <a:solidFill>
                  <a:srgbClr val="FF0000"/>
                </a:solidFill>
              </a:rPr>
              <a:t> shops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39723" y="1646562"/>
            <a:ext cx="218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browsing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019760" y="1656746"/>
            <a:ext cx="317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range of products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131589" y="2392983"/>
            <a:ext cx="10975956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/>
              <a:t>There are many _______________in a shopping </a:t>
            </a:r>
            <a:r>
              <a:rPr lang="en-US" dirty="0" err="1"/>
              <a:t>centre</a:t>
            </a:r>
            <a:r>
              <a:rPr lang="en-US" dirty="0"/>
              <a:t>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/>
              <a:t>I spent the whole morning just __________online for clothes, but I didn’t buy anything.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/>
              <a:t>Alice doesn’t know how to _________, so she paid too much for her T-shirt.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/>
              <a:t>Both online and offline supermarkets offer a wide________________.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/>
              <a:t>She’s a ___________. She spends too much time and money shopping. 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532582" y="7452"/>
            <a:ext cx="49540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I. 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25811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-0.06719 0.104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-0.08971 0.189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2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0.18841 0.324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4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-0.01614 0.47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0.13842 0.5530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4" y="2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4" grpId="0"/>
      <p:bldP spid="26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words. Pay attention to the sounds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 and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288EA39-6396-460B-8021-80CBB9057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414016"/>
              </p:ext>
            </p:extLst>
          </p:nvPr>
        </p:nvGraphicFramePr>
        <p:xfrm>
          <a:off x="2602806" y="2144823"/>
          <a:ext cx="6747302" cy="39992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73651">
                  <a:extLst>
                    <a:ext uri="{9D8B030D-6E8A-4147-A177-3AD203B41FA5}">
                      <a16:colId xmlns:a16="http://schemas.microsoft.com/office/drawing/2014/main" val="3125397952"/>
                    </a:ext>
                  </a:extLst>
                </a:gridCol>
                <a:gridCol w="3373651">
                  <a:extLst>
                    <a:ext uri="{9D8B030D-6E8A-4147-A177-3AD203B41FA5}">
                      <a16:colId xmlns:a16="http://schemas.microsoft.com/office/drawing/2014/main" val="4094159785"/>
                    </a:ext>
                  </a:extLst>
                </a:gridCol>
              </a:tblGrid>
              <a:tr h="58813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/</a:t>
                      </a:r>
                      <a:r>
                        <a:rPr lang="en-US" sz="3200" dirty="0" err="1"/>
                        <a:t>sp</a:t>
                      </a:r>
                      <a:r>
                        <a:rPr lang="en-US" sz="3200" dirty="0"/>
                        <a:t>/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/</a:t>
                      </a:r>
                      <a:r>
                        <a:rPr lang="en-US" sz="3200" dirty="0" err="1"/>
                        <a:t>st</a:t>
                      </a:r>
                      <a:r>
                        <a:rPr lang="en-US" sz="3200" dirty="0"/>
                        <a:t>/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751487"/>
                  </a:ext>
                </a:extLst>
              </a:tr>
              <a:tr h="341116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2806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2778469" y="3050521"/>
            <a:ext cx="25130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242021"/>
                </a:solidFill>
              </a:rPr>
              <a:t>spend</a:t>
            </a:r>
            <a:endParaRPr lang="en-US" sz="2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E13F41-07FA-4CF7-B267-2CC4CD5400FD}"/>
              </a:ext>
            </a:extLst>
          </p:cNvPr>
          <p:cNvSpPr txBox="1"/>
          <p:nvPr/>
        </p:nvSpPr>
        <p:spPr>
          <a:xfrm>
            <a:off x="3138684" y="3535550"/>
            <a:ext cx="23513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/>
              <a:t>speciality</a:t>
            </a:r>
            <a:r>
              <a:rPr lang="en-US" sz="2800" b="1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B714BD-1E6B-4B72-A0ED-AC30B1015964}"/>
              </a:ext>
            </a:extLst>
          </p:cNvPr>
          <p:cNvSpPr txBox="1"/>
          <p:nvPr/>
        </p:nvSpPr>
        <p:spPr>
          <a:xfrm>
            <a:off x="5936638" y="3050520"/>
            <a:ext cx="24091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stall</a:t>
            </a:r>
            <a:r>
              <a:rPr lang="en-US" sz="2400" b="1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161470-EEBA-4ED5-93B5-F485090118DA}"/>
              </a:ext>
            </a:extLst>
          </p:cNvPr>
          <p:cNvSpPr txBox="1"/>
          <p:nvPr/>
        </p:nvSpPr>
        <p:spPr>
          <a:xfrm>
            <a:off x="5936639" y="3581736"/>
            <a:ext cx="24091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staff </a:t>
            </a:r>
            <a:endParaRPr lang="en-US" sz="2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D4B093-B237-40EE-B097-DAAF1091CC84}"/>
              </a:ext>
            </a:extLst>
          </p:cNvPr>
          <p:cNvSpPr txBox="1"/>
          <p:nvPr/>
        </p:nvSpPr>
        <p:spPr>
          <a:xfrm>
            <a:off x="2465003" y="4080736"/>
            <a:ext cx="31399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space</a:t>
            </a:r>
            <a:endParaRPr lang="en-US" sz="2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D8BF24-684A-45AE-BB2D-811738292D96}"/>
              </a:ext>
            </a:extLst>
          </p:cNvPr>
          <p:cNvSpPr txBox="1"/>
          <p:nvPr/>
        </p:nvSpPr>
        <p:spPr>
          <a:xfrm>
            <a:off x="5975205" y="4046479"/>
            <a:ext cx="29748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outstand</a:t>
            </a:r>
            <a:endParaRPr lang="en-US" sz="2400" b="1" dirty="0"/>
          </a:p>
        </p:txBody>
      </p:sp>
      <p:sp>
        <p:nvSpPr>
          <p:cNvPr id="20" name="Rectangle 19"/>
          <p:cNvSpPr/>
          <p:nvPr/>
        </p:nvSpPr>
        <p:spPr>
          <a:xfrm>
            <a:off x="4619764" y="7452"/>
            <a:ext cx="58669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II. 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PRONUNCIATION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D4B093-B237-40EE-B097-DAAF1091CC84}"/>
              </a:ext>
            </a:extLst>
          </p:cNvPr>
          <p:cNvSpPr txBox="1"/>
          <p:nvPr/>
        </p:nvSpPr>
        <p:spPr>
          <a:xfrm>
            <a:off x="2566997" y="4542401"/>
            <a:ext cx="31399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242021"/>
                </a:solidFill>
                <a:latin typeface="MyriadPro-Regular"/>
              </a:rPr>
              <a:t>respect</a:t>
            </a:r>
            <a:endParaRPr lang="en-US" sz="2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D4B093-B237-40EE-B097-DAAF1091CC84}"/>
              </a:ext>
            </a:extLst>
          </p:cNvPr>
          <p:cNvSpPr txBox="1"/>
          <p:nvPr/>
        </p:nvSpPr>
        <p:spPr>
          <a:xfrm>
            <a:off x="2409971" y="5004590"/>
            <a:ext cx="31399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242021"/>
                </a:solidFill>
                <a:latin typeface="MyriadPro-Regular"/>
              </a:rPr>
              <a:t>slasp</a:t>
            </a:r>
            <a:endParaRPr lang="en-US" sz="24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D8BF24-684A-45AE-BB2D-811738292D96}"/>
              </a:ext>
            </a:extLst>
          </p:cNvPr>
          <p:cNvSpPr txBox="1"/>
          <p:nvPr/>
        </p:nvSpPr>
        <p:spPr>
          <a:xfrm>
            <a:off x="5975205" y="4980883"/>
            <a:ext cx="25499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242021"/>
                </a:solidFill>
                <a:latin typeface="MyriadPro-Regular"/>
              </a:rPr>
              <a:t>waste</a:t>
            </a:r>
            <a:endParaRPr lang="en-US" sz="24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9D8BF24-684A-45AE-BB2D-811738292D96}"/>
              </a:ext>
            </a:extLst>
          </p:cNvPr>
          <p:cNvSpPr txBox="1"/>
          <p:nvPr/>
        </p:nvSpPr>
        <p:spPr>
          <a:xfrm>
            <a:off x="5975206" y="4519218"/>
            <a:ext cx="2688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honest</a:t>
            </a:r>
            <a:endParaRPr lang="en-US" sz="2400" b="1" dirty="0"/>
          </a:p>
        </p:txBody>
      </p:sp>
      <p:pic>
        <p:nvPicPr>
          <p:cNvPr id="3" name="04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6018" y="2278131"/>
            <a:ext cx="645764" cy="64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504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  <p:bldP spid="13" grpId="0"/>
      <p:bldP spid="14" grpId="0"/>
      <p:bldP spid="15" grpId="0"/>
      <p:bldP spid="21" grpId="0"/>
      <p:bldP spid="23" grpId="0"/>
      <p:bldP spid="22" grpId="0"/>
      <p:bldP spid="24" grpId="0"/>
      <p:bldP spid="26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41148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sentences. Pay attention to the underlined words.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19764" y="7452"/>
            <a:ext cx="58669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II. 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PRONUNCIATION</a:t>
            </a:r>
          </a:p>
        </p:txBody>
      </p:sp>
      <p:pic>
        <p:nvPicPr>
          <p:cNvPr id="4" name="0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2782" y="2101974"/>
            <a:ext cx="632402" cy="632402"/>
          </a:xfrm>
          <a:prstGeom prst="rect">
            <a:avLst/>
          </a:prstGeom>
        </p:spPr>
      </p:pic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1013690" y="1936460"/>
            <a:ext cx="10515600" cy="4351338"/>
          </a:xfrm>
        </p:spPr>
        <p:txBody>
          <a:bodyPr/>
          <a:lstStyle/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There is a three-</a:t>
            </a:r>
            <a:r>
              <a:rPr lang="en-US" u="sng" dirty="0" err="1"/>
              <a:t>storey</a:t>
            </a:r>
            <a:r>
              <a:rPr lang="en-US" dirty="0"/>
              <a:t> </a:t>
            </a:r>
            <a:r>
              <a:rPr lang="en-US" u="sng" dirty="0"/>
              <a:t>sports</a:t>
            </a:r>
            <a:r>
              <a:rPr lang="en-US" dirty="0"/>
              <a:t> </a:t>
            </a:r>
            <a:r>
              <a:rPr lang="en-US" dirty="0" err="1"/>
              <a:t>centre</a:t>
            </a:r>
            <a:r>
              <a:rPr lang="en-US" dirty="0"/>
              <a:t> in my </a:t>
            </a:r>
            <a:r>
              <a:rPr lang="en-US" dirty="0" err="1"/>
              <a:t>neighbourhood</a:t>
            </a:r>
            <a:r>
              <a:rPr lang="en-US" dirty="0"/>
              <a:t>.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u="sng" dirty="0"/>
              <a:t>assistant</a:t>
            </a:r>
            <a:r>
              <a:rPr lang="en-US" dirty="0"/>
              <a:t> at her shop always gives us </a:t>
            </a:r>
            <a:r>
              <a:rPr lang="en-US" u="sng" dirty="0"/>
              <a:t>special</a:t>
            </a:r>
            <a:r>
              <a:rPr lang="en-US" dirty="0"/>
              <a:t> attention.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The shop owner treats his </a:t>
            </a:r>
            <a:r>
              <a:rPr lang="en-US" u="sng" dirty="0"/>
              <a:t>customers</a:t>
            </a:r>
            <a:r>
              <a:rPr lang="en-US" dirty="0"/>
              <a:t> with a lot of </a:t>
            </a:r>
            <a:r>
              <a:rPr lang="en-US" u="sng" dirty="0"/>
              <a:t>respect</a:t>
            </a:r>
            <a:r>
              <a:rPr lang="en-US" dirty="0"/>
              <a:t>.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The food at that </a:t>
            </a:r>
            <a:r>
              <a:rPr lang="en-US" u="sng" dirty="0"/>
              <a:t>restaurant</a:t>
            </a:r>
            <a:r>
              <a:rPr lang="en-US" dirty="0"/>
              <a:t> is too </a:t>
            </a:r>
            <a:r>
              <a:rPr lang="en-US" u="sng" dirty="0"/>
              <a:t>spicy</a:t>
            </a:r>
            <a:r>
              <a:rPr lang="en-US" dirty="0"/>
              <a:t> for me.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Tom </a:t>
            </a:r>
            <a:r>
              <a:rPr lang="en-US" u="sng" dirty="0"/>
              <a:t>s</a:t>
            </a:r>
            <a:r>
              <a:rPr lang="en-US" dirty="0"/>
              <a:t>p</a:t>
            </a:r>
            <a:r>
              <a:rPr lang="en-US" u="sng" dirty="0"/>
              <a:t>ent</a:t>
            </a:r>
            <a:r>
              <a:rPr lang="en-US" dirty="0"/>
              <a:t> half of his savings in that music </a:t>
            </a:r>
            <a:r>
              <a:rPr lang="en-US" u="sng" dirty="0"/>
              <a:t>store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13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89416" y="1314062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GAME: </a:t>
            </a:r>
            <a:r>
              <a:rPr lang="en-US" sz="2800" b="1" dirty="0">
                <a:solidFill>
                  <a:srgbClr val="EF4B66"/>
                </a:solidFill>
              </a:rPr>
              <a:t>WHISPERING</a:t>
            </a:r>
            <a:endParaRPr lang="en-US" sz="2800" b="1" dirty="0">
              <a:solidFill>
                <a:srgbClr val="EF4B66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76198" y="1911874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b="1" dirty="0">
                <a:solidFill>
                  <a:srgbClr val="00B050"/>
                </a:solidFill>
              </a:rPr>
              <a:t>RULE</a:t>
            </a:r>
            <a:r>
              <a:rPr lang="en-US" sz="2800" dirty="0">
                <a:solidFill>
                  <a:srgbClr val="00B050"/>
                </a:solidFill>
              </a:rPr>
              <a:t>:</a:t>
            </a:r>
          </a:p>
          <a:p>
            <a:pPr algn="just"/>
            <a:r>
              <a:rPr lang="en-US" sz="2800" dirty="0"/>
              <a:t>-    Work in 2 teams </a:t>
            </a:r>
          </a:p>
          <a:p>
            <a:pPr marL="457200" indent="-457200" algn="just">
              <a:buFontTx/>
              <a:buChar char="-"/>
            </a:pPr>
            <a:r>
              <a:rPr lang="en-US" sz="2800" dirty="0"/>
              <a:t>Players stand in a line.</a:t>
            </a:r>
          </a:p>
          <a:p>
            <a:pPr marL="457200" indent="-457200" algn="just">
              <a:buFontTx/>
              <a:buChar char="-"/>
            </a:pPr>
            <a:r>
              <a:rPr lang="en-US" sz="2800" dirty="0"/>
              <a:t>The teacher whispers 5 words one by one from one person to the next until it gets to the end of the line. The last person in the line repeats the words.</a:t>
            </a:r>
          </a:p>
          <a:p>
            <a:pPr marL="457200" indent="-457200" algn="just">
              <a:buFontTx/>
              <a:buChar char="-"/>
            </a:pPr>
            <a:r>
              <a:rPr lang="en-US" sz="2800" dirty="0"/>
              <a:t>The team with more correct words will win.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832" y="2262910"/>
            <a:ext cx="5263713" cy="301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499796" y="2453580"/>
            <a:ext cx="97702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Shopping places and their characteristics.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2 sounds /</a:t>
            </a:r>
            <a:r>
              <a:rPr lang="en-US" sz="2800" dirty="0" err="1"/>
              <a:t>sp</a:t>
            </a:r>
            <a:r>
              <a:rPr lang="en-US" sz="2800" dirty="0"/>
              <a:t>/ vs /</a:t>
            </a:r>
            <a:r>
              <a:rPr lang="en-US" sz="2800" dirty="0" err="1"/>
              <a:t>st</a:t>
            </a:r>
            <a:r>
              <a:rPr lang="en-US" sz="2800" dirty="0"/>
              <a:t>/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 Assignments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/>
              <a:t>Name a list of shopping places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/>
              <a:t>Find 5 more words with the sounds /</a:t>
            </a:r>
            <a:r>
              <a:rPr lang="en-US" sz="2800" dirty="0" err="1"/>
              <a:t>st</a:t>
            </a:r>
            <a:r>
              <a:rPr lang="en-US" sz="2800" dirty="0"/>
              <a:t>/ and /</a:t>
            </a:r>
            <a:r>
              <a:rPr lang="en-US" sz="2800" dirty="0" err="1"/>
              <a:t>sp</a:t>
            </a:r>
            <a:r>
              <a:rPr lang="en-US" sz="2800" dirty="0"/>
              <a:t>/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/>
              <a:t>Do Exercise in part B in Unit 8/Workbook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365" y="3583179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88178"/>
            <a:ext cx="505983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058" y="1642754"/>
            <a:ext cx="1450088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834174" y="1839389"/>
            <a:ext cx="5700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2:  </a:t>
            </a:r>
            <a:r>
              <a:rPr lang="en-US" sz="3200" b="1" dirty="0">
                <a:solidFill>
                  <a:schemeClr val="bg1"/>
                </a:solidFill>
              </a:rPr>
              <a:t>A closer look 1 p.84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SHOPPING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841" y="1059550"/>
            <a:ext cx="8187159" cy="581872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9" name="Rectangle 8"/>
          <p:cNvSpPr/>
          <p:nvPr/>
        </p:nvSpPr>
        <p:spPr>
          <a:xfrm>
            <a:off x="300941" y="1995963"/>
            <a:ext cx="63197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Tx/>
              <a:buChar char="-"/>
            </a:pPr>
            <a:r>
              <a:rPr lang="en-US" sz="3200" b="1" dirty="0">
                <a:solidFill>
                  <a:srgbClr val="00B050"/>
                </a:solidFill>
              </a:rPr>
              <a:t>It’s Confessions of a Shopaholic.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0941" y="3415733"/>
            <a:ext cx="66901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Tx/>
              <a:buChar char="-"/>
            </a:pPr>
            <a:r>
              <a:rPr lang="en-US" sz="3200" b="1" dirty="0">
                <a:solidFill>
                  <a:srgbClr val="00B050"/>
                </a:solidFill>
              </a:rPr>
              <a:t>It’s about a girl who is addicted to shopping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69092" y="4808765"/>
            <a:ext cx="3909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EF4B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SHOPAHOLIC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89876" y="1425619"/>
            <a:ext cx="52629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FontTx/>
              <a:buChar char="-"/>
            </a:pPr>
            <a:r>
              <a:rPr lang="en-US" sz="3200" b="1" dirty="0"/>
              <a:t>Do you know the film?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562206" y="2751779"/>
            <a:ext cx="52629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FontTx/>
              <a:buChar char="-"/>
            </a:pPr>
            <a:r>
              <a:rPr lang="en-US" sz="3200" b="1" dirty="0"/>
              <a:t>What is it about?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84922" y="7452"/>
            <a:ext cx="59063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CLIP WATCHING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442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443640" y="2148393"/>
            <a:ext cx="57609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rgbClr val="AD4F0F"/>
                </a:solidFill>
              </a:rPr>
              <a:t>shopaholic (n)</a:t>
            </a:r>
            <a:endParaRPr lang="en-US" sz="4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5199" y="3679219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nghiện</a:t>
            </a:r>
            <a:r>
              <a:rPr lang="en-US" sz="3200" dirty="0"/>
              <a:t> </a:t>
            </a:r>
            <a:r>
              <a:rPr lang="en-US" sz="3200" dirty="0" err="1"/>
              <a:t>mua</a:t>
            </a:r>
            <a:r>
              <a:rPr lang="en-US" sz="3200" dirty="0"/>
              <a:t> </a:t>
            </a:r>
            <a:r>
              <a:rPr lang="en-US" sz="3200" dirty="0" err="1"/>
              <a:t>sắm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1109031" y="3008667"/>
            <a:ext cx="23952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ʃɒpəˈhɒlɪk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1026" name="Picture 2" descr="Confessions of a Shopaholic (2009) - IMD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047" y="930782"/>
            <a:ext cx="4118361" cy="592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hopahol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05239" y="4349771"/>
            <a:ext cx="663221" cy="66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7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443640" y="2148393"/>
            <a:ext cx="57609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b="1" dirty="0">
                <a:solidFill>
                  <a:srgbClr val="AD4F0F"/>
                </a:solidFill>
                <a:latin typeface="Calibri" panose="020F0502020204030204"/>
              </a:rPr>
              <a:t>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D4F0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sale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D4F0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D4F0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adv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D4F0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1188" y="3690794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đ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68103" y="3008667"/>
            <a:ext cx="16770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ɒn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seɪl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2050" name="Picture 2" descr="on saleとfor saleの意味の違い | ネイティブと英語について話したこ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545" y="1404794"/>
            <a:ext cx="75247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n sa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99247" y="4372921"/>
            <a:ext cx="675206" cy="67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2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443640" y="2148393"/>
            <a:ext cx="57609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400" b="1" dirty="0">
                <a:solidFill>
                  <a:srgbClr val="AD4F0F"/>
                </a:solidFill>
                <a:latin typeface="Calibri" panose="020F0502020204030204"/>
              </a:rPr>
              <a:t>d</a:t>
            </a:r>
            <a:r>
              <a:rPr lang="en-US" sz="4400" b="1" noProof="0" dirty="0" err="1">
                <a:solidFill>
                  <a:srgbClr val="AD4F0F"/>
                </a:solidFill>
                <a:latin typeface="Calibri" panose="020F0502020204030204"/>
              </a:rPr>
              <a:t>iscount</a:t>
            </a:r>
            <a:r>
              <a:rPr lang="en-US" sz="4400" b="1" noProof="0" dirty="0">
                <a:solidFill>
                  <a:srgbClr val="AD4F0F"/>
                </a:solidFill>
                <a:latin typeface="Calibri" panose="020F0502020204030204"/>
              </a:rPr>
              <a:t> shop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AD4F0F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1188" y="3690794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cửa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hàng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hạ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giá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2904" y="3008667"/>
            <a:ext cx="31274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b="1" dirty="0">
                <a:solidFill>
                  <a:srgbClr val="4472C4">
                    <a:lumMod val="50000"/>
                  </a:srgbClr>
                </a:solidFill>
              </a:rPr>
              <a:t>/ˈ</a:t>
            </a:r>
            <a:r>
              <a:rPr lang="en-US" sz="3600" b="1" dirty="0" err="1">
                <a:solidFill>
                  <a:srgbClr val="4472C4">
                    <a:lumMod val="50000"/>
                  </a:srgbClr>
                </a:solidFill>
              </a:rPr>
              <a:t>dɪskaʊnt</a:t>
            </a:r>
            <a:r>
              <a:rPr lang="en-US" sz="3600" b="1" dirty="0">
                <a:solidFill>
                  <a:srgbClr val="4472C4">
                    <a:lumMod val="50000"/>
                  </a:srgbClr>
                </a:solidFill>
              </a:rPr>
              <a:t> </a:t>
            </a:r>
            <a:r>
              <a:rPr lang="en-US" sz="3600" b="1" dirty="0" err="1">
                <a:solidFill>
                  <a:srgbClr val="4472C4">
                    <a:lumMod val="50000"/>
                  </a:srgbClr>
                </a:solidFill>
              </a:rPr>
              <a:t>ʃɒp</a:t>
            </a:r>
            <a:r>
              <a:rPr lang="en-US" sz="3600" b="1" dirty="0">
                <a:solidFill>
                  <a:srgbClr val="4472C4">
                    <a:lumMod val="50000"/>
                  </a:srgbClr>
                </a:solidFill>
              </a:rPr>
              <a:t>/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1553" y="916306"/>
            <a:ext cx="5283843" cy="5307432"/>
          </a:xfrm>
          <a:prstGeom prst="rect">
            <a:avLst/>
          </a:prstGeom>
        </p:spPr>
      </p:pic>
      <p:pic>
        <p:nvPicPr>
          <p:cNvPr id="4" name="discount sho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69030" y="4452259"/>
            <a:ext cx="675206" cy="67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2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95208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164678"/>
              </p:ext>
            </p:extLst>
          </p:nvPr>
        </p:nvGraphicFramePr>
        <p:xfrm>
          <a:off x="1194549" y="1727265"/>
          <a:ext cx="10085976" cy="202752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50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8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2727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Vocabulary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shopaholic (n)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ʃɒpəˈhɒlɪk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Người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nghiện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mua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sắm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on-sale (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adv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ɒn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seɪl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Đang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2400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được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bán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en-US" sz="2400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hạ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giá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32582" y="7452"/>
            <a:ext cx="41587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VOCABULARY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412000"/>
              </p:ext>
            </p:extLst>
          </p:nvPr>
        </p:nvGraphicFramePr>
        <p:xfrm>
          <a:off x="1194781" y="3754794"/>
          <a:ext cx="10085975" cy="66740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45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3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6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discount</a:t>
                      </a:r>
                      <a:r>
                        <a:rPr lang="en-US" sz="24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shop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dɪskaʊnt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ʃɒp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Cửa</a:t>
                      </a:r>
                      <a:r>
                        <a:rPr lang="en-US" sz="2400" b="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hang </a:t>
                      </a:r>
                      <a:r>
                        <a:rPr lang="en-US" sz="2400" b="0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hạ</a:t>
                      </a:r>
                      <a:r>
                        <a:rPr lang="en-US" sz="2400" b="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giá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</a:tbl>
          </a:graphicData>
        </a:graphic>
      </p:graphicFrame>
      <p:pic>
        <p:nvPicPr>
          <p:cNvPr id="9" name="shopahol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6955" y="2549775"/>
            <a:ext cx="487363" cy="487363"/>
          </a:xfrm>
          <a:prstGeom prst="rect">
            <a:avLst/>
          </a:prstGeom>
        </p:spPr>
      </p:pic>
      <p:pic>
        <p:nvPicPr>
          <p:cNvPr id="15" name="on sal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6953" y="3213669"/>
            <a:ext cx="487363" cy="487363"/>
          </a:xfrm>
          <a:prstGeom prst="rect">
            <a:avLst/>
          </a:prstGeom>
        </p:spPr>
      </p:pic>
      <p:pic>
        <p:nvPicPr>
          <p:cNvPr id="16" name="discount shop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6953" y="38699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7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3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7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87" y="3404652"/>
            <a:ext cx="6445617" cy="25625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7552"/>
            <a:ext cx="5661929" cy="4064933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120400"/>
            <a:ext cx="954913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and phrases under the correct pictures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10716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045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32582" y="7452"/>
            <a:ext cx="49540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I. 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VOCABULARY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95882" y="1710452"/>
            <a:ext cx="10815315" cy="746421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6620" y="1830520"/>
            <a:ext cx="218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shopaholic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42803" y="1830519"/>
            <a:ext cx="218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browsing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09535" y="1830519"/>
            <a:ext cx="2877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Internet access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85914" y="1822052"/>
            <a:ext cx="218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price tag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067759" y="1832236"/>
            <a:ext cx="1343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on sale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-0.34831 0.338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22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23985 0.57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2" y="2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-0.73242 0.6145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28" y="3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58 -2.59259E-6 L 0.28046 0.503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2" y="2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0.16471 0.5136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2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339539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shopping places with their characteristics.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617046"/>
              </p:ext>
            </p:extLst>
          </p:nvPr>
        </p:nvGraphicFramePr>
        <p:xfrm>
          <a:off x="657476" y="2096470"/>
          <a:ext cx="10961868" cy="404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2779">
                  <a:extLst>
                    <a:ext uri="{9D8B030D-6E8A-4147-A177-3AD203B41FA5}">
                      <a16:colId xmlns:a16="http://schemas.microsoft.com/office/drawing/2014/main" val="3124325429"/>
                    </a:ext>
                  </a:extLst>
                </a:gridCol>
                <a:gridCol w="7389089">
                  <a:extLst>
                    <a:ext uri="{9D8B030D-6E8A-4147-A177-3AD203B41FA5}">
                      <a16:colId xmlns:a16="http://schemas.microsoft.com/office/drawing/2014/main" val="2069901171"/>
                    </a:ext>
                  </a:extLst>
                </a:gridCol>
              </a:tblGrid>
              <a:tr h="718928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1. a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</a:rPr>
                        <a:t>speciality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</a:rPr>
                        <a:t> shop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 a. It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</a:rPr>
                        <a:t> offers lower prices on all products.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373814"/>
                  </a:ext>
                </a:extLst>
              </a:tr>
              <a:tr h="718928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2. a discount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</a:rPr>
                        <a:t> shop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b. It uses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</a:rPr>
                        <a:t> the Internet to sell goods and services.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040392"/>
                  </a:ext>
                </a:extLst>
              </a:tr>
              <a:tr h="718928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3. a supermarket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c. It is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</a:rPr>
                        <a:t> often outdoor and offers a wide range of goods. Buyers can bargain.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215443"/>
                  </a:ext>
                </a:extLst>
              </a:tr>
              <a:tr h="718928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4. an online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</a:rPr>
                        <a:t> shop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d. It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</a:rPr>
                        <a:t> is a large indoor shopping place with mixed prices for all the items offered.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046812"/>
                  </a:ext>
                </a:extLst>
              </a:tr>
              <a:tr h="718928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5. an open-air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</a:rPr>
                        <a:t> market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e. It offers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</a:rPr>
                        <a:t> one or two specific kinds of goods.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572738"/>
                  </a:ext>
                </a:extLst>
              </a:tr>
            </a:tbl>
          </a:graphicData>
        </a:graphic>
      </p:graphicFrame>
      <p:cxnSp>
        <p:nvCxnSpPr>
          <p:cNvPr id="20" name="Straight Arrow Connector 19"/>
          <p:cNvCxnSpPr/>
          <p:nvPr/>
        </p:nvCxnSpPr>
        <p:spPr>
          <a:xfrm>
            <a:off x="3519055" y="2466109"/>
            <a:ext cx="766618" cy="3214255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366655" y="2466109"/>
            <a:ext cx="1048327" cy="693975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211946" y="3810706"/>
            <a:ext cx="1203036" cy="956506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289300" y="3205291"/>
            <a:ext cx="1125682" cy="1616671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890818" y="3943927"/>
            <a:ext cx="524164" cy="1726214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32582" y="7452"/>
            <a:ext cx="49540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I. 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3606</TotalTime>
  <Words>627</Words>
  <Application>Microsoft Office PowerPoint</Application>
  <PresentationFormat>Widescreen</PresentationFormat>
  <Paragraphs>141</Paragraphs>
  <Slides>16</Slides>
  <Notes>13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Myriad Pro</vt:lpstr>
      <vt:lpstr>MyriadPro-Regular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This MC</cp:lastModifiedBy>
  <cp:revision>226</cp:revision>
  <dcterms:created xsi:type="dcterms:W3CDTF">2020-12-09T02:04:09Z</dcterms:created>
  <dcterms:modified xsi:type="dcterms:W3CDTF">2024-02-01T14:28:00Z</dcterms:modified>
</cp:coreProperties>
</file>