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4"/>
  </p:notesMasterIdLst>
  <p:sldIdLst>
    <p:sldId id="283" r:id="rId4"/>
    <p:sldId id="333" r:id="rId5"/>
    <p:sldId id="334" r:id="rId6"/>
    <p:sldId id="256" r:id="rId7"/>
    <p:sldId id="257" r:id="rId8"/>
    <p:sldId id="263" r:id="rId9"/>
    <p:sldId id="284" r:id="rId10"/>
    <p:sldId id="285" r:id="rId11"/>
    <p:sldId id="286" r:id="rId12"/>
    <p:sldId id="287" r:id="rId13"/>
    <p:sldId id="335" r:id="rId14"/>
    <p:sldId id="336" r:id="rId15"/>
    <p:sldId id="294" r:id="rId16"/>
    <p:sldId id="291" r:id="rId17"/>
    <p:sldId id="337" r:id="rId18"/>
    <p:sldId id="290" r:id="rId19"/>
    <p:sldId id="295" r:id="rId20"/>
    <p:sldId id="292" r:id="rId21"/>
    <p:sldId id="296" r:id="rId22"/>
    <p:sldId id="293" r:id="rId23"/>
    <p:sldId id="338" r:id="rId24"/>
    <p:sldId id="328" r:id="rId25"/>
    <p:sldId id="371" r:id="rId26"/>
    <p:sldId id="373" r:id="rId27"/>
    <p:sldId id="374" r:id="rId28"/>
    <p:sldId id="375" r:id="rId29"/>
    <p:sldId id="376" r:id="rId30"/>
    <p:sldId id="311" r:id="rId31"/>
    <p:sldId id="260" r:id="rId32"/>
    <p:sldId id="391" r:id="rId33"/>
    <p:sldId id="392" r:id="rId34"/>
    <p:sldId id="393" r:id="rId35"/>
    <p:sldId id="383" r:id="rId36"/>
    <p:sldId id="384" r:id="rId37"/>
    <p:sldId id="385" r:id="rId38"/>
    <p:sldId id="386" r:id="rId39"/>
    <p:sldId id="387" r:id="rId40"/>
    <p:sldId id="388" r:id="rId41"/>
    <p:sldId id="389" r:id="rId42"/>
    <p:sldId id="390" r:id="rId43"/>
  </p:sldIdLst>
  <p:sldSz cx="18288000" cy="10287000"/>
  <p:notesSz cx="6858000" cy="9144000"/>
  <p:embeddedFontLst>
    <p:embeddedFont>
      <p:font typeface="Tahoma" panose="020B0604030504040204" pitchFamily="34" charset="0"/>
      <p:regular r:id="rId45"/>
      <p:bold r:id="rId46"/>
    </p:embeddedFont>
    <p:embeddedFont>
      <p:font typeface="#9Slide04 Podkova SemiBold" panose="00000700000000000000" pitchFamily="2" charset="0"/>
      <p:bold r:id="rId47"/>
    </p:embeddedFont>
    <p:embeddedFont>
      <p:font typeface="#9Slide04 Rokkitt" panose="00000500000000000000" pitchFamily="2" charset="0"/>
      <p:regular r:id="rId48"/>
    </p:embeddedFont>
    <p:embeddedFont>
      <p:font typeface="Calibri Light" panose="020F0302020204030204" pitchFamily="34" charset="0"/>
      <p:regular r:id="rId49"/>
      <p:italic r:id="rId50"/>
    </p:embeddedFont>
    <p:embeddedFont>
      <p:font typeface="#9Slide04 Rokkitt ExtraBold" panose="00000900000000000000" pitchFamily="2" charset="0"/>
      <p:bold r:id="rId51"/>
    </p:embeddedFont>
    <p:embeddedFont>
      <p:font typeface="Calibri" panose="020F0502020204030204" pitchFamily="34" charset="0"/>
      <p:regular r:id="rId52"/>
      <p:bold r:id="rId53"/>
      <p:italic r:id="rId54"/>
      <p:boldItalic r:id="rId55"/>
    </p:embeddedFont>
    <p:embeddedFont>
      <p:font typeface="#9Slide05 Good Vibes Pro" panose="02000507080000020002" pitchFamily="2" charset="0"/>
      <p:regular r:id="rId56"/>
    </p:embeddedFont>
    <p:embeddedFont>
      <p:font typeface="#9Slide04 Manuale" panose="02040504050405060204" pitchFamily="18"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32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3" autoAdjust="0"/>
    <p:restoredTop sz="92000" autoAdjust="0"/>
  </p:normalViewPr>
  <p:slideViewPr>
    <p:cSldViewPr>
      <p:cViewPr varScale="1">
        <p:scale>
          <a:sx n="45" d="100"/>
          <a:sy n="45" d="100"/>
        </p:scale>
        <p:origin x="8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9AA3A-4F51-49E4-A70E-B6DEA5E4B04D}"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AC469-437F-4CE1-A260-B0BBC7D44490}" type="slidenum">
              <a:rPr lang="en-US" smtClean="0"/>
              <a:t>‹#›</a:t>
            </a:fld>
            <a:endParaRPr lang="en-US"/>
          </a:p>
        </p:txBody>
      </p:sp>
    </p:spTree>
    <p:extLst>
      <p:ext uri="{BB962C8B-B14F-4D97-AF65-F5344CB8AC3E}">
        <p14:creationId xmlns:p14="http://schemas.microsoft.com/office/powerpoint/2010/main" val="3022078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a:t>
            </a:fld>
            <a:endParaRPr lang="en-US"/>
          </a:p>
        </p:txBody>
      </p:sp>
    </p:spTree>
    <p:extLst>
      <p:ext uri="{BB962C8B-B14F-4D97-AF65-F5344CB8AC3E}">
        <p14:creationId xmlns:p14="http://schemas.microsoft.com/office/powerpoint/2010/main" val="37871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10</a:t>
            </a:fld>
            <a:endParaRPr lang="en-US"/>
          </a:p>
        </p:txBody>
      </p:sp>
    </p:spTree>
    <p:extLst>
      <p:ext uri="{BB962C8B-B14F-4D97-AF65-F5344CB8AC3E}">
        <p14:creationId xmlns:p14="http://schemas.microsoft.com/office/powerpoint/2010/main" val="1449843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11</a:t>
            </a:fld>
            <a:endParaRPr lang="en-US"/>
          </a:p>
        </p:txBody>
      </p:sp>
    </p:spTree>
    <p:extLst>
      <p:ext uri="{BB962C8B-B14F-4D97-AF65-F5344CB8AC3E}">
        <p14:creationId xmlns:p14="http://schemas.microsoft.com/office/powerpoint/2010/main" val="3656467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3964427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145558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14</a:t>
            </a:fld>
            <a:endParaRPr lang="en-US"/>
          </a:p>
        </p:txBody>
      </p:sp>
    </p:spTree>
    <p:extLst>
      <p:ext uri="{BB962C8B-B14F-4D97-AF65-F5344CB8AC3E}">
        <p14:creationId xmlns:p14="http://schemas.microsoft.com/office/powerpoint/2010/main" val="3075473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15</a:t>
            </a:fld>
            <a:endParaRPr lang="en-US"/>
          </a:p>
        </p:txBody>
      </p:sp>
    </p:spTree>
    <p:extLst>
      <p:ext uri="{BB962C8B-B14F-4D97-AF65-F5344CB8AC3E}">
        <p14:creationId xmlns:p14="http://schemas.microsoft.com/office/powerpoint/2010/main" val="2194719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16</a:t>
            </a:fld>
            <a:endParaRPr lang="en-US"/>
          </a:p>
        </p:txBody>
      </p:sp>
    </p:spTree>
    <p:extLst>
      <p:ext uri="{BB962C8B-B14F-4D97-AF65-F5344CB8AC3E}">
        <p14:creationId xmlns:p14="http://schemas.microsoft.com/office/powerpoint/2010/main" val="267007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17</a:t>
            </a:fld>
            <a:endParaRPr lang="en-US"/>
          </a:p>
        </p:txBody>
      </p:sp>
    </p:spTree>
    <p:extLst>
      <p:ext uri="{BB962C8B-B14F-4D97-AF65-F5344CB8AC3E}">
        <p14:creationId xmlns:p14="http://schemas.microsoft.com/office/powerpoint/2010/main" val="1230446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18</a:t>
            </a:fld>
            <a:endParaRPr lang="en-US"/>
          </a:p>
        </p:txBody>
      </p:sp>
    </p:spTree>
    <p:extLst>
      <p:ext uri="{BB962C8B-B14F-4D97-AF65-F5344CB8AC3E}">
        <p14:creationId xmlns:p14="http://schemas.microsoft.com/office/powerpoint/2010/main" val="260978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19</a:t>
            </a:fld>
            <a:endParaRPr lang="en-US"/>
          </a:p>
        </p:txBody>
      </p:sp>
    </p:spTree>
    <p:extLst>
      <p:ext uri="{BB962C8B-B14F-4D97-AF65-F5344CB8AC3E}">
        <p14:creationId xmlns:p14="http://schemas.microsoft.com/office/powerpoint/2010/main" val="1949412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a:t>
            </a:fld>
            <a:endParaRPr lang="en-US"/>
          </a:p>
        </p:txBody>
      </p:sp>
    </p:spTree>
    <p:extLst>
      <p:ext uri="{BB962C8B-B14F-4D97-AF65-F5344CB8AC3E}">
        <p14:creationId xmlns:p14="http://schemas.microsoft.com/office/powerpoint/2010/main" val="866215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20</a:t>
            </a:fld>
            <a:endParaRPr lang="en-US"/>
          </a:p>
        </p:txBody>
      </p:sp>
    </p:spTree>
    <p:extLst>
      <p:ext uri="{BB962C8B-B14F-4D97-AF65-F5344CB8AC3E}">
        <p14:creationId xmlns:p14="http://schemas.microsoft.com/office/powerpoint/2010/main" val="2147687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liệt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kê</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các</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đoạn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trích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Những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nào</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là</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nhân</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vật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thật</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trong</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lịch</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1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sử</a:t>
            </a:r>
            <a:r>
              <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a:p>
            <a:endParaRPr lang="en-US" dirty="0"/>
          </a:p>
        </p:txBody>
      </p:sp>
      <p:sp>
        <p:nvSpPr>
          <p:cNvPr id="4" name="Slide Number Placeholder 3"/>
          <p:cNvSpPr>
            <a:spLocks noGrp="1"/>
          </p:cNvSpPr>
          <p:nvPr>
            <p:ph type="sldNum" sz="quarter" idx="5"/>
          </p:nvPr>
        </p:nvSpPr>
        <p:spPr/>
        <p:txBody>
          <a:bodyPr/>
          <a:lstStyle/>
          <a:p>
            <a:fld id="{6BBAC469-437F-4CE1-A260-B0BBC7D44490}" type="slidenum">
              <a:rPr lang="en-US" smtClean="0"/>
              <a:t>21</a:t>
            </a:fld>
            <a:endParaRPr lang="en-US"/>
          </a:p>
        </p:txBody>
      </p:sp>
    </p:spTree>
    <p:extLst>
      <p:ext uri="{BB962C8B-B14F-4D97-AF65-F5344CB8AC3E}">
        <p14:creationId xmlns:p14="http://schemas.microsoft.com/office/powerpoint/2010/main" val="385934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22</a:t>
            </a:fld>
            <a:endParaRPr lang="en-US"/>
          </a:p>
        </p:txBody>
      </p:sp>
    </p:spTree>
    <p:extLst>
      <p:ext uri="{BB962C8B-B14F-4D97-AF65-F5344CB8AC3E}">
        <p14:creationId xmlns:p14="http://schemas.microsoft.com/office/powerpoint/2010/main" val="99209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318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988FD-DF06-47E1-8930-95F0257663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5320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25</a:t>
            </a:fld>
            <a:endParaRPr lang="en-US"/>
          </a:p>
        </p:txBody>
      </p:sp>
    </p:spTree>
    <p:extLst>
      <p:ext uri="{BB962C8B-B14F-4D97-AF65-F5344CB8AC3E}">
        <p14:creationId xmlns:p14="http://schemas.microsoft.com/office/powerpoint/2010/main" val="5568516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26</a:t>
            </a:fld>
            <a:endParaRPr lang="en-US"/>
          </a:p>
        </p:txBody>
      </p:sp>
    </p:spTree>
    <p:extLst>
      <p:ext uri="{BB962C8B-B14F-4D97-AF65-F5344CB8AC3E}">
        <p14:creationId xmlns:p14="http://schemas.microsoft.com/office/powerpoint/2010/main" val="18430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27</a:t>
            </a:fld>
            <a:endParaRPr lang="en-US"/>
          </a:p>
        </p:txBody>
      </p:sp>
    </p:spTree>
    <p:extLst>
      <p:ext uri="{BB962C8B-B14F-4D97-AF65-F5344CB8AC3E}">
        <p14:creationId xmlns:p14="http://schemas.microsoft.com/office/powerpoint/2010/main" val="134939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28</a:t>
            </a:fld>
            <a:endParaRPr lang="en-US"/>
          </a:p>
        </p:txBody>
      </p:sp>
    </p:spTree>
    <p:extLst>
      <p:ext uri="{BB962C8B-B14F-4D97-AF65-F5344CB8AC3E}">
        <p14:creationId xmlns:p14="http://schemas.microsoft.com/office/powerpoint/2010/main" val="322325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29</a:t>
            </a:fld>
            <a:endParaRPr lang="en-US"/>
          </a:p>
        </p:txBody>
      </p:sp>
    </p:spTree>
    <p:extLst>
      <p:ext uri="{BB962C8B-B14F-4D97-AF65-F5344CB8AC3E}">
        <p14:creationId xmlns:p14="http://schemas.microsoft.com/office/powerpoint/2010/main" val="109840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a:t>
            </a:fld>
            <a:endParaRPr lang="en-US"/>
          </a:p>
        </p:txBody>
      </p:sp>
    </p:spTree>
    <p:extLst>
      <p:ext uri="{BB962C8B-B14F-4D97-AF65-F5344CB8AC3E}">
        <p14:creationId xmlns:p14="http://schemas.microsoft.com/office/powerpoint/2010/main" val="77373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404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06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AC469-437F-4CE1-A260-B0BBC7D444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646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33</a:t>
            </a:fld>
            <a:endParaRPr lang="en-US"/>
          </a:p>
        </p:txBody>
      </p:sp>
    </p:spTree>
    <p:extLst>
      <p:ext uri="{BB962C8B-B14F-4D97-AF65-F5344CB8AC3E}">
        <p14:creationId xmlns:p14="http://schemas.microsoft.com/office/powerpoint/2010/main" val="51090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34</a:t>
            </a:fld>
            <a:endParaRPr lang="en-US"/>
          </a:p>
        </p:txBody>
      </p:sp>
    </p:spTree>
    <p:extLst>
      <p:ext uri="{BB962C8B-B14F-4D97-AF65-F5344CB8AC3E}">
        <p14:creationId xmlns:p14="http://schemas.microsoft.com/office/powerpoint/2010/main" val="4113321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35</a:t>
            </a:fld>
            <a:endParaRPr lang="en-US"/>
          </a:p>
        </p:txBody>
      </p:sp>
    </p:spTree>
    <p:extLst>
      <p:ext uri="{BB962C8B-B14F-4D97-AF65-F5344CB8AC3E}">
        <p14:creationId xmlns:p14="http://schemas.microsoft.com/office/powerpoint/2010/main" val="3597400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36</a:t>
            </a:fld>
            <a:endParaRPr lang="en-US"/>
          </a:p>
        </p:txBody>
      </p:sp>
    </p:spTree>
    <p:extLst>
      <p:ext uri="{BB962C8B-B14F-4D97-AF65-F5344CB8AC3E}">
        <p14:creationId xmlns:p14="http://schemas.microsoft.com/office/powerpoint/2010/main" val="2893741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37</a:t>
            </a:fld>
            <a:endParaRPr lang="en-US"/>
          </a:p>
        </p:txBody>
      </p:sp>
    </p:spTree>
    <p:extLst>
      <p:ext uri="{BB962C8B-B14F-4D97-AF65-F5344CB8AC3E}">
        <p14:creationId xmlns:p14="http://schemas.microsoft.com/office/powerpoint/2010/main" val="98864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38</a:t>
            </a:fld>
            <a:endParaRPr lang="en-US"/>
          </a:p>
        </p:txBody>
      </p:sp>
    </p:spTree>
    <p:extLst>
      <p:ext uri="{BB962C8B-B14F-4D97-AF65-F5344CB8AC3E}">
        <p14:creationId xmlns:p14="http://schemas.microsoft.com/office/powerpoint/2010/main" val="190269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39</a:t>
            </a:fld>
            <a:endParaRPr lang="en-US"/>
          </a:p>
        </p:txBody>
      </p:sp>
    </p:spTree>
    <p:extLst>
      <p:ext uri="{BB962C8B-B14F-4D97-AF65-F5344CB8AC3E}">
        <p14:creationId xmlns:p14="http://schemas.microsoft.com/office/powerpoint/2010/main" val="48854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4</a:t>
            </a:fld>
            <a:endParaRPr lang="en-US"/>
          </a:p>
        </p:txBody>
      </p:sp>
    </p:spTree>
    <p:extLst>
      <p:ext uri="{BB962C8B-B14F-4D97-AF65-F5344CB8AC3E}">
        <p14:creationId xmlns:p14="http://schemas.microsoft.com/office/powerpoint/2010/main" val="367845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5</a:t>
            </a:fld>
            <a:endParaRPr lang="en-US"/>
          </a:p>
        </p:txBody>
      </p:sp>
    </p:spTree>
    <p:extLst>
      <p:ext uri="{BB962C8B-B14F-4D97-AF65-F5344CB8AC3E}">
        <p14:creationId xmlns:p14="http://schemas.microsoft.com/office/powerpoint/2010/main" val="3762413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6</a:t>
            </a:fld>
            <a:endParaRPr lang="en-US"/>
          </a:p>
        </p:txBody>
      </p:sp>
    </p:spTree>
    <p:extLst>
      <p:ext uri="{BB962C8B-B14F-4D97-AF65-F5344CB8AC3E}">
        <p14:creationId xmlns:p14="http://schemas.microsoft.com/office/powerpoint/2010/main" val="692720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7</a:t>
            </a:fld>
            <a:endParaRPr lang="en-US"/>
          </a:p>
        </p:txBody>
      </p:sp>
    </p:spTree>
    <p:extLst>
      <p:ext uri="{BB962C8B-B14F-4D97-AF65-F5344CB8AC3E}">
        <p14:creationId xmlns:p14="http://schemas.microsoft.com/office/powerpoint/2010/main" val="7893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8</a:t>
            </a:fld>
            <a:endParaRPr lang="en-US"/>
          </a:p>
        </p:txBody>
      </p:sp>
    </p:spTree>
    <p:extLst>
      <p:ext uri="{BB962C8B-B14F-4D97-AF65-F5344CB8AC3E}">
        <p14:creationId xmlns:p14="http://schemas.microsoft.com/office/powerpoint/2010/main" val="2541137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9</a:t>
            </a:fld>
            <a:endParaRPr lang="en-US"/>
          </a:p>
        </p:txBody>
      </p:sp>
    </p:spTree>
    <p:extLst>
      <p:ext uri="{BB962C8B-B14F-4D97-AF65-F5344CB8AC3E}">
        <p14:creationId xmlns:p14="http://schemas.microsoft.com/office/powerpoint/2010/main" val="3769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34127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620491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09077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26926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822882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7435303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43786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252158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819829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451734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560090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153750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0211887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084908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0528046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endParaRPr lang="vi-VN"/>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3314134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971811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93614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5927148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679549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2788136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454807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5CD">
            <a:alpha val="3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DBA32C21-FD13-4697-ADCD-F9E33DDFF06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2885D699-091F-4322-9983-565B97A178FD}"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371488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08ED132D-452A-49E5-B8CD-EA0C46A12A5F}" type="datetimeFigureOut">
              <a:rPr lang="vi-VN" smtClean="0">
                <a:solidFill>
                  <a:prstClr val="black">
                    <a:tint val="75000"/>
                  </a:prstClr>
                </a:solidFill>
              </a:rPr>
              <a:pPr defTabSz="1371600">
                <a:defRPr/>
              </a:pPr>
              <a:t>08/02/2024</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CB03046-9975-4CD1-8163-35C299AA0868}" type="slidenum">
              <a:rPr lang="vi-VN" smtClean="0">
                <a:solidFill>
                  <a:prstClr val="black">
                    <a:tint val="75000"/>
                  </a:prstClr>
                </a:solidFill>
              </a:rPr>
              <a:pPr defTabSz="1371600">
                <a:defRPr/>
              </a:pPr>
              <a:t>‹#›</a:t>
            </a:fld>
            <a:endParaRPr lang="vi-VN">
              <a:solidFill>
                <a:prstClr val="black">
                  <a:tint val="75000"/>
                </a:prstClr>
              </a:solidFill>
            </a:endParaRPr>
          </a:p>
        </p:txBody>
      </p:sp>
    </p:spTree>
    <p:extLst>
      <p:ext uri="{BB962C8B-B14F-4D97-AF65-F5344CB8AC3E}">
        <p14:creationId xmlns:p14="http://schemas.microsoft.com/office/powerpoint/2010/main" val="153078665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36.jpeg"/><Relationship Id="rId5" Type="http://schemas.openxmlformats.org/officeDocument/2006/relationships/image" Target="../media/image6.png"/><Relationship Id="rId10" Type="http://schemas.openxmlformats.org/officeDocument/2006/relationships/image" Target="../media/image35.png"/><Relationship Id="rId4" Type="http://schemas.openxmlformats.org/officeDocument/2006/relationships/image" Target="../media/image5.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7.jpeg"/><Relationship Id="rId5" Type="http://schemas.openxmlformats.org/officeDocument/2006/relationships/image" Target="../media/image21.png"/><Relationship Id="rId10" Type="http://schemas.openxmlformats.org/officeDocument/2006/relationships/image" Target="../media/image30.png"/><Relationship Id="rId4" Type="http://schemas.openxmlformats.org/officeDocument/2006/relationships/image" Target="../media/image18.png"/><Relationship Id="rId9" Type="http://schemas.openxmlformats.org/officeDocument/2006/relationships/image" Target="../media/image48.sv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52.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5.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2.sv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8.png"/><Relationship Id="rId7" Type="http://schemas.openxmlformats.org/officeDocument/2006/relationships/image" Target="../media/image48.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3.sv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3.png"/><Relationship Id="rId4" Type="http://schemas.openxmlformats.org/officeDocument/2006/relationships/image" Target="../media/image58.png"/><Relationship Id="rId9" Type="http://schemas.openxmlformats.org/officeDocument/2006/relationships/image" Target="../media/image72.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8.png"/><Relationship Id="rId12"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2.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9.svg"/></Relationships>
</file>

<file path=ppt/slides/_rels/slide33.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image" Target="../media/image66.gif"/><Relationship Id="rId3" Type="http://schemas.openxmlformats.org/officeDocument/2006/relationships/slideLayout" Target="../slideLayouts/slideLayout13.xml"/><Relationship Id="rId7" Type="http://schemas.openxmlformats.org/officeDocument/2006/relationships/slide" Target="slide34.xml"/><Relationship Id="rId12" Type="http://schemas.openxmlformats.org/officeDocument/2006/relationships/slide" Target="slide39.xml"/><Relationship Id="rId2" Type="http://schemas.openxmlformats.org/officeDocument/2006/relationships/audio" Target="../media/media1.wav"/><Relationship Id="rId16" Type="http://schemas.openxmlformats.org/officeDocument/2006/relationships/image" Target="../media/image69.png"/><Relationship Id="rId1" Type="http://schemas.microsoft.com/office/2007/relationships/media" Target="../media/media1.wav"/><Relationship Id="rId6" Type="http://schemas.openxmlformats.org/officeDocument/2006/relationships/image" Target="../media/image65.png"/><Relationship Id="rId11" Type="http://schemas.openxmlformats.org/officeDocument/2006/relationships/slide" Target="slide38.xml"/><Relationship Id="rId5" Type="http://schemas.openxmlformats.org/officeDocument/2006/relationships/image" Target="../media/image64.png"/><Relationship Id="rId15" Type="http://schemas.openxmlformats.org/officeDocument/2006/relationships/image" Target="../media/image68.gif"/><Relationship Id="rId10" Type="http://schemas.openxmlformats.org/officeDocument/2006/relationships/slide" Target="slide37.xml"/><Relationship Id="rId4" Type="http://schemas.openxmlformats.org/officeDocument/2006/relationships/notesSlide" Target="../notesSlides/notesSlide33.xml"/><Relationship Id="rId9" Type="http://schemas.openxmlformats.org/officeDocument/2006/relationships/slide" Target="slide36.xml"/><Relationship Id="rId14" Type="http://schemas.openxmlformats.org/officeDocument/2006/relationships/image" Target="../media/image67.gif"/></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5" Type="http://schemas.openxmlformats.org/officeDocument/2006/relationships/slide" Target="slide33.xml"/><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70.png"/><Relationship Id="rId11" Type="http://schemas.microsoft.com/office/2007/relationships/hdphoto" Target="../media/hdphoto3.wdp"/><Relationship Id="rId5" Type="http://schemas.openxmlformats.org/officeDocument/2006/relationships/audio" Target="../media/audio2.wav"/><Relationship Id="rId10" Type="http://schemas.openxmlformats.org/officeDocument/2006/relationships/image" Target="../media/image72.png"/><Relationship Id="rId4" Type="http://schemas.openxmlformats.org/officeDocument/2006/relationships/audio" Target="../media/audio3.wav"/><Relationship Id="rId9" Type="http://schemas.microsoft.com/office/2007/relationships/hdphoto" Target="../media/hdphoto2.wdp"/><Relationship Id="rId1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image" Target="../media/image14.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842084">
            <a:off x="6777444" y="-1303619"/>
            <a:ext cx="6810956" cy="2607238"/>
          </a:xfrm>
          <a:prstGeom prst="rect">
            <a:avLst/>
          </a:prstGeom>
        </p:spPr>
      </p:pic>
      <p:pic>
        <p:nvPicPr>
          <p:cNvPr id="7" name="Picture 5"/>
          <p:cNvPicPr>
            <a:picLocks noChangeAspect="1"/>
          </p:cNvPicPr>
          <p:nvPr/>
        </p:nvPicPr>
        <p:blipFill>
          <a:blip r:embed="rId4"/>
          <a:srcRect/>
          <a:stretch>
            <a:fillRect/>
          </a:stretch>
        </p:blipFill>
        <p:spPr>
          <a:xfrm rot="-247660">
            <a:off x="-1023176" y="8387990"/>
            <a:ext cx="8324428" cy="3001997"/>
          </a:xfrm>
          <a:prstGeom prst="rect">
            <a:avLst/>
          </a:prstGeom>
        </p:spPr>
      </p:pic>
      <p:pic>
        <p:nvPicPr>
          <p:cNvPr id="8" name="Picture 7"/>
          <p:cNvPicPr>
            <a:picLocks noChangeAspect="1"/>
          </p:cNvPicPr>
          <p:nvPr/>
        </p:nvPicPr>
        <p:blipFill>
          <a:blip r:embed="rId4"/>
          <a:srcRect/>
          <a:stretch>
            <a:fillRect/>
          </a:stretch>
        </p:blipFill>
        <p:spPr>
          <a:xfrm rot="437804" flipH="1">
            <a:off x="10519195" y="-2553405"/>
            <a:ext cx="10292474" cy="3711724"/>
          </a:xfrm>
          <a:prstGeom prst="rect">
            <a:avLst/>
          </a:prstGeom>
        </p:spPr>
      </p:pic>
      <p:pic>
        <p:nvPicPr>
          <p:cNvPr id="9"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0"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6173" y="-322580"/>
            <a:ext cx="1288173" cy="1298237"/>
          </a:xfrm>
          <a:prstGeom prst="rect">
            <a:avLst/>
          </a:prstGeom>
        </p:spPr>
      </p:pic>
      <p:sp>
        <p:nvSpPr>
          <p:cNvPr id="5" name="TextBox 4"/>
          <p:cNvSpPr txBox="1"/>
          <p:nvPr/>
        </p:nvSpPr>
        <p:spPr>
          <a:xfrm>
            <a:off x="2590800" y="1796904"/>
            <a:ext cx="13716000" cy="6217087"/>
          </a:xfrm>
          <a:prstGeom prst="rect">
            <a:avLst/>
          </a:prstGeom>
          <a:noFill/>
        </p:spPr>
        <p:txBody>
          <a:bodyPr wrap="square" rtlCol="0">
            <a:spAutoFit/>
          </a:bodyPr>
          <a:lstStyle/>
          <a:p>
            <a:pPr algn="ctr"/>
            <a:r>
              <a:rPr lang="en-US" sz="19900" b="1" dirty="0">
                <a:solidFill>
                  <a:srgbClr val="4F3215"/>
                </a:solidFill>
                <a:latin typeface="#9Slide05 Good Vibes Pro" panose="02000507080000020002" pitchFamily="2" charset="0"/>
                <a:cs typeface="Times New Roman" panose="02020603050405020304" pitchFamily="18" charset="0"/>
              </a:rPr>
              <a:t>Nghe </a:t>
            </a:r>
            <a:r>
              <a:rPr lang="en-US" sz="19900" b="1" dirty="0" err="1">
                <a:solidFill>
                  <a:srgbClr val="4F3215"/>
                </a:solidFill>
                <a:latin typeface="#9Slide05 Good Vibes Pro" panose="02000507080000020002" pitchFamily="2" charset="0"/>
                <a:cs typeface="Times New Roman" panose="02020603050405020304" pitchFamily="18" charset="0"/>
              </a:rPr>
              <a:t>câu</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nói</a:t>
            </a:r>
            <a:r>
              <a:rPr lang="en-US" sz="19900" b="1" dirty="0">
                <a:solidFill>
                  <a:srgbClr val="4F3215"/>
                </a:solidFill>
                <a:latin typeface="#9Slide05 Good Vibes Pro" panose="02000507080000020002" pitchFamily="2" charset="0"/>
                <a:cs typeface="Times New Roman" panose="02020603050405020304" pitchFamily="18" charset="0"/>
              </a:rPr>
              <a:t> – </a:t>
            </a:r>
            <a:r>
              <a:rPr lang="en-US" sz="19900" b="1" dirty="0" err="1">
                <a:solidFill>
                  <a:srgbClr val="4F3215"/>
                </a:solidFill>
                <a:latin typeface="#9Slide05 Good Vibes Pro" panose="02000507080000020002" pitchFamily="2" charset="0"/>
                <a:cs typeface="Times New Roman" panose="02020603050405020304" pitchFamily="18" charset="0"/>
              </a:rPr>
              <a:t>đoán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nhân</a:t>
            </a:r>
            <a:r>
              <a:rPr lang="en-US" sz="19900" b="1" dirty="0">
                <a:solidFill>
                  <a:srgbClr val="4F3215"/>
                </a:solidFill>
                <a:latin typeface="#9Slide05 Good Vibes Pro" panose="02000507080000020002" pitchFamily="2" charset="0"/>
                <a:cs typeface="Times New Roman" panose="02020603050405020304" pitchFamily="18" charset="0"/>
              </a:rPr>
              <a:t> </a:t>
            </a:r>
            <a:r>
              <a:rPr lang="en-US" sz="19900" b="1" dirty="0" err="1">
                <a:solidFill>
                  <a:srgbClr val="4F3215"/>
                </a:solidFill>
                <a:latin typeface="#9Slide05 Good Vibes Pro" panose="02000507080000020002" pitchFamily="2" charset="0"/>
                <a:cs typeface="Times New Roman" panose="02020603050405020304" pitchFamily="18" charset="0"/>
              </a:rPr>
              <a:t>tài</a:t>
            </a:r>
            <a:endParaRPr lang="en-US" sz="19900" b="1" dirty="0">
              <a:solidFill>
                <a:srgbClr val="4F3215"/>
              </a:solidFill>
              <a:latin typeface="#9Slide05 Good Vibes Pro" panose="02000507080000020002" pitchFamily="2" charset="0"/>
              <a:cs typeface="Times New Roman" panose="02020603050405020304" pitchFamily="18" charset="0"/>
            </a:endParaRPr>
          </a:p>
        </p:txBody>
      </p:sp>
    </p:spTree>
    <p:extLst>
      <p:ext uri="{BB962C8B-B14F-4D97-AF65-F5344CB8AC3E}">
        <p14:creationId xmlns:p14="http://schemas.microsoft.com/office/powerpoint/2010/main" val="39280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p:cNvPicPr>
            <a:picLocks noChangeAspect="1"/>
          </p:cNvPicPr>
          <p:nvPr/>
        </p:nvPicPr>
        <p:blipFill>
          <a:blip r:embed="rId3"/>
          <a:srcRect/>
          <a:stretch>
            <a:fillRect/>
          </a:stretch>
        </p:blipFill>
        <p:spPr>
          <a:xfrm rot="842084">
            <a:off x="9436091" y="8511690"/>
            <a:ext cx="9275379" cy="3550621"/>
          </a:xfrm>
          <a:prstGeom prst="rect">
            <a:avLst/>
          </a:prstGeom>
        </p:spPr>
      </p:pic>
      <p:pic>
        <p:nvPicPr>
          <p:cNvPr id="19" name="Picture 19"/>
          <p:cNvPicPr>
            <a:picLocks noChangeAspect="1"/>
          </p:cNvPicPr>
          <p:nvPr/>
        </p:nvPicPr>
        <p:blipFill>
          <a:blip r:embed="rId4"/>
          <a:srcRect/>
          <a:stretch>
            <a:fillRect/>
          </a:stretch>
        </p:blipFill>
        <p:spPr>
          <a:xfrm>
            <a:off x="7232450" y="-600014"/>
            <a:ext cx="7218210" cy="1200027"/>
          </a:xfrm>
          <a:prstGeom prst="rect">
            <a:avLst/>
          </a:prstGeom>
        </p:spPr>
      </p:pic>
      <p:pic>
        <p:nvPicPr>
          <p:cNvPr id="20" name="Picture 2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7339147" y="-116397"/>
            <a:ext cx="1288173" cy="1298237"/>
          </a:xfrm>
          <a:prstGeom prst="rect">
            <a:avLst/>
          </a:prstGeom>
        </p:spPr>
      </p:pic>
      <p:pic>
        <p:nvPicPr>
          <p:cNvPr id="21" name="Picture 21"/>
          <p:cNvPicPr>
            <a:picLocks noChangeAspect="1"/>
          </p:cNvPicPr>
          <p:nvPr/>
        </p:nvPicPr>
        <p:blipFill>
          <a:blip r:embed="rId7"/>
          <a:srcRect/>
          <a:stretch>
            <a:fillRect/>
          </a:stretch>
        </p:blipFill>
        <p:spPr>
          <a:xfrm rot="762462">
            <a:off x="-682159" y="7890136"/>
            <a:ext cx="1750812" cy="2999250"/>
          </a:xfrm>
          <a:prstGeom prst="rect">
            <a:avLst/>
          </a:prstGeom>
        </p:spPr>
      </p:pic>
      <p:pic>
        <p:nvPicPr>
          <p:cNvPr id="28" name="Picture 18"/>
          <p:cNvPicPr>
            <a:picLocks noChangeAspect="1"/>
          </p:cNvPicPr>
          <p:nvPr/>
        </p:nvPicPr>
        <p:blipFill>
          <a:blip r:embed="rId3"/>
          <a:srcRect/>
          <a:stretch>
            <a:fillRect/>
          </a:stretch>
        </p:blipFill>
        <p:spPr>
          <a:xfrm rot="842084">
            <a:off x="9812970" y="7985552"/>
            <a:ext cx="9275379" cy="3550621"/>
          </a:xfrm>
          <a:prstGeom prst="rect">
            <a:avLst/>
          </a:prstGeom>
        </p:spPr>
      </p:pic>
      <p:pic>
        <p:nvPicPr>
          <p:cNvPr id="3074" name="Picture 2" descr="Người Thăng Long - Hà Ân | NetaBooks">
            <a:extLst>
              <a:ext uri="{FF2B5EF4-FFF2-40B4-BE49-F238E27FC236}">
                <a16:creationId xmlns:a16="http://schemas.microsoft.com/office/drawing/2014/main" id="{0440764B-D26D-BD5A-8D94-988BAD53BE1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858" r="16856"/>
          <a:stretch/>
        </p:blipFill>
        <p:spPr bwMode="auto">
          <a:xfrm>
            <a:off x="408862" y="697506"/>
            <a:ext cx="4419600"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iệt Nam] Người Thăng Long">
            <a:extLst>
              <a:ext uri="{FF2B5EF4-FFF2-40B4-BE49-F238E27FC236}">
                <a16:creationId xmlns:a16="http://schemas.microsoft.com/office/drawing/2014/main" id="{22E2009F-CC69-DD83-2743-BABEC6D71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7152" y="3143814"/>
            <a:ext cx="4866753" cy="666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Việt Nam] Người Thăng Long">
            <a:extLst>
              <a:ext uri="{FF2B5EF4-FFF2-40B4-BE49-F238E27FC236}">
                <a16:creationId xmlns:a16="http://schemas.microsoft.com/office/drawing/2014/main" id="{42283AE8-E512-5E5E-CCE3-7824E1AEB7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30937" y="497892"/>
            <a:ext cx="4621823" cy="65167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Book Truyện Lịch Sử Cho Thiếu Nhi - Hà Ân full mobi pdf epub azw3 [Tiểu  Thuyết]">
            <a:extLst>
              <a:ext uri="{FF2B5EF4-FFF2-40B4-BE49-F238E27FC236}">
                <a16:creationId xmlns:a16="http://schemas.microsoft.com/office/drawing/2014/main" id="{D19ED3E9-CAA1-4C49-6DD8-24817B1DB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24745" y="3843626"/>
            <a:ext cx="4246773" cy="59454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Book Người Thăng Long - Hà Ân full mobi pdf epub azw3 [Tiểu Thuyết]">
            <a:extLst>
              <a:ext uri="{FF2B5EF4-FFF2-40B4-BE49-F238E27FC236}">
                <a16:creationId xmlns:a16="http://schemas.microsoft.com/office/drawing/2014/main" id="{1566EB74-628E-8885-93D5-5301425B88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8339" y="1123949"/>
            <a:ext cx="4314825"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1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7"/>
          <a:srcRect/>
          <a:stretch>
            <a:fillRect/>
          </a:stretch>
        </p:blipFill>
        <p:spPr>
          <a:xfrm>
            <a:off x="746878" y="3610455"/>
            <a:ext cx="676526" cy="624941"/>
          </a:xfrm>
          <a:prstGeom prst="rect">
            <a:avLst/>
          </a:prstGeom>
        </p:spPr>
      </p:pic>
      <p:sp>
        <p:nvSpPr>
          <p:cNvPr id="28" name="TextBox 4"/>
          <p:cNvSpPr txBox="1"/>
          <p:nvPr/>
        </p:nvSpPr>
        <p:spPr>
          <a:xfrm>
            <a:off x="1791231" y="4421982"/>
            <a:ext cx="4343400"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Gồm</a:t>
            </a:r>
            <a:r>
              <a:rPr lang="en-US" sz="4400" dirty="0">
                <a:solidFill>
                  <a:srgbClr val="000000"/>
                </a:solidFill>
                <a:latin typeface="Times New Roman" panose="02020603050405020304" pitchFamily="18" charset="0"/>
                <a:cs typeface="Times New Roman" panose="02020603050405020304" pitchFamily="18" charset="0"/>
              </a:rPr>
              <a:t> 5 </a:t>
            </a:r>
            <a:r>
              <a:rPr lang="en-US" sz="4400" dirty="0" err="1">
                <a:solidFill>
                  <a:srgbClr val="000000"/>
                </a:solidFill>
                <a:latin typeface="Times New Roman" panose="02020603050405020304" pitchFamily="18" charset="0"/>
                <a:cs typeface="Times New Roman" panose="02020603050405020304" pitchFamily="18" charset="0"/>
              </a:rPr>
              <a:t>chương</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22404" y="5543216"/>
            <a:ext cx="10064796" cy="2708434"/>
          </a:xfrm>
          <a:prstGeom prst="rect">
            <a:avLst/>
          </a:prstGeom>
        </p:spPr>
        <p:txBody>
          <a:bodyPr wrap="square" lIns="0" tIns="0" rIns="0" bIns="0" rtlCol="0" anchor="t">
            <a:spAutoFit/>
          </a:bodyPr>
          <a:lstStyle/>
          <a:p>
            <a:pPr algn="just"/>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b="1" kern="0" dirty="0" err="1">
                <a:solidFill>
                  <a:srgbClr val="000000"/>
                </a:solidFill>
                <a:latin typeface="Times New Roman" panose="02020603050405020304" pitchFamily="18" charset="0"/>
                <a:ea typeface="Times New Roman" panose="02020603050405020304" pitchFamily="18" charset="0"/>
                <a:cs typeface="Arial"/>
                <a:sym typeface="Arial"/>
              </a:rPr>
              <a:t>Nội</a:t>
            </a:r>
            <a:r>
              <a:rPr lang="en-US" sz="4400" b="1" kern="0" dirty="0">
                <a:solidFill>
                  <a:srgbClr val="000000"/>
                </a:solidFill>
                <a:latin typeface="Times New Roman" panose="02020603050405020304" pitchFamily="18" charset="0"/>
                <a:ea typeface="Times New Roman" panose="02020603050405020304" pitchFamily="18" charset="0"/>
                <a:cs typeface="Arial"/>
                <a:sym typeface="Arial"/>
              </a:rPr>
              <a:t> dung: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về</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một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địa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lịch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sử</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tiếng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gắn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với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tuổi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của</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những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anh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hùng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trong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cuộc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kháng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chiến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chống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Mông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Nguyên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lần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2 (1285).</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8"/>
          <a:stretch>
            <a:fillRect/>
          </a:stretch>
        </p:blipFill>
        <p:spPr>
          <a:xfrm>
            <a:off x="6005810" y="64106"/>
            <a:ext cx="6486706" cy="2139881"/>
          </a:xfrm>
          <a:prstGeom prst="rect">
            <a:avLst/>
          </a:prstGeom>
        </p:spPr>
      </p:pic>
      <p:pic>
        <p:nvPicPr>
          <p:cNvPr id="4098" name="Picture 2" descr="Tác giả - Tác phẩm: Bên bờ Thiên Mạc (hoàn cảnh sáng tác, bố cục)">
            <a:extLst>
              <a:ext uri="{FF2B5EF4-FFF2-40B4-BE49-F238E27FC236}">
                <a16:creationId xmlns:a16="http://schemas.microsoft.com/office/drawing/2014/main" id="{FA07CAEA-F7F7-668F-6539-28F26677689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88747" y="3275192"/>
            <a:ext cx="4165184" cy="5977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805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barn(inVertic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P spid="30"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pic>
        <p:nvPicPr>
          <p:cNvPr id="23" name="Picture 9"/>
          <p:cNvPicPr>
            <a:picLocks noChangeAspect="1"/>
          </p:cNvPicPr>
          <p:nvPr/>
        </p:nvPicPr>
        <p:blipFill>
          <a:blip r:embed="rId6"/>
          <a:srcRect/>
          <a:stretch>
            <a:fillRect/>
          </a:stretch>
        </p:blipFill>
        <p:spPr>
          <a:xfrm>
            <a:off x="795600" y="3623359"/>
            <a:ext cx="676526" cy="624941"/>
          </a:xfrm>
          <a:prstGeom prst="rect">
            <a:avLst/>
          </a:prstGeom>
        </p:spPr>
      </p:pic>
      <p:sp>
        <p:nvSpPr>
          <p:cNvPr id="28" name="TextBox 4"/>
          <p:cNvSpPr txBox="1"/>
          <p:nvPr/>
        </p:nvSpPr>
        <p:spPr>
          <a:xfrm>
            <a:off x="1802014" y="4183340"/>
            <a:ext cx="9229911" cy="872868"/>
          </a:xfrm>
          <a:prstGeom prst="rect">
            <a:avLst/>
          </a:prstGeom>
        </p:spPr>
        <p:txBody>
          <a:bodyPr wrap="square" lIns="0" tIns="0" rIns="0" bIns="0" rtlCol="0" anchor="t">
            <a:spAutoFit/>
          </a:bodyPr>
          <a:lstStyle/>
          <a:p>
            <a:pPr algn="just">
              <a:lnSpc>
                <a:spcPts val="7746"/>
              </a:lnSpc>
            </a:pP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Cốt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tuyến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0" name="TextBox 4"/>
          <p:cNvSpPr txBox="1"/>
          <p:nvPr/>
        </p:nvSpPr>
        <p:spPr>
          <a:xfrm>
            <a:off x="1506926" y="3383052"/>
            <a:ext cx="9525000" cy="872868"/>
          </a:xfrm>
          <a:prstGeom prst="rect">
            <a:avLst/>
          </a:prstGeom>
        </p:spPr>
        <p:txBody>
          <a:bodyPr wrap="square" lIns="0" tIns="0" rIns="0" bIns="0" rtlCol="0" anchor="t">
            <a:spAutoFit/>
          </a:bodyPr>
          <a:lstStyle/>
          <a:p>
            <a:pPr algn="just">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Tập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3" name="TextBox 4"/>
          <p:cNvSpPr txBox="1"/>
          <p:nvPr/>
        </p:nvSpPr>
        <p:spPr>
          <a:xfrm>
            <a:off x="1816010" y="5277169"/>
            <a:ext cx="16008396" cy="4739759"/>
          </a:xfrm>
          <a:prstGeom prst="rect">
            <a:avLst/>
          </a:prstGeom>
        </p:spPr>
        <p:txBody>
          <a:bodyPr wrap="square" lIns="0" tIns="0" rIns="0" bIns="0" rtlCol="0" anchor="t">
            <a:spAutoFit/>
          </a:bodyPr>
          <a:lstStyle/>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chính: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về Trần Bình Trọng, ca ngợi tinh thần gan dạ, quả cảm, bất khuất của vị tướng này trước kẻ thù.</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hai: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kể chuyện vua Trần Nhân Tông và Trần Hưng Đạo, ca ngợi tư thế bình tĩnh, ung dung tự tại của người đứng đầu đất nước trong cuộc chiến tranh.</a:t>
            </a:r>
          </a:p>
          <a:p>
            <a:pPr algn="just"/>
            <a:r>
              <a:rPr lang="vi-VN" sz="4400" b="1" kern="0" dirty="0">
                <a:solidFill>
                  <a:srgbClr val="000000"/>
                </a:solidFill>
                <a:latin typeface="Times New Roman" panose="02020603050405020304" pitchFamily="18" charset="0"/>
                <a:ea typeface="Times New Roman" panose="02020603050405020304" pitchFamily="18" charset="0"/>
                <a:cs typeface="Arial"/>
                <a:sym typeface="Arial"/>
              </a:rPr>
              <a:t>+ Tuyến thứ ba: </a:t>
            </a:r>
            <a:r>
              <a:rPr lang="vi-VN" sz="4400" kern="0" dirty="0">
                <a:solidFill>
                  <a:srgbClr val="000000"/>
                </a:solidFill>
                <a:latin typeface="Times New Roman" panose="02020603050405020304" pitchFamily="18" charset="0"/>
                <a:ea typeface="Times New Roman" panose="02020603050405020304" pitchFamily="18" charset="0"/>
                <a:cs typeface="Arial"/>
                <a:sym typeface="Arial"/>
              </a:rPr>
              <a:t>gồm cha con ông già Màn Trò và người dân Thiên Mạc, ngợi ca tinh thần yêu nước của tầng lớp quần chúng nhân dân.</a:t>
            </a:r>
          </a:p>
        </p:txBody>
      </p:sp>
      <p:pic>
        <p:nvPicPr>
          <p:cNvPr id="2" name="Picture 1"/>
          <p:cNvPicPr>
            <a:picLocks noChangeAspect="1"/>
          </p:cNvPicPr>
          <p:nvPr/>
        </p:nvPicPr>
        <p:blipFill>
          <a:blip r:embed="rId7"/>
          <a:stretch>
            <a:fillRect/>
          </a:stretch>
        </p:blipFill>
        <p:spPr>
          <a:xfrm>
            <a:off x="6005810" y="64106"/>
            <a:ext cx="6486706" cy="2139881"/>
          </a:xfrm>
          <a:prstGeom prst="rect">
            <a:avLst/>
          </a:prstGeom>
        </p:spPr>
      </p:pic>
    </p:spTree>
    <p:extLst>
      <p:ext uri="{BB962C8B-B14F-4D97-AF65-F5344CB8AC3E}">
        <p14:creationId xmlns:p14="http://schemas.microsoft.com/office/powerpoint/2010/main" val="23309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120391" y="3086100"/>
            <a:ext cx="11363592" cy="872868"/>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Đoạn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trích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bờ</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Thiên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Mạc</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125327" y="3304349"/>
            <a:ext cx="676526" cy="624941"/>
          </a:xfrm>
          <a:prstGeom prst="rect">
            <a:avLst/>
          </a:prstGeom>
        </p:spPr>
      </p:pic>
      <p:sp>
        <p:nvSpPr>
          <p:cNvPr id="29" name="TextBox 4"/>
          <p:cNvSpPr txBox="1"/>
          <p:nvPr/>
        </p:nvSpPr>
        <p:spPr>
          <a:xfrm>
            <a:off x="2133652" y="4961093"/>
            <a:ext cx="3984267" cy="4739759"/>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Xuất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xứ</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Trích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trong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bờ</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Thiên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Mạc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thuộc</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chương</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4,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phần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2</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22548" y="7667042"/>
            <a:ext cx="3567292" cy="4114800"/>
          </a:xfrm>
          <a:prstGeom prst="rect">
            <a:avLst/>
          </a:prstGeom>
        </p:spPr>
      </p:pic>
      <p:pic>
        <p:nvPicPr>
          <p:cNvPr id="2" name="Picture 1"/>
          <p:cNvPicPr>
            <a:picLocks noChangeAspect="1"/>
          </p:cNvPicPr>
          <p:nvPr/>
        </p:nvPicPr>
        <p:blipFill>
          <a:blip r:embed="rId10"/>
          <a:stretch>
            <a:fillRect/>
          </a:stretch>
        </p:blipFill>
        <p:spPr>
          <a:xfrm>
            <a:off x="5835774" y="138548"/>
            <a:ext cx="6486706" cy="2139881"/>
          </a:xfrm>
          <a:prstGeom prst="rect">
            <a:avLst/>
          </a:prstGeom>
        </p:spPr>
      </p:pic>
      <p:pic>
        <p:nvPicPr>
          <p:cNvPr id="5122" name="Picture 2" descr="eBook Bên Bờ Thiên Mạc - Hà Ân full mobi pdf epub azw3 [Tiểu Thuyết]">
            <a:extLst>
              <a:ext uri="{FF2B5EF4-FFF2-40B4-BE49-F238E27FC236}">
                <a16:creationId xmlns:a16="http://schemas.microsoft.com/office/drawing/2014/main" id="{1F448D2C-1D2D-7166-6365-6461EB502D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533586" y="2053152"/>
            <a:ext cx="5465047" cy="77057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4">
            <a:extLst>
              <a:ext uri="{FF2B5EF4-FFF2-40B4-BE49-F238E27FC236}">
                <a16:creationId xmlns:a16="http://schemas.microsoft.com/office/drawing/2014/main" id="{529155C3-C8CE-1EB6-2877-16850FC97DFA}"/>
              </a:ext>
            </a:extLst>
          </p:cNvPr>
          <p:cNvSpPr txBox="1"/>
          <p:nvPr/>
        </p:nvSpPr>
        <p:spPr>
          <a:xfrm>
            <a:off x="6795435" y="4961093"/>
            <a:ext cx="3984267" cy="2031325"/>
          </a:xfrm>
          <a:prstGeom prst="rect">
            <a:avLst/>
          </a:prstGeom>
        </p:spPr>
        <p:txBody>
          <a:bodyPr wrap="square" lIns="0" tIns="0" rIns="0" bIns="0" rtlCol="0" anchor="t">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Thể</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loại</a:t>
            </a:r>
            <a:endParaRPr lang="en-US" sz="4400" b="1" dirty="0">
              <a:solidFill>
                <a:srgbClr val="000000"/>
              </a:solidFill>
              <a:latin typeface="Times New Roman" panose="02020603050405020304" pitchFamily="18" charset="0"/>
              <a:cs typeface="Times New Roman" panose="02020603050405020304" pitchFamily="18" charset="0"/>
            </a:endParaRPr>
          </a:p>
          <a:p>
            <a:pPr algn="ct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Truyện</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lịch</a:t>
            </a:r>
            <a:r>
              <a:rPr lang="en-US" sz="4400" kern="0" dirty="0">
                <a:solidFill>
                  <a:srgbClr val="000000"/>
                </a:solidFill>
                <a:latin typeface="Times New Roman" panose="02020603050405020304" pitchFamily="18" charset="0"/>
                <a:ea typeface="Calibri" panose="020F0502020204030204" pitchFamily="34" charset="0"/>
                <a:cs typeface="Arial"/>
                <a:sym typeface="Arial"/>
              </a:rPr>
              <a:t> </a:t>
            </a:r>
            <a:r>
              <a:rPr lang="en-US" sz="4400" kern="0" dirty="0" err="1">
                <a:solidFill>
                  <a:srgbClr val="000000"/>
                </a:solidFill>
                <a:latin typeface="Times New Roman" panose="02020603050405020304" pitchFamily="18" charset="0"/>
                <a:ea typeface="Calibri" panose="020F0502020204030204" pitchFamily="34" charset="0"/>
                <a:cs typeface="Arial"/>
                <a:sym typeface="Arial"/>
              </a:rPr>
              <a:t>sử</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a:p>
            <a:pPr algn="just"/>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989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ipe(down)">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9"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3724746" y="9014282"/>
            <a:ext cx="7262848" cy="1272718"/>
          </a:xfrm>
          <a:prstGeom prst="rect">
            <a:avLst/>
          </a:prstGeom>
        </p:spPr>
      </p:pic>
      <p:pic>
        <p:nvPicPr>
          <p:cNvPr id="8" name="Picture 8"/>
          <p:cNvPicPr>
            <a:picLocks noChangeAspect="1"/>
          </p:cNvPicPr>
          <p:nvPr/>
        </p:nvPicPr>
        <p:blipFill>
          <a:blip r:embed="rId4"/>
          <a:srcRect/>
          <a:stretch>
            <a:fillRect/>
          </a:stretch>
        </p:blipFill>
        <p:spPr>
          <a:xfrm rot="902477">
            <a:off x="-2881717" y="8775089"/>
            <a:ext cx="8137257" cy="2939584"/>
          </a:xfrm>
          <a:prstGeom prst="rect">
            <a:avLst/>
          </a:prstGeom>
        </p:spPr>
      </p:pic>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phẩm</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sp>
        <p:nvSpPr>
          <p:cNvPr id="20" name="TextBox 4"/>
          <p:cNvSpPr txBox="1"/>
          <p:nvPr/>
        </p:nvSpPr>
        <p:spPr>
          <a:xfrm>
            <a:off x="2705149" y="3125075"/>
            <a:ext cx="2841274" cy="987450"/>
          </a:xfrm>
          <a:prstGeom prst="rect">
            <a:avLst/>
          </a:prstGeom>
        </p:spPr>
        <p:txBody>
          <a:bodyPr wrap="square" lIns="0" tIns="0" rIns="0" bIns="0" rtlCol="0" anchor="t">
            <a:spAutoFit/>
          </a:bodyPr>
          <a:lstStyle/>
          <a:p>
            <a:pPr>
              <a:lnSpc>
                <a:spcPts val="7746"/>
              </a:lnSpc>
            </a:pPr>
            <a:r>
              <a:rPr lang="en-US" sz="4400" b="1" dirty="0" err="1">
                <a:solidFill>
                  <a:srgbClr val="000000"/>
                </a:solidFill>
                <a:latin typeface="Times New Roman" panose="02020603050405020304" pitchFamily="18" charset="0"/>
                <a:cs typeface="Times New Roman" panose="02020603050405020304" pitchFamily="18" charset="0"/>
              </a:rPr>
              <a:t>Bố</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cục</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21" name="Picture 9"/>
          <p:cNvPicPr>
            <a:picLocks noChangeAspect="1"/>
          </p:cNvPicPr>
          <p:nvPr/>
        </p:nvPicPr>
        <p:blipFill>
          <a:blip r:embed="rId7"/>
          <a:srcRect/>
          <a:stretch>
            <a:fillRect/>
          </a:stretch>
        </p:blipFill>
        <p:spPr>
          <a:xfrm>
            <a:off x="1720742" y="3380495"/>
            <a:ext cx="676526" cy="624941"/>
          </a:xfrm>
          <a:prstGeom prst="rect">
            <a:avLst/>
          </a:prstGeom>
        </p:spPr>
      </p:pic>
      <p:sp>
        <p:nvSpPr>
          <p:cNvPr id="25" name="TextBox 4"/>
          <p:cNvSpPr txBox="1"/>
          <p:nvPr/>
        </p:nvSpPr>
        <p:spPr>
          <a:xfrm>
            <a:off x="8001000" y="4061934"/>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1</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6" name="TextBox 4"/>
          <p:cNvSpPr txBox="1"/>
          <p:nvPr/>
        </p:nvSpPr>
        <p:spPr>
          <a:xfrm>
            <a:off x="8731142" y="5016393"/>
            <a:ext cx="8871058" cy="1354217"/>
          </a:xfrm>
          <a:prstGeom prst="rect">
            <a:avLst/>
          </a:prstGeom>
        </p:spPr>
        <p:txBody>
          <a:bodyPr wrap="square" lIns="0" tIns="0" rIns="0" bIns="0" rtlCol="0" anchor="t">
            <a:spAutoFit/>
          </a:bodyPr>
          <a:lstStyle/>
          <a:p>
            <a:pPr algn="just" defTabSz="685800">
              <a:buClr>
                <a:srgbClr val="000000"/>
              </a:buClr>
            </a:pP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giao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nhiệm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vụ</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quan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và</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tuyệt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mật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cho</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endParaRPr lang="en-US" sz="44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27" name="TextBox 4"/>
          <p:cNvSpPr txBox="1"/>
          <p:nvPr/>
        </p:nvSpPr>
        <p:spPr>
          <a:xfrm>
            <a:off x="7997890" y="6701049"/>
            <a:ext cx="9868320" cy="677108"/>
          </a:xfrm>
          <a:prstGeom prst="rect">
            <a:avLst/>
          </a:prstGeom>
        </p:spPr>
        <p:txBody>
          <a:bodyPr wrap="square" lIns="0" tIns="0" rIns="0" bIns="0" rtlCol="0" anchor="t">
            <a:spAutoFit/>
          </a:bodyPr>
          <a:lstStyle/>
          <a:p>
            <a:pPr algn="just"/>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2</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36" name="TextBox 4"/>
          <p:cNvSpPr txBox="1"/>
          <p:nvPr/>
        </p:nvSpPr>
        <p:spPr>
          <a:xfrm>
            <a:off x="8731142" y="7844924"/>
            <a:ext cx="9138178" cy="2031325"/>
          </a:xfrm>
          <a:prstGeom prst="rect">
            <a:avLst/>
          </a:prstGeom>
        </p:spPr>
        <p:txBody>
          <a:bodyPr wrap="square" lIns="0" tIns="0" rIns="0" bIns="0" rtlCol="0" anchor="t">
            <a:spAutoFit/>
          </a:bodyPr>
          <a:lstStyle/>
          <a:p>
            <a:pPr algn="just"/>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41" name="Picture 2"/>
          <p:cNvPicPr>
            <a:picLocks noChangeAspect="1"/>
          </p:cNvPicPr>
          <p:nvPr/>
        </p:nvPicPr>
        <p:blipFill>
          <a:blip r:embed="rId8"/>
          <a:srcRect/>
          <a:stretch>
            <a:fillRect/>
          </a:stretch>
        </p:blipFill>
        <p:spPr>
          <a:xfrm flipH="1">
            <a:off x="7265683" y="4114818"/>
            <a:ext cx="196539" cy="649715"/>
          </a:xfrm>
          <a:prstGeom prst="rect">
            <a:avLst/>
          </a:prstGeom>
        </p:spPr>
      </p:pic>
      <p:pic>
        <p:nvPicPr>
          <p:cNvPr id="42" name="Picture 2"/>
          <p:cNvPicPr>
            <a:picLocks noChangeAspect="1"/>
          </p:cNvPicPr>
          <p:nvPr/>
        </p:nvPicPr>
        <p:blipFill>
          <a:blip r:embed="rId8"/>
          <a:srcRect/>
          <a:stretch>
            <a:fillRect/>
          </a:stretch>
        </p:blipFill>
        <p:spPr>
          <a:xfrm flipH="1">
            <a:off x="7262573" y="6665642"/>
            <a:ext cx="196539" cy="649715"/>
          </a:xfrm>
          <a:prstGeom prst="rect">
            <a:avLst/>
          </a:prstGeom>
        </p:spPr>
      </p:pic>
      <p:pic>
        <p:nvPicPr>
          <p:cNvPr id="23"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5621000" y="-1525050"/>
            <a:ext cx="3560795" cy="3489579"/>
          </a:xfrm>
          <a:prstGeom prst="rect">
            <a:avLst/>
          </a:prstGeom>
        </p:spPr>
      </p:pic>
      <p:pic>
        <p:nvPicPr>
          <p:cNvPr id="6" name="Picture 5"/>
          <p:cNvPicPr>
            <a:picLocks noChangeAspect="1"/>
          </p:cNvPicPr>
          <p:nvPr/>
        </p:nvPicPr>
        <p:blipFill>
          <a:blip r:embed="rId11"/>
          <a:stretch>
            <a:fillRect/>
          </a:stretch>
        </p:blipFill>
        <p:spPr>
          <a:xfrm>
            <a:off x="5733993" y="110370"/>
            <a:ext cx="6486706" cy="2139881"/>
          </a:xfrm>
          <a:prstGeom prst="rect">
            <a:avLst/>
          </a:prstGeom>
        </p:spPr>
      </p:pic>
      <p:sp>
        <p:nvSpPr>
          <p:cNvPr id="3" name="Freeform 2">
            <a:extLst>
              <a:ext uri="{FF2B5EF4-FFF2-40B4-BE49-F238E27FC236}">
                <a16:creationId xmlns:a16="http://schemas.microsoft.com/office/drawing/2014/main" id="{5BC15A1A-CE0F-E609-94CB-96C4FD8909D5}"/>
              </a:ext>
            </a:extLst>
          </p:cNvPr>
          <p:cNvSpPr/>
          <p:nvPr/>
        </p:nvSpPr>
        <p:spPr>
          <a:xfrm>
            <a:off x="685800" y="4325925"/>
            <a:ext cx="5872980" cy="517850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sp>
    </p:spTree>
    <p:extLst>
      <p:ext uri="{BB962C8B-B14F-4D97-AF65-F5344CB8AC3E}">
        <p14:creationId xmlns:p14="http://schemas.microsoft.com/office/powerpoint/2010/main" val="60487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down)">
                                      <p:cBhvr>
                                        <p:cTn id="30" dur="500"/>
                                        <p:tgtEl>
                                          <p:spTgt spid="41"/>
                                        </p:tgtEl>
                                      </p:cBhvr>
                                    </p:animEffect>
                                  </p:childTnLst>
                                </p:cTn>
                              </p:par>
                              <p:par>
                                <p:cTn id="31" presetID="22" presetClass="entr" presetSubtype="4"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down)">
                                      <p:cBhvr>
                                        <p:cTn id="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P spid="27"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chi </a:t>
            </a:r>
            <a:r>
              <a:rPr lang="en-US" sz="6600" dirty="0" err="1">
                <a:solidFill>
                  <a:srgbClr val="B6452E"/>
                </a:solidFill>
                <a:latin typeface="#9Slide04 Rokkitt ExtraBold" panose="00000900000000000000" pitchFamily="2" charset="0"/>
                <a:cs typeface="Times New Roman" panose="02020603050405020304" pitchFamily="18" charset="0"/>
              </a:rPr>
              <a:t>tiết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932292736"/>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6E66D202-C4B9-AA56-A5A8-A2FB0E0A61CE}"/>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6B4C978B-4370-C799-F2A9-D3BD40CF5DE9}"/>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2040B80A-4ABF-DF1B-54CF-E5D8F8A9EAC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1.</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Bối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cảnh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lịch</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sử</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389181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a:stretch>
            <a:fillRect/>
          </a:stretch>
        </p:blipFill>
        <p:spPr>
          <a:xfrm>
            <a:off x="-2080466" y="8245031"/>
            <a:ext cx="10292474" cy="3711724"/>
          </a:xfrm>
          <a:prstGeom prst="rect">
            <a:avLst/>
          </a:prstGeom>
        </p:spPr>
      </p:pic>
      <p:pic>
        <p:nvPicPr>
          <p:cNvPr id="10" name="Picture 10"/>
          <p:cNvPicPr>
            <a:picLocks noChangeAspect="1"/>
          </p:cNvPicPr>
          <p:nvPr/>
        </p:nvPicPr>
        <p:blipFill>
          <a:blip r:embed="rId3"/>
          <a:srcRect/>
          <a:stretch>
            <a:fillRect/>
          </a:stretch>
        </p:blipFill>
        <p:spPr>
          <a:xfrm rot="10591079">
            <a:off x="9247216" y="-1415409"/>
            <a:ext cx="10292474" cy="3711724"/>
          </a:xfrm>
          <a:prstGeom prst="rect">
            <a:avLst/>
          </a:prstGeom>
        </p:spPr>
      </p:pic>
      <p:pic>
        <p:nvPicPr>
          <p:cNvPr id="16" name="Picture 16"/>
          <p:cNvPicPr>
            <a:picLocks noChangeAspect="1"/>
          </p:cNvPicPr>
          <p:nvPr/>
        </p:nvPicPr>
        <p:blipFill>
          <a:blip r:embed="rId4"/>
          <a:srcRect/>
          <a:stretch>
            <a:fillRect/>
          </a:stretch>
        </p:blipFill>
        <p:spPr>
          <a:xfrm rot="-2150263">
            <a:off x="12397070" y="-38721"/>
            <a:ext cx="1390903" cy="1532675"/>
          </a:xfrm>
          <a:prstGeom prst="rect">
            <a:avLst/>
          </a:prstGeom>
        </p:spPr>
      </p:pic>
      <p:sp>
        <p:nvSpPr>
          <p:cNvPr id="24" name="TextBox 4"/>
          <p:cNvSpPr txBox="1"/>
          <p:nvPr/>
        </p:nvSpPr>
        <p:spPr>
          <a:xfrm>
            <a:off x="940089" y="2662209"/>
            <a:ext cx="9868320" cy="677108"/>
          </a:xfrm>
          <a:prstGeom prst="rect">
            <a:avLst/>
          </a:prstGeom>
        </p:spPr>
        <p:txBody>
          <a:bodyPr wrap="square" lIns="0" tIns="0" rIns="0" bIns="0" rtlCol="0" anchor="t">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Bối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lịch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sử</a:t>
            </a:r>
            <a:r>
              <a:rPr lang="en-US" sz="4400" b="1" dirty="0">
                <a:solidFill>
                  <a:srgbClr val="000000"/>
                </a:solidFill>
                <a:latin typeface="Times New Roman" panose="02020603050405020304" pitchFamily="18" charset="0"/>
                <a:cs typeface="Times New Roman" panose="02020603050405020304" pitchFamily="18" charset="0"/>
              </a:rPr>
              <a:t>:</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25" name="TextBox 4"/>
          <p:cNvSpPr txBox="1"/>
          <p:nvPr/>
        </p:nvSpPr>
        <p:spPr>
          <a:xfrm>
            <a:off x="1685475" y="3561380"/>
            <a:ext cx="8753925" cy="1354217"/>
          </a:xfrm>
          <a:prstGeom prst="rect">
            <a:avLst/>
          </a:prstGeom>
        </p:spPr>
        <p:txBody>
          <a:bodyPr wrap="square" lIns="0" tIns="0" rIns="0" bIns="0" rtlCol="0" anchor="t">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kháng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chiến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Mông</a:t>
            </a:r>
            <a:r>
              <a:rPr lang="en-US" sz="4400" dirty="0">
                <a:solidFill>
                  <a:srgbClr val="000000"/>
                </a:solidFill>
                <a:latin typeface="Times New Roman" panose="02020603050405020304" pitchFamily="18" charset="0"/>
                <a:cs typeface="Times New Roman" panose="02020603050405020304" pitchFamily="18" charset="0"/>
              </a:rPr>
              <a:t> – </a:t>
            </a:r>
            <a:r>
              <a:rPr lang="en-US" sz="4400" dirty="0" err="1">
                <a:solidFill>
                  <a:srgbClr val="000000"/>
                </a:solidFill>
                <a:latin typeface="Times New Roman" panose="02020603050405020304" pitchFamily="18" charset="0"/>
                <a:cs typeface="Times New Roman" panose="02020603050405020304" pitchFamily="18" charset="0"/>
              </a:rPr>
              <a:t>Nguyên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xâm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a:t>
            </a:r>
            <a:r>
              <a:rPr lang="en-US" sz="4400" dirty="0">
                <a:solidFill>
                  <a:srgbClr val="000000"/>
                </a:solidFill>
                <a:latin typeface="Times New Roman" panose="02020603050405020304" pitchFamily="18" charset="0"/>
                <a:cs typeface="Times New Roman" panose="02020603050405020304" pitchFamily="18" charset="0"/>
              </a:rPr>
              <a:t> 2</a:t>
            </a:r>
          </a:p>
        </p:txBody>
      </p:sp>
      <p:pic>
        <p:nvPicPr>
          <p:cNvPr id="8194" name="Picture 2" descr="Thời kỳ đầu cuộc kháng chiến chống Mông - Nguyên lần thứ hai (Phần 1)">
            <a:extLst>
              <a:ext uri="{FF2B5EF4-FFF2-40B4-BE49-F238E27FC236}">
                <a16:creationId xmlns:a16="http://schemas.microsoft.com/office/drawing/2014/main" id="{EC28BA37-6EB6-5C11-3FE0-3755FDD5B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8409" y="1013215"/>
            <a:ext cx="6869991" cy="40338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ời kỳ đầu cuộc kháng chiến chống Mông - Nguyên lần thứ hai (Phần 2 và hết)">
            <a:extLst>
              <a:ext uri="{FF2B5EF4-FFF2-40B4-BE49-F238E27FC236}">
                <a16:creationId xmlns:a16="http://schemas.microsoft.com/office/drawing/2014/main" id="{DC54BABE-C8B0-B65A-8E21-A519B073D7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5278334"/>
            <a:ext cx="8704025" cy="48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6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par>
                                <p:cTn id="11" presetID="16" presetClass="entr" presetSubtype="21"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barn(inVertical)">
                                      <p:cBhvr>
                                        <p:cTn id="13"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pic>
        <p:nvPicPr>
          <p:cNvPr id="14" name="Picture 14"/>
          <p:cNvPicPr>
            <a:picLocks noChangeAspect="1"/>
          </p:cNvPicPr>
          <p:nvPr/>
        </p:nvPicPr>
        <p:blipFill>
          <a:blip r:embed="rId8"/>
          <a:srcRect/>
          <a:stretch>
            <a:fillRect/>
          </a:stretch>
        </p:blipFill>
        <p:spPr>
          <a:xfrm>
            <a:off x="3469300" y="-151929"/>
            <a:ext cx="3164472" cy="565649"/>
          </a:xfrm>
          <a:prstGeom prst="rect">
            <a:avLst/>
          </a:prstGeom>
        </p:spPr>
      </p:pic>
      <p:grpSp>
        <p:nvGrpSpPr>
          <p:cNvPr id="3" name="Group 3">
            <a:extLst>
              <a:ext uri="{FF2B5EF4-FFF2-40B4-BE49-F238E27FC236}">
                <a16:creationId xmlns:a16="http://schemas.microsoft.com/office/drawing/2014/main" id="{BBB3F9EE-4CE7-FB61-100A-DC59E074C969}"/>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4BC60235-F884-EDA8-104D-D6FD82631F3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9"/>
              <a:stretch>
                <a:fillRect t="-56047" b="-6443"/>
              </a:stretch>
            </a:blipFill>
          </p:spPr>
        </p:sp>
      </p:grpSp>
      <p:sp>
        <p:nvSpPr>
          <p:cNvPr id="5" name="TextBox 14">
            <a:extLst>
              <a:ext uri="{FF2B5EF4-FFF2-40B4-BE49-F238E27FC236}">
                <a16:creationId xmlns:a16="http://schemas.microsoft.com/office/drawing/2014/main" id="{C7CA0120-DBF4-3DD2-6D14-D57A90B90720}"/>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2.</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Đề</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tài</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cốt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truyện</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656821745"/>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230866" y="4342110"/>
            <a:ext cx="5685068" cy="6204712"/>
          </a:xfrm>
          <a:prstGeom prst="rect">
            <a:avLst/>
          </a:prstGeom>
        </p:spPr>
      </p:pic>
      <p:sp>
        <p:nvSpPr>
          <p:cNvPr id="2" name="AutoShape 8"/>
          <p:cNvSpPr/>
          <p:nvPr/>
        </p:nvSpPr>
        <p:spPr>
          <a:xfrm>
            <a:off x="2438399" y="2235930"/>
            <a:ext cx="7570146" cy="0"/>
          </a:xfrm>
          <a:prstGeom prst="line">
            <a:avLst/>
          </a:prstGeom>
          <a:ln w="12700" cap="rnd">
            <a:solidFill>
              <a:srgbClr val="000000"/>
            </a:solidFill>
            <a:prstDash val="solid"/>
            <a:headEnd type="none" w="sm" len="sm"/>
            <a:tailEnd type="none" w="sm" len="sm"/>
          </a:ln>
        </p:spPr>
      </p:sp>
      <p:sp>
        <p:nvSpPr>
          <p:cNvPr id="3" name="TextBox 9"/>
          <p:cNvSpPr txBox="1"/>
          <p:nvPr/>
        </p:nvSpPr>
        <p:spPr>
          <a:xfrm>
            <a:off x="1981200" y="1638300"/>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Đề</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tài</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55300FD-EC98-A67F-2A38-C1962E3495B6}"/>
              </a:ext>
            </a:extLst>
          </p:cNvPr>
          <p:cNvSpPr/>
          <p:nvPr/>
        </p:nvSpPr>
        <p:spPr>
          <a:xfrm>
            <a:off x="4419600" y="2476500"/>
            <a:ext cx="13030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Times New Roman" pitchFamily="18" charset="0"/>
                <a:cs typeface="Times New Roman" pitchFamily="18" charset="0"/>
              </a:rPr>
              <a:t>công</a:t>
            </a:r>
            <a:r>
              <a:rPr lang="en-US" sz="4400" dirty="0">
                <a:solidFill>
                  <a:prstClr val="black"/>
                </a:solidFill>
                <a:latin typeface="Times New Roman" pitchFamily="18" charset="0"/>
                <a:cs typeface="Times New Roman" pitchFamily="18" charset="0"/>
              </a:rPr>
              <a:t> c</a:t>
            </a:r>
            <a:r>
              <a:rPr lang="en-US" sz="4400" noProof="0" dirty="0" err="1">
                <a:solidFill>
                  <a:prstClr val="black"/>
                </a:solidFill>
                <a:latin typeface="Times New Roman" pitchFamily="18" charset="0"/>
                <a:cs typeface="Times New Roman" pitchFamily="18" charset="0"/>
              </a:rPr>
              <a:t>uộc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kháng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chiến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của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vua</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tôi</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nhà</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Trần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chống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quân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Mông</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Nguyên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xâm</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lược</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lần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thứ</a:t>
            </a:r>
            <a:r>
              <a:rPr lang="en-US" sz="4400" noProof="0" dirty="0">
                <a:solidFill>
                  <a:prstClr val="black"/>
                </a:solidFill>
                <a:latin typeface="Times New Roman" pitchFamily="18" charset="0"/>
                <a:cs typeface="Times New Roman" pitchFamily="18" charset="0"/>
              </a:rPr>
              <a:t> 2 (1285)</a:t>
            </a:r>
          </a:p>
        </p:txBody>
      </p:sp>
      <p:sp>
        <p:nvSpPr>
          <p:cNvPr id="8" name="AutoShape 8">
            <a:extLst>
              <a:ext uri="{FF2B5EF4-FFF2-40B4-BE49-F238E27FC236}">
                <a16:creationId xmlns:a16="http://schemas.microsoft.com/office/drawing/2014/main" id="{8212E083-8F0E-E62F-61F3-F6F50E2E2611}"/>
              </a:ext>
            </a:extLst>
          </p:cNvPr>
          <p:cNvSpPr/>
          <p:nvPr/>
        </p:nvSpPr>
        <p:spPr>
          <a:xfrm>
            <a:off x="4419599" y="5325206"/>
            <a:ext cx="7570146" cy="0"/>
          </a:xfrm>
          <a:prstGeom prst="line">
            <a:avLst/>
          </a:prstGeom>
          <a:ln w="12700" cap="rnd">
            <a:solidFill>
              <a:srgbClr val="000000"/>
            </a:solidFill>
            <a:prstDash val="solid"/>
            <a:headEnd type="none" w="sm" len="sm"/>
            <a:tailEnd type="none" w="sm" len="sm"/>
          </a:ln>
        </p:spPr>
      </p:sp>
      <p:sp>
        <p:nvSpPr>
          <p:cNvPr id="9" name="TextBox 9">
            <a:extLst>
              <a:ext uri="{FF2B5EF4-FFF2-40B4-BE49-F238E27FC236}">
                <a16:creationId xmlns:a16="http://schemas.microsoft.com/office/drawing/2014/main" id="{E8483835-4275-D3D4-A0AD-8B9952E6D5D5}"/>
              </a:ext>
            </a:extLst>
          </p:cNvPr>
          <p:cNvSpPr txBox="1"/>
          <p:nvPr/>
        </p:nvSpPr>
        <p:spPr>
          <a:xfrm>
            <a:off x="3962400" y="4727576"/>
            <a:ext cx="7570143" cy="507383"/>
          </a:xfrm>
          <a:prstGeom prst="rect">
            <a:avLst/>
          </a:prstGeom>
        </p:spPr>
        <p:txBody>
          <a:bodyPr lIns="0" tIns="0" rIns="0" bIns="0" rtlCol="0" anchor="t">
            <a:spAutoFit/>
          </a:bodyPr>
          <a:lstStyle/>
          <a:p>
            <a:pPr>
              <a:lnSpc>
                <a:spcPts val="3919"/>
              </a:lnSpc>
              <a:spcBef>
                <a:spcPct val="0"/>
              </a:spcBef>
            </a:pPr>
            <a:r>
              <a:rPr lang="en-US" sz="4400" b="1" dirty="0" err="1">
                <a:solidFill>
                  <a:srgbClr val="000000"/>
                </a:solidFill>
                <a:latin typeface="Times New Roman" panose="02020603050405020304" pitchFamily="18" charset="0"/>
                <a:cs typeface="Times New Roman" panose="02020603050405020304" pitchFamily="18" charset="0"/>
              </a:rPr>
              <a:t>Cốt</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truyện</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5658CEF-ACB0-44D2-E2E9-D67A0DD9ED18}"/>
              </a:ext>
            </a:extLst>
          </p:cNvPr>
          <p:cNvSpPr/>
          <p:nvPr/>
        </p:nvSpPr>
        <p:spPr>
          <a:xfrm>
            <a:off x="5257800" y="5721003"/>
            <a:ext cx="12192000"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câu</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chuyện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xoay</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quanh</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việc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Trần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Quốc</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Tuấn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giao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nhiệm</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vụ</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quan</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trọng</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và</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tuyệt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mật</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cho</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Hoàng </a:t>
            </a:r>
            <a:r>
              <a:rPr kumimoji="0" lang="en-US" sz="4400" i="0" u="none" strike="noStrike" kern="1200" cap="none" spc="0" normalizeH="0" dirty="0" err="1">
                <a:ln>
                  <a:noFill/>
                </a:ln>
                <a:solidFill>
                  <a:prstClr val="black"/>
                </a:solidFill>
                <a:effectLst/>
                <a:uLnTx/>
                <a:uFillTx/>
                <a:latin typeface="Times New Roman" pitchFamily="18" charset="0"/>
                <a:cs typeface="Times New Roman" pitchFamily="18" charset="0"/>
              </a:rPr>
              <a:t>Đỗ</a:t>
            </a:r>
            <a:r>
              <a:rPr kumimoji="0" lang="en-US" sz="4400" i="0" u="none" strike="noStrike" kern="1200" cap="none" spc="0" normalizeH="0" dirty="0">
                <a:ln>
                  <a:noFill/>
                </a:ln>
                <a:solidFill>
                  <a:prstClr val="black"/>
                </a:solidFill>
                <a:effectLst/>
                <a:uLnTx/>
                <a:uFillTx/>
                <a:latin typeface="Times New Roman" pitchFamily="18" charset="0"/>
                <a:cs typeface="Times New Roman" pitchFamily="18" charset="0"/>
              </a:rPr>
              <a:t>, </a:t>
            </a:r>
            <a:r>
              <a:rPr lang="en-US" sz="4400" kern="0" dirty="0" err="1">
                <a:solidFill>
                  <a:srgbClr val="000000"/>
                </a:solidFill>
                <a:latin typeface="Times New Roman" panose="02020603050405020304" pitchFamily="18" charset="0"/>
                <a:cs typeface="Arial"/>
                <a:sym typeface="Arial"/>
              </a:rPr>
              <a:t>t</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rước</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giờ</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chia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tay</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Trần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Bình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Trọng</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xoá</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vết</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xăm</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nô</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tì</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trên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trán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Hoàng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Đỗ</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cậu</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bé</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trở</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thành</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người</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dân</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a:t>
            </a:r>
            <a:r>
              <a:rPr lang="en-US" sz="4400" kern="0" dirty="0" err="1">
                <a:solidFill>
                  <a:srgbClr val="000000"/>
                </a:solidFill>
                <a:latin typeface="Times New Roman" panose="02020603050405020304" pitchFamily="18" charset="0"/>
                <a:ea typeface="Times New Roman" panose="02020603050405020304" pitchFamily="18" charset="0"/>
                <a:cs typeface="Arial"/>
                <a:sym typeface="Arial"/>
              </a:rPr>
              <a:t>tự</a:t>
            </a:r>
            <a:r>
              <a:rPr lang="en-US" sz="4400" kern="0" dirty="0">
                <a:solidFill>
                  <a:srgbClr val="000000"/>
                </a:solidFill>
                <a:latin typeface="Times New Roman" panose="02020603050405020304" pitchFamily="18" charset="0"/>
                <a:ea typeface="Times New Roman" panose="02020603050405020304" pitchFamily="18" charset="0"/>
                <a:cs typeface="Arial"/>
                <a:sym typeface="Arial"/>
              </a:rPr>
              <a:t> do.</a:t>
            </a:r>
            <a:endParaRPr lang="en-US" sz="4400" noProof="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8951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33A75D-F782-D3D0-CE20-6BC90F339193}"/>
              </a:ext>
            </a:extLst>
          </p:cNvPr>
          <p:cNvGrpSpPr/>
          <p:nvPr/>
        </p:nvGrpSpPr>
        <p:grpSpPr>
          <a:xfrm>
            <a:off x="683568" y="-45930"/>
            <a:ext cx="16461432" cy="8770829"/>
            <a:chOff x="755576" y="483518"/>
            <a:chExt cx="7680853" cy="3960440"/>
          </a:xfrm>
        </p:grpSpPr>
        <p:pic>
          <p:nvPicPr>
            <p:cNvPr id="3" name="Picture 2">
              <a:extLst>
                <a:ext uri="{FF2B5EF4-FFF2-40B4-BE49-F238E27FC236}">
                  <a16:creationId xmlns:a16="http://schemas.microsoft.com/office/drawing/2014/main" id="{C6069366-D0BD-E000-4CD7-0444300A825E}"/>
                </a:ext>
              </a:extLst>
            </p:cNvPr>
            <p:cNvPicPr>
              <a:picLocks noChangeAspect="1"/>
            </p:cNvPicPr>
            <p:nvPr/>
          </p:nvPicPr>
          <p:blipFill rotWithShape="1">
            <a:blip r:embed="rId3"/>
            <a:srcRect l="2812" t="23341" r="37202" b="21645"/>
            <a:stretch/>
          </p:blipFill>
          <p:spPr>
            <a:xfrm>
              <a:off x="755576" y="483518"/>
              <a:ext cx="7680853" cy="3960440"/>
            </a:xfrm>
            <a:prstGeom prst="rect">
              <a:avLst/>
            </a:prstGeom>
          </p:spPr>
        </p:pic>
        <p:sp>
          <p:nvSpPr>
            <p:cNvPr id="4" name="Rectangle 3">
              <a:extLst>
                <a:ext uri="{FF2B5EF4-FFF2-40B4-BE49-F238E27FC236}">
                  <a16:creationId xmlns:a16="http://schemas.microsoft.com/office/drawing/2014/main" id="{880D82A1-C922-ADDE-1BD1-2B2C87832708}"/>
                </a:ext>
              </a:extLst>
            </p:cNvPr>
            <p:cNvSpPr/>
            <p:nvPr/>
          </p:nvSpPr>
          <p:spPr>
            <a:xfrm>
              <a:off x="1259632" y="3507854"/>
              <a:ext cx="259228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BA312AF-47A5-CD72-5E30-8B25A9D1C08A}"/>
              </a:ext>
            </a:extLst>
          </p:cNvPr>
          <p:cNvSpPr txBox="1"/>
          <p:nvPr/>
        </p:nvSpPr>
        <p:spPr>
          <a:xfrm>
            <a:off x="4533900" y="9105900"/>
            <a:ext cx="9220200"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BÌNH TRỌNG</a:t>
            </a:r>
          </a:p>
        </p:txBody>
      </p:sp>
    </p:spTree>
    <p:extLst>
      <p:ext uri="{BB962C8B-B14F-4D97-AF65-F5344CB8AC3E}">
        <p14:creationId xmlns:p14="http://schemas.microsoft.com/office/powerpoint/2010/main" val="102060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3.</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Nhân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vật</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179422808"/>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50E016-F930-FDD6-0484-9513033D9FC9}"/>
              </a:ext>
            </a:extLst>
          </p:cNvPr>
          <p:cNvPicPr>
            <a:picLocks noChangeAspect="1"/>
          </p:cNvPicPr>
          <p:nvPr/>
        </p:nvPicPr>
        <p:blipFill>
          <a:blip r:embed="rId3"/>
          <a:stretch>
            <a:fillRect/>
          </a:stretch>
        </p:blipFill>
        <p:spPr>
          <a:xfrm>
            <a:off x="2819400" y="0"/>
            <a:ext cx="7203491" cy="10287000"/>
          </a:xfrm>
          <a:prstGeom prst="rect">
            <a:avLst/>
          </a:prstGeom>
        </p:spPr>
      </p:pic>
      <p:sp>
        <p:nvSpPr>
          <p:cNvPr id="4" name="TextBox 14">
            <a:extLst>
              <a:ext uri="{FF2B5EF4-FFF2-40B4-BE49-F238E27FC236}">
                <a16:creationId xmlns:a16="http://schemas.microsoft.com/office/drawing/2014/main" id="{1BD12882-7222-2397-D8CC-F01128201056}"/>
              </a:ext>
            </a:extLst>
          </p:cNvPr>
          <p:cNvSpPr txBox="1"/>
          <p:nvPr/>
        </p:nvSpPr>
        <p:spPr>
          <a:xfrm>
            <a:off x="7772400" y="4533900"/>
            <a:ext cx="12575412" cy="1015663"/>
          </a:xfrm>
          <a:prstGeom prst="rect">
            <a:avLst/>
          </a:prstGeom>
        </p:spPr>
        <p:txBody>
          <a:bodyPr wrap="square" lIns="0" tIns="0" rIns="0" bIns="0" rtlCol="0" anchor="t">
            <a:spAutoFit/>
          </a:bodyPr>
          <a:lstStyle/>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Hoạt</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động</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nhóm</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pic>
        <p:nvPicPr>
          <p:cNvPr id="5" name="Picture 6">
            <a:extLst>
              <a:ext uri="{FF2B5EF4-FFF2-40B4-BE49-F238E27FC236}">
                <a16:creationId xmlns:a16="http://schemas.microsoft.com/office/drawing/2014/main" id="{75E40956-E8FE-4852-62C5-CABA228C11DB}"/>
              </a:ext>
            </a:extLst>
          </p:cNvPr>
          <p:cNvPicPr>
            <a:picLocks noChangeAspect="1"/>
          </p:cNvPicPr>
          <p:nvPr/>
        </p:nvPicPr>
        <p:blipFill>
          <a:blip r:embed="rId4"/>
          <a:srcRect/>
          <a:stretch>
            <a:fillRect/>
          </a:stretch>
        </p:blipFill>
        <p:spPr>
          <a:xfrm rot="-5400000">
            <a:off x="-4824748" y="51896"/>
            <a:ext cx="8390799" cy="6208709"/>
          </a:xfrm>
          <a:prstGeom prst="rect">
            <a:avLst/>
          </a:prstGeom>
        </p:spPr>
      </p:pic>
      <p:pic>
        <p:nvPicPr>
          <p:cNvPr id="6" name="Picture 5">
            <a:extLst>
              <a:ext uri="{FF2B5EF4-FFF2-40B4-BE49-F238E27FC236}">
                <a16:creationId xmlns:a16="http://schemas.microsoft.com/office/drawing/2014/main" id="{594AD8CE-847C-1B90-1C57-03780AA19FE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032986" y="-1866900"/>
            <a:ext cx="3556828" cy="4114800"/>
          </a:xfrm>
          <a:prstGeom prst="rect">
            <a:avLst/>
          </a:prstGeom>
        </p:spPr>
      </p:pic>
    </p:spTree>
    <p:extLst>
      <p:ext uri="{BB962C8B-B14F-4D97-AF65-F5344CB8AC3E}">
        <p14:creationId xmlns:p14="http://schemas.microsoft.com/office/powerpoint/2010/main" val="34890977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5DA8AA-1E6A-FB13-670E-35C4D0149D80}"/>
              </a:ext>
            </a:extLst>
          </p:cNvPr>
          <p:cNvPicPr>
            <a:picLocks noChangeAspect="1"/>
          </p:cNvPicPr>
          <p:nvPr/>
        </p:nvPicPr>
        <p:blipFill>
          <a:blip r:embed="rId3">
            <a:lum bright="70000" contrast="-70000"/>
          </a:blip>
          <a:stretch>
            <a:fillRect/>
          </a:stretch>
        </p:blipFill>
        <p:spPr>
          <a:xfrm>
            <a:off x="9982200" y="2476500"/>
            <a:ext cx="6937849" cy="5791702"/>
          </a:xfrm>
          <a:prstGeom prst="rect">
            <a:avLst/>
          </a:prstGeom>
        </p:spPr>
      </p:pic>
      <p:pic>
        <p:nvPicPr>
          <p:cNvPr id="6" name="Picture 5">
            <a:extLst>
              <a:ext uri="{FF2B5EF4-FFF2-40B4-BE49-F238E27FC236}">
                <a16:creationId xmlns:a16="http://schemas.microsoft.com/office/drawing/2014/main" id="{DE38B02C-DFD2-86C2-0C5A-36142C4BB827}"/>
              </a:ext>
            </a:extLst>
          </p:cNvPr>
          <p:cNvPicPr>
            <a:picLocks noChangeAspect="1"/>
          </p:cNvPicPr>
          <p:nvPr/>
        </p:nvPicPr>
        <p:blipFill>
          <a:blip r:embed="rId3">
            <a:lum bright="70000" contrast="-70000"/>
          </a:blip>
          <a:stretch>
            <a:fillRect/>
          </a:stretch>
        </p:blipFill>
        <p:spPr>
          <a:xfrm>
            <a:off x="1752600" y="2469573"/>
            <a:ext cx="6937849" cy="5791702"/>
          </a:xfrm>
          <a:prstGeom prst="rect">
            <a:avLst/>
          </a:prstGeom>
        </p:spPr>
      </p:pic>
      <p:pic>
        <p:nvPicPr>
          <p:cNvPr id="1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42222" y="-1867061"/>
            <a:ext cx="3556828" cy="41148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65170" y="-2775292"/>
            <a:ext cx="4308691" cy="4114800"/>
          </a:xfrm>
          <a:prstGeom prst="rect">
            <a:avLst/>
          </a:prstGeom>
        </p:spPr>
      </p:pic>
      <p:sp>
        <p:nvSpPr>
          <p:cNvPr id="3" name="Rectangle 2">
            <a:extLst>
              <a:ext uri="{FF2B5EF4-FFF2-40B4-BE49-F238E27FC236}">
                <a16:creationId xmlns:a16="http://schemas.microsoft.com/office/drawing/2014/main" id="{7A2EFEC6-3537-A8A6-EF62-49705A70741B}"/>
              </a:ext>
            </a:extLst>
          </p:cNvPr>
          <p:cNvSpPr/>
          <p:nvPr/>
        </p:nvSpPr>
        <p:spPr>
          <a:xfrm>
            <a:off x="1981200" y="3404562"/>
            <a:ext cx="65532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Nhân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vật</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Bình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Trọng</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cha con Hoàng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Đỗ</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Quốc</a:t>
            </a:r>
            <a:r>
              <a:rPr kumimoji="0" lang="en-US" sz="440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
        <p:nvSpPr>
          <p:cNvPr id="7" name="Rectangle 6">
            <a:extLst>
              <a:ext uri="{FF2B5EF4-FFF2-40B4-BE49-F238E27FC236}">
                <a16:creationId xmlns:a16="http://schemas.microsoft.com/office/drawing/2014/main" id="{8B2D0992-741F-EA46-800C-98743A39552F}"/>
              </a:ext>
            </a:extLst>
          </p:cNvPr>
          <p:cNvSpPr/>
          <p:nvPr/>
        </p:nvSpPr>
        <p:spPr>
          <a:xfrm>
            <a:off x="10515600" y="3404562"/>
            <a:ext cx="6096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Nhân</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vật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có</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thật</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trong</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lịch</a:t>
            </a:r>
            <a:r>
              <a:rPr lang="en-US" sz="4400" b="1" dirty="0">
                <a:solidFill>
                  <a:prstClr val="black"/>
                </a:solidFill>
                <a:latin typeface="Times New Roman" pitchFamily="18" charset="0"/>
                <a:cs typeface="Times New Roman" pitchFamily="18" charset="0"/>
                <a:sym typeface="Arial"/>
              </a:rPr>
              <a:t> </a:t>
            </a:r>
            <a:r>
              <a:rPr lang="en-US" sz="4400" b="1" dirty="0" err="1">
                <a:solidFill>
                  <a:prstClr val="black"/>
                </a:solidFill>
                <a:latin typeface="Times New Roman" pitchFamily="18" charset="0"/>
                <a:cs typeface="Times New Roman" pitchFamily="18" charset="0"/>
                <a:sym typeface="Arial"/>
              </a:rPr>
              <a:t>sử</a:t>
            </a:r>
            <a:r>
              <a:rPr lang="en-US" sz="4400" b="1"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Bình </a:t>
            </a:r>
            <a:r>
              <a:rPr lang="en-US" sz="4400" dirty="0" err="1">
                <a:solidFill>
                  <a:prstClr val="black"/>
                </a:solidFill>
                <a:latin typeface="Times New Roman" pitchFamily="18" charset="0"/>
                <a:cs typeface="Times New Roman" pitchFamily="18" charset="0"/>
                <a:sym typeface="Arial"/>
              </a:rPr>
              <a:t>Trọng</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Trần</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Quốc</a:t>
            </a:r>
            <a:r>
              <a:rPr lang="en-US" sz="4400" dirty="0">
                <a:solidFill>
                  <a:prstClr val="black"/>
                </a:solidFill>
                <a:latin typeface="Times New Roman" pitchFamily="18" charset="0"/>
                <a:cs typeface="Times New Roman" pitchFamily="18" charset="0"/>
                <a:sym typeface="Arial"/>
              </a:rPr>
              <a:t> </a:t>
            </a:r>
            <a:r>
              <a:rPr lang="en-US" sz="4400" dirty="0" err="1">
                <a:solidFill>
                  <a:prstClr val="black"/>
                </a:solidFill>
                <a:latin typeface="Times New Roman" pitchFamily="18" charset="0"/>
                <a:cs typeface="Times New Roman" pitchFamily="18" charset="0"/>
                <a:sym typeface="Arial"/>
              </a:rPr>
              <a:t>Tuấn</a:t>
            </a:r>
            <a:endParaRPr kumimoji="0" lang="en-US" sz="4400" b="1" i="0" u="none" strike="noStrike" kern="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a:sym typeface="Arial"/>
            </a:endParaRPr>
          </a:p>
        </p:txBody>
      </p:sp>
    </p:spTree>
    <p:extLst>
      <p:ext uri="{BB962C8B-B14F-4D97-AF65-F5344CB8AC3E}">
        <p14:creationId xmlns:p14="http://schemas.microsoft.com/office/powerpoint/2010/main" val="124917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99695551"/>
              </p:ext>
            </p:extLst>
          </p:nvPr>
        </p:nvGraphicFramePr>
        <p:xfrm>
          <a:off x="152400" y="266700"/>
          <a:ext cx="17678400" cy="9886648"/>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2316336810"/>
                    </a:ext>
                  </a:extLst>
                </a:gridCol>
                <a:gridCol w="7620000">
                  <a:extLst>
                    <a:ext uri="{9D8B030D-6E8A-4147-A177-3AD203B41FA5}">
                      <a16:colId xmlns:a16="http://schemas.microsoft.com/office/drawing/2014/main" val="2412561253"/>
                    </a:ext>
                  </a:extLst>
                </a:gridCol>
                <a:gridCol w="4419600">
                  <a:extLst>
                    <a:ext uri="{9D8B030D-6E8A-4147-A177-3AD203B41FA5}">
                      <a16:colId xmlns:a16="http://schemas.microsoft.com/office/drawing/2014/main" val="2056699566"/>
                    </a:ext>
                  </a:extLst>
                </a:gridCol>
                <a:gridCol w="4343400">
                  <a:extLst>
                    <a:ext uri="{9D8B030D-6E8A-4147-A177-3AD203B41FA5}">
                      <a16:colId xmlns:a16="http://schemas.microsoft.com/office/drawing/2014/main" val="1166746870"/>
                    </a:ext>
                  </a:extLst>
                </a:gridCol>
              </a:tblGrid>
              <a:tr h="628952">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3048000">
                <a:tc>
                  <a:txBody>
                    <a:bodyPr/>
                    <a:lstStyle/>
                    <a:p>
                      <a:pPr algn="ctr"/>
                      <a:r>
                        <a:rPr lang="en-US" sz="3800" b="1" dirty="0" err="1">
                          <a:latin typeface="Times New Roman" panose="02020603050405020304" pitchFamily="18" charset="0"/>
                          <a:cs typeface="Times New Roman" panose="02020603050405020304" pitchFamily="18" charset="0"/>
                        </a:rPr>
                        <a:t>Lời</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nói</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hãy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xuống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hẳn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trao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Thượng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thôi</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“Ta </a:t>
                      </a:r>
                      <a:r>
                        <a:rPr lang="en-US" sz="3800" baseline="0" dirty="0" err="1">
                          <a:latin typeface="Times New Roman" panose="02020603050405020304" pitchFamily="18" charset="0"/>
                          <a:cs typeface="Times New Roman" panose="02020603050405020304" pitchFamily="18" charset="0"/>
                        </a:rPr>
                        <a:t>cũng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được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điều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vận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chỉ</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đảm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đương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việc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này</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cháu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chạy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mạng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3457759441"/>
                  </a:ext>
                </a:extLst>
              </a:tr>
              <a:tr h="5467048">
                <a:tc>
                  <a:txBody>
                    <a:bodyPr/>
                    <a:lstStyle/>
                    <a:p>
                      <a:pPr algn="ctr"/>
                      <a:r>
                        <a:rPr lang="en-US" sz="3800" b="1" dirty="0" err="1">
                          <a:latin typeface="Times New Roman" panose="02020603050405020304" pitchFamily="18" charset="0"/>
                          <a:cs typeface="Times New Roman" panose="02020603050405020304" pitchFamily="18" charset="0"/>
                        </a:rPr>
                        <a:t>Suy</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ngựa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đem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làm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tướng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Nhớ</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trước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đây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chưa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đối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nô</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Muốn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thưởng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thấy</a:t>
                      </a:r>
                      <a:r>
                        <a:rPr lang="en-US" sz="3800" baseline="0" dirty="0">
                          <a:latin typeface="Times New Roman" panose="02020603050405020304" pitchFamily="18" charset="0"/>
                          <a:cs typeface="Times New Roman" panose="02020603050405020304" pitchFamily="18" charset="0"/>
                        </a:rPr>
                        <a:t> sung </a:t>
                      </a:r>
                      <a:r>
                        <a:rPr lang="en-US" sz="3800" baseline="0" dirty="0" err="1">
                          <a:latin typeface="Times New Roman" panose="02020603050405020304" pitchFamily="18" charset="0"/>
                          <a:cs typeface="Times New Roman" panose="02020603050405020304" pitchFamily="18" charset="0"/>
                        </a:rPr>
                        <a:t>sướng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bằng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hành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mình</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Hài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tỏ</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hiểu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bãi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lầy</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a:t>
                      </a:r>
                      <a:r>
                        <a:rPr lang="en-US" sz="380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nghĩ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ngợi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40855442"/>
                  </a:ext>
                </a:extLst>
              </a:tr>
            </a:tbl>
          </a:graphicData>
        </a:graphic>
      </p:graphicFrame>
    </p:spTree>
    <p:extLst>
      <p:ext uri="{BB962C8B-B14F-4D97-AF65-F5344CB8AC3E}">
        <p14:creationId xmlns:p14="http://schemas.microsoft.com/office/powerpoint/2010/main" val="2673445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19493483"/>
              </p:ext>
            </p:extLst>
          </p:nvPr>
        </p:nvGraphicFramePr>
        <p:xfrm>
          <a:off x="152400" y="190501"/>
          <a:ext cx="17907000" cy="9814560"/>
        </p:xfrm>
        <a:graphic>
          <a:graphicData uri="http://schemas.openxmlformats.org/drawingml/2006/table">
            <a:tbl>
              <a:tblPr firstRow="1" bandRow="1">
                <a:tableStyleId>{5940675A-B579-460E-94D1-54222C63F5DA}</a:tableStyleId>
              </a:tblPr>
              <a:tblGrid>
                <a:gridCol w="1627909">
                  <a:extLst>
                    <a:ext uri="{9D8B030D-6E8A-4147-A177-3AD203B41FA5}">
                      <a16:colId xmlns:a16="http://schemas.microsoft.com/office/drawing/2014/main" val="2316336810"/>
                    </a:ext>
                  </a:extLst>
                </a:gridCol>
                <a:gridCol w="7973291">
                  <a:extLst>
                    <a:ext uri="{9D8B030D-6E8A-4147-A177-3AD203B41FA5}">
                      <a16:colId xmlns:a16="http://schemas.microsoft.com/office/drawing/2014/main" val="2412561253"/>
                    </a:ext>
                  </a:extLst>
                </a:gridCol>
                <a:gridCol w="4191000">
                  <a:extLst>
                    <a:ext uri="{9D8B030D-6E8A-4147-A177-3AD203B41FA5}">
                      <a16:colId xmlns:a16="http://schemas.microsoft.com/office/drawing/2014/main" val="2056699566"/>
                    </a:ext>
                  </a:extLst>
                </a:gridCol>
                <a:gridCol w="4114800">
                  <a:extLst>
                    <a:ext uri="{9D8B030D-6E8A-4147-A177-3AD203B41FA5}">
                      <a16:colId xmlns:a16="http://schemas.microsoft.com/office/drawing/2014/main" val="1166746870"/>
                    </a:ext>
                  </a:extLst>
                </a:gridCol>
              </a:tblGrid>
              <a:tr h="651554">
                <a:tc>
                  <a:txBody>
                    <a:bodyPr/>
                    <a:lstStyle/>
                    <a:p>
                      <a:pPr algn="ct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Bình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Trọng</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Trần</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Quốc</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Tuấn</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tc>
                  <a:txBody>
                    <a:bodyPr/>
                    <a:lstStyle/>
                    <a:p>
                      <a:pPr algn="ctr"/>
                      <a:r>
                        <a:rPr lang="en-US" sz="3800" b="1" dirty="0" err="1">
                          <a:latin typeface="Times New Roman" panose="02020603050405020304" pitchFamily="18" charset="0"/>
                          <a:cs typeface="Times New Roman" panose="02020603050405020304" pitchFamily="18" charset="0"/>
                        </a:rPr>
                        <a:t>Hoàng</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Đỗ</a:t>
                      </a:r>
                      <a:endParaRPr lang="en-US" sz="3800" b="1" dirty="0">
                        <a:latin typeface="Times New Roman" panose="02020603050405020304" pitchFamily="18" charset="0"/>
                        <a:cs typeface="Times New Roman" panose="02020603050405020304" pitchFamily="18" charset="0"/>
                      </a:endParaRPr>
                    </a:p>
                  </a:txBody>
                  <a:tcPr marL="182880" marR="182880" marT="91440" marB="91440">
                    <a:solidFill>
                      <a:schemeClr val="accent6">
                        <a:lumMod val="20000"/>
                        <a:lumOff val="80000"/>
                      </a:schemeClr>
                    </a:solidFill>
                  </a:tcPr>
                </a:tc>
                <a:extLst>
                  <a:ext uri="{0D108BD9-81ED-4DB2-BD59-A6C34878D82A}">
                    <a16:rowId xmlns:a16="http://schemas.microsoft.com/office/drawing/2014/main" val="1700777349"/>
                  </a:ext>
                </a:extLst>
              </a:tr>
              <a:tr h="4613003">
                <a:tc>
                  <a:txBody>
                    <a:bodyPr/>
                    <a:lstStyle/>
                    <a:p>
                      <a:pPr algn="ctr"/>
                      <a:r>
                        <a:rPr lang="en-US" sz="3800" b="1" dirty="0" err="1">
                          <a:latin typeface="Times New Roman" panose="02020603050405020304" pitchFamily="18" charset="0"/>
                          <a:cs typeface="Times New Roman" panose="02020603050405020304" pitchFamily="18" charset="0"/>
                        </a:rPr>
                        <a:t>Hành</a:t>
                      </a:r>
                      <a:r>
                        <a:rPr lang="en-US" sz="3800" b="1" baseline="0" dirty="0">
                          <a:latin typeface="Times New Roman" panose="02020603050405020304" pitchFamily="18" charset="0"/>
                          <a:cs typeface="Times New Roman" panose="02020603050405020304" pitchFamily="18" charset="0"/>
                        </a:rPr>
                        <a:t> </a:t>
                      </a:r>
                      <a:r>
                        <a:rPr lang="en-US" sz="3800" b="1" baseline="0" dirty="0" err="1">
                          <a:latin typeface="Times New Roman" panose="02020603050405020304" pitchFamily="18" charset="0"/>
                          <a:cs typeface="Times New Roman" panose="02020603050405020304" pitchFamily="18" charset="0"/>
                        </a:rPr>
                        <a:t>động</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Đưa</a:t>
                      </a:r>
                      <a:r>
                        <a:rPr lang="en-US" sz="3800" baseline="0" dirty="0">
                          <a:latin typeface="Times New Roman" panose="02020603050405020304" pitchFamily="18" charset="0"/>
                          <a:cs typeface="Times New Roman" panose="02020603050405020304" pitchFamily="18" charset="0"/>
                        </a:rPr>
                        <a:t> cha con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gặp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mũi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kiếm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rạch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 … “</a:t>
                      </a:r>
                      <a:r>
                        <a:rPr lang="en-US" sz="3800" baseline="0" dirty="0" err="1">
                          <a:latin typeface="Times New Roman" panose="02020603050405020304" pitchFamily="18" charset="0"/>
                          <a:cs typeface="Times New Roman" panose="02020603050405020304" pitchFamily="18" charset="0"/>
                        </a:rPr>
                        <a:t>quan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trung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khách</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vạt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áo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chiến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thuôc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dấu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buộc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trán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vai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nói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với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xúc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động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trìu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mến</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vào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Trao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viên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sáp</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Hoàng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Đỗ</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Chăm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chú</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ngắm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cậu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bé</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Nheo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mắt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cười</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Vẫy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tay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ông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già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Màn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Trò</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cùng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khỏi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lều</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Sụp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Quốc</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Tuấn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rồi</a:t>
                      </a:r>
                      <a:r>
                        <a:rPr lang="en-US" sz="3800" baseline="0" dirty="0">
                          <a:latin typeface="Times New Roman" panose="02020603050405020304" pitchFamily="18" charset="0"/>
                          <a:cs typeface="Times New Roman" panose="02020603050405020304" pitchFamily="18" charset="0"/>
                        </a:rPr>
                        <a:t> quay sang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từ</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endParaRPr lang="en-US" sz="3800" baseline="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Cúi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lạy</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Trần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Trọng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để</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ơn</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1779809393"/>
                  </a:ext>
                </a:extLst>
              </a:tr>
              <a:tr h="3574642">
                <a:tc>
                  <a:txBody>
                    <a:bodyPr/>
                    <a:lstStyle/>
                    <a:p>
                      <a:pPr algn="ctr"/>
                      <a:r>
                        <a:rPr lang="en-US" sz="3800" b="1" dirty="0" err="1">
                          <a:latin typeface="Times New Roman" panose="02020603050405020304" pitchFamily="18" charset="0"/>
                          <a:cs typeface="Times New Roman" panose="02020603050405020304" pitchFamily="18" charset="0"/>
                        </a:rPr>
                        <a:t>Nhận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xét</a:t>
                      </a:r>
                      <a:endParaRPr lang="en-US" sz="3800" b="1" dirty="0">
                        <a:latin typeface="Times New Roman" panose="02020603050405020304" pitchFamily="18" charset="0"/>
                        <a:cs typeface="Times New Roman" panose="02020603050405020304" pitchFamily="18" charset="0"/>
                      </a:endParaRPr>
                    </a:p>
                  </a:txBody>
                  <a:tcPr marL="182880" marR="182880" marT="91440" marB="91440" anchor="ct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sống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rất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trân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quý</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tuệ</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năng</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Hết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lòng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phụng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cho</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algn="just"/>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tư</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thế</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bình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tĩnh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ung</a:t>
                      </a:r>
                      <a:r>
                        <a:rPr lang="en-US" sz="3800" baseline="0" dirty="0">
                          <a:latin typeface="Times New Roman" panose="02020603050405020304" pitchFamily="18" charset="0"/>
                          <a:cs typeface="Times New Roman" panose="02020603050405020304" pitchFamily="18" charset="0"/>
                        </a:rPr>
                        <a:t> dung, </a:t>
                      </a:r>
                      <a:r>
                        <a:rPr lang="en-US" sz="3800" baseline="0" dirty="0" err="1">
                          <a:latin typeface="Times New Roman" panose="02020603050405020304" pitchFamily="18" charset="0"/>
                          <a:cs typeface="Times New Roman" panose="02020603050405020304" pitchFamily="18" charset="0"/>
                        </a:rPr>
                        <a:t>tự</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tại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đầu</a:t>
                      </a:r>
                      <a:r>
                        <a:rPr lang="en-US" sz="3800" baseline="0" dirty="0">
                          <a:latin typeface="Times New Roman" panose="02020603050405020304" pitchFamily="18" charset="0"/>
                          <a:cs typeface="Times New Roman" panose="02020603050405020304" pitchFamily="18" charset="0"/>
                        </a:rPr>
                        <a:t>.</a:t>
                      </a: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Biết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đặt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niềm</a:t>
                      </a:r>
                      <a:r>
                        <a:rPr lang="en-US" sz="3800" baseline="0" dirty="0">
                          <a:latin typeface="Times New Roman" panose="02020603050405020304" pitchFamily="18" charset="0"/>
                          <a:cs typeface="Times New Roman" panose="02020603050405020304" pitchFamily="18" charset="0"/>
                        </a:rPr>
                        <a:t> tin </a:t>
                      </a:r>
                      <a:r>
                        <a:rPr lang="en-US" sz="3800" baseline="0" dirty="0" err="1">
                          <a:latin typeface="Times New Roman" panose="02020603050405020304" pitchFamily="18" charset="0"/>
                          <a:cs typeface="Times New Roman" panose="02020603050405020304" pitchFamily="18" charset="0"/>
                        </a:rPr>
                        <a:t>đúng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người</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Nhỏ</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tuổi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nhưng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lớn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dũng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cảm</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mưu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trí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nhẹn</a:t>
                      </a:r>
                      <a:endParaRPr lang="en-US" sz="3800" dirty="0">
                        <a:latin typeface="Times New Roman" panose="02020603050405020304" pitchFamily="18" charset="0"/>
                        <a:cs typeface="Times New Roman" panose="02020603050405020304" pitchFamily="18" charset="0"/>
                      </a:endParaRPr>
                    </a:p>
                    <a:p>
                      <a:pPr algn="just"/>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Yêu</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đất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nước</a:t>
                      </a:r>
                      <a:endParaRPr lang="en-US" sz="3800" baseline="0" dirty="0">
                        <a:latin typeface="Times New Roman" panose="02020603050405020304" pitchFamily="18" charset="0"/>
                        <a:cs typeface="Times New Roman" panose="02020603050405020304" pitchFamily="18" charset="0"/>
                      </a:endParaRPr>
                    </a:p>
                  </a:txBody>
                  <a:tcPr marL="182880" marR="182880" marT="91440" marB="91440">
                    <a:solidFill>
                      <a:schemeClr val="bg1"/>
                    </a:solidFill>
                  </a:tcPr>
                </a:tc>
                <a:extLst>
                  <a:ext uri="{0D108BD9-81ED-4DB2-BD59-A6C34878D82A}">
                    <a16:rowId xmlns:a16="http://schemas.microsoft.com/office/drawing/2014/main" val="937042231"/>
                  </a:ext>
                </a:extLst>
              </a:tr>
            </a:tbl>
          </a:graphicData>
        </a:graphic>
      </p:graphicFrame>
    </p:spTree>
    <p:extLst>
      <p:ext uri="{BB962C8B-B14F-4D97-AF65-F5344CB8AC3E}">
        <p14:creationId xmlns:p14="http://schemas.microsoft.com/office/powerpoint/2010/main" val="604022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a:srcRect/>
          <a:stretch>
            <a:fillRect/>
          </a:stretch>
        </p:blipFill>
        <p:spPr>
          <a:xfrm rot="-5400000">
            <a:off x="-4824748" y="51896"/>
            <a:ext cx="8390799" cy="6208709"/>
          </a:xfrm>
          <a:prstGeom prst="rect">
            <a:avLst/>
          </a:prstGeom>
        </p:spPr>
      </p:pic>
      <p:pic>
        <p:nvPicPr>
          <p:cNvPr id="7" name="Picture 7"/>
          <p:cNvPicPr>
            <a:picLocks noChangeAspect="1"/>
          </p:cNvPicPr>
          <p:nvPr/>
        </p:nvPicPr>
        <p:blipFill>
          <a:blip r:embed="rId4"/>
          <a:srcRect/>
          <a:stretch>
            <a:fillRect/>
          </a:stretch>
        </p:blipFill>
        <p:spPr>
          <a:xfrm>
            <a:off x="-1456758" y="6501605"/>
            <a:ext cx="4468056" cy="4491822"/>
          </a:xfrm>
          <a:prstGeom prst="rect">
            <a:avLst/>
          </a:prstGeom>
        </p:spPr>
      </p:pic>
      <p:pic>
        <p:nvPicPr>
          <p:cNvPr id="12" name="Picture 12"/>
          <p:cNvPicPr>
            <a:picLocks noChangeAspect="1"/>
          </p:cNvPicPr>
          <p:nvPr/>
        </p:nvPicPr>
        <p:blipFill>
          <a:blip r:embed="rId5"/>
          <a:srcRect/>
          <a:stretch>
            <a:fillRect/>
          </a:stretch>
        </p:blipFill>
        <p:spPr>
          <a:xfrm rot="-2310990">
            <a:off x="15848264" y="-5151780"/>
            <a:ext cx="5729729" cy="9023195"/>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244253" y="777320"/>
            <a:ext cx="1288173" cy="1298237"/>
          </a:xfrm>
          <a:prstGeom prst="rect">
            <a:avLst/>
          </a:prstGeom>
        </p:spPr>
      </p:pic>
      <p:grpSp>
        <p:nvGrpSpPr>
          <p:cNvPr id="3" name="Group 3">
            <a:extLst>
              <a:ext uri="{FF2B5EF4-FFF2-40B4-BE49-F238E27FC236}">
                <a16:creationId xmlns:a16="http://schemas.microsoft.com/office/drawing/2014/main" id="{221EAF43-09BA-C945-C7E7-EC86030E5B7D}"/>
              </a:ext>
            </a:extLst>
          </p:cNvPr>
          <p:cNvGrpSpPr/>
          <p:nvPr/>
        </p:nvGrpSpPr>
        <p:grpSpPr>
          <a:xfrm>
            <a:off x="-989004" y="1896201"/>
            <a:ext cx="8419219" cy="8390799"/>
            <a:chOff x="0" y="0"/>
            <a:chExt cx="12700000" cy="12700000"/>
          </a:xfrm>
        </p:grpSpPr>
        <p:sp>
          <p:nvSpPr>
            <p:cNvPr id="4" name="Freeform 4">
              <a:extLst>
                <a:ext uri="{FF2B5EF4-FFF2-40B4-BE49-F238E27FC236}">
                  <a16:creationId xmlns:a16="http://schemas.microsoft.com/office/drawing/2014/main" id="{C2C98ACE-F1FD-6FF9-9227-A650A3EB8D8A}"/>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8"/>
              <a:stretch>
                <a:fillRect t="-56047" b="-6443"/>
              </a:stretch>
            </a:blipFill>
          </p:spPr>
        </p:sp>
      </p:grpSp>
      <p:sp>
        <p:nvSpPr>
          <p:cNvPr id="5" name="TextBox 14">
            <a:extLst>
              <a:ext uri="{FF2B5EF4-FFF2-40B4-BE49-F238E27FC236}">
                <a16:creationId xmlns:a16="http://schemas.microsoft.com/office/drawing/2014/main" id="{962E7C89-1244-3E21-FA04-566154EEA2D9}"/>
              </a:ext>
            </a:extLst>
          </p:cNvPr>
          <p:cNvSpPr txBox="1"/>
          <p:nvPr/>
        </p:nvSpPr>
        <p:spPr>
          <a:xfrm>
            <a:off x="6103504" y="4597450"/>
            <a:ext cx="12575412" cy="2031325"/>
          </a:xfrm>
          <a:prstGeom prst="rect">
            <a:avLst/>
          </a:prstGeom>
        </p:spPr>
        <p:txBody>
          <a:bodyPr wrap="square" lIns="0" tIns="0" rIns="0" bIns="0" rtlCol="0" anchor="t">
            <a:spAutoFit/>
          </a:bodyPr>
          <a:lstStyle/>
          <a:p>
            <a:pPr algn="ctr" defTabSz="609630">
              <a:defRPr/>
            </a:pPr>
            <a:r>
              <a:rPr lang="en-US" sz="6600" b="1" dirty="0">
                <a:solidFill>
                  <a:srgbClr val="B6452E"/>
                </a:solidFill>
                <a:latin typeface="#9Slide04 Rokkitt ExtraBold" panose="00000900000000000000" pitchFamily="2" charset="0"/>
                <a:cs typeface="Times New Roman" panose="02020603050405020304" pitchFamily="18" charset="0"/>
              </a:rPr>
              <a:t>4.</a:t>
            </a:r>
          </a:p>
          <a:p>
            <a:pPr algn="ctr" defTabSz="609630">
              <a:defRPr/>
            </a:pPr>
            <a:r>
              <a:rPr lang="en-US" sz="6600" b="1" dirty="0" err="1">
                <a:solidFill>
                  <a:srgbClr val="B6452E"/>
                </a:solidFill>
                <a:latin typeface="#9Slide04 Rokkitt ExtraBold" panose="00000900000000000000" pitchFamily="2" charset="0"/>
                <a:cs typeface="Times New Roman" panose="02020603050405020304" pitchFamily="18" charset="0"/>
              </a:rPr>
              <a:t>Ngôn</a:t>
            </a:r>
            <a:r>
              <a:rPr lang="en-US" sz="6600" b="1" dirty="0">
                <a:solidFill>
                  <a:srgbClr val="B6452E"/>
                </a:solidFill>
                <a:latin typeface="#9Slide04 Rokkitt ExtraBold" panose="00000900000000000000" pitchFamily="2" charset="0"/>
                <a:cs typeface="Times New Roman" panose="02020603050405020304" pitchFamily="18" charset="0"/>
              </a:rPr>
              <a:t> </a:t>
            </a:r>
            <a:r>
              <a:rPr lang="en-US" sz="6600" b="1" dirty="0" err="1">
                <a:solidFill>
                  <a:srgbClr val="B6452E"/>
                </a:solidFill>
                <a:latin typeface="#9Slide04 Rokkitt ExtraBold" panose="00000900000000000000" pitchFamily="2" charset="0"/>
                <a:cs typeface="Times New Roman" panose="02020603050405020304" pitchFamily="18" charset="0"/>
              </a:rPr>
              <a:t>ngữ</a:t>
            </a:r>
            <a:endParaRPr lang="en-US" sz="8800" b="1"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94450922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278C6-EF0E-A1FB-C4C1-A55FB7F90CA5}"/>
              </a:ext>
            </a:extLst>
          </p:cNvPr>
          <p:cNvSpPr/>
          <p:nvPr/>
        </p:nvSpPr>
        <p:spPr>
          <a:xfrm>
            <a:off x="990600" y="1547990"/>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Ngôn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ngữ</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phù</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hợp</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bối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cảnh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giai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lịch</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thời</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nhà</a:t>
            </a:r>
            <a:r>
              <a:rPr kumimoji="0" lang="en-US" sz="44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715EC4F2-4A7F-3647-DFEE-E5F5E772D6E0}"/>
              </a:ext>
            </a:extLst>
          </p:cNvPr>
          <p:cNvSpPr/>
          <p:nvPr/>
        </p:nvSpPr>
        <p:spPr>
          <a:xfrm>
            <a:off x="10210800" y="1866900"/>
            <a:ext cx="7665918" cy="6324600"/>
          </a:xfrm>
          <a:custGeom>
            <a:avLst/>
            <a:gdLst/>
            <a:ahLst/>
            <a:cxnLst/>
            <a:rect l="l" t="t" r="r" b="b"/>
            <a:pathLst>
              <a:path w="8991798" h="7106493">
                <a:moveTo>
                  <a:pt x="0" y="0"/>
                </a:moveTo>
                <a:lnTo>
                  <a:pt x="8991798" y="0"/>
                </a:lnTo>
                <a:lnTo>
                  <a:pt x="8991798" y="7106493"/>
                </a:lnTo>
                <a:lnTo>
                  <a:pt x="0" y="7106493"/>
                </a:lnTo>
                <a:lnTo>
                  <a:pt x="0" y="0"/>
                </a:lnTo>
                <a:close/>
              </a:path>
            </a:pathLst>
          </a:custGeom>
          <a:blipFill>
            <a:blip r:embed="rId3"/>
            <a:stretch>
              <a:fillRect l="-7454"/>
            </a:stretch>
          </a:blipFill>
        </p:spPr>
      </p:sp>
      <p:pic>
        <p:nvPicPr>
          <p:cNvPr id="4" name="Picture 20">
            <a:extLst>
              <a:ext uri="{FF2B5EF4-FFF2-40B4-BE49-F238E27FC236}">
                <a16:creationId xmlns:a16="http://schemas.microsoft.com/office/drawing/2014/main" id="{9F60F6CA-73F1-E76D-2D3F-164A1EE1B8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339147" y="-116397"/>
            <a:ext cx="1288173" cy="1298237"/>
          </a:xfrm>
          <a:prstGeom prst="rect">
            <a:avLst/>
          </a:prstGeom>
        </p:spPr>
      </p:pic>
      <p:pic>
        <p:nvPicPr>
          <p:cNvPr id="5" name="Picture 21">
            <a:extLst>
              <a:ext uri="{FF2B5EF4-FFF2-40B4-BE49-F238E27FC236}">
                <a16:creationId xmlns:a16="http://schemas.microsoft.com/office/drawing/2014/main" id="{091AC71A-C47D-310F-2435-E8EA252C7F4A}"/>
              </a:ext>
            </a:extLst>
          </p:cNvPr>
          <p:cNvPicPr>
            <a:picLocks noChangeAspect="1"/>
          </p:cNvPicPr>
          <p:nvPr/>
        </p:nvPicPr>
        <p:blipFill>
          <a:blip r:embed="rId6"/>
          <a:srcRect/>
          <a:stretch>
            <a:fillRect/>
          </a:stretch>
        </p:blipFill>
        <p:spPr>
          <a:xfrm rot="762462">
            <a:off x="-682159" y="7890136"/>
            <a:ext cx="1750812" cy="2999250"/>
          </a:xfrm>
          <a:prstGeom prst="rect">
            <a:avLst/>
          </a:prstGeom>
        </p:spPr>
      </p:pic>
      <p:sp>
        <p:nvSpPr>
          <p:cNvPr id="6" name="Rectangle 5">
            <a:extLst>
              <a:ext uri="{FF2B5EF4-FFF2-40B4-BE49-F238E27FC236}">
                <a16:creationId xmlns:a16="http://schemas.microsoft.com/office/drawing/2014/main" id="{BCE82502-C9F2-A712-B06E-93EA0919E6B3}"/>
              </a:ext>
            </a:extLst>
          </p:cNvPr>
          <p:cNvSpPr/>
          <p:nvPr/>
        </p:nvSpPr>
        <p:spPr>
          <a:xfrm>
            <a:off x="1143000" y="4036516"/>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tái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hiện</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được</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không</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khí</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sự</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kiện</a:t>
            </a:r>
            <a:r>
              <a:rPr lang="en-US" sz="4400" noProof="0" dirty="0">
                <a:solidFill>
                  <a:prstClr val="black"/>
                </a:solidFill>
                <a:latin typeface="Times New Roman" pitchFamily="18" charset="0"/>
                <a:cs typeface="Times New Roman" pitchFamily="18" charset="0"/>
                <a:sym typeface="Wingdings" panose="05000000000000000000" pitchFamily="2" charset="2"/>
              </a:rPr>
              <a:t>, con </a:t>
            </a:r>
            <a:r>
              <a:rPr lang="en-US" sz="4400" noProof="0" dirty="0" err="1">
                <a:solidFill>
                  <a:prstClr val="black"/>
                </a:solidFill>
                <a:latin typeface="Times New Roman" pitchFamily="18" charset="0"/>
                <a:cs typeface="Times New Roman" pitchFamily="18" charset="0"/>
                <a:sym typeface="Wingdings" panose="05000000000000000000" pitchFamily="2" charset="2"/>
              </a:rPr>
              <a:t>người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thời</a:t>
            </a:r>
            <a:r>
              <a:rPr lang="en-US" sz="4400" noProof="0" dirty="0">
                <a:solidFill>
                  <a:prstClr val="black"/>
                </a:solidFill>
                <a:latin typeface="Times New Roman" pitchFamily="18" charset="0"/>
                <a:cs typeface="Times New Roman" pitchFamily="18" charset="0"/>
                <a:sym typeface="Wingdings" panose="05000000000000000000" pitchFamily="2" charset="2"/>
              </a:rPr>
              <a:t> </a:t>
            </a:r>
            <a:r>
              <a:rPr lang="en-US" sz="4400" noProof="0" dirty="0" err="1">
                <a:solidFill>
                  <a:prstClr val="black"/>
                </a:solidFill>
                <a:latin typeface="Times New Roman" pitchFamily="18" charset="0"/>
                <a:cs typeface="Times New Roman" pitchFamily="18" charset="0"/>
                <a:sym typeface="Wingdings" panose="05000000000000000000" pitchFamily="2" charset="2"/>
              </a:rPr>
              <a:t>Trần</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BA0FF8C9-D22E-B7EB-5556-3EADF5D7E0A7}"/>
              </a:ext>
            </a:extLst>
          </p:cNvPr>
          <p:cNvSpPr/>
          <p:nvPr/>
        </p:nvSpPr>
        <p:spPr>
          <a:xfrm>
            <a:off x="990600" y="3007134"/>
            <a:ext cx="8153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Ngôn</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ngữ</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linh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hoạt</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sinh</a:t>
            </a:r>
            <a:r>
              <a:rPr lang="en-US" sz="4400" noProof="0" dirty="0">
                <a:solidFill>
                  <a:prstClr val="black"/>
                </a:solidFill>
                <a:latin typeface="Times New Roman" pitchFamily="18" charset="0"/>
                <a:cs typeface="Times New Roman" pitchFamily="18" charset="0"/>
              </a:rPr>
              <a:t> </a:t>
            </a:r>
            <a:r>
              <a:rPr lang="en-US" sz="4400" noProof="0" dirty="0" err="1">
                <a:solidFill>
                  <a:prstClr val="black"/>
                </a:solidFill>
                <a:latin typeface="Times New Roman" pitchFamily="18" charset="0"/>
                <a:cs typeface="Times New Roman" pitchFamily="18" charset="0"/>
              </a:rPr>
              <a:t>động</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C79FA3BF-DF71-EDD8-4958-0D456450713C}"/>
              </a:ext>
            </a:extLst>
          </p:cNvPr>
          <p:cNvSpPr/>
          <p:nvPr/>
        </p:nvSpPr>
        <p:spPr>
          <a:xfrm>
            <a:off x="1377094" y="5743007"/>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Từ</a:t>
            </a:r>
            <a:r>
              <a:rPr kumimoji="0" lang="en-US" sz="4400" b="0" i="0" u="none" strike="noStrike" kern="1200" cap="none" spc="0" normalizeH="0" baseline="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baseline="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ngữ</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chỉ</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tước</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0"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hiệu</a:t>
            </a:r>
            <a:r>
              <a:rPr kumimoji="0" lang="en-US" sz="4400" b="0" i="0"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Quốc</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công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Thượng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tướng</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 </a:t>
            </a:r>
            <a:r>
              <a:rPr kumimoji="0" lang="en-US" sz="4400" b="0" i="1" u="none" strike="noStrike" kern="1200" cap="none" spc="0" normalizeH="0" dirty="0" err="1">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quân</a:t>
            </a:r>
            <a:r>
              <a:rPr kumimoji="0" lang="en-US" sz="4400" b="0" i="1" u="none" strike="noStrike" kern="1200" cap="none" spc="0" normalizeH="0" dirty="0">
                <a:ln>
                  <a:noFill/>
                </a:ln>
                <a:solidFill>
                  <a:prstClr val="black"/>
                </a:solidFill>
                <a:effectLst/>
                <a:uLnTx/>
                <a:uFillTx/>
                <a:latin typeface="Times New Roman" pitchFamily="18" charset="0"/>
                <a:ea typeface="+mn-ea"/>
                <a:cs typeface="Times New Roman" pitchFamily="18" charset="0"/>
                <a:sym typeface="Wingdings" panose="05000000000000000000" pitchFamily="2" charset="2"/>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F5B05B91-04A7-0144-55DD-3A5F33BA0CF2}"/>
              </a:ext>
            </a:extLst>
          </p:cNvPr>
          <p:cNvSpPr/>
          <p:nvPr/>
        </p:nvSpPr>
        <p:spPr>
          <a:xfrm>
            <a:off x="1377094" y="7436798"/>
            <a:ext cx="8153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vượt</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xong</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lầy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trận</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vây</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ải</a:t>
            </a:r>
            <a:r>
              <a:rPr kumimoji="0" lang="en-US" sz="4400" b="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786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00629" y="4266412"/>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III.</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Tổng</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kết</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extLst>
      <p:ext uri="{BB962C8B-B14F-4D97-AF65-F5344CB8AC3E}">
        <p14:creationId xmlns:p14="http://schemas.microsoft.com/office/powerpoint/2010/main" val="2750447599"/>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p:cNvPicPr>
            <a:picLocks noChangeAspect="1"/>
          </p:cNvPicPr>
          <p:nvPr/>
        </p:nvPicPr>
        <p:blipFill>
          <a:blip r:embed="rId3">
            <a:lum bright="70000" contrast="-70000"/>
          </a:blip>
          <a:srcRect/>
          <a:stretch>
            <a:fillRect/>
          </a:stretch>
        </p:blipFill>
        <p:spPr>
          <a:xfrm>
            <a:off x="8077200" y="1636613"/>
            <a:ext cx="10698699" cy="9882922"/>
          </a:xfrm>
          <a:prstGeom prst="rect">
            <a:avLst/>
          </a:prstGeom>
        </p:spPr>
      </p:pic>
      <p:pic>
        <p:nvPicPr>
          <p:cNvPr id="4" name="Picture 9"/>
          <p:cNvPicPr>
            <a:picLocks noChangeAspect="1"/>
          </p:cNvPicPr>
          <p:nvPr/>
        </p:nvPicPr>
        <p:blipFill>
          <a:blip r:embed="rId3">
            <a:lum bright="70000" contrast="-70000"/>
          </a:blip>
          <a:srcRect/>
          <a:stretch>
            <a:fillRect/>
          </a:stretch>
        </p:blipFill>
        <p:spPr>
          <a:xfrm>
            <a:off x="-1143000" y="-1104900"/>
            <a:ext cx="10698699" cy="9882922"/>
          </a:xfrm>
          <a:prstGeom prst="rect">
            <a:avLst/>
          </a:prstGeom>
        </p:spPr>
      </p:pic>
      <p:sp>
        <p:nvSpPr>
          <p:cNvPr id="2" name="TextBox 9"/>
          <p:cNvSpPr txBox="1"/>
          <p:nvPr/>
        </p:nvSpPr>
        <p:spPr>
          <a:xfrm>
            <a:off x="1031110" y="610106"/>
            <a:ext cx="10890789" cy="4739759"/>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Nghệ</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thuật</a:t>
            </a:r>
            <a:endParaRPr lang="en-US" sz="4400" b="1" dirty="0">
              <a:solidFill>
                <a:srgbClr val="000000"/>
              </a:solidFill>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Cách diễn tả tâm lý nhân vật độc đáo, phương thức đối thoại hấp</a:t>
            </a:r>
          </a:p>
          <a:p>
            <a:pPr algn="just"/>
            <a:r>
              <a:rPr lang="en-US" sz="4400"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Sự kết hợp nhuần nhị giữa kiến thức lịch sử vững chãi, cảm xúc dồi dào, tưởng tượng phong phú của tác giả. </a:t>
            </a:r>
          </a:p>
          <a:p>
            <a:pPr algn="just">
              <a:spcBef>
                <a:spcPct val="0"/>
              </a:spcBef>
            </a:pP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9"/>
          <p:cNvSpPr txBox="1"/>
          <p:nvPr/>
        </p:nvSpPr>
        <p:spPr>
          <a:xfrm>
            <a:off x="7162800" y="4642842"/>
            <a:ext cx="10820400" cy="5416868"/>
          </a:xfrm>
          <a:prstGeom prst="rect">
            <a:avLst/>
          </a:prstGeom>
        </p:spPr>
        <p:txBody>
          <a:bodyPr wrap="square" lIns="0" tIns="0" rIns="0" bIns="0" rtlCol="0" anchor="t">
            <a:spAutoFit/>
          </a:bodyPr>
          <a:lstStyle/>
          <a:p>
            <a:pPr algn="just">
              <a:spcBef>
                <a:spcPct val="0"/>
              </a:spcBef>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Nội</a:t>
            </a:r>
            <a:r>
              <a:rPr lang="en-US" sz="4400" b="1" dirty="0">
                <a:solidFill>
                  <a:srgbClr val="000000"/>
                </a:solidFill>
                <a:latin typeface="Times New Roman" panose="02020603050405020304" pitchFamily="18" charset="0"/>
                <a:cs typeface="Times New Roman" panose="02020603050405020304" pitchFamily="18" charset="0"/>
              </a:rPr>
              <a:t> dung</a:t>
            </a:r>
          </a:p>
          <a:p>
            <a:pPr algn="just">
              <a:defRP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Đoạn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trích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ca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ngợi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vị</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tướng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Bình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Trọng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giỏi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tài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thao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lược</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dùng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binh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cách</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ông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ứng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xử</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với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và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yêu</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thương</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gần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gũi</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dân</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a:defRPr/>
            </a:pPr>
            <a:r>
              <a:rPr lang="en-US" sz="4400" dirty="0">
                <a:latin typeface="Times New Roman" panose="02020603050405020304" pitchFamily="18" charset="0"/>
                <a:cs typeface="Times New Roman" panose="02020603050405020304" pitchFamily="18" charset="0"/>
              </a:rPr>
              <a:t>- T</a:t>
            </a:r>
            <a:r>
              <a:rPr lang="vi-VN" sz="4400" dirty="0">
                <a:latin typeface="Times New Roman" panose="02020603050405020304" pitchFamily="18" charset="0"/>
                <a:cs typeface="Times New Roman" panose="02020603050405020304" pitchFamily="18" charset="0"/>
              </a:rPr>
              <a:t>inh thần yêu nước của nhân dân ta từ xưa đến nay. Lòng yêu nước là động lực, sức mạnh để nhân dân ta ra sức chiến đấu bảo vệ tự do của dân tộc.</a:t>
            </a:r>
            <a:endParaRPr lang="en-US" sz="4400" dirty="0">
              <a:solidFill>
                <a:prstClr val="black"/>
              </a:solidFill>
              <a:latin typeface="Times New Roman" pitchFamily="18" charset="0"/>
              <a:cs typeface="Times New Roman" pitchFamily="18" charset="0"/>
            </a:endParaRPr>
          </a:p>
        </p:txBody>
      </p:sp>
      <p:pic>
        <p:nvPicPr>
          <p:cNvPr id="6"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866945" y="346982"/>
            <a:ext cx="3560795" cy="3489579"/>
          </a:xfrm>
          <a:prstGeom prst="rect">
            <a:avLst/>
          </a:prstGeom>
        </p:spPr>
      </p:pic>
      <p:pic>
        <p:nvPicPr>
          <p:cNvPr id="7"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38308" y="7328416"/>
            <a:ext cx="3567292" cy="4114800"/>
          </a:xfrm>
          <a:prstGeom prst="rect">
            <a:avLst/>
          </a:prstGeom>
        </p:spPr>
      </p:pic>
      <p:sp>
        <p:nvSpPr>
          <p:cNvPr id="11" name="Freeform 5">
            <a:extLst>
              <a:ext uri="{FF2B5EF4-FFF2-40B4-BE49-F238E27FC236}">
                <a16:creationId xmlns:a16="http://schemas.microsoft.com/office/drawing/2014/main" id="{4DE71172-DD88-FE5F-E9F5-B937B792A5FD}"/>
              </a:ext>
            </a:extLst>
          </p:cNvPr>
          <p:cNvSpPr/>
          <p:nvPr/>
        </p:nvSpPr>
        <p:spPr>
          <a:xfrm>
            <a:off x="-15232" y="3836561"/>
            <a:ext cx="5577832" cy="6412339"/>
          </a:xfrm>
          <a:custGeom>
            <a:avLst/>
            <a:gdLst/>
            <a:ahLst/>
            <a:cxnLst/>
            <a:rect l="l" t="t" r="r" b="b"/>
            <a:pathLst>
              <a:path w="6147386" h="7128015">
                <a:moveTo>
                  <a:pt x="0" y="0"/>
                </a:moveTo>
                <a:lnTo>
                  <a:pt x="6147386" y="0"/>
                </a:lnTo>
                <a:lnTo>
                  <a:pt x="6147386" y="7128016"/>
                </a:lnTo>
                <a:lnTo>
                  <a:pt x="0" y="7128016"/>
                </a:lnTo>
                <a:lnTo>
                  <a:pt x="0" y="0"/>
                </a:lnTo>
                <a:close/>
              </a:path>
            </a:pathLst>
          </a:custGeom>
          <a:blipFill>
            <a:blip r:embed="rId8"/>
            <a:stretch>
              <a:fillRect/>
            </a:stretch>
          </a:blipFill>
        </p:spPr>
      </p:sp>
    </p:spTree>
    <p:extLst>
      <p:ext uri="{BB962C8B-B14F-4D97-AF65-F5344CB8AC3E}">
        <p14:creationId xmlns:p14="http://schemas.microsoft.com/office/powerpoint/2010/main" val="4048352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3"/>
          <a:srcRect/>
          <a:stretch>
            <a:fillRect/>
          </a:stretch>
        </p:blipFill>
        <p:spPr>
          <a:xfrm>
            <a:off x="12344400" y="-647700"/>
            <a:ext cx="9630008" cy="12037510"/>
          </a:xfrm>
          <a:prstGeom prst="rect">
            <a:avLst/>
          </a:prstGeom>
        </p:spPr>
      </p:pic>
      <p:pic>
        <p:nvPicPr>
          <p:cNvPr id="21" name="Picture 21"/>
          <p:cNvPicPr>
            <a:picLocks noChangeAspect="1"/>
          </p:cNvPicPr>
          <p:nvPr/>
        </p:nvPicPr>
        <p:blipFill>
          <a:blip r:embed="rId4"/>
          <a:srcRect/>
          <a:stretch>
            <a:fillRect/>
          </a:stretch>
        </p:blipFill>
        <p:spPr>
          <a:xfrm rot="-10273594">
            <a:off x="7342416" y="-1188711"/>
            <a:ext cx="4445937" cy="2217411"/>
          </a:xfrm>
          <a:prstGeom prst="rect">
            <a:avLst/>
          </a:prstGeom>
        </p:spPr>
      </p:pic>
      <p:pic>
        <p:nvPicPr>
          <p:cNvPr id="29" name="Picture 9"/>
          <p:cNvPicPr>
            <a:picLocks noChangeAspect="1"/>
          </p:cNvPicPr>
          <p:nvPr/>
        </p:nvPicPr>
        <p:blipFill>
          <a:blip r:embed="rId5"/>
          <a:srcRect/>
          <a:stretch>
            <a:fillRect/>
          </a:stretch>
        </p:blipFill>
        <p:spPr>
          <a:xfrm rot="-5400000">
            <a:off x="-5775821" y="-349668"/>
            <a:ext cx="8390799" cy="6208709"/>
          </a:xfrm>
          <a:prstGeom prst="rect">
            <a:avLst/>
          </a:prstGeom>
        </p:spPr>
      </p:pic>
      <p:pic>
        <p:nvPicPr>
          <p:cNvPr id="30" name="Picture 14"/>
          <p:cNvPicPr>
            <a:picLocks noChangeAspect="1"/>
          </p:cNvPicPr>
          <p:nvPr/>
        </p:nvPicPr>
        <p:blipFill>
          <a:blip r:embed="rId6"/>
          <a:srcRect/>
          <a:stretch>
            <a:fillRect/>
          </a:stretch>
        </p:blipFill>
        <p:spPr>
          <a:xfrm rot="-5400000">
            <a:off x="-4342785" y="8761948"/>
            <a:ext cx="8989933" cy="1753037"/>
          </a:xfrm>
          <a:prstGeom prst="rect">
            <a:avLst/>
          </a:prstGeom>
        </p:spPr>
      </p:pic>
      <p:pic>
        <p:nvPicPr>
          <p:cNvPr id="31" name="Picture 15"/>
          <p:cNvPicPr>
            <a:picLocks noChangeAspect="1"/>
          </p:cNvPicPr>
          <p:nvPr/>
        </p:nvPicPr>
        <p:blipFill>
          <a:blip r:embed="rId7"/>
          <a:srcRect l="15802" t="12666"/>
          <a:stretch>
            <a:fillRect/>
          </a:stretch>
        </p:blipFill>
        <p:spPr>
          <a:xfrm rot="394038">
            <a:off x="-458381" y="5938457"/>
            <a:ext cx="2806603" cy="4811806"/>
          </a:xfrm>
          <a:prstGeom prst="rect">
            <a:avLst/>
          </a:prstGeom>
        </p:spPr>
      </p:pic>
      <p:pic>
        <p:nvPicPr>
          <p:cNvPr id="32"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801600" y="6742072"/>
            <a:ext cx="4994809" cy="4114800"/>
          </a:xfrm>
          <a:prstGeom prst="rect">
            <a:avLst/>
          </a:prstGeom>
        </p:spPr>
      </p:pic>
      <p:sp>
        <p:nvSpPr>
          <p:cNvPr id="2" name="TextBox 1">
            <a:extLst>
              <a:ext uri="{FF2B5EF4-FFF2-40B4-BE49-F238E27FC236}">
                <a16:creationId xmlns:a16="http://schemas.microsoft.com/office/drawing/2014/main" id="{9D2A652A-8B8E-9AC6-5509-CC621C47FD9D}"/>
              </a:ext>
            </a:extLst>
          </p:cNvPr>
          <p:cNvSpPr txBox="1"/>
          <p:nvPr/>
        </p:nvSpPr>
        <p:spPr>
          <a:xfrm>
            <a:off x="1662076" y="1257300"/>
            <a:ext cx="1144432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F3215"/>
                </a:solidFill>
                <a:effectLst/>
                <a:uLnTx/>
                <a:uFillTx/>
                <a:latin typeface="#9Slide04 Rokkitt ExtraBold" panose="00000900000000000000" pitchFamily="2" charset="0"/>
                <a:cs typeface="Times New Roman" pitchFamily="18" charset="0"/>
              </a:rPr>
              <a:t>TRÌNH BÀY MỘT PHÚT</a:t>
            </a:r>
          </a:p>
        </p:txBody>
      </p:sp>
      <p:sp>
        <p:nvSpPr>
          <p:cNvPr id="3" name="Rectangle 2">
            <a:extLst>
              <a:ext uri="{FF2B5EF4-FFF2-40B4-BE49-F238E27FC236}">
                <a16:creationId xmlns:a16="http://schemas.microsoft.com/office/drawing/2014/main" id="{6C286F20-F36D-07FC-2295-BEEB45860C4D}"/>
              </a:ext>
            </a:extLst>
          </p:cNvPr>
          <p:cNvSpPr/>
          <p:nvPr/>
        </p:nvSpPr>
        <p:spPr>
          <a:xfrm>
            <a:off x="2987439" y="3259792"/>
            <a:ext cx="8861727"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đoạn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trích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trên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gây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ấn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sâu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sắ</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nhất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Vì</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sao</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2.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Đoạn trích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Bên bờ Thiên Mạc</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giúp em hiểu thêm được gì về tấm lòng của những người con nước Việt khi đất nước có giặc ngoại xâm?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B5245-E055-B910-ED01-EE4665087B0B}"/>
              </a:ext>
            </a:extLst>
          </p:cNvPr>
          <p:cNvPicPr>
            <a:picLocks noChangeAspect="1"/>
          </p:cNvPicPr>
          <p:nvPr/>
        </p:nvPicPr>
        <p:blipFill rotWithShape="1">
          <a:blip r:embed="rId3"/>
          <a:srcRect b="7580"/>
          <a:stretch/>
        </p:blipFill>
        <p:spPr>
          <a:xfrm>
            <a:off x="838200" y="181347"/>
            <a:ext cx="16687800" cy="8848353"/>
          </a:xfrm>
          <a:prstGeom prst="rect">
            <a:avLst/>
          </a:prstGeom>
        </p:spPr>
      </p:pic>
      <p:sp>
        <p:nvSpPr>
          <p:cNvPr id="3" name="TextBox 2">
            <a:extLst>
              <a:ext uri="{FF2B5EF4-FFF2-40B4-BE49-F238E27FC236}">
                <a16:creationId xmlns:a16="http://schemas.microsoft.com/office/drawing/2014/main" id="{9C34762F-DED7-5DD9-0F56-00D894E4648C}"/>
              </a:ext>
            </a:extLst>
          </p:cNvPr>
          <p:cNvSpPr txBox="1"/>
          <p:nvPr/>
        </p:nvSpPr>
        <p:spPr>
          <a:xfrm>
            <a:off x="3043064" y="9278972"/>
            <a:ext cx="12201872"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TRẦN QUỐC TUẤN</a:t>
            </a:r>
          </a:p>
        </p:txBody>
      </p:sp>
    </p:spTree>
    <p:extLst>
      <p:ext uri="{BB962C8B-B14F-4D97-AF65-F5344CB8AC3E}">
        <p14:creationId xmlns:p14="http://schemas.microsoft.com/office/powerpoint/2010/main" val="20351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a:stretch>
            <a:fillRect/>
          </a:stretch>
        </p:blipFill>
        <p:spPr>
          <a:xfrm rot="-247660">
            <a:off x="-1165416" y="8387988"/>
            <a:ext cx="8324428" cy="3001997"/>
          </a:xfrm>
          <a:prstGeom prst="rect">
            <a:avLst/>
          </a:prstGeom>
        </p:spPr>
      </p:pic>
      <p:pic>
        <p:nvPicPr>
          <p:cNvPr id="6" name="Picture 6"/>
          <p:cNvPicPr>
            <a:picLocks noChangeAspect="1"/>
          </p:cNvPicPr>
          <p:nvPr/>
        </p:nvPicPr>
        <p:blipFill>
          <a:blip r:embed="rId4"/>
          <a:srcRect/>
          <a:stretch>
            <a:fillRect/>
          </a:stretch>
        </p:blipFill>
        <p:spPr>
          <a:xfrm rot="842084">
            <a:off x="6777444" y="-1303619"/>
            <a:ext cx="6810956" cy="2607238"/>
          </a:xfrm>
          <a:prstGeom prst="rect">
            <a:avLst/>
          </a:prstGeom>
        </p:spPr>
      </p:pic>
      <p:pic>
        <p:nvPicPr>
          <p:cNvPr id="7" name="Picture 7"/>
          <p:cNvPicPr>
            <a:picLocks noChangeAspect="1"/>
          </p:cNvPicPr>
          <p:nvPr/>
        </p:nvPicPr>
        <p:blipFill>
          <a:blip r:embed="rId3"/>
          <a:srcRect/>
          <a:stretch>
            <a:fillRect/>
          </a:stretch>
        </p:blipFill>
        <p:spPr>
          <a:xfrm rot="437804" flipH="1">
            <a:off x="10376955" y="-2553407"/>
            <a:ext cx="10292474" cy="3711724"/>
          </a:xfrm>
          <a:prstGeom prst="rect">
            <a:avLst/>
          </a:prstGeom>
        </p:spPr>
      </p:pic>
      <p:pic>
        <p:nvPicPr>
          <p:cNvPr id="8" name="Picture 8"/>
          <p:cNvPicPr>
            <a:picLocks noChangeAspect="1"/>
          </p:cNvPicPr>
          <p:nvPr/>
        </p:nvPicPr>
        <p:blipFill>
          <a:blip r:embed="rId5"/>
          <a:srcRect/>
          <a:stretch>
            <a:fillRect/>
          </a:stretch>
        </p:blipFill>
        <p:spPr>
          <a:xfrm rot="286226">
            <a:off x="4926378" y="9426824"/>
            <a:ext cx="8047532" cy="1337902"/>
          </a:xfrm>
          <a:prstGeom prst="rect">
            <a:avLst/>
          </a:prstGeom>
        </p:spPr>
      </p:pic>
      <p:pic>
        <p:nvPicPr>
          <p:cNvPr id="9" name="Picture 9"/>
          <p:cNvPicPr>
            <a:picLocks noChangeAspect="1"/>
          </p:cNvPicPr>
          <p:nvPr/>
        </p:nvPicPr>
        <p:blipFill>
          <a:blip r:embed="rId6"/>
          <a:srcRect/>
          <a:stretch>
            <a:fillRect/>
          </a:stretch>
        </p:blipFill>
        <p:spPr>
          <a:xfrm rot="1021637">
            <a:off x="14705303" y="7046623"/>
            <a:ext cx="2038343" cy="2547928"/>
          </a:xfrm>
          <a:prstGeom prst="rect">
            <a:avLst/>
          </a:prstGeom>
        </p:spPr>
      </p:pic>
      <p:pic>
        <p:nvPicPr>
          <p:cNvPr id="10" name="Picture 10"/>
          <p:cNvPicPr>
            <a:picLocks noChangeAspect="1"/>
          </p:cNvPicPr>
          <p:nvPr/>
        </p:nvPicPr>
        <p:blipFill>
          <a:blip r:embed="rId7"/>
          <a:srcRect/>
          <a:stretch>
            <a:fillRect/>
          </a:stretch>
        </p:blipFill>
        <p:spPr>
          <a:xfrm rot="1587898">
            <a:off x="14395757" y="8661503"/>
            <a:ext cx="2254869" cy="983354"/>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8700" y="8445391"/>
            <a:ext cx="1288173" cy="1298237"/>
          </a:xfrm>
          <a:prstGeom prst="rect">
            <a:avLst/>
          </a:prstGeom>
        </p:spPr>
      </p:pic>
      <p:pic>
        <p:nvPicPr>
          <p:cNvPr id="12" name="Picture 12"/>
          <p:cNvPicPr>
            <a:picLocks noChangeAspect="1"/>
          </p:cNvPicPr>
          <p:nvPr/>
        </p:nvPicPr>
        <p:blipFill>
          <a:blip r:embed="rId10"/>
          <a:srcRect/>
          <a:stretch>
            <a:fillRect/>
          </a:stretch>
        </p:blipFill>
        <p:spPr>
          <a:xfrm>
            <a:off x="853157" y="1335101"/>
            <a:ext cx="1463716" cy="1510933"/>
          </a:xfrm>
          <a:prstGeom prst="rect">
            <a:avLst/>
          </a:prstGeom>
        </p:spPr>
      </p:pic>
      <p:pic>
        <p:nvPicPr>
          <p:cNvPr id="13" name="Picture 13"/>
          <p:cNvPicPr>
            <a:picLocks noChangeAspect="1"/>
          </p:cNvPicPr>
          <p:nvPr/>
        </p:nvPicPr>
        <p:blipFill>
          <a:blip r:embed="rId10"/>
          <a:srcRect/>
          <a:stretch>
            <a:fillRect/>
          </a:stretch>
        </p:blipFill>
        <p:spPr>
          <a:xfrm rot="3184062">
            <a:off x="2396351" y="-443511"/>
            <a:ext cx="1200894" cy="1239633"/>
          </a:xfrm>
          <a:prstGeom prst="rect">
            <a:avLst/>
          </a:prstGeom>
        </p:spPr>
      </p:pic>
      <p:pic>
        <p:nvPicPr>
          <p:cNvPr id="14" name="Picture 5"/>
          <p:cNvPicPr>
            <a:picLocks noChangeAspect="1"/>
          </p:cNvPicPr>
          <p:nvPr/>
        </p:nvPicPr>
        <p:blipFill>
          <a:blip r:embed="rId3"/>
          <a:srcRect/>
          <a:stretch>
            <a:fillRect/>
          </a:stretch>
        </p:blipFill>
        <p:spPr>
          <a:xfrm rot="-247660">
            <a:off x="-1023176" y="8387990"/>
            <a:ext cx="8324428" cy="3001997"/>
          </a:xfrm>
          <a:prstGeom prst="rect">
            <a:avLst/>
          </a:prstGeom>
        </p:spPr>
      </p:pic>
      <p:pic>
        <p:nvPicPr>
          <p:cNvPr id="15" name="Picture 7"/>
          <p:cNvPicPr>
            <a:picLocks noChangeAspect="1"/>
          </p:cNvPicPr>
          <p:nvPr/>
        </p:nvPicPr>
        <p:blipFill>
          <a:blip r:embed="rId3"/>
          <a:srcRect/>
          <a:stretch>
            <a:fillRect/>
          </a:stretch>
        </p:blipFill>
        <p:spPr>
          <a:xfrm rot="437804" flipH="1">
            <a:off x="10519195" y="-2553405"/>
            <a:ext cx="10292474" cy="3711724"/>
          </a:xfrm>
          <a:prstGeom prst="rect">
            <a:avLst/>
          </a:prstGeom>
        </p:spPr>
      </p:pic>
      <p:pic>
        <p:nvPicPr>
          <p:cNvPr id="16" name="Picture 8"/>
          <p:cNvPicPr>
            <a:picLocks noChangeAspect="1"/>
          </p:cNvPicPr>
          <p:nvPr/>
        </p:nvPicPr>
        <p:blipFill>
          <a:blip r:embed="rId5"/>
          <a:srcRect/>
          <a:stretch>
            <a:fillRect/>
          </a:stretch>
        </p:blipFill>
        <p:spPr>
          <a:xfrm rot="286226">
            <a:off x="5068618" y="9426826"/>
            <a:ext cx="8047532" cy="1337902"/>
          </a:xfrm>
          <a:prstGeom prst="rect">
            <a:avLst/>
          </a:prstGeom>
        </p:spPr>
      </p:pic>
      <p:pic>
        <p:nvPicPr>
          <p:cNvPr id="17"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70940" y="8445393"/>
            <a:ext cx="1288173" cy="1298237"/>
          </a:xfrm>
          <a:prstGeom prst="rect">
            <a:avLst/>
          </a:prstGeom>
        </p:spPr>
      </p:pic>
      <p:sp>
        <p:nvSpPr>
          <p:cNvPr id="19" name="TextBox 8"/>
          <p:cNvSpPr txBox="1"/>
          <p:nvPr/>
        </p:nvSpPr>
        <p:spPr>
          <a:xfrm>
            <a:off x="7398497" y="3861444"/>
            <a:ext cx="9292801"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Chia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Yêu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cầu</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Hs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câu thơ về các nhân vật lịch sử trong văn bản.</a:t>
            </a:r>
            <a:endPar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11"/>
          <a:stretch>
            <a:fillRect/>
          </a:stretch>
        </p:blipFill>
        <p:spPr>
          <a:xfrm>
            <a:off x="5205439" y="1140327"/>
            <a:ext cx="11485859" cy="2475191"/>
          </a:xfrm>
          <a:prstGeom prst="rect">
            <a:avLst/>
          </a:prstGeom>
        </p:spPr>
      </p:pic>
      <p:sp>
        <p:nvSpPr>
          <p:cNvPr id="3" name="Freeform 2">
            <a:extLst>
              <a:ext uri="{FF2B5EF4-FFF2-40B4-BE49-F238E27FC236}">
                <a16:creationId xmlns:a16="http://schemas.microsoft.com/office/drawing/2014/main" id="{2351D0A8-01BF-349A-E5AC-8BE877A7CF4B}"/>
              </a:ext>
            </a:extLst>
          </p:cNvPr>
          <p:cNvSpPr/>
          <p:nvPr/>
        </p:nvSpPr>
        <p:spPr>
          <a:xfrm>
            <a:off x="-870913" y="4715728"/>
            <a:ext cx="8127170" cy="7209718"/>
          </a:xfrm>
          <a:custGeom>
            <a:avLst/>
            <a:gdLst/>
            <a:ahLst/>
            <a:cxnLst/>
            <a:rect l="l" t="t" r="r" b="b"/>
            <a:pathLst>
              <a:path w="8818338" h="7822862">
                <a:moveTo>
                  <a:pt x="0" y="0"/>
                </a:moveTo>
                <a:lnTo>
                  <a:pt x="8818338" y="0"/>
                </a:lnTo>
                <a:lnTo>
                  <a:pt x="8818338" y="7822861"/>
                </a:lnTo>
                <a:lnTo>
                  <a:pt x="0" y="7822861"/>
                </a:lnTo>
                <a:lnTo>
                  <a:pt x="0" y="0"/>
                </a:lnTo>
                <a:close/>
              </a:path>
            </a:pathLst>
          </a:custGeom>
          <a:blipFill>
            <a:blip r:embed="rId12"/>
            <a:stretch>
              <a:fillRect t="-58942"/>
            </a:stretch>
          </a:blipFill>
        </p:spPr>
      </p:sp>
    </p:spTree>
    <p:extLst>
      <p:ext uri="{BB962C8B-B14F-4D97-AF65-F5344CB8AC3E}">
        <p14:creationId xmlns:p14="http://schemas.microsoft.com/office/powerpoint/2010/main" val="41475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17197" y="1681202"/>
            <a:ext cx="12039600" cy="705109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KHEN TRẦN BÌNH TRỌNG (PHAN KẾ BÍNH)</a:t>
            </a:r>
          </a:p>
          <a:p>
            <a:pPr marL="0" marR="0" lvl="0" indent="0" algn="l"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Giỏi thay Trần Bình Trọng!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Dòng dõi Lê Đại Hành.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Đánh giặc dư tài mạnh,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Thờ vua một tiết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Bắc vương sống mà nhục,</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Nam quỷ thác cũng vinh.</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Cứng cỏi lòng trung nghĩa.</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Ngàn thu tỏ đại danh.</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590800" y="7913221"/>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
        <p:nvSpPr>
          <p:cNvPr id="6" name="Freeform 6">
            <a:extLst>
              <a:ext uri="{FF2B5EF4-FFF2-40B4-BE49-F238E27FC236}">
                <a16:creationId xmlns:a16="http://schemas.microsoft.com/office/drawing/2014/main" id="{DAFE0E22-02BA-71B1-40B4-771D94637ADC}"/>
              </a:ext>
            </a:extLst>
          </p:cNvPr>
          <p:cNvSpPr/>
          <p:nvPr/>
        </p:nvSpPr>
        <p:spPr>
          <a:xfrm>
            <a:off x="8610600" y="3505200"/>
            <a:ext cx="9900476" cy="6781800"/>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6"/>
            <a:stretch>
              <a:fillRect/>
            </a:stretch>
          </a:blipFill>
        </p:spPr>
      </p:sp>
    </p:spTree>
    <p:extLst>
      <p:ext uri="{BB962C8B-B14F-4D97-AF65-F5344CB8AC3E}">
        <p14:creationId xmlns:p14="http://schemas.microsoft.com/office/powerpoint/2010/main" val="2285495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2100" y="839276"/>
            <a:ext cx="15163800" cy="8608447"/>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ANH HÙNG ĐẤT VIỆT – </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TRẦN QUỐC TUẤN (HƯNG ĐẠO VƯƠNG)</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(ĐÔNG QUAN)</a:t>
            </a:r>
          </a:p>
          <a:p>
            <a:pPr marL="0" marR="0" lvl="0" indent="0" algn="ctr" defTabSz="914400" rtl="0" eaLnBrk="1" fontAlgn="auto" latinLnBrk="0" hangingPunct="1">
              <a:lnSpc>
                <a:spcPct val="115000"/>
              </a:lnSpc>
              <a:spcBef>
                <a:spcPts val="0"/>
              </a:spcBef>
              <a:spcAft>
                <a:spcPts val="0"/>
              </a:spcAft>
              <a:buClrTx/>
              <a:buSzTx/>
              <a:buFontTx/>
              <a:buNone/>
              <a:tabLst>
                <a:tab pos="90170" algn="l"/>
                <a:tab pos="180340" algn="l"/>
                <a:tab pos="270510" algn="l"/>
              </a:tabLst>
              <a:defRPr/>
            </a:pP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Đức Thánh trời Nam, đệ nhất hùng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(1)</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Văn võ toàn tài, trọn hiếu trung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Bốn đời vì nước yên Thiên tử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(2)</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Ba lần phá giặc cứu non sông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(3)</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Hàm Tử, Chương Dương dìm Thát Đát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(4)</a:t>
            </a:r>
            <a:b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Bạch Đằng, Vạn Kiếp quét Nguyên Mông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Lời hịch </a:t>
            </a:r>
            <a:r>
              <a:rPr kumimoji="0" lang="vi-VN" sz="4400" b="0" i="0" u="none" strike="noStrike" kern="1200" cap="none" spc="0" normalizeH="0" baseline="30000" noProof="0" dirty="0">
                <a:ln>
                  <a:noFill/>
                </a:ln>
                <a:solidFill>
                  <a:schemeClr val="tx1">
                    <a:lumMod val="95000"/>
                    <a:lumOff val="5000"/>
                  </a:schemeClr>
                </a:solidFill>
                <a:effectLst/>
                <a:uLnTx/>
                <a:uFillTx/>
                <a:latin typeface="Times New Roman" panose="02020603050405020304" pitchFamily="18" charset="0"/>
                <a:ea typeface="+mn-ea"/>
                <a:cs typeface="Times New Roman" panose="02020603050405020304" pitchFamily="18" charset="0"/>
              </a:rPr>
              <a:t>(5) </a:t>
            </a: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nghìn năm còn văng vẳng</a:t>
            </a:r>
            <a:b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br>
            <a:r>
              <a:rPr kumimoji="0" lang="vi-VN"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Với bầy xâm lược quyết không dung</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392400" y="7658100"/>
            <a:ext cx="4707997" cy="4114800"/>
          </a:xfrm>
          <a:prstGeom prst="rect">
            <a:avLst/>
          </a:prstGeom>
        </p:spPr>
      </p:pic>
      <p:pic>
        <p:nvPicPr>
          <p:cNvPr id="5" name="Picture 13"/>
          <p:cNvPicPr>
            <a:picLocks noChangeAspect="1"/>
          </p:cNvPicPr>
          <p:nvPr/>
        </p:nvPicPr>
        <p:blipFill>
          <a:blip r:embed="rId5"/>
          <a:srcRect/>
          <a:stretch>
            <a:fillRect/>
          </a:stretch>
        </p:blipFill>
        <p:spPr>
          <a:xfrm rot="-443034">
            <a:off x="-1042513" y="-885109"/>
            <a:ext cx="6124388" cy="2181813"/>
          </a:xfrm>
          <a:prstGeom prst="rect">
            <a:avLst/>
          </a:prstGeom>
        </p:spPr>
      </p:pic>
    </p:spTree>
    <p:extLst>
      <p:ext uri="{BB962C8B-B14F-4D97-AF65-F5344CB8AC3E}">
        <p14:creationId xmlns:p14="http://schemas.microsoft.com/office/powerpoint/2010/main" val="100265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6" y="717765"/>
            <a:ext cx="7563188" cy="7555282"/>
            <a:chOff x="5425622" y="292790"/>
            <a:chExt cx="5834378" cy="5828280"/>
          </a:xfrm>
        </p:grpSpPr>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87092"/>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202679"/>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84166"/>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3"/>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4247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510802"/>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518041"/>
              <a:ext cx="2025648" cy="641046"/>
            </a:xfrm>
            <a:prstGeom prst="rect">
              <a:avLst/>
            </a:prstGeom>
            <a:noFill/>
          </p:spPr>
          <p:txBody>
            <a:bodyPr wrap="square" rtlCol="0">
              <a:spAutoFit/>
            </a:bodyPr>
            <a:lstStyle/>
            <a:p>
              <a:pPr algn="ctr" defTabSz="1371600">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p:spPr>
          <p:txBody>
            <a:bodyPr wrap="square" rtlCol="0">
              <a:spAutoFit/>
            </a:bodyPr>
            <a:lstStyle/>
            <a:p>
              <a:pPr algn="ctr" defTabSz="1371600">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5" name="quay dung"/>
          <p:cNvSpPr/>
          <p:nvPr/>
        </p:nvSpPr>
        <p:spPr>
          <a:xfrm>
            <a:off x="13931537" y="8817430"/>
            <a:ext cx="4056018" cy="127362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28670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533584"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5780458" y="328046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128784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534720"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5781594" y="5599574"/>
            <a:ext cx="2006532" cy="200653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7"/>
            <a:ext cx="7674857" cy="2908489"/>
          </a:xfrm>
          <a:prstGeom prst="rect">
            <a:avLst/>
          </a:prstGeom>
          <a:noFill/>
        </p:spPr>
        <p:txBody>
          <a:bodyPr wrap="none" lIns="137160" tIns="68580" rIns="137160" bIns="68580">
            <a:spAutoFit/>
          </a:bodyPr>
          <a:lstStyle/>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1371600">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6"/>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9"/>
            <a:ext cx="742950" cy="657226"/>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7" y="1020417"/>
            <a:ext cx="742950" cy="657226"/>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7747" y="717763"/>
            <a:ext cx="1071562" cy="1785938"/>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3596018"/>
            <a:ext cx="2031322"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2" name="Isosceles Triangle 3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3" name="Isosceles Triangle 3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34" name="Isosceles Triangle 3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2" name="Isosceles Triangle 4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3" name="Isosceles Triangle 4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8" name="Isosceles Triangle 4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49" name="Isosceles Triangle 4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0" name="Isosceles Triangle 4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1" name="Isosceles Triangle 5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2" name="Isosceles Triangle 51"/>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3" name="Isosceles Triangle 52"/>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4" name="Isosceles Triangle 53"/>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5" name="Isosceles Triangle 54"/>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6" name="Isosceles Triangle 55"/>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7" name="Isosceles Triangle 56"/>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8" name="Isosceles Triangle 57"/>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9" name="Isosceles Triangle 58"/>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0" name="Isosceles Triangle 59"/>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61" name="Isosceles Triangle 60"/>
          <p:cNvSpPr/>
          <p:nvPr/>
        </p:nvSpPr>
        <p:spPr>
          <a:xfrm rot="16200000">
            <a:off x="16260807" y="3495971"/>
            <a:ext cx="908574" cy="198010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24" name="Heart 23">
            <a:hlinkClick r:id="" action="ppaction://noaction"/>
          </p:cNvPr>
          <p:cNvSpPr/>
          <p:nvPr/>
        </p:nvSpPr>
        <p:spPr>
          <a:xfrm rot="5400000">
            <a:off x="17027433" y="3879674"/>
            <a:ext cx="1175658" cy="1175656"/>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sp>
        <p:nvSpPr>
          <p:cNvPr id="5" name="Right Arrow 4">
            <a:hlinkClick r:id="rId10" action="ppaction://hlinksldjump"/>
          </p:cNvPr>
          <p:cNvSpPr/>
          <p:nvPr/>
        </p:nvSpPr>
        <p:spPr>
          <a:xfrm>
            <a:off x="498468" y="9359311"/>
            <a:ext cx="3354753"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latin typeface="Times New Roman" panose="02020603050405020304" pitchFamily="18" charset="0"/>
                <a:cs typeface="Times New Roman" panose="02020603050405020304" pitchFamily="18" charset="0"/>
              </a:rPr>
              <a:t>Tiếp</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tục</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bài</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học</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59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7200" dirty="0">
                <a:solidFill>
                  <a:prstClr val="black"/>
                </a:solidFill>
                <a:latin typeface="Times New Roman" panose="02020603050405020304" pitchFamily="18" charset="0"/>
                <a:cs typeface="Times New Roman" panose="02020603050405020304" pitchFamily="18" charset="0"/>
              </a:rPr>
              <a:t>1. </a:t>
            </a:r>
            <a:r>
              <a:rPr lang="vi-VN" sz="7200" dirty="0">
                <a:solidFill>
                  <a:prstClr val="black"/>
                </a:solidFill>
                <a:latin typeface="Times New Roman" panose="02020603050405020304" pitchFamily="18" charset="0"/>
                <a:cs typeface="Times New Roman" panose="02020603050405020304" pitchFamily="18" charset="0"/>
              </a:rPr>
              <a:t>Nhận xét nào là đúng về tính cách Hoàng Đỗ?</a:t>
            </a:r>
          </a:p>
        </p:txBody>
      </p:sp>
      <p:sp>
        <p:nvSpPr>
          <p:cNvPr id="26" name="Rectangle 25"/>
          <p:cNvSpPr/>
          <p:nvPr/>
        </p:nvSpPr>
        <p:spPr>
          <a:xfrm>
            <a:off x="1665331" y="2924019"/>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A. Gan dạ và giàu lòng yêu nước</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solidFill>
              <a:latin typeface="Times New Roman" panose="02020603050405020304" pitchFamily="18" charset="0"/>
            </a:endParaRPr>
          </a:p>
        </p:txBody>
      </p:sp>
      <p:sp>
        <p:nvSpPr>
          <p:cNvPr id="42" name="Rectangle 41"/>
          <p:cNvSpPr/>
          <p:nvPr/>
        </p:nvSpPr>
        <p:spPr>
          <a:xfrm>
            <a:off x="9195923" y="2930301"/>
            <a:ext cx="7360198" cy="17284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B. Nhát gan nhưng yêu nước</a:t>
            </a:r>
          </a:p>
        </p:txBody>
      </p:sp>
      <p:sp>
        <p:nvSpPr>
          <p:cNvPr id="43" name="Rectangle 42"/>
          <p:cNvSpPr/>
          <p:nvPr/>
        </p:nvSpPr>
        <p:spPr>
          <a:xfrm>
            <a:off x="1665331" y="484509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C. H</a:t>
            </a:r>
            <a:r>
              <a:rPr lang="en-US" sz="4800" dirty="0">
                <a:solidFill>
                  <a:prstClr val="black"/>
                </a:solidFill>
                <a:latin typeface="Times New Roman" panose="02020603050405020304" pitchFamily="18" charset="0"/>
                <a:cs typeface="Times New Roman" panose="02020603050405020304" pitchFamily="18" charset="0"/>
              </a:rPr>
              <a:t>è</a:t>
            </a:r>
            <a:r>
              <a:rPr lang="vi-VN" sz="4800" dirty="0">
                <a:solidFill>
                  <a:prstClr val="black"/>
                </a:solidFill>
                <a:latin typeface="Times New Roman" panose="02020603050405020304" pitchFamily="18" charset="0"/>
              </a:rPr>
              <a:t>n nhát, sợ chết</a:t>
            </a:r>
          </a:p>
        </p:txBody>
      </p:sp>
      <p:sp>
        <p:nvSpPr>
          <p:cNvPr id="44" name="Rectangle 43"/>
          <p:cNvSpPr/>
          <p:nvPr/>
        </p:nvSpPr>
        <p:spPr>
          <a:xfrm>
            <a:off x="9195923" y="485137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solidFill>
                <a:latin typeface="Times New Roman" panose="02020603050405020304" pitchFamily="18" charset="0"/>
              </a:rPr>
              <a:t>D. Không sợ chết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785388"/>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80278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57" name="Cloud 5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black"/>
                </a:solidFill>
                <a:latin typeface="Calibri Light"/>
              </a:rPr>
              <a:t>QUAY VỀ</a:t>
            </a:r>
            <a:endParaRPr lang="vi-VN" sz="3600" dirty="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06723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2.</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 Bên bờ Thiên Mạc thuộc cốt truyện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Đơn Tuyến</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Đa tuyến</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A và B đều đúng</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A và B đều sai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039741"/>
            <a:ext cx="1207114" cy="965690"/>
          </a:xfrm>
          <a:prstGeom prst="rect">
            <a:avLst/>
          </a:prstGeom>
        </p:spPr>
      </p:pic>
      <p:sp>
        <p:nvSpPr>
          <p:cNvPr id="17" name="Cloud 16">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01206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3.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Phương thức biểu đạt chính của bài là gì?</a:t>
            </a:r>
          </a:p>
        </p:txBody>
      </p:sp>
      <p:sp>
        <p:nvSpPr>
          <p:cNvPr id="26" name="Rectangle 25"/>
          <p:cNvSpPr/>
          <p:nvPr/>
        </p:nvSpPr>
        <p:spPr>
          <a:xfrm>
            <a:off x="1665331" y="292402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Tự sự</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Biểu Cảm</a:t>
            </a:r>
          </a:p>
        </p:txBody>
      </p:sp>
      <p:sp>
        <p:nvSpPr>
          <p:cNvPr id="43" name="Rectangle 42"/>
          <p:cNvSpPr/>
          <p:nvPr/>
        </p:nvSpPr>
        <p:spPr>
          <a:xfrm>
            <a:off x="1665331" y="4257778"/>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Miêu tả</a:t>
            </a:r>
          </a:p>
        </p:txBody>
      </p:sp>
      <p:sp>
        <p:nvSpPr>
          <p:cNvPr id="44" name="Rectangle 43"/>
          <p:cNvSpPr/>
          <p:nvPr/>
        </p:nvSpPr>
        <p:spPr>
          <a:xfrm>
            <a:off x="9195923" y="4264060"/>
            <a:ext cx="7360198"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Nghị luận </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3" y="2962232"/>
            <a:ext cx="1327706"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4307824"/>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20"/>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8"/>
            <a:ext cx="1207114" cy="1060796"/>
          </a:xfrm>
          <a:prstGeom prst="rect">
            <a:avLst/>
          </a:prstGeom>
        </p:spPr>
      </p:pic>
      <p:sp>
        <p:nvSpPr>
          <p:cNvPr id="18" name="Cloud 17">
            <a:hlinkClick r:id="rId15"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50968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4.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Phần thưởng Trần Bình Trọng đã trao cho cậu bé Hoàng Đỗ là gì?</a:t>
            </a:r>
          </a:p>
        </p:txBody>
      </p:sp>
      <p:sp>
        <p:nvSpPr>
          <p:cNvPr id="26" name="Rectangle 25"/>
          <p:cNvSpPr/>
          <p:nvPr/>
        </p:nvSpPr>
        <p:spPr>
          <a:xfrm>
            <a:off x="1665331" y="2924019"/>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Một bộ áo giáp làm bằng vàng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1"/>
            <a:ext cx="7360198" cy="16535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Một chiếc kèn đồng </a:t>
            </a:r>
          </a:p>
        </p:txBody>
      </p:sp>
      <p:sp>
        <p:nvSpPr>
          <p:cNvPr id="43" name="Rectangle 42"/>
          <p:cNvSpPr/>
          <p:nvPr/>
        </p:nvSpPr>
        <p:spPr>
          <a:xfrm>
            <a:off x="1665331" y="4845089"/>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Xóa bỏ thân phận nô tì của cậu</a:t>
            </a:r>
          </a:p>
        </p:txBody>
      </p:sp>
      <p:sp>
        <p:nvSpPr>
          <p:cNvPr id="44" name="Rectangle 43"/>
          <p:cNvSpPr/>
          <p:nvPr/>
        </p:nvSpPr>
        <p:spPr>
          <a:xfrm>
            <a:off x="9195923" y="4851371"/>
            <a:ext cx="7360198" cy="21010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D. Một thanh kiếm sắc bén đề cậu có thể tham gia chiến đấu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4" y="4940481"/>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4912532"/>
            <a:ext cx="1207114"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7" name="Cloud 16">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33304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5"/>
            <a:ext cx="15790092" cy="19967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5. </a:t>
            </a:r>
            <a:r>
              <a:rPr lang="vi-VN" sz="6400" dirty="0">
                <a:solidFill>
                  <a:prstClr val="black">
                    <a:lumMod val="95000"/>
                    <a:lumOff val="5000"/>
                  </a:prstClr>
                </a:solidFill>
                <a:latin typeface="Times New Roman" panose="02020603050405020304" pitchFamily="18" charset="0"/>
              </a:rPr>
              <a:t>Bối cảnh được đặt ra trong đoạn trích là khi nào?</a:t>
            </a:r>
          </a:p>
        </p:txBody>
      </p:sp>
      <p:sp>
        <p:nvSpPr>
          <p:cNvPr id="26" name="Rectangle 25"/>
          <p:cNvSpPr/>
          <p:nvPr/>
        </p:nvSpPr>
        <p:spPr>
          <a:xfrm>
            <a:off x="1665331" y="2703545"/>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A. Cuộc kháng chiến chống quân Mông Nguyên lần thứ nhất </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endParaRPr>
          </a:p>
        </p:txBody>
      </p:sp>
      <p:sp>
        <p:nvSpPr>
          <p:cNvPr id="42" name="Rectangle 41"/>
          <p:cNvSpPr/>
          <p:nvPr/>
        </p:nvSpPr>
        <p:spPr>
          <a:xfrm>
            <a:off x="9195923" y="2709827"/>
            <a:ext cx="7360198" cy="213235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B. Cuộc kháng chiến chống quân Mông Nguyên lần thứ hai </a:t>
            </a:r>
          </a:p>
        </p:txBody>
      </p:sp>
      <p:sp>
        <p:nvSpPr>
          <p:cNvPr id="43" name="Rectangle 42"/>
          <p:cNvSpPr/>
          <p:nvPr/>
        </p:nvSpPr>
        <p:spPr>
          <a:xfrm>
            <a:off x="1665331" y="5154533"/>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C. Cuộc kháng chiến chống quân Mông Nguyên lần thứ ba </a:t>
            </a:r>
          </a:p>
        </p:txBody>
      </p:sp>
      <p:sp>
        <p:nvSpPr>
          <p:cNvPr id="44" name="Rectangle 43"/>
          <p:cNvSpPr/>
          <p:nvPr/>
        </p:nvSpPr>
        <p:spPr>
          <a:xfrm>
            <a:off x="9195923" y="5160815"/>
            <a:ext cx="7360198" cy="2142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rPr>
              <a:t>D. Tất cả những ý trên đều đúng</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3274154"/>
            <a:ext cx="1208584" cy="1062088"/>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4" y="5505468"/>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522864"/>
            <a:ext cx="1207114"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3351663"/>
            <a:ext cx="1207114" cy="965690"/>
          </a:xfrm>
          <a:prstGeom prst="rect">
            <a:avLst/>
          </a:prstGeom>
        </p:spPr>
      </p:pic>
      <p:sp>
        <p:nvSpPr>
          <p:cNvPr id="19" name="Cloud 18">
            <a:hlinkClick r:id="rId15" action="ppaction://hlinksldjump"/>
          </p:cNvPr>
          <p:cNvSpPr/>
          <p:nvPr/>
        </p:nvSpPr>
        <p:spPr>
          <a:xfrm>
            <a:off x="7001242" y="7826587"/>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60077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90"/>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7" y="6773782"/>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9" y="7695585"/>
            <a:ext cx="780586" cy="849862"/>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r>
              <a:rPr lang="en-US" sz="6400" dirty="0">
                <a:solidFill>
                  <a:prstClr val="black">
                    <a:lumMod val="95000"/>
                    <a:lumOff val="5000"/>
                  </a:prstClr>
                </a:solidFill>
                <a:latin typeface="Times New Roman" panose="02020603050405020304" pitchFamily="18" charset="0"/>
                <a:cs typeface="Times New Roman" panose="02020603050405020304" pitchFamily="18" charset="0"/>
              </a:rPr>
              <a:t>6. </a:t>
            </a:r>
            <a:r>
              <a:rPr lang="vi-VN" sz="6400" dirty="0">
                <a:solidFill>
                  <a:prstClr val="black">
                    <a:lumMod val="95000"/>
                    <a:lumOff val="5000"/>
                  </a:prstClr>
                </a:solidFill>
                <a:latin typeface="Times New Roman" panose="02020603050405020304" pitchFamily="18" charset="0"/>
                <a:cs typeface="Times New Roman" panose="02020603050405020304" pitchFamily="18" charset="0"/>
              </a:rPr>
              <a:t>Trần Quốc Tuấn đã giao nhiệm vụ gì cho Hoàng Đỗ?</a:t>
            </a:r>
          </a:p>
        </p:txBody>
      </p:sp>
      <p:sp>
        <p:nvSpPr>
          <p:cNvPr id="26" name="Rectangle 25"/>
          <p:cNvSpPr/>
          <p:nvPr/>
        </p:nvSpPr>
        <p:spPr>
          <a:xfrm>
            <a:off x="1665331" y="2924020"/>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A. Đánh lừa kẻ thù</a:t>
            </a:r>
          </a:p>
        </p:txBody>
      </p:sp>
      <p:sp>
        <p:nvSpPr>
          <p:cNvPr id="40" name="Cloud 39"/>
          <p:cNvSpPr/>
          <p:nvPr/>
        </p:nvSpPr>
        <p:spPr>
          <a:xfrm>
            <a:off x="-1025018" y="7353294"/>
            <a:ext cx="850672" cy="523816"/>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1" name="Cloud 40"/>
          <p:cNvSpPr/>
          <p:nvPr/>
        </p:nvSpPr>
        <p:spPr>
          <a:xfrm>
            <a:off x="20448902" y="7053750"/>
            <a:ext cx="1337130" cy="82336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9195923" y="2930302"/>
            <a:ext cx="7360198" cy="14970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B. Đục thủng thuyền giặc</a:t>
            </a:r>
          </a:p>
        </p:txBody>
      </p:sp>
      <p:sp>
        <p:nvSpPr>
          <p:cNvPr id="43" name="Rectangle 42"/>
          <p:cNvSpPr/>
          <p:nvPr/>
        </p:nvSpPr>
        <p:spPr>
          <a:xfrm>
            <a:off x="1665331" y="4701073"/>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C. Cắm cọc trên sông Bạch Đằng</a:t>
            </a:r>
          </a:p>
        </p:txBody>
      </p:sp>
      <p:sp>
        <p:nvSpPr>
          <p:cNvPr id="44" name="Rectangle 43"/>
          <p:cNvSpPr/>
          <p:nvPr/>
        </p:nvSpPr>
        <p:spPr>
          <a:xfrm>
            <a:off x="9195923" y="4707355"/>
            <a:ext cx="7360198" cy="20664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828800"/>
            <a:r>
              <a:rPr lang="en-US" sz="4800" dirty="0">
                <a:solidFill>
                  <a:prstClr val="black">
                    <a:lumMod val="95000"/>
                    <a:lumOff val="5000"/>
                  </a:prstClr>
                </a:solidFill>
                <a:latin typeface="Times New Roman" panose="02020603050405020304" pitchFamily="18" charset="0"/>
                <a:cs typeface="Times New Roman" panose="02020603050405020304" pitchFamily="18" charset="0"/>
              </a:rPr>
              <a:t>D. </a:t>
            </a:r>
            <a:r>
              <a:rPr lang="vi-VN" sz="4800" dirty="0">
                <a:solidFill>
                  <a:prstClr val="black">
                    <a:lumMod val="95000"/>
                    <a:lumOff val="5000"/>
                  </a:prstClr>
                </a:solidFill>
                <a:latin typeface="Times New Roman" panose="02020603050405020304" pitchFamily="18" charset="0"/>
                <a:cs typeface="Times New Roman" panose="02020603050405020304" pitchFamily="18" charset="0"/>
              </a:rPr>
              <a:t>Đưa tin đến tướng quân Trần Quang Khải cho Hoàng Đỗ.</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4" cy="1062088"/>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3" y="4796465"/>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816069"/>
            <a:ext cx="1207114"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1"/>
            <a:ext cx="1098888" cy="965690"/>
          </a:xfrm>
          <a:prstGeom prst="rect">
            <a:avLst/>
          </a:prstGeom>
        </p:spPr>
      </p:pic>
      <p:sp>
        <p:nvSpPr>
          <p:cNvPr id="19" name="Cloud 18">
            <a:hlinkClick r:id="rId14" action="ppaction://hlinksldjump"/>
          </p:cNvPr>
          <p:cNvSpPr/>
          <p:nvPr/>
        </p:nvSpPr>
        <p:spPr>
          <a:xfrm>
            <a:off x="7001242" y="7053749"/>
            <a:ext cx="3538816"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dirty="0">
                <a:solidFill>
                  <a:prstClr val="white">
                    <a:lumMod val="50000"/>
                  </a:prstClr>
                </a:solidFill>
                <a:latin typeface="Calibri Light"/>
              </a:rPr>
              <a:t>QUAY VỀ</a:t>
            </a:r>
            <a:endParaRPr lang="vi-VN" sz="3600" dirty="0">
              <a:solidFill>
                <a:prstClr val="white">
                  <a:lumMod val="50000"/>
                </a:prstClr>
              </a:solidFill>
              <a:latin typeface="Times New Roman" panose="02020603050405020304" pitchFamily="18" charset="0"/>
            </a:endParaRPr>
          </a:p>
        </p:txBody>
      </p:sp>
    </p:spTree>
    <p:extLst>
      <p:ext uri="{BB962C8B-B14F-4D97-AF65-F5344CB8AC3E}">
        <p14:creationId xmlns:p14="http://schemas.microsoft.com/office/powerpoint/2010/main" val="293510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04356" y="-3086100"/>
            <a:ext cx="4784651" cy="4114800"/>
          </a:xfrm>
          <a:prstGeom prst="rect">
            <a:avLst/>
          </a:prstGeom>
        </p:spPr>
      </p:pic>
      <p:pic>
        <p:nvPicPr>
          <p:cNvPr id="3" name="Picture 3"/>
          <p:cNvPicPr>
            <a:picLocks noChangeAspect="1"/>
          </p:cNvPicPr>
          <p:nvPr/>
        </p:nvPicPr>
        <p:blipFill>
          <a:blip r:embed="rId5"/>
          <a:srcRect/>
          <a:stretch>
            <a:fillRect/>
          </a:stretch>
        </p:blipFill>
        <p:spPr>
          <a:xfrm rot="-443034">
            <a:off x="-1042513" y="-885109"/>
            <a:ext cx="6124388" cy="2181813"/>
          </a:xfrm>
          <a:prstGeom prst="rect">
            <a:avLst/>
          </a:prstGeom>
        </p:spPr>
      </p:pic>
      <p:pic>
        <p:nvPicPr>
          <p:cNvPr id="4" name="Picture 4"/>
          <p:cNvPicPr>
            <a:picLocks noChangeAspect="1"/>
          </p:cNvPicPr>
          <p:nvPr/>
        </p:nvPicPr>
        <p:blipFill>
          <a:blip r:embed="rId6"/>
          <a:srcRect/>
          <a:stretch>
            <a:fillRect/>
          </a:stretch>
        </p:blipFill>
        <p:spPr>
          <a:xfrm>
            <a:off x="-1606530" y="7584831"/>
            <a:ext cx="3213060" cy="334693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5400000">
            <a:off x="619145" y="3185204"/>
            <a:ext cx="25106721" cy="10230989"/>
          </a:xfrm>
          <a:prstGeom prst="rect">
            <a:avLst/>
          </a:prstGeom>
        </p:spPr>
      </p:pic>
      <p:pic>
        <p:nvPicPr>
          <p:cNvPr id="6" name="Picture 6"/>
          <p:cNvPicPr>
            <a:picLocks noChangeAspect="1"/>
          </p:cNvPicPr>
          <p:nvPr/>
        </p:nvPicPr>
        <p:blipFill>
          <a:blip r:embed="rId9"/>
          <a:srcRect/>
          <a:stretch>
            <a:fillRect/>
          </a:stretch>
        </p:blipFill>
        <p:spPr>
          <a:xfrm>
            <a:off x="-2080466" y="7559335"/>
            <a:ext cx="12193884" cy="4397420"/>
          </a:xfrm>
          <a:prstGeom prst="rect">
            <a:avLst/>
          </a:prstGeom>
        </p:spPr>
      </p:pic>
      <p:pic>
        <p:nvPicPr>
          <p:cNvPr id="8" name="Picture 8"/>
          <p:cNvPicPr>
            <a:picLocks noChangeAspect="1"/>
          </p:cNvPicPr>
          <p:nvPr/>
        </p:nvPicPr>
        <p:blipFill>
          <a:blip r:embed="rId10"/>
          <a:srcRect/>
          <a:stretch>
            <a:fillRect/>
          </a:stretch>
        </p:blipFill>
        <p:spPr>
          <a:xfrm rot="-286929">
            <a:off x="8579774" y="9028655"/>
            <a:ext cx="10975547" cy="211671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718900" y="-2411755"/>
            <a:ext cx="4348534" cy="4114800"/>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432730" y="5894566"/>
            <a:ext cx="7315200" cy="64008"/>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614433" y="6904116"/>
            <a:ext cx="7315200" cy="64008"/>
          </a:xfrm>
          <a:prstGeom prst="rect">
            <a:avLst/>
          </a:prstGeom>
        </p:spPr>
      </p:pic>
      <p:sp>
        <p:nvSpPr>
          <p:cNvPr id="12" name="TextBox 14">
            <a:extLst>
              <a:ext uri="{FF2B5EF4-FFF2-40B4-BE49-F238E27FC236}">
                <a16:creationId xmlns:a16="http://schemas.microsoft.com/office/drawing/2014/main" id="{242E784B-CCA1-350D-3099-6A60D09F6818}"/>
              </a:ext>
            </a:extLst>
          </p:cNvPr>
          <p:cNvSpPr txBox="1"/>
          <p:nvPr/>
        </p:nvSpPr>
        <p:spPr>
          <a:xfrm>
            <a:off x="573098" y="1578108"/>
            <a:ext cx="12920561" cy="923330"/>
          </a:xfrm>
          <a:prstGeom prst="rect">
            <a:avLst/>
          </a:prstGeom>
        </p:spPr>
        <p:txBody>
          <a:bodyPr wrap="square" lIns="0" tIns="0" rIns="0" bIns="0" rtlCol="0" anchor="t">
            <a:spAutoFit/>
          </a:bodyPr>
          <a:lstStyle/>
          <a:p>
            <a:pPr algn="ctr" defTabSz="609630">
              <a:defRPr/>
            </a:pPr>
            <a:r>
              <a:rPr lang="en-US" sz="6000" b="1" dirty="0" err="1">
                <a:solidFill>
                  <a:srgbClr val="2E3137"/>
                </a:solidFill>
                <a:latin typeface="#9Slide04 Rokkitt" panose="00000500000000000000" pitchFamily="2" charset="0"/>
                <a:cs typeface="Times New Roman" panose="02020603050405020304" pitchFamily="18" charset="0"/>
              </a:rPr>
              <a:t>Bài</a:t>
            </a:r>
            <a:r>
              <a:rPr lang="en-US" sz="6000" b="1" dirty="0">
                <a:solidFill>
                  <a:srgbClr val="2E3137"/>
                </a:solidFill>
                <a:latin typeface="#9Slide04 Rokkitt" panose="00000500000000000000" pitchFamily="2" charset="0"/>
                <a:cs typeface="Times New Roman" panose="02020603050405020304" pitchFamily="18" charset="0"/>
              </a:rPr>
              <a:t> 8: </a:t>
            </a:r>
            <a:r>
              <a:rPr lang="en-US" sz="6000" b="1" dirty="0" err="1">
                <a:solidFill>
                  <a:srgbClr val="2E3137"/>
                </a:solidFill>
                <a:latin typeface="#9Slide04 Rokkitt" panose="00000500000000000000" pitchFamily="2" charset="0"/>
                <a:cs typeface="Times New Roman" panose="02020603050405020304" pitchFamily="18" charset="0"/>
              </a:rPr>
              <a:t>Truyện</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lịch</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sử</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và</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tiểu</a:t>
            </a:r>
            <a:r>
              <a:rPr lang="en-US" sz="6000" b="1" dirty="0">
                <a:solidFill>
                  <a:srgbClr val="2E3137"/>
                </a:solidFill>
                <a:latin typeface="#9Slide04 Rokkitt" panose="00000500000000000000" pitchFamily="2" charset="0"/>
                <a:cs typeface="Times New Roman" panose="02020603050405020304" pitchFamily="18" charset="0"/>
              </a:rPr>
              <a:t> </a:t>
            </a:r>
            <a:r>
              <a:rPr lang="en-US" sz="6000" b="1" dirty="0" err="1">
                <a:solidFill>
                  <a:srgbClr val="2E3137"/>
                </a:solidFill>
                <a:latin typeface="#9Slide04 Rokkitt" panose="00000500000000000000" pitchFamily="2" charset="0"/>
                <a:cs typeface="Times New Roman" panose="02020603050405020304" pitchFamily="18" charset="0"/>
              </a:rPr>
              <a:t>thuyết</a:t>
            </a:r>
            <a:endParaRPr lang="en-US" sz="8000" b="1" dirty="0">
              <a:solidFill>
                <a:srgbClr val="2E3137"/>
              </a:solidFill>
              <a:latin typeface="#9Slide04 Rokkitt" panose="00000500000000000000" pitchFamily="2" charset="0"/>
              <a:cs typeface="Times New Roman" panose="02020603050405020304" pitchFamily="18" charset="0"/>
            </a:endParaRPr>
          </a:p>
        </p:txBody>
      </p:sp>
      <p:sp>
        <p:nvSpPr>
          <p:cNvPr id="13" name="TextBox 14">
            <a:extLst>
              <a:ext uri="{FF2B5EF4-FFF2-40B4-BE49-F238E27FC236}">
                <a16:creationId xmlns:a16="http://schemas.microsoft.com/office/drawing/2014/main" id="{581B6C3F-03F6-BBE1-EB89-312B2AF153B1}"/>
              </a:ext>
            </a:extLst>
          </p:cNvPr>
          <p:cNvSpPr txBox="1"/>
          <p:nvPr/>
        </p:nvSpPr>
        <p:spPr>
          <a:xfrm>
            <a:off x="1473004" y="2852864"/>
            <a:ext cx="10793370" cy="738664"/>
          </a:xfrm>
          <a:prstGeom prst="rect">
            <a:avLst/>
          </a:prstGeom>
        </p:spPr>
        <p:txBody>
          <a:bodyPr wrap="square" lIns="0" tIns="0" rIns="0" bIns="0" rtlCol="0" anchor="t">
            <a:spAutoFit/>
          </a:bodyPr>
          <a:lstStyle/>
          <a:p>
            <a:pPr algn="ctr" defTabSz="609630">
              <a:defRPr/>
            </a:pPr>
            <a:r>
              <a:rPr lang="en-US" sz="4800" dirty="0">
                <a:solidFill>
                  <a:srgbClr val="2E3137"/>
                </a:solidFill>
                <a:latin typeface="#9Slide04 Podkova SemiBold" panose="00000700000000000000" pitchFamily="2" charset="0"/>
                <a:cs typeface="Times New Roman" panose="02020603050405020304" pitchFamily="18" charset="0"/>
              </a:rPr>
              <a:t>Văn </a:t>
            </a:r>
            <a:r>
              <a:rPr lang="en-US" sz="4800" dirty="0" err="1">
                <a:solidFill>
                  <a:srgbClr val="2E3137"/>
                </a:solidFill>
                <a:latin typeface="#9Slide04 Podkova SemiBold" panose="00000700000000000000" pitchFamily="2" charset="0"/>
                <a:cs typeface="Times New Roman" panose="02020603050405020304" pitchFamily="18" charset="0"/>
              </a:rPr>
              <a:t>bản</a:t>
            </a:r>
            <a:endParaRPr lang="en-US" sz="6600" dirty="0">
              <a:solidFill>
                <a:srgbClr val="2E3137"/>
              </a:solidFill>
              <a:latin typeface="#9Slide04 Podkova SemiBold" panose="00000700000000000000" pitchFamily="2" charset="0"/>
              <a:cs typeface="Times New Roman" panose="02020603050405020304" pitchFamily="18" charset="0"/>
            </a:endParaRPr>
          </a:p>
        </p:txBody>
      </p:sp>
      <p:sp>
        <p:nvSpPr>
          <p:cNvPr id="14" name="TextBox 14">
            <a:extLst>
              <a:ext uri="{FF2B5EF4-FFF2-40B4-BE49-F238E27FC236}">
                <a16:creationId xmlns:a16="http://schemas.microsoft.com/office/drawing/2014/main" id="{2CFC7E3B-0845-AD35-451E-8E827C3EB479}"/>
              </a:ext>
            </a:extLst>
          </p:cNvPr>
          <p:cNvSpPr txBox="1"/>
          <p:nvPr/>
        </p:nvSpPr>
        <p:spPr>
          <a:xfrm>
            <a:off x="892804" y="4190294"/>
            <a:ext cx="12575412" cy="1015663"/>
          </a:xfrm>
          <a:prstGeom prst="rect">
            <a:avLst/>
          </a:prstGeom>
        </p:spPr>
        <p:txBody>
          <a:bodyPr wrap="square" lIns="0" tIns="0" rIns="0" bIns="0" rtlCol="0" anchor="t">
            <a:spAutoFit/>
          </a:bodyPr>
          <a:lstStyle/>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Bên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bờ</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Thiên</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Mạc</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86DCBAB2-F6E3-8E9A-10BF-1CED6819A35C}"/>
              </a:ext>
            </a:extLst>
          </p:cNvPr>
          <p:cNvSpPr txBox="1"/>
          <p:nvPr/>
        </p:nvSpPr>
        <p:spPr>
          <a:xfrm>
            <a:off x="895116" y="6085209"/>
            <a:ext cx="12138778" cy="677108"/>
          </a:xfrm>
          <a:prstGeom prst="rect">
            <a:avLst/>
          </a:prstGeom>
        </p:spPr>
        <p:txBody>
          <a:bodyPr wrap="square" lIns="0" tIns="0" rIns="0" bIns="0" rtlCol="0" anchor="t">
            <a:spAutoFit/>
          </a:bodyPr>
          <a:lstStyle/>
          <a:p>
            <a:pPr algn="ctr" defTabSz="609630">
              <a:defRPr/>
            </a:pPr>
            <a:r>
              <a:rPr lang="en-US" sz="4400" dirty="0">
                <a:solidFill>
                  <a:srgbClr val="2E3137"/>
                </a:solidFill>
                <a:latin typeface="#9Slide04 Manuale" panose="02040504050405060204" pitchFamily="18" charset="0"/>
                <a:cs typeface="Times New Roman" panose="02020603050405020304" pitchFamily="18" charset="0"/>
              </a:rPr>
              <a:t>Hà </a:t>
            </a:r>
            <a:r>
              <a:rPr lang="en-US" sz="4400" dirty="0" err="1">
                <a:solidFill>
                  <a:srgbClr val="2E3137"/>
                </a:solidFill>
                <a:latin typeface="#9Slide04 Manuale" panose="02040504050405060204" pitchFamily="18" charset="0"/>
                <a:cs typeface="Times New Roman" panose="02020603050405020304" pitchFamily="18" charset="0"/>
              </a:rPr>
              <a:t>Ân</a:t>
            </a:r>
            <a:endParaRPr lang="en-US" sz="6000" dirty="0">
              <a:solidFill>
                <a:srgbClr val="2E3137"/>
              </a:solidFill>
              <a:latin typeface="#9Slide04 Manuale" panose="02040504050405060204" pitchFamily="18" charset="0"/>
              <a:cs typeface="Times New Roman" panose="02020603050405020304" pitchFamily="18" charset="0"/>
            </a:endParaRPr>
          </a:p>
        </p:txBody>
      </p:sp>
      <p:sp>
        <p:nvSpPr>
          <p:cNvPr id="17" name="Freeform 6">
            <a:extLst>
              <a:ext uri="{FF2B5EF4-FFF2-40B4-BE49-F238E27FC236}">
                <a16:creationId xmlns:a16="http://schemas.microsoft.com/office/drawing/2014/main" id="{4D3F137A-5ED1-48AF-399E-4B3A6A4DA7A3}"/>
              </a:ext>
            </a:extLst>
          </p:cNvPr>
          <p:cNvSpPr/>
          <p:nvPr/>
        </p:nvSpPr>
        <p:spPr>
          <a:xfrm>
            <a:off x="6330124" y="3510234"/>
            <a:ext cx="11957876" cy="6776766"/>
          </a:xfrm>
          <a:custGeom>
            <a:avLst/>
            <a:gdLst/>
            <a:ahLst/>
            <a:cxnLst/>
            <a:rect l="l" t="t" r="r" b="b"/>
            <a:pathLst>
              <a:path w="11957876" h="6776766">
                <a:moveTo>
                  <a:pt x="0" y="0"/>
                </a:moveTo>
                <a:lnTo>
                  <a:pt x="11957876" y="0"/>
                </a:lnTo>
                <a:lnTo>
                  <a:pt x="11957876" y="6776766"/>
                </a:lnTo>
                <a:lnTo>
                  <a:pt x="0" y="6776766"/>
                </a:lnTo>
                <a:lnTo>
                  <a:pt x="0" y="0"/>
                </a:lnTo>
                <a:close/>
              </a:path>
            </a:pathLst>
          </a:custGeom>
          <a:blipFill>
            <a:blip r:embed="rId15"/>
            <a:stretch>
              <a:fillRect/>
            </a:stretch>
          </a:blipFill>
        </p:spPr>
      </p:sp>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ai Thoại Trần Bình Trọng - Danh Tướng Lừng Lẫy Trong Sử Việt - Phim Hoạt Hình Lịch Sử Việt Nam">
            <a:hlinkClick r:id="" action="ppaction://media"/>
            <a:extLst>
              <a:ext uri="{FF2B5EF4-FFF2-40B4-BE49-F238E27FC236}">
                <a16:creationId xmlns:a16="http://schemas.microsoft.com/office/drawing/2014/main" id="{7AF50A74-B8EA-4FE4-EE0A-8F2C77B9FD5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14300"/>
            <a:ext cx="17907000" cy="9982200"/>
          </a:xfrm>
          <a:prstGeom prst="rect">
            <a:avLst/>
          </a:prstGeom>
        </p:spPr>
      </p:pic>
    </p:spTree>
    <p:extLst>
      <p:ext uri="{BB962C8B-B14F-4D97-AF65-F5344CB8AC3E}">
        <p14:creationId xmlns:p14="http://schemas.microsoft.com/office/powerpoint/2010/main" val="420123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Book Bên Bờ Thiên Mạc - Hà Ân full mobi pdf epub azw3 [Tiểu Thuyết]">
            <a:extLst>
              <a:ext uri="{FF2B5EF4-FFF2-40B4-BE49-F238E27FC236}">
                <a16:creationId xmlns:a16="http://schemas.microsoft.com/office/drawing/2014/main" id="{2551DE6A-7E32-5212-5717-81906B61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4200" y="576830"/>
            <a:ext cx="6705600" cy="9454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4"/>
          <a:srcRect/>
          <a:stretch>
            <a:fillRect/>
          </a:stretch>
        </p:blipFill>
        <p:spPr>
          <a:xfrm rot="-552527">
            <a:off x="8554305" y="8184235"/>
            <a:ext cx="11641607" cy="4205530"/>
          </a:xfrm>
          <a:prstGeom prst="rect">
            <a:avLst/>
          </a:prstGeom>
        </p:spPr>
      </p:pic>
      <p:sp>
        <p:nvSpPr>
          <p:cNvPr id="5" name="Freeform 5"/>
          <p:cNvSpPr/>
          <p:nvPr/>
        </p:nvSpPr>
        <p:spPr>
          <a:xfrm>
            <a:off x="10412709" y="585465"/>
            <a:ext cx="7265692" cy="9446261"/>
          </a:xfrm>
          <a:custGeom>
            <a:avLst/>
            <a:gdLst/>
            <a:ahLst/>
            <a:cxnLst/>
            <a:rect l="l" t="t" r="r" b="b"/>
            <a:pathLst>
              <a:path w="3544570" h="5351780">
                <a:moveTo>
                  <a:pt x="3544570" y="5351780"/>
                </a:moveTo>
                <a:lnTo>
                  <a:pt x="0" y="5351780"/>
                </a:lnTo>
                <a:lnTo>
                  <a:pt x="0" y="0"/>
                </a:lnTo>
                <a:lnTo>
                  <a:pt x="3544570" y="0"/>
                </a:lnTo>
                <a:lnTo>
                  <a:pt x="3544570" y="5351780"/>
                </a:lnTo>
                <a:close/>
              </a:path>
            </a:pathLst>
          </a:custGeom>
          <a:blipFill>
            <a:blip r:embed="rId5"/>
            <a:stretch>
              <a:fillRect l="-61" r="-61"/>
            </a:stretch>
          </a:blipFill>
        </p:spPr>
        <p:txBody>
          <a:bodyPr/>
          <a:lstStyle/>
          <a:p>
            <a:endParaRPr lang="en-US" dirty="0"/>
          </a:p>
        </p:txBody>
      </p:sp>
      <p:grpSp>
        <p:nvGrpSpPr>
          <p:cNvPr id="7" name="Group 7"/>
          <p:cNvGrpSpPr/>
          <p:nvPr/>
        </p:nvGrpSpPr>
        <p:grpSpPr>
          <a:xfrm>
            <a:off x="980457" y="4355846"/>
            <a:ext cx="8613241" cy="1941891"/>
            <a:chOff x="0" y="2256205"/>
            <a:chExt cx="11484321" cy="2589188"/>
          </a:xfrm>
        </p:grpSpPr>
        <p:sp>
          <p:nvSpPr>
            <p:cNvPr id="9" name="AutoShape 9"/>
            <p:cNvSpPr/>
            <p:nvPr/>
          </p:nvSpPr>
          <p:spPr>
            <a:xfrm>
              <a:off x="0" y="2256205"/>
              <a:ext cx="11484321" cy="0"/>
            </a:xfrm>
            <a:prstGeom prst="line">
              <a:avLst/>
            </a:prstGeom>
            <a:ln w="12700" cap="rnd">
              <a:solidFill>
                <a:srgbClr val="000000"/>
              </a:solidFill>
              <a:prstDash val="solid"/>
              <a:headEnd type="none" w="sm" len="sm"/>
              <a:tailEnd type="none" w="sm" len="sm"/>
            </a:ln>
          </p:spPr>
        </p:sp>
        <p:sp>
          <p:nvSpPr>
            <p:cNvPr id="10" name="AutoShape 10"/>
            <p:cNvSpPr/>
            <p:nvPr/>
          </p:nvSpPr>
          <p:spPr>
            <a:xfrm>
              <a:off x="0" y="4845393"/>
              <a:ext cx="11484321" cy="0"/>
            </a:xfrm>
            <a:prstGeom prst="line">
              <a:avLst/>
            </a:prstGeom>
            <a:ln w="12700" cap="rnd">
              <a:solidFill>
                <a:srgbClr val="000000"/>
              </a:solidFill>
              <a:prstDash val="solid"/>
              <a:headEnd type="none" w="sm" len="sm"/>
              <a:tailEnd type="none" w="sm" len="sm"/>
            </a:ln>
          </p:spPr>
        </p:sp>
      </p:grpSp>
      <p:pic>
        <p:nvPicPr>
          <p:cNvPr id="12" name="Picture 12"/>
          <p:cNvPicPr>
            <a:picLocks noChangeAspect="1"/>
          </p:cNvPicPr>
          <p:nvPr/>
        </p:nvPicPr>
        <p:blipFill>
          <a:blip r:embed="rId6"/>
          <a:srcRect/>
          <a:stretch>
            <a:fillRect/>
          </a:stretch>
        </p:blipFill>
        <p:spPr>
          <a:xfrm>
            <a:off x="12492779" y="301042"/>
            <a:ext cx="2351614" cy="420351"/>
          </a:xfrm>
          <a:prstGeom prst="rect">
            <a:avLst/>
          </a:prstGeom>
        </p:spPr>
      </p:pic>
      <p:pic>
        <p:nvPicPr>
          <p:cNvPr id="13" name="Picture 13"/>
          <p:cNvPicPr>
            <a:picLocks noChangeAspect="1"/>
          </p:cNvPicPr>
          <p:nvPr/>
        </p:nvPicPr>
        <p:blipFill>
          <a:blip r:embed="rId7"/>
          <a:srcRect/>
          <a:stretch>
            <a:fillRect/>
          </a:stretch>
        </p:blipFill>
        <p:spPr>
          <a:xfrm rot="-443034">
            <a:off x="-1042513" y="-885109"/>
            <a:ext cx="6124388" cy="2181813"/>
          </a:xfrm>
          <a:prstGeom prst="rect">
            <a:avLst/>
          </a:prstGeom>
        </p:spPr>
      </p:pic>
      <p:sp>
        <p:nvSpPr>
          <p:cNvPr id="4" name="TextBox 14">
            <a:extLst>
              <a:ext uri="{FF2B5EF4-FFF2-40B4-BE49-F238E27FC236}">
                <a16:creationId xmlns:a16="http://schemas.microsoft.com/office/drawing/2014/main" id="{BADFE32C-6750-2D1F-6454-474235B90504}"/>
              </a:ext>
            </a:extLst>
          </p:cNvPr>
          <p:cNvSpPr txBox="1"/>
          <p:nvPr/>
        </p:nvSpPr>
        <p:spPr>
          <a:xfrm>
            <a:off x="-1091024" y="4218818"/>
            <a:ext cx="12575412" cy="2031325"/>
          </a:xfrm>
          <a:prstGeom prst="rect">
            <a:avLst/>
          </a:prstGeom>
        </p:spPr>
        <p:txBody>
          <a:bodyPr wrap="square" lIns="0" tIns="0" rIns="0" bIns="0" rtlCol="0" anchor="t">
            <a:spAutoFit/>
          </a:bodyPr>
          <a:lstStyle/>
          <a:p>
            <a:pPr algn="ctr" defTabSz="609630">
              <a:defRPr/>
            </a:pPr>
            <a:r>
              <a:rPr lang="en-US" sz="6600" dirty="0">
                <a:solidFill>
                  <a:srgbClr val="B6452E"/>
                </a:solidFill>
                <a:latin typeface="#9Slide04 Rokkitt ExtraBold" panose="00000900000000000000" pitchFamily="2" charset="0"/>
                <a:cs typeface="Times New Roman" panose="02020603050405020304" pitchFamily="18" charset="0"/>
              </a:rPr>
              <a:t>I. </a:t>
            </a:r>
          </a:p>
          <a:p>
            <a:pPr algn="ctr" defTabSz="609630">
              <a:defRPr/>
            </a:pPr>
            <a:r>
              <a:rPr lang="en-US" sz="6600" dirty="0" err="1">
                <a:solidFill>
                  <a:srgbClr val="B6452E"/>
                </a:solidFill>
                <a:latin typeface="#9Slide04 Rokkitt ExtraBold" panose="00000900000000000000" pitchFamily="2" charset="0"/>
                <a:cs typeface="Times New Roman" panose="02020603050405020304" pitchFamily="18" charset="0"/>
              </a:rPr>
              <a:t>Đọc</a:t>
            </a:r>
            <a:r>
              <a:rPr lang="en-US" sz="6600" dirty="0">
                <a:solidFill>
                  <a:srgbClr val="B6452E"/>
                </a:solidFill>
                <a:latin typeface="#9Slide04 Rokkitt ExtraBold" panose="00000900000000000000" pitchFamily="2" charset="0"/>
                <a:cs typeface="Times New Roman" panose="02020603050405020304" pitchFamily="18" charset="0"/>
              </a:rPr>
              <a:t> – </a:t>
            </a:r>
            <a:r>
              <a:rPr lang="en-US" sz="6600" dirty="0" err="1">
                <a:solidFill>
                  <a:srgbClr val="B6452E"/>
                </a:solidFill>
                <a:latin typeface="#9Slide04 Rokkitt ExtraBold" panose="00000900000000000000" pitchFamily="2" charset="0"/>
                <a:cs typeface="Times New Roman" panose="02020603050405020304" pitchFamily="18" charset="0"/>
              </a:rPr>
              <a:t>Tìm</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hiểu</a:t>
            </a:r>
            <a:r>
              <a:rPr lang="en-US" sz="6600" dirty="0">
                <a:solidFill>
                  <a:srgbClr val="B6452E"/>
                </a:solidFill>
                <a:latin typeface="#9Slide04 Rokkitt ExtraBold" panose="00000900000000000000" pitchFamily="2" charset="0"/>
                <a:cs typeface="Times New Roman" panose="02020603050405020304" pitchFamily="18" charset="0"/>
              </a:rPr>
              <a:t> </a:t>
            </a:r>
            <a:r>
              <a:rPr lang="en-US" sz="6600" dirty="0" err="1">
                <a:solidFill>
                  <a:srgbClr val="B6452E"/>
                </a:solidFill>
                <a:latin typeface="#9Slide04 Rokkitt ExtraBold" panose="00000900000000000000" pitchFamily="2" charset="0"/>
                <a:cs typeface="Times New Roman" panose="02020603050405020304" pitchFamily="18" charset="0"/>
              </a:rPr>
              <a:t>chung</a:t>
            </a:r>
            <a:endParaRPr lang="en-US" sz="8800" dirty="0">
              <a:solidFill>
                <a:srgbClr val="B6452E"/>
              </a:solidFill>
              <a:latin typeface="#9Slide04 Rokkitt ExtraBold" panose="00000900000000000000" pitchFamily="2" charset="0"/>
              <a:cs typeface="Times New Roman" panose="02020603050405020304" pitchFamily="18" charset="0"/>
            </a:endParaRPr>
          </a:p>
        </p:txBody>
      </p:sp>
    </p:spTree>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18310" y="2006324"/>
            <a:ext cx="8115300" cy="920958"/>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Đọc</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5" name="TextBox 9"/>
          <p:cNvSpPr txBox="1"/>
          <p:nvPr/>
        </p:nvSpPr>
        <p:spPr>
          <a:xfrm>
            <a:off x="1256919" y="3249216"/>
            <a:ext cx="9487282" cy="2031325"/>
          </a:xfrm>
          <a:prstGeom prst="rect">
            <a:avLst/>
          </a:prstGeom>
        </p:spPr>
        <p:txBody>
          <a:bodyPr wrap="square" lIns="0" tIns="0" rIns="0" bIns="0" rtlCol="0" anchor="t">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 GV </a:t>
            </a:r>
            <a:r>
              <a:rPr lang="en-US" sz="4400" dirty="0" err="1">
                <a:solidFill>
                  <a:srgbClr val="000000"/>
                </a:solidFill>
                <a:latin typeface="Times New Roman" panose="02020603050405020304" pitchFamily="18" charset="0"/>
                <a:cs typeface="Times New Roman" panose="02020603050405020304" pitchFamily="18" charset="0"/>
              </a:rPr>
              <a:t>tổ</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sinh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đọc</a:t>
            </a:r>
            <a:r>
              <a:rPr lang="en-US" sz="4400" dirty="0">
                <a:solidFill>
                  <a:srgbClr val="000000"/>
                </a:solidFill>
                <a:latin typeface="Times New Roman" panose="02020603050405020304" pitchFamily="18" charset="0"/>
                <a:cs typeface="Times New Roman" panose="02020603050405020304" pitchFamily="18" charset="0"/>
              </a:rPr>
              <a:t> to,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ràng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được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thái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cảm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từng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vật</a:t>
            </a:r>
            <a:r>
              <a:rPr lang="en-US" sz="4400" dirty="0">
                <a:solidFill>
                  <a:srgbClr val="000000"/>
                </a:solidFill>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435321" y="-1562656"/>
            <a:ext cx="4242062" cy="4114800"/>
          </a:xfrm>
          <a:prstGeom prst="rect">
            <a:avLst/>
          </a:prstGeom>
        </p:spPr>
      </p:pic>
      <p:pic>
        <p:nvPicPr>
          <p:cNvPr id="2" name="Picture 1"/>
          <p:cNvPicPr>
            <a:picLocks noChangeAspect="1"/>
          </p:cNvPicPr>
          <p:nvPr/>
        </p:nvPicPr>
        <p:blipFill>
          <a:blip r:embed="rId8"/>
          <a:stretch>
            <a:fillRect/>
          </a:stretch>
        </p:blipFill>
        <p:spPr>
          <a:xfrm>
            <a:off x="6029389" y="138548"/>
            <a:ext cx="648670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3"/>
          <a:srcRect/>
          <a:stretch>
            <a:fillRect/>
          </a:stretch>
        </p:blipFill>
        <p:spPr>
          <a:xfrm>
            <a:off x="12072085" y="8811327"/>
            <a:ext cx="7262848" cy="1272718"/>
          </a:xfrm>
          <a:prstGeom prst="rect">
            <a:avLst/>
          </a:prstGeom>
        </p:spPr>
      </p:pic>
      <p:sp>
        <p:nvSpPr>
          <p:cNvPr id="4" name="TextBox 4"/>
          <p:cNvSpPr txBox="1"/>
          <p:nvPr/>
        </p:nvSpPr>
        <p:spPr>
          <a:xfrm>
            <a:off x="1131093" y="2234953"/>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b. </a:t>
            </a:r>
            <a:r>
              <a:rPr lang="en-US" sz="5400" b="1" dirty="0" err="1">
                <a:solidFill>
                  <a:srgbClr val="000000"/>
                </a:solidFill>
                <a:latin typeface="Times New Roman" panose="02020603050405020304" pitchFamily="18" charset="0"/>
                <a:cs typeface="Times New Roman" panose="02020603050405020304" pitchFamily="18" charset="0"/>
              </a:rPr>
              <a:t>Chú</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thích</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4"/>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4"/>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5"/>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6"/>
          <a:srcRect/>
          <a:stretch>
            <a:fillRect/>
          </a:stretch>
        </p:blipFill>
        <p:spPr>
          <a:xfrm rot="4272541">
            <a:off x="3095755" y="422004"/>
            <a:ext cx="895930" cy="924831"/>
          </a:xfrm>
          <a:prstGeom prst="rect">
            <a:avLst/>
          </a:prstGeom>
        </p:spPr>
      </p:pic>
      <p:pic>
        <p:nvPicPr>
          <p:cNvPr id="10" name="Picture 3"/>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774138" y="-1216526"/>
            <a:ext cx="3560795" cy="3489579"/>
          </a:xfrm>
          <a:prstGeom prst="rect">
            <a:avLst/>
          </a:prstGeom>
        </p:spPr>
      </p:pic>
      <p:pic>
        <p:nvPicPr>
          <p:cNvPr id="2" name="Picture 1"/>
          <p:cNvPicPr>
            <a:picLocks noChangeAspect="1"/>
          </p:cNvPicPr>
          <p:nvPr/>
        </p:nvPicPr>
        <p:blipFill>
          <a:blip r:embed="rId9"/>
          <a:stretch>
            <a:fillRect/>
          </a:stretch>
        </p:blipFill>
        <p:spPr>
          <a:xfrm>
            <a:off x="6400800" y="37687"/>
            <a:ext cx="6486706" cy="2139881"/>
          </a:xfrm>
          <a:prstGeom prst="rect">
            <a:avLst/>
          </a:prstGeom>
        </p:spPr>
      </p:pic>
    </p:spTree>
    <p:extLst>
      <p:ext uri="{BB962C8B-B14F-4D97-AF65-F5344CB8AC3E}">
        <p14:creationId xmlns:p14="http://schemas.microsoft.com/office/powerpoint/2010/main" val="34416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580" y="1670614"/>
            <a:ext cx="17882839"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chỗ</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a:t>
            </a:r>
          </a:p>
          <a:p>
            <a:pPr algn="ct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gia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người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huy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cấp</a:t>
            </a:r>
            <a:r>
              <a:rPr lang="en-US" sz="4400" i="1" dirty="0">
                <a:latin typeface="Times New Roman" panose="02020603050405020304" pitchFamily="18" charset="0"/>
                <a:cs typeface="Times New Roman" panose="02020603050405020304" pitchFamily="18" charset="0"/>
              </a:rPr>
              <a:t> cap, </a:t>
            </a:r>
            <a:r>
              <a:rPr lang="en-US" sz="4400" i="1" dirty="0" err="1">
                <a:latin typeface="Times New Roman" panose="02020603050405020304" pitchFamily="18" charset="0"/>
                <a:cs typeface="Times New Roman" panose="02020603050405020304" pitchFamily="18" charset="0"/>
              </a:rPr>
              <a:t>nô</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tì</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lệnh</a:t>
            </a:r>
            <a:r>
              <a:rPr lang="en-US" sz="4400" i="1"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452652" y="3674570"/>
            <a:ext cx="17044354"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1. .....................: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tớ</a:t>
            </a:r>
            <a:r>
              <a:rPr lang="en-US" sz="4400" dirty="0">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itchFamily="18" charset="0"/>
              </a:rPr>
              <a:t>phục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dịch</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nhà</a:t>
            </a:r>
            <a:r>
              <a:rPr lang="en-US" sz="4400" dirty="0">
                <a:solidFill>
                  <a:prstClr val="black"/>
                </a:solidFill>
                <a:latin typeface="Times New Roman" panose="02020603050405020304" pitchFamily="18" charset="0"/>
                <a:cs typeface="Times New Roman" pitchFamily="18" charset="0"/>
              </a:rPr>
              <a:t> hay </a:t>
            </a:r>
            <a:r>
              <a:rPr lang="en-US" sz="4400" dirty="0" err="1">
                <a:solidFill>
                  <a:prstClr val="black"/>
                </a:solidFill>
                <a:latin typeface="Times New Roman" panose="02020603050405020304" pitchFamily="18" charset="0"/>
                <a:cs typeface="Times New Roman" pitchFamily="18" charset="0"/>
              </a:rPr>
              <a:t>trong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điền</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trang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thái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ấp</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của</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quý</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tộc</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thời</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phong</a:t>
            </a:r>
            <a:r>
              <a:rPr lang="en-US" sz="4400" dirty="0">
                <a:solidFill>
                  <a:prstClr val="black"/>
                </a:solidFill>
                <a:latin typeface="Times New Roman" panose="02020603050405020304" pitchFamily="18" charset="0"/>
                <a:cs typeface="Times New Roman" pitchFamily="18" charset="0"/>
              </a:rPr>
              <a:t> </a:t>
            </a:r>
            <a:r>
              <a:rPr lang="en-US" sz="4400" dirty="0" err="1">
                <a:solidFill>
                  <a:prstClr val="black"/>
                </a:solidFill>
                <a:latin typeface="Times New Roman" panose="02020603050405020304" pitchFamily="18" charset="0"/>
                <a:cs typeface="Times New Roman" pitchFamily="18" charset="0"/>
              </a:rPr>
              <a:t>kiến</a:t>
            </a:r>
            <a:r>
              <a:rPr lang="en-US" sz="4400" dirty="0">
                <a:solidFill>
                  <a:prstClr val="black"/>
                </a:solidFill>
                <a:latin typeface="Times New Roman" panose="02020603050405020304" pitchFamily="18" charset="0"/>
                <a:cs typeface="Times New Roman"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2. </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dưới</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3. ...........................: </a:t>
            </a:r>
            <a:r>
              <a:rPr lang="en-US" sz="4400" dirty="0" err="1">
                <a:latin typeface="Times New Roman" panose="02020603050405020304" pitchFamily="18" charset="0"/>
                <a:cs typeface="Times New Roman" panose="02020603050405020304" pitchFamily="18" charset="0"/>
              </a:rPr>
              <a:t>mệnh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doanh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ngũ</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4. ..................: </a:t>
            </a:r>
            <a:r>
              <a:rPr lang="en-US" sz="4400" dirty="0" err="1">
                <a:latin typeface="Times New Roman" panose="02020603050405020304" pitchFamily="18" charset="0"/>
                <a:cs typeface="Times New Roman" panose="02020603050405020304" pitchFamily="18" charset="0"/>
              </a:rPr>
              <a:t>nô</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dirty="0">
              <a:latin typeface="Times New Roman" panose="02020603050405020304" pitchFamily="18" charset="0"/>
              <a:cs typeface="Times New Roman" panose="02020603050405020304" pitchFamily="18" charset="0"/>
            </a:endParaRPr>
          </a:p>
        </p:txBody>
      </p:sp>
      <p:pic>
        <p:nvPicPr>
          <p:cNvPr id="5" name="Picture 12"/>
          <p:cNvPicPr>
            <a:picLocks noChangeAspect="1"/>
          </p:cNvPicPr>
          <p:nvPr/>
        </p:nvPicPr>
        <p:blipFill>
          <a:blip r:embed="rId3"/>
          <a:srcRect/>
          <a:stretch>
            <a:fillRect/>
          </a:stretch>
        </p:blipFill>
        <p:spPr>
          <a:xfrm rot="673482">
            <a:off x="14830309" y="7998350"/>
            <a:ext cx="1713516" cy="4104230"/>
          </a:xfrm>
          <a:prstGeom prst="rect">
            <a:avLst/>
          </a:prstGeom>
        </p:spPr>
      </p:pic>
      <p:pic>
        <p:nvPicPr>
          <p:cNvPr id="6" name="Picture 13"/>
          <p:cNvPicPr>
            <a:picLocks noChangeAspect="1"/>
          </p:cNvPicPr>
          <p:nvPr/>
        </p:nvPicPr>
        <p:blipFill>
          <a:blip r:embed="rId4"/>
          <a:srcRect/>
          <a:stretch>
            <a:fillRect/>
          </a:stretch>
        </p:blipFill>
        <p:spPr>
          <a:xfrm>
            <a:off x="13563600" y="10296452"/>
            <a:ext cx="2123466" cy="926048"/>
          </a:xfrm>
          <a:prstGeom prst="rect">
            <a:avLst/>
          </a:prstGeom>
        </p:spPr>
      </p:pic>
      <p:pic>
        <p:nvPicPr>
          <p:cNvPr id="7" name="Picture 11"/>
          <p:cNvPicPr>
            <a:picLocks noChangeAspect="1"/>
          </p:cNvPicPr>
          <p:nvPr/>
        </p:nvPicPr>
        <p:blipFill>
          <a:blip r:embed="rId5"/>
          <a:srcRect/>
          <a:stretch>
            <a:fillRect/>
          </a:stretch>
        </p:blipFill>
        <p:spPr>
          <a:xfrm rot="-74184" flipH="1">
            <a:off x="-2035128" y="-312905"/>
            <a:ext cx="8220775" cy="1585435"/>
          </a:xfrm>
          <a:prstGeom prst="rect">
            <a:avLst/>
          </a:prstGeom>
        </p:spPr>
      </p:pic>
      <p:pic>
        <p:nvPicPr>
          <p:cNvPr id="8" name="Picture 14"/>
          <p:cNvPicPr>
            <a:picLocks noChangeAspect="1"/>
          </p:cNvPicPr>
          <p:nvPr/>
        </p:nvPicPr>
        <p:blipFill>
          <a:blip r:embed="rId6"/>
          <a:srcRect/>
          <a:stretch>
            <a:fillRect/>
          </a:stretch>
        </p:blipFill>
        <p:spPr>
          <a:xfrm flipH="1">
            <a:off x="-2959445" y="368173"/>
            <a:ext cx="7262848" cy="1272718"/>
          </a:xfrm>
          <a:prstGeom prst="rect">
            <a:avLst/>
          </a:prstGeom>
        </p:spPr>
      </p:pic>
      <p:sp>
        <p:nvSpPr>
          <p:cNvPr id="12" name="TextBox 11"/>
          <p:cNvSpPr txBox="1"/>
          <p:nvPr/>
        </p:nvSpPr>
        <p:spPr>
          <a:xfrm>
            <a:off x="790994" y="7486110"/>
            <a:ext cx="3008003" cy="769441"/>
          </a:xfrm>
          <a:prstGeom prst="rect">
            <a:avLst/>
          </a:prstGeom>
          <a:noFill/>
        </p:spPr>
        <p:txBody>
          <a:bodyPr wrap="square" rtlCol="0">
            <a:spAutoFit/>
          </a:bodyPr>
          <a:lstStyle/>
          <a:p>
            <a:pPr algn="ctr"/>
            <a:r>
              <a:rPr lang="en-US" sz="4400" b="1" i="1" dirty="0">
                <a:solidFill>
                  <a:srgbClr val="FF0000"/>
                </a:solidFill>
                <a:latin typeface="Times New Roman" panose="02020603050405020304" pitchFamily="18" charset="0"/>
                <a:cs typeface="Times New Roman" panose="02020603050405020304" pitchFamily="18" charset="0"/>
              </a:rPr>
              <a:t>Gia </a:t>
            </a:r>
            <a:r>
              <a:rPr lang="en-US" sz="4400" b="1" i="1" dirty="0" err="1">
                <a:solidFill>
                  <a:srgbClr val="FF0000"/>
                </a:solidFill>
                <a:latin typeface="Times New Roman" panose="02020603050405020304" pitchFamily="18" charset="0"/>
                <a:cs typeface="Times New Roman" panose="02020603050405020304" pitchFamily="18" charset="0"/>
              </a:rPr>
              <a:t>nô</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6202940"/>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Bản</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434926" y="5580340"/>
            <a:ext cx="748987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người</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chỉ</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huy</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cấp</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cao</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1112504" y="3355044"/>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Nô</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tì</a:t>
            </a:r>
            <a:endParaRPr lang="en-US" sz="4400" b="1" i="1" dirty="0">
              <a:solidFill>
                <a:srgbClr val="FF0000"/>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stretch>
            <a:fillRect/>
          </a:stretch>
        </p:blipFill>
        <p:spPr>
          <a:xfrm>
            <a:off x="0" y="501567"/>
            <a:ext cx="17301948" cy="1286367"/>
          </a:xfrm>
          <a:prstGeom prst="rect">
            <a:avLst/>
          </a:prstGeom>
        </p:spPr>
      </p:pic>
      <p:sp>
        <p:nvSpPr>
          <p:cNvPr id="20" name="TextBox 19">
            <a:extLst>
              <a:ext uri="{FF2B5EF4-FFF2-40B4-BE49-F238E27FC236}">
                <a16:creationId xmlns:a16="http://schemas.microsoft.com/office/drawing/2014/main" id="{7AC5287D-11E8-FED5-08BD-CC174699148D}"/>
              </a:ext>
            </a:extLst>
          </p:cNvPr>
          <p:cNvSpPr txBox="1"/>
          <p:nvPr/>
        </p:nvSpPr>
        <p:spPr>
          <a:xfrm>
            <a:off x="1295400" y="4857322"/>
            <a:ext cx="3008003" cy="769441"/>
          </a:xfrm>
          <a:prstGeom prst="rect">
            <a:avLst/>
          </a:prstGeom>
          <a:noFill/>
        </p:spPr>
        <p:txBody>
          <a:bodyPr wrap="square" rtlCol="0">
            <a:spAutoFit/>
          </a:bodyPr>
          <a:lstStyle/>
          <a:p>
            <a:pPr algn="ctr"/>
            <a:r>
              <a:rPr lang="en-US" sz="4400" b="1" i="1" dirty="0" err="1">
                <a:solidFill>
                  <a:srgbClr val="FF0000"/>
                </a:solidFill>
                <a:latin typeface="Times New Roman" panose="02020603050405020304" pitchFamily="18" charset="0"/>
                <a:cs typeface="Times New Roman" panose="02020603050405020304" pitchFamily="18" charset="0"/>
              </a:rPr>
              <a:t>Đạo</a:t>
            </a:r>
            <a:r>
              <a:rPr lang="en-US" sz="4400" b="1" i="1" dirty="0">
                <a:solidFill>
                  <a:srgbClr val="FF0000"/>
                </a:solidFill>
                <a:latin typeface="Times New Roman" panose="02020603050405020304" pitchFamily="18" charset="0"/>
                <a:cs typeface="Times New Roman" panose="02020603050405020304" pitchFamily="18" charset="0"/>
              </a:rPr>
              <a:t> </a:t>
            </a:r>
            <a:r>
              <a:rPr lang="en-US" sz="4400" b="1" i="1" dirty="0" err="1">
                <a:solidFill>
                  <a:srgbClr val="FF0000"/>
                </a:solidFill>
                <a:latin typeface="Times New Roman" panose="02020603050405020304" pitchFamily="18" charset="0"/>
                <a:cs typeface="Times New Roman" panose="02020603050405020304" pitchFamily="18" charset="0"/>
              </a:rPr>
              <a:t>lệnh</a:t>
            </a:r>
            <a:endParaRPr lang="en-US" sz="4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240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5" grpId="0"/>
      <p:bldP spid="1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133863" y="2053152"/>
            <a:ext cx="8115300" cy="902876"/>
          </a:xfrm>
          <a:prstGeom prst="rect">
            <a:avLst/>
          </a:prstGeom>
        </p:spPr>
        <p:txBody>
          <a:bodyPr lIns="0" tIns="0" rIns="0" bIns="0" rtlCol="0" anchor="t">
            <a:spAutoFit/>
          </a:bodyPr>
          <a:lstStyle/>
          <a:p>
            <a:pPr>
              <a:lnSpc>
                <a:spcPts val="7746"/>
              </a:lnSpc>
            </a:pPr>
            <a:r>
              <a:rPr lang="en-US" sz="5400" b="1" dirty="0">
                <a:solidFill>
                  <a:srgbClr val="000000"/>
                </a:solidFill>
                <a:latin typeface="Times New Roman" panose="02020603050405020304" pitchFamily="18" charset="0"/>
                <a:cs typeface="Times New Roman" panose="02020603050405020304" pitchFamily="18" charset="0"/>
              </a:rPr>
              <a:t>a. </a:t>
            </a:r>
            <a:r>
              <a:rPr lang="en-US" sz="5400" b="1" dirty="0" err="1">
                <a:solidFill>
                  <a:srgbClr val="000000"/>
                </a:solidFill>
                <a:latin typeface="Times New Roman" panose="02020603050405020304" pitchFamily="18" charset="0"/>
                <a:cs typeface="Times New Roman" panose="02020603050405020304" pitchFamily="18" charset="0"/>
              </a:rPr>
              <a:t>Tác</a:t>
            </a:r>
            <a:r>
              <a:rPr lang="en-US" sz="5400" b="1" dirty="0">
                <a:solidFill>
                  <a:srgbClr val="000000"/>
                </a:solidFill>
                <a:latin typeface="Times New Roman" panose="02020603050405020304" pitchFamily="18" charset="0"/>
                <a:cs typeface="Times New Roman" panose="02020603050405020304" pitchFamily="18" charset="0"/>
              </a:rPr>
              <a:t> </a:t>
            </a:r>
            <a:r>
              <a:rPr lang="en-US" sz="5400" b="1" dirty="0" err="1">
                <a:solidFill>
                  <a:srgbClr val="000000"/>
                </a:solidFill>
                <a:latin typeface="Times New Roman" panose="02020603050405020304" pitchFamily="18" charset="0"/>
                <a:cs typeface="Times New Roman" panose="02020603050405020304" pitchFamily="18" charset="0"/>
              </a:rPr>
              <a:t>giả</a:t>
            </a:r>
            <a:endParaRPr lang="en-US" sz="5400" b="1" dirty="0">
              <a:solidFill>
                <a:srgbClr val="00000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3"/>
          <a:srcRect/>
          <a:stretch>
            <a:fillRect/>
          </a:stretch>
        </p:blipFill>
        <p:spPr>
          <a:xfrm rot="-688326">
            <a:off x="12283129" y="8599978"/>
            <a:ext cx="8137257" cy="2939584"/>
          </a:xfrm>
          <a:prstGeom prst="rect">
            <a:avLst/>
          </a:prstGeom>
        </p:spPr>
      </p:pic>
      <p:pic>
        <p:nvPicPr>
          <p:cNvPr id="9" name="Picture 9"/>
          <p:cNvPicPr>
            <a:picLocks noChangeAspect="1"/>
          </p:cNvPicPr>
          <p:nvPr/>
        </p:nvPicPr>
        <p:blipFill>
          <a:blip r:embed="rId3"/>
          <a:srcRect/>
          <a:stretch>
            <a:fillRect/>
          </a:stretch>
        </p:blipFill>
        <p:spPr>
          <a:xfrm rot="-854632" flipH="1">
            <a:off x="-1992983" y="-1065191"/>
            <a:ext cx="7508688" cy="2712514"/>
          </a:xfrm>
          <a:prstGeom prst="rect">
            <a:avLst/>
          </a:prstGeom>
        </p:spPr>
      </p:pic>
      <p:pic>
        <p:nvPicPr>
          <p:cNvPr id="11" name="Picture 11"/>
          <p:cNvPicPr>
            <a:picLocks noChangeAspect="1"/>
          </p:cNvPicPr>
          <p:nvPr/>
        </p:nvPicPr>
        <p:blipFill>
          <a:blip r:embed="rId4"/>
          <a:srcRect/>
          <a:stretch>
            <a:fillRect/>
          </a:stretch>
        </p:blipFill>
        <p:spPr>
          <a:xfrm rot="1320136">
            <a:off x="679877" y="462431"/>
            <a:ext cx="1204884" cy="1492117"/>
          </a:xfrm>
          <a:prstGeom prst="rect">
            <a:avLst/>
          </a:prstGeom>
        </p:spPr>
      </p:pic>
      <p:pic>
        <p:nvPicPr>
          <p:cNvPr id="12" name="Picture 12"/>
          <p:cNvPicPr>
            <a:picLocks noChangeAspect="1"/>
          </p:cNvPicPr>
          <p:nvPr/>
        </p:nvPicPr>
        <p:blipFill>
          <a:blip r:embed="rId5"/>
          <a:srcRect/>
          <a:stretch>
            <a:fillRect/>
          </a:stretch>
        </p:blipFill>
        <p:spPr>
          <a:xfrm rot="4272541">
            <a:off x="3095755" y="422004"/>
            <a:ext cx="895930" cy="924831"/>
          </a:xfrm>
          <a:prstGeom prst="rect">
            <a:avLst/>
          </a:prstGeom>
        </p:spPr>
      </p:pic>
      <p:sp>
        <p:nvSpPr>
          <p:cNvPr id="16" name="TextBox 4"/>
          <p:cNvSpPr txBox="1"/>
          <p:nvPr/>
        </p:nvSpPr>
        <p:spPr>
          <a:xfrm>
            <a:off x="6390289" y="3410342"/>
            <a:ext cx="11363592" cy="5972341"/>
          </a:xfrm>
          <a:prstGeom prst="rect">
            <a:avLst/>
          </a:prstGeom>
        </p:spPr>
        <p:txBody>
          <a:bodyPr wrap="square" lIns="0" tIns="0" rIns="0" bIns="0" rtlCol="0" anchor="t">
            <a:spAutoFit/>
          </a:bodyPr>
          <a:lstStyle/>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Hà Ân </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(1928- 2011)</a:t>
            </a: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T</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ên thật là Hoàng Hiển Mô</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Q</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uê ở Hà Nội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L</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à một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nhà</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en-US" sz="4400" kern="0" dirty="0" err="1">
                <a:solidFill>
                  <a:schemeClr val="tx1">
                    <a:lumMod val="95000"/>
                    <a:lumOff val="5000"/>
                  </a:schemeClr>
                </a:solidFill>
                <a:latin typeface="Times New Roman" panose="02020603050405020304" pitchFamily="18" charset="0"/>
                <a:cs typeface="Times New Roman" panose="02020603050405020304" pitchFamily="18" charset="0"/>
                <a:sym typeface="Arial"/>
              </a:rPr>
              <a:t>giáo</a:t>
            </a: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nhà văn Việt Nam. </a:t>
            </a:r>
            <a:endPar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endParaRPr>
          </a:p>
          <a:p>
            <a:pPr algn="just" defTabSz="685800">
              <a:lnSpc>
                <a:spcPct val="150000"/>
              </a:lnSpc>
              <a:buClr>
                <a:srgbClr val="000000"/>
              </a:buClr>
            </a:pPr>
            <a:r>
              <a:rPr lang="en-US"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 </a:t>
            </a:r>
            <a:r>
              <a:rPr lang="vi-VN" sz="4400" kern="0" dirty="0">
                <a:solidFill>
                  <a:schemeClr val="tx1">
                    <a:lumMod val="95000"/>
                    <a:lumOff val="5000"/>
                  </a:schemeClr>
                </a:solidFill>
                <a:latin typeface="Times New Roman" panose="02020603050405020304" pitchFamily="18" charset="0"/>
                <a:cs typeface="Times New Roman" panose="02020603050405020304" pitchFamily="18" charset="0"/>
                <a:sym typeface="Arial"/>
              </a:rPr>
              <a:t>Ông nổi tiếng với các tác phẩm tiểu thuyết lịch sử, truyện kể lịch sử và dã sử.</a:t>
            </a:r>
          </a:p>
        </p:txBody>
      </p:sp>
      <p:pic>
        <p:nvPicPr>
          <p:cNvPr id="5" name="Picture 4"/>
          <p:cNvPicPr>
            <a:picLocks noChangeAspect="1"/>
          </p:cNvPicPr>
          <p:nvPr/>
        </p:nvPicPr>
        <p:blipFill>
          <a:blip r:embed="rId6"/>
          <a:stretch>
            <a:fillRect/>
          </a:stretch>
        </p:blipFill>
        <p:spPr>
          <a:xfrm>
            <a:off x="6005810" y="24179"/>
            <a:ext cx="6486706" cy="2139881"/>
          </a:xfrm>
          <a:prstGeom prst="rect">
            <a:avLst/>
          </a:prstGeom>
        </p:spPr>
      </p:pic>
      <p:pic>
        <p:nvPicPr>
          <p:cNvPr id="2050" name="Picture 2" descr="Nhà văn hiện đại Việt Nam Hà Ân">
            <a:extLst>
              <a:ext uri="{FF2B5EF4-FFF2-40B4-BE49-F238E27FC236}">
                <a16:creationId xmlns:a16="http://schemas.microsoft.com/office/drawing/2014/main" id="{6F7A1A0E-E84E-E752-9B7E-B711621B69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66"/>
          <a:stretch/>
        </p:blipFill>
        <p:spPr bwMode="auto">
          <a:xfrm>
            <a:off x="940657" y="3380197"/>
            <a:ext cx="4797146" cy="646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1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869</TotalTime>
  <Words>1854</Words>
  <Application>Microsoft Office PowerPoint</Application>
  <PresentationFormat>Custom</PresentationFormat>
  <Paragraphs>265</Paragraphs>
  <Slides>40</Slides>
  <Notes>39</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40</vt:i4>
      </vt:variant>
    </vt:vector>
  </HeadingPairs>
  <TitlesOfParts>
    <vt:vector size="54" baseType="lpstr">
      <vt:lpstr>Tahoma</vt:lpstr>
      <vt:lpstr>#9Slide04 Podkova SemiBold</vt:lpstr>
      <vt:lpstr>#9Slide04 Rokkitt</vt:lpstr>
      <vt:lpstr>Calibri Light</vt:lpstr>
      <vt:lpstr>#9Slide04 Rokkitt ExtraBold</vt:lpstr>
      <vt:lpstr>Calibri</vt:lpstr>
      <vt:lpstr>#9Slide05 Good Vibes Pro</vt:lpstr>
      <vt:lpstr>Wingdings</vt:lpstr>
      <vt:lpstr>#9Slide04 Manuale</vt:lpstr>
      <vt:lpstr>Arial</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Lá cờ thêu sáu chữ vàng</dc:title>
  <cp:lastModifiedBy>Admin</cp:lastModifiedBy>
  <cp:revision>89</cp:revision>
  <dcterms:created xsi:type="dcterms:W3CDTF">2006-08-16T00:00:00Z</dcterms:created>
  <dcterms:modified xsi:type="dcterms:W3CDTF">2024-02-08T13:52:34Z</dcterms:modified>
  <dc:identifier>DAFf2_-uKMI</dc:identifier>
</cp:coreProperties>
</file>