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71" r:id="rId3"/>
    <p:sldId id="256" r:id="rId4"/>
    <p:sldId id="275" r:id="rId5"/>
    <p:sldId id="302" r:id="rId6"/>
    <p:sldId id="345" r:id="rId7"/>
    <p:sldId id="346" r:id="rId8"/>
    <p:sldId id="347" r:id="rId10"/>
    <p:sldId id="281" r:id="rId11"/>
    <p:sldId id="315" r:id="rId12"/>
    <p:sldId id="316" r:id="rId13"/>
    <p:sldId id="338" r:id="rId14"/>
    <p:sldId id="283" r:id="rId15"/>
    <p:sldId id="276" r:id="rId16"/>
    <p:sldId id="348" r:id="rId17"/>
    <p:sldId id="326" r:id="rId18"/>
    <p:sldId id="298" r:id="rId19"/>
    <p:sldId id="327" r:id="rId20"/>
    <p:sldId id="331" r:id="rId21"/>
    <p:sldId id="349" r:id="rId22"/>
    <p:sldId id="313" r:id="rId23"/>
    <p:sldId id="350" r:id="rId24"/>
    <p:sldId id="314" r:id="rId25"/>
    <p:sldId id="351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F7941E"/>
    <a:srgbClr val="048DA4"/>
    <a:srgbClr val="FFDAAB"/>
    <a:srgbClr val="CBEAF0"/>
    <a:srgbClr val="48C0B6"/>
    <a:srgbClr val="FBB04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ENERGY SOURCES</a:t>
          </a:r>
        </a:p>
      </dgm:t>
    </dgm:pt>
    <dgm:pt modelId="{961517A1-E814-4B7E-A5D8-DA435C766227}" cxnId="{7F66552D-1C11-4D5F-9135-8A8635AC0836}" type="parTrans">
      <dgm:prSet/>
      <dgm:spPr/>
      <dgm:t>
        <a:bodyPr/>
        <a:lstStyle/>
        <a:p>
          <a:endParaRPr lang="en-US"/>
        </a:p>
      </dgm:t>
    </dgm:pt>
    <dgm:pt modelId="{10A80970-D021-4F8B-954E-4B49EE1CDE1D}" cxnId="{7F66552D-1C11-4D5F-9135-8A8635AC0836}" type="sibTrans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TYPES OF ENERGY</a:t>
          </a:r>
        </a:p>
      </dgm:t>
    </dgm:pt>
    <dgm:pt modelId="{22089469-5445-4D8B-99BD-E1622C43E548}" cxnId="{9D7B226F-F060-4C81-A130-8A3BCD9D231B}" type="parTrans">
      <dgm:prSet/>
      <dgm:spPr/>
      <dgm:t>
        <a:bodyPr/>
        <a:lstStyle/>
        <a:p>
          <a:endParaRPr lang="en-US"/>
        </a:p>
      </dgm:t>
    </dgm:pt>
    <dgm:pt modelId="{3236EDA7-D232-4A3C-B9FE-787F36C40C84}" cxnId="{9D7B226F-F060-4C81-A130-8A3BCD9D231B}" type="sibTrans">
      <dgm:prSet/>
      <dgm:spPr/>
      <dgm:t>
        <a:bodyPr/>
        <a:lstStyle/>
        <a:p>
          <a:endParaRPr lang="en-US"/>
        </a:p>
      </dgm:t>
    </dgm:pt>
    <dgm:pt modelId="{4D34579A-D08A-4E9D-B0CA-6D1F986E746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SOURCES OF ENERGY</a:t>
          </a:r>
        </a:p>
      </dgm:t>
    </dgm:pt>
    <dgm:pt modelId="{3767878D-9188-4EDE-B794-72364805D09D}" cxnId="{BB3C0FA3-C3DB-4E00-BBDB-FA07DC035DB4}" type="parTrans">
      <dgm:prSet/>
      <dgm:spPr/>
      <dgm:t>
        <a:bodyPr/>
        <a:lstStyle/>
        <a:p>
          <a:endParaRPr lang="en-US"/>
        </a:p>
      </dgm:t>
    </dgm:pt>
    <dgm:pt modelId="{03C441E1-2E66-4223-BDC5-7A7459FED054}" cxnId="{BB3C0FA3-C3DB-4E00-BBDB-FA07DC035DB4}" type="sibTrans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cxnId="{8EF0B0FD-B369-4C4B-902F-A2C3C5176AF4}" type="parTrans">
      <dgm:prSet/>
      <dgm:spPr/>
      <dgm:t>
        <a:bodyPr/>
        <a:lstStyle/>
        <a:p>
          <a:endParaRPr lang="en-US"/>
        </a:p>
      </dgm:t>
    </dgm:pt>
    <dgm:pt modelId="{261669B4-91E3-4539-BDF7-CC9329C53401}" cxnId="{8EF0B0FD-B369-4C4B-902F-A2C3C5176AF4}" type="sibTrans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cxnId="{ABD22CF5-0318-4A3D-8323-74021E22373D}" type="parTrans">
      <dgm:prSet/>
      <dgm:spPr/>
      <dgm:t>
        <a:bodyPr/>
        <a:lstStyle/>
        <a:p>
          <a:endParaRPr lang="en-US"/>
        </a:p>
      </dgm:t>
    </dgm:pt>
    <dgm:pt modelId="{6048DCAA-ECF9-4987-98AE-35B97655FD38}" cxnId="{ABD22CF5-0318-4A3D-8323-74021E22373D}" type="sibTrans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2"/>
      <dgm:spPr/>
      <dgm:t>
        <a:bodyPr/>
        <a:lstStyle/>
        <a:p>
          <a:endParaRPr lang="en-US"/>
        </a:p>
      </dgm:t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2"/>
      <dgm:spPr/>
      <dgm:t>
        <a:bodyPr/>
        <a:lstStyle/>
        <a:p>
          <a:endParaRPr lang="en-US"/>
        </a:p>
      </dgm:t>
    </dgm:pt>
    <dgm:pt modelId="{EE8BFEBA-4E6C-40E1-B342-40D339E029FF}" type="pres">
      <dgm:prSet presAssocID="{AFB6757D-97B1-4663-A950-106220254434}" presName="hierChild3" presStyleCnt="0"/>
      <dgm:spPr/>
    </dgm:pt>
    <dgm:pt modelId="{4C2B9838-41FE-4EE2-9A9D-BC6DCDD3E863}" type="pres">
      <dgm:prSet presAssocID="{3767878D-9188-4EDE-B794-72364805D09D}" presName="Name19" presStyleLbl="parChTrans1D2" presStyleIdx="1" presStyleCnt="2"/>
      <dgm:spPr/>
      <dgm:t>
        <a:bodyPr/>
        <a:lstStyle/>
        <a:p>
          <a:endParaRPr lang="en-US"/>
        </a:p>
      </dgm:t>
    </dgm:pt>
    <dgm:pt modelId="{CC28B766-D66F-479F-A521-8ED68EAC9F59}" type="pres">
      <dgm:prSet presAssocID="{4D34579A-D08A-4E9D-B0CA-6D1F986E7460}" presName="Name21" presStyleCnt="0"/>
      <dgm:spPr/>
    </dgm:pt>
    <dgm:pt modelId="{0DCA6F82-B375-4D77-8B4B-7D3A033CD767}" type="pres">
      <dgm:prSet presAssocID="{4D34579A-D08A-4E9D-B0CA-6D1F986E7460}" presName="level2Shape" presStyleLbl="node2" presStyleIdx="1" presStyleCnt="2"/>
      <dgm:spPr/>
      <dgm:t>
        <a:bodyPr/>
        <a:lstStyle/>
        <a:p>
          <a:endParaRPr lang="en-US"/>
        </a:p>
      </dgm:t>
    </dgm:pt>
    <dgm:pt modelId="{8C68B5F7-6840-4E78-828F-43F0C96BF673}" type="pres">
      <dgm:prSet presAssocID="{4D34579A-D08A-4E9D-B0CA-6D1F986E7460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  <dgm:t>
        <a:bodyPr/>
        <a:lstStyle/>
        <a:p>
          <a:endParaRPr lang="en-US"/>
        </a:p>
      </dgm:t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  <dgm:t>
        <a:bodyPr/>
        <a:lstStyle/>
        <a:p>
          <a:endParaRPr lang="en-US"/>
        </a:p>
      </dgm:t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040F6C0-C1CE-4C72-8EEF-5ADAA1E5955F}" type="presOf" srcId="{4D34579A-D08A-4E9D-B0CA-6D1F986E7460}" destId="{0DCA6F82-B375-4D77-8B4B-7D3A033CD767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CA601583-C0E3-438D-8BC3-73D26F7578F7}" type="presOf" srcId="{3767878D-9188-4EDE-B794-72364805D09D}" destId="{4C2B9838-41FE-4EE2-9A9D-BC6DCDD3E863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BB3C0FA3-C3DB-4E00-BBDB-FA07DC035DB4}" srcId="{66138440-8C7F-42A6-AFCE-20CD97ADA595}" destId="{4D34579A-D08A-4E9D-B0CA-6D1F986E7460}" srcOrd="1" destOrd="0" parTransId="{3767878D-9188-4EDE-B794-72364805D09D}" sibTransId="{03C441E1-2E66-4223-BDC5-7A7459FED054}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7B37724C-A2F4-40BE-BA2D-FB85233D9F45}" type="presParOf" srcId="{EF41AB95-AFCD-4378-B7AC-90EEB91AAC91}" destId="{4C2B9838-41FE-4EE2-9A9D-BC6DCDD3E863}" srcOrd="2" destOrd="0" presId="urn:microsoft.com/office/officeart/2005/8/layout/hierarchy6"/>
    <dgm:cxn modelId="{D568473C-9113-4E86-B990-53CEB35904C3}" type="presParOf" srcId="{EF41AB95-AFCD-4378-B7AC-90EEB91AAC91}" destId="{CC28B766-D66F-479F-A521-8ED68EAC9F59}" srcOrd="3" destOrd="0" presId="urn:microsoft.com/office/officeart/2005/8/layout/hierarchy6"/>
    <dgm:cxn modelId="{507C4E78-2379-4376-AA34-3DA7A007A2C9}" type="presParOf" srcId="{CC28B766-D66F-479F-A521-8ED68EAC9F59}" destId="{0DCA6F82-B375-4D77-8B4B-7D3A033CD767}" srcOrd="0" destOrd="0" presId="urn:microsoft.com/office/officeart/2005/8/layout/hierarchy6"/>
    <dgm:cxn modelId="{57261D60-382C-4E8B-91FE-AE949F81F16E}" type="presParOf" srcId="{CC28B766-D66F-479F-A521-8ED68EAC9F59}" destId="{8C68B5F7-6840-4E78-828F-43F0C96BF673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0" y="2169375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Vocabulary</a:t>
          </a:r>
        </a:p>
      </dsp:txBody>
      <dsp:txXfrm>
        <a:off x="0" y="2169375"/>
        <a:ext cx="2121962" cy="1671597"/>
      </dsp:txXfrm>
    </dsp:sp>
    <dsp:sp modelId="{F88AC81A-2BC5-4E80-A859-27A859164080}">
      <dsp:nvSpPr>
        <dsp:cNvPr id="0" name=""/>
        <dsp:cNvSpPr/>
      </dsp:nvSpPr>
      <dsp:spPr>
        <a:xfrm>
          <a:off x="0" y="219177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Topic of the unit</a:t>
          </a:r>
        </a:p>
      </dsp:txBody>
      <dsp:txXfrm>
        <a:off x="0" y="219177"/>
        <a:ext cx="2121962" cy="1671597"/>
      </dsp:txXfrm>
    </dsp:sp>
    <dsp:sp modelId="{900A6C8C-2B7C-4F16-8523-B2C8E70FE539}">
      <dsp:nvSpPr>
        <dsp:cNvPr id="0" name=""/>
        <dsp:cNvSpPr/>
      </dsp:nvSpPr>
      <dsp:spPr>
        <a:xfrm>
          <a:off x="3482103" y="358477"/>
          <a:ext cx="2089497" cy="1392998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ENERGY SOURCES</a:t>
          </a:r>
        </a:p>
      </dsp:txBody>
      <dsp:txXfrm>
        <a:off x="3522903" y="399277"/>
        <a:ext cx="2007897" cy="1311398"/>
      </dsp:txXfrm>
    </dsp:sp>
    <dsp:sp modelId="{4F25D1CD-CD2D-4831-80B6-B15A0B4A4043}">
      <dsp:nvSpPr>
        <dsp:cNvPr id="0" name=""/>
        <dsp:cNvSpPr/>
      </dsp:nvSpPr>
      <dsp:spPr>
        <a:xfrm>
          <a:off x="3168679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1358173" y="0"/>
              </a:moveTo>
              <a:lnTo>
                <a:pt x="1358173" y="278599"/>
              </a:lnTo>
              <a:lnTo>
                <a:pt x="0" y="278599"/>
              </a:lnTo>
              <a:lnTo>
                <a:pt x="0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2123930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TYPES OF ENERGY</a:t>
          </a:r>
        </a:p>
      </dsp:txBody>
      <dsp:txXfrm>
        <a:off x="2164730" y="2349475"/>
        <a:ext cx="2007897" cy="1311398"/>
      </dsp:txXfrm>
    </dsp:sp>
    <dsp:sp modelId="{4C2B9838-41FE-4EE2-9A9D-BC6DCDD3E863}">
      <dsp:nvSpPr>
        <dsp:cNvPr id="0" name=""/>
        <dsp:cNvSpPr/>
      </dsp:nvSpPr>
      <dsp:spPr>
        <a:xfrm>
          <a:off x="4526852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99"/>
              </a:lnTo>
              <a:lnTo>
                <a:pt x="1358173" y="278599"/>
              </a:lnTo>
              <a:lnTo>
                <a:pt x="1358173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A6F82-B375-4D77-8B4B-7D3A033CD767}">
      <dsp:nvSpPr>
        <dsp:cNvPr id="0" name=""/>
        <dsp:cNvSpPr/>
      </dsp:nvSpPr>
      <dsp:spPr>
        <a:xfrm>
          <a:off x="4840277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SOURCES OF ENERGY</a:t>
          </a:r>
        </a:p>
      </dsp:txBody>
      <dsp:txXfrm>
        <a:off x="4881077" y="2349475"/>
        <a:ext cx="2007897" cy="1311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microsoft.com/office/2007/relationships/hdphoto" Target="../media/image25.wdp"/><Relationship Id="rId2" Type="http://schemas.openxmlformats.org/officeDocument/2006/relationships/image" Target="../media/image24.png"/><Relationship Id="rId1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microsoft.com/office/2007/relationships/hdphoto" Target="../media/image13.wdp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390381" y="187255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renewable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(a)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0499" y="484614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có thể tái tạo được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28898" y="3430378"/>
            <a:ext cx="2367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rɪˈnjuːəbl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615" y="1957440"/>
            <a:ext cx="5267897" cy="3512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613404" y="174800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run out </a:t>
            </a:r>
            <a:r>
              <a:rPr lang="en-US" sz="4400" b="1">
                <a:solidFill>
                  <a:srgbClr val="F7941E"/>
                </a:solidFill>
              </a:rPr>
              <a:t>(</a:t>
            </a:r>
            <a:r>
              <a:rPr lang="en-US" sz="4400" b="1" smtClean="0">
                <a:solidFill>
                  <a:srgbClr val="F7941E"/>
                </a:solidFill>
              </a:rPr>
              <a:t>phr. </a:t>
            </a:r>
            <a:r>
              <a:rPr lang="en-US" sz="4400" b="1" dirty="0">
                <a:solidFill>
                  <a:srgbClr val="F7941E"/>
                </a:solidFill>
              </a:rPr>
              <a:t>v)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338" y="449460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cạn kiệt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992975" y="3341301"/>
            <a:ext cx="1973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rʌn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 err="1">
                <a:solidFill>
                  <a:srgbClr val="0FB7BD"/>
                </a:solidFill>
              </a:rPr>
              <a:t>aʊt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185" y="2268808"/>
            <a:ext cx="4560849" cy="322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87296" y="1570091"/>
          <a:ext cx="9617408" cy="46118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94298"/>
                <a:gridCol w="2864315"/>
                <a:gridCol w="3658795"/>
              </a:tblGrid>
              <a:tr h="80577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8915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energy sources (n)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/ˈenədʒi sɔːs/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nguồn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lượng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620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coal (n)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/kəʊl/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than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đá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0262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renewable (adj)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/rɪˈnjuːəbl/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tái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0262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run out </a:t>
                      </a: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5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phr. </a:t>
                      </a: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/rʌn aʊt/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cạn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kiệt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4683" t="1917" r="5700"/>
          <a:stretch>
            <a:fillRect/>
          </a:stretch>
        </p:blipFill>
        <p:spPr>
          <a:xfrm>
            <a:off x="5486400" y="2229000"/>
            <a:ext cx="5203380" cy="46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371694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89947" y="1108287"/>
            <a:ext cx="27174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2445" y="1618329"/>
            <a:ext cx="5375468" cy="480131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i="1"/>
              <a:t>Lan: </a:t>
            </a:r>
            <a:r>
              <a:rPr lang="en-US"/>
              <a:t>Hi, Dad.</a:t>
            </a:r>
            <a:br>
              <a:rPr lang="en-US"/>
            </a:br>
            <a:r>
              <a:rPr lang="en-US" b="1" i="1"/>
              <a:t>Mr Tan: </a:t>
            </a:r>
            <a:r>
              <a:rPr lang="en-US"/>
              <a:t>Lan, what are you </a:t>
            </a:r>
            <a:r>
              <a:rPr lang="en-US" smtClean="0"/>
              <a:t>doing? It’s </a:t>
            </a:r>
            <a:r>
              <a:rPr lang="en-US"/>
              <a:t>pretty late now.</a:t>
            </a:r>
            <a:br>
              <a:rPr lang="en-US"/>
            </a:br>
            <a:r>
              <a:rPr lang="en-US" b="1" i="1"/>
              <a:t>Lan: </a:t>
            </a:r>
            <a:r>
              <a:rPr lang="en-US"/>
              <a:t>I’m doing a project on </a:t>
            </a:r>
            <a:r>
              <a:rPr lang="en-US" smtClean="0"/>
              <a:t>energy sources</a:t>
            </a:r>
            <a:r>
              <a:rPr lang="en-US"/>
              <a:t>. But I don’t quite </a:t>
            </a:r>
            <a:r>
              <a:rPr lang="en-US" smtClean="0"/>
              <a:t>understand what </a:t>
            </a:r>
            <a:r>
              <a:rPr lang="en-US"/>
              <a:t>energy is.</a:t>
            </a:r>
            <a:br>
              <a:rPr lang="en-US"/>
            </a:br>
            <a:r>
              <a:rPr lang="en-US" b="1" i="1"/>
              <a:t>Mr Tan: </a:t>
            </a:r>
            <a:r>
              <a:rPr lang="en-US"/>
              <a:t>Well, it’s power that we use </a:t>
            </a:r>
            <a:r>
              <a:rPr lang="en-US" smtClean="0"/>
              <a:t>to provide </a:t>
            </a:r>
            <a:r>
              <a:rPr lang="en-US"/>
              <a:t>us with light, heat or electricity.</a:t>
            </a:r>
            <a:br>
              <a:rPr lang="en-US"/>
            </a:br>
            <a:r>
              <a:rPr lang="en-US" b="1" i="1"/>
              <a:t>Lan: </a:t>
            </a:r>
            <a:r>
              <a:rPr lang="en-US"/>
              <a:t>Oh. Where does it come from?</a:t>
            </a:r>
            <a:br>
              <a:rPr lang="en-US"/>
            </a:br>
            <a:r>
              <a:rPr lang="en-US" b="1" i="1"/>
              <a:t>Mr Tan: </a:t>
            </a:r>
            <a:r>
              <a:rPr lang="en-US"/>
              <a:t>It comes from many </a:t>
            </a:r>
            <a:r>
              <a:rPr lang="en-US" smtClean="0"/>
              <a:t>diﬀerent sources </a:t>
            </a:r>
            <a:r>
              <a:rPr lang="en-US"/>
              <a:t>like coal, oil, natural gas, </a:t>
            </a:r>
            <a:r>
              <a:rPr lang="en-US" smtClean="0"/>
              <a:t>… We </a:t>
            </a:r>
            <a:r>
              <a:rPr lang="en-US"/>
              <a:t>call them non-renewable sources.</a:t>
            </a:r>
            <a:br>
              <a:rPr lang="en-US"/>
            </a:br>
            <a:r>
              <a:rPr lang="en-US" b="1" i="1"/>
              <a:t>Lan: </a:t>
            </a:r>
            <a:r>
              <a:rPr lang="en-US"/>
              <a:t>Can it come from the sun, </a:t>
            </a:r>
            <a:r>
              <a:rPr lang="en-US" smtClean="0"/>
              <a:t>wind or </a:t>
            </a:r>
            <a:r>
              <a:rPr lang="en-US"/>
              <a:t>water too?</a:t>
            </a:r>
            <a:br>
              <a:rPr lang="en-US"/>
            </a:br>
            <a:r>
              <a:rPr lang="en-US" b="1" i="1"/>
              <a:t>Mr Tan: </a:t>
            </a:r>
            <a:r>
              <a:rPr lang="en-US"/>
              <a:t>Yes, it can. We call those </a:t>
            </a:r>
            <a:r>
              <a:rPr lang="en-US" smtClean="0"/>
              <a:t>types of </a:t>
            </a:r>
            <a:r>
              <a:rPr lang="en-US"/>
              <a:t>energy renewable sources </a:t>
            </a:r>
            <a:r>
              <a:rPr lang="en-US" smtClean="0"/>
              <a:t>because we </a:t>
            </a:r>
            <a:r>
              <a:rPr lang="en-US"/>
              <a:t>cannot run out of them. Renewable means we can easily replace them. </a:t>
            </a:r>
            <a:br>
              <a:rPr lang="en-US" sz="2400"/>
            </a:br>
            <a:r>
              <a:rPr lang="en-US" b="1" i="1"/>
              <a:t>Lan: </a:t>
            </a:r>
            <a:r>
              <a:rPr lang="en-US"/>
              <a:t>I get it now.</a:t>
            </a:r>
            <a:br>
              <a:rPr lang="en-US"/>
            </a:br>
            <a:r>
              <a:rPr lang="en-US" b="1" i="1"/>
              <a:t>Mr Tan: </a:t>
            </a:r>
            <a:r>
              <a:rPr lang="en-US"/>
              <a:t>You know, some types </a:t>
            </a:r>
            <a:r>
              <a:rPr lang="en-US" smtClean="0"/>
              <a:t>of energy </a:t>
            </a:r>
            <a:r>
              <a:rPr lang="en-US"/>
              <a:t>are cheap and easy to </a:t>
            </a:r>
            <a:r>
              <a:rPr lang="en-US" smtClean="0"/>
              <a:t>use, but </a:t>
            </a:r>
            <a:r>
              <a:rPr lang="en-US"/>
              <a:t>others are more expensive and harder to find …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441"/>
          <a:stretch>
            <a:fillRect/>
          </a:stretch>
        </p:blipFill>
        <p:spPr>
          <a:xfrm>
            <a:off x="7846219" y="1083306"/>
            <a:ext cx="4207263" cy="2602267"/>
          </a:xfrm>
          <a:prstGeom prst="rect">
            <a:avLst/>
          </a:prstGeom>
        </p:spPr>
      </p:pic>
      <p:pic>
        <p:nvPicPr>
          <p:cNvPr id="6" name="06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82300" y="1045591"/>
            <a:ext cx="609600" cy="6096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76198" y="106464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4555" y="9620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1273" y="124515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5910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1273" y="3555602"/>
            <a:ext cx="1883767" cy="62663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7" y="1284480"/>
            <a:ext cx="6181371" cy="57499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4422" y="2062354"/>
            <a:ext cx="620116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Task 1: Listen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7955"/>
            <a:ext cx="6201160" cy="180193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2: What </a:t>
            </a:r>
            <a:r>
              <a:rPr lang="en-US" dirty="0">
                <a:solidFill>
                  <a:schemeClr val="tx1"/>
                </a:solidFill>
              </a:rPr>
              <a:t>are Lan and her father talking about?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Read the conversation again and answer the questions.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Match the words / phrases in the box with the correct 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chemeClr val="tx1"/>
                </a:solidFill>
              </a:rPr>
              <a:t>Complete each of the sentences with the correct word from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conversation.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35040" y="1572689"/>
            <a:ext cx="1542041" cy="4864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93158" y="2386804"/>
            <a:ext cx="1508557" cy="11687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ình Bầu dục 1"/>
          <p:cNvSpPr/>
          <p:nvPr/>
        </p:nvSpPr>
        <p:spPr>
          <a:xfrm>
            <a:off x="797785" y="3870697"/>
            <a:ext cx="468249" cy="47827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193" y="1793577"/>
            <a:ext cx="4665407" cy="4497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3975" y="1331912"/>
            <a:ext cx="778541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are Lan and her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father talking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about?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555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01" y="2408594"/>
            <a:ext cx="5375468" cy="2031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>
                <a:solidFill>
                  <a:srgbClr val="00A9A5"/>
                </a:solidFill>
              </a:rPr>
              <a:t>A. </a:t>
            </a:r>
            <a:r>
              <a:rPr lang="en-GB" sz="2800"/>
              <a:t>Energy</a:t>
            </a:r>
            <a:br>
              <a:rPr lang="en-GB" sz="2800"/>
            </a:br>
            <a:r>
              <a:rPr lang="en-GB" sz="2800" b="1">
                <a:solidFill>
                  <a:srgbClr val="00A9A5"/>
                </a:solidFill>
              </a:rPr>
              <a:t>B. </a:t>
            </a:r>
            <a:r>
              <a:rPr lang="en-GB" sz="2800"/>
              <a:t>Sources</a:t>
            </a:r>
            <a:br>
              <a:rPr lang="en-GB" sz="2800"/>
            </a:br>
            <a:r>
              <a:rPr lang="en-GB" sz="2800" b="1">
                <a:solidFill>
                  <a:srgbClr val="00A9A5"/>
                </a:solidFill>
              </a:rPr>
              <a:t>C. </a:t>
            </a:r>
            <a:r>
              <a:rPr lang="en-GB" sz="2800"/>
              <a:t>Energy sources </a:t>
            </a:r>
            <a:endParaRPr lang="en-US" sz="3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4772" y="1292523"/>
            <a:ext cx="106289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conversation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again and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questions.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4555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20" name="Hộp Văn bản 19"/>
          <p:cNvSpPr txBox="1"/>
          <p:nvPr/>
        </p:nvSpPr>
        <p:spPr>
          <a:xfrm>
            <a:off x="634555" y="2103882"/>
            <a:ext cx="1144221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What 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</a:rPr>
              <a:t>is Lan doing</a:t>
            </a: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en-GB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900"/>
              </a:lnSpc>
            </a:pPr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_______________________________________________________________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9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vi-VN" sz="2400">
                <a:latin typeface="Calibri" panose="020F0502020204030204" pitchFamily="34" charset="0"/>
                <a:ea typeface="Calibri" panose="020F0502020204030204" pitchFamily="34" charset="0"/>
              </a:rPr>
              <a:t>What does energy mean?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900"/>
              </a:lnSpc>
            </a:pPr>
            <a:r>
              <a:rPr lang="en-GB" sz="32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  <a:endParaRPr lang="en-GB" sz="32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9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Where does energy come from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900"/>
              </a:lnSpc>
            </a:pP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_____________________________________________________________________</a:t>
            </a:r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</a:t>
            </a:r>
            <a:endParaRPr lang="vi-VN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9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vi-VN" sz="2400">
                <a:latin typeface="Calibri" panose="020F0502020204030204" pitchFamily="34" charset="0"/>
                <a:ea typeface="Calibri" panose="020F0502020204030204" pitchFamily="34" charset="0"/>
              </a:rPr>
              <a:t>What are renewable sources?</a:t>
            </a:r>
            <a:endParaRPr lang="en-GB" sz="24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900"/>
              </a:lnSpc>
            </a:pPr>
            <a:r>
              <a:rPr lang="en-GB" sz="32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  <a:endParaRPr lang="en-GB" sz="320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651" y="2673366"/>
            <a:ext cx="524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She’s doing a project on energy sources. 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651" y="3688931"/>
            <a:ext cx="8292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It’s power that we use to provide us with light, heat or electricity.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214" y="4627844"/>
            <a:ext cx="1050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F</a:t>
            </a:r>
            <a:r>
              <a:rPr lang="en-US" sz="2400" smtClean="0">
                <a:solidFill>
                  <a:srgbClr val="00A9A5"/>
                </a:solidFill>
              </a:rPr>
              <a:t>rom </a:t>
            </a:r>
            <a:r>
              <a:rPr lang="en-US" sz="2400">
                <a:solidFill>
                  <a:srgbClr val="00A9A5"/>
                </a:solidFill>
              </a:rPr>
              <a:t>many diﬀerent sources such as coal, oil, natural gas, water, wind, and the sun.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651" y="5648420"/>
            <a:ext cx="752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They are energy that comes from the sun, wind and water. </a:t>
            </a:r>
            <a:endParaRPr lang="en-GB" sz="2400">
              <a:solidFill>
                <a:srgbClr val="00A9A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/ phrases in the box with the correct pictures.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81" r="52673" b="52949"/>
          <a:stretch>
            <a:fillRect/>
          </a:stretch>
        </p:blipFill>
        <p:spPr>
          <a:xfrm>
            <a:off x="628983" y="2021712"/>
            <a:ext cx="3106158" cy="16969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50898" t="1050" r="1613" b="52138"/>
          <a:stretch>
            <a:fillRect/>
          </a:stretch>
        </p:blipFill>
        <p:spPr>
          <a:xfrm>
            <a:off x="4416720" y="2021712"/>
            <a:ext cx="3116752" cy="17393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51339" t="52927" r="1543" b="1635"/>
          <a:stretch>
            <a:fillRect/>
          </a:stretch>
        </p:blipFill>
        <p:spPr>
          <a:xfrm>
            <a:off x="4441054" y="4503928"/>
            <a:ext cx="3092418" cy="1688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t="52568" r="52492"/>
          <a:stretch>
            <a:fillRect/>
          </a:stretch>
        </p:blipFill>
        <p:spPr>
          <a:xfrm>
            <a:off x="576198" y="4429836"/>
            <a:ext cx="3118001" cy="1762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9885" t="9322" r="79863" b="53638"/>
          <a:stretch>
            <a:fillRect/>
          </a:stretch>
        </p:blipFill>
        <p:spPr>
          <a:xfrm>
            <a:off x="8980449" y="2235242"/>
            <a:ext cx="1632461" cy="459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9497" t="8220" r="5997" b="52094"/>
          <a:stretch>
            <a:fillRect/>
          </a:stretch>
        </p:blipFill>
        <p:spPr>
          <a:xfrm>
            <a:off x="8865602" y="3431112"/>
            <a:ext cx="2419980" cy="492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6725" r="72479" b="7558"/>
          <a:stretch>
            <a:fillRect/>
          </a:stretch>
        </p:blipFill>
        <p:spPr>
          <a:xfrm>
            <a:off x="9327381" y="4659795"/>
            <a:ext cx="1496422" cy="4429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49598" t="55622" r="10120" b="8661"/>
          <a:stretch>
            <a:fillRect/>
          </a:stretch>
        </p:blipFill>
        <p:spPr>
          <a:xfrm>
            <a:off x="9095296" y="5832981"/>
            <a:ext cx="2190286" cy="442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-0.6444 0.04861 " pathEditMode="relative" rAng="0" ptsTypes="AA">
                                      <p:cBhvr>
                                        <p:cTn id="6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27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89 0.00555 L -0.31654 0.58935 " pathEditMode="relative" rAng="0" ptsTypes="AA">
                                      <p:cBhvr>
                                        <p:cTn id="10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21" y="2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0.33437 -0.12685 " pathEditMode="relative" rAng="0" ptsTypes="AA">
                                      <p:cBhvr>
                                        <p:cTn id="14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19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433 0.01435 L -0.65443 0.07384 " pathEditMode="relative" rAng="0" ptsTypes="AA">
                                      <p:cBhvr>
                                        <p:cTn id="18" dur="1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1414" y="134325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the correct word from the conversation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0627" y="131753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300" y="12089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19"/>
          <p:cNvSpPr txBox="1"/>
          <p:nvPr/>
        </p:nvSpPr>
        <p:spPr>
          <a:xfrm>
            <a:off x="667963" y="1915038"/>
            <a:ext cx="109404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Energy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is ______ that we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use to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provide us with light, heat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or electricity.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When energy comes from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the ______,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wind and water, we call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it renewable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When energy comes from wind,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we call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it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energy.</a:t>
            </a:r>
            <a:endParaRPr lang="vi-VN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We cannot ______ out of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renewable energy.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Some types of energy are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 and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easy to use.</a:t>
            </a:r>
            <a:endParaRPr lang="en-GB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Hộp Văn bản 20"/>
          <p:cNvSpPr txBox="1"/>
          <p:nvPr/>
        </p:nvSpPr>
        <p:spPr>
          <a:xfrm>
            <a:off x="2193815" y="2161646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power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4" name="Hộp Văn bản 20"/>
          <p:cNvSpPr txBox="1"/>
          <p:nvPr/>
        </p:nvSpPr>
        <p:spPr>
          <a:xfrm>
            <a:off x="4830524" y="2916212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sun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5" name="Hộp Văn bản 20"/>
          <p:cNvSpPr txBox="1"/>
          <p:nvPr/>
        </p:nvSpPr>
        <p:spPr>
          <a:xfrm>
            <a:off x="6160493" y="3607009"/>
            <a:ext cx="24147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renewable/ wind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8" name="Hộp Văn bản 20"/>
          <p:cNvSpPr txBox="1"/>
          <p:nvPr/>
        </p:nvSpPr>
        <p:spPr>
          <a:xfrm>
            <a:off x="2553415" y="4343568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run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9" name="Hộp Văn bản 20"/>
          <p:cNvSpPr txBox="1"/>
          <p:nvPr/>
        </p:nvSpPr>
        <p:spPr>
          <a:xfrm>
            <a:off x="4259553" y="5101850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cheap </a:t>
            </a:r>
            <a:endParaRPr lang="en-US" sz="2400" b="1" dirty="0">
              <a:solidFill>
                <a:srgbClr val="00A9A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1273" y="124515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5910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1273" y="3555602"/>
            <a:ext cx="1883767" cy="62663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4952530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7" y="1284480"/>
            <a:ext cx="6181371" cy="57499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4422" y="2062354"/>
            <a:ext cx="620116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Task 1: Listen </a:t>
            </a:r>
            <a:r>
              <a:rPr lang="en-US" dirty="0">
                <a:solidFill>
                  <a:schemeClr val="tx1"/>
                </a:solidFill>
              </a:rPr>
              <a:t>and read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7955"/>
            <a:ext cx="6201160" cy="180193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2: What </a:t>
            </a:r>
            <a:r>
              <a:rPr lang="en-US" dirty="0">
                <a:solidFill>
                  <a:schemeClr val="tx1"/>
                </a:solidFill>
              </a:rPr>
              <a:t>are Lan and her father talking about?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Read the conversation again and answer the questions.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Match the words / phrases in the box with the correct 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chemeClr val="tx1"/>
                </a:solidFill>
              </a:rPr>
              <a:t>Complete each of the sentences with the correct word from the conversation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4527" y="4976212"/>
            <a:ext cx="6181370" cy="57612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6: Group discussion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35040" y="1572689"/>
            <a:ext cx="1542041" cy="4864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93158" y="2386804"/>
            <a:ext cx="1508557" cy="11687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35040" y="3868920"/>
            <a:ext cx="1542041" cy="108361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015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1: GETTING STARTED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6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3372567" y="2424738"/>
            <a:ext cx="563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Types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sources</a:t>
            </a:r>
            <a:endParaRPr lang="en-US" sz="4400" b="1" dirty="0">
              <a:solidFill>
                <a:srgbClr val="0FB7BD"/>
              </a:solidFill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3334776" y="220866"/>
            <a:ext cx="7615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2046514" y="190029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Hình ả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2" y="2271029"/>
            <a:ext cx="2458677" cy="2458677"/>
          </a:xfrm>
          <a:prstGeom prst="rect">
            <a:avLst/>
          </a:prstGeom>
        </p:spPr>
      </p:pic>
      <p:pic>
        <p:nvPicPr>
          <p:cNvPr id="9" name="Hình ảnh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039" y="3842037"/>
            <a:ext cx="2550619" cy="2458678"/>
          </a:xfrm>
          <a:prstGeom prst="rect">
            <a:avLst/>
          </a:prstGeom>
        </p:spPr>
      </p:pic>
      <p:pic>
        <p:nvPicPr>
          <p:cNvPr id="11" name="Hình ảnh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956" y="1386918"/>
            <a:ext cx="3361551" cy="3361551"/>
          </a:xfrm>
          <a:prstGeom prst="rect">
            <a:avLst/>
          </a:prstGeom>
        </p:spPr>
      </p:pic>
      <p:pic>
        <p:nvPicPr>
          <p:cNvPr id="18" name="Hình ảnh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222" y="3678025"/>
            <a:ext cx="2622690" cy="2622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487067" y="109603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u="sng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GROUP DISCUSSION</a:t>
            </a:r>
            <a:endParaRPr lang="vi-VN" sz="3200" u="sng" dirty="0"/>
          </a:p>
        </p:txBody>
      </p:sp>
      <p:sp>
        <p:nvSpPr>
          <p:cNvPr id="13" name="Hộp Văn bản 12"/>
          <p:cNvSpPr txBox="1"/>
          <p:nvPr/>
        </p:nvSpPr>
        <p:spPr>
          <a:xfrm>
            <a:off x="5057450" y="2410343"/>
            <a:ext cx="6740540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What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best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source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vi-VN" sz="4000" dirty="0">
              <a:solidFill>
                <a:srgbClr val="048D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Why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do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think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best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one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vi-VN" sz="4000" dirty="0">
              <a:solidFill>
                <a:srgbClr val="048D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4" name="Hình ảnh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9" y="1693543"/>
            <a:ext cx="4509429" cy="5001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1273" y="124515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5910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1273" y="3555602"/>
            <a:ext cx="1883767" cy="62663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4952530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7" y="1284480"/>
            <a:ext cx="6181371" cy="57499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4422" y="2062354"/>
            <a:ext cx="620116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Task 1: Listen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7955"/>
            <a:ext cx="6201160" cy="180193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2: What </a:t>
            </a:r>
            <a:r>
              <a:rPr lang="en-US" dirty="0">
                <a:solidFill>
                  <a:schemeClr val="tx1"/>
                </a:solidFill>
              </a:rPr>
              <a:t>are Lan and her father talking about?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Read the conversation again and answer the questions.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Match the words / phrases in the box with the correct 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chemeClr val="tx1"/>
                </a:solidFill>
              </a:rPr>
              <a:t>Complete each of the sentences with the correct word from the conversation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4527" y="4976212"/>
            <a:ext cx="6181370" cy="57612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6: Group discussion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35040" y="1572689"/>
            <a:ext cx="1542041" cy="4864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93158" y="2386804"/>
            <a:ext cx="1508557" cy="11687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35040" y="3868920"/>
            <a:ext cx="1542041" cy="108361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63298" y="5792694"/>
            <a:ext cx="1950733" cy="6048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38666" y="5264272"/>
            <a:ext cx="1463049" cy="52842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4527" y="5758659"/>
            <a:ext cx="618137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1309621"/>
            <a:ext cx="199893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2333104" y="2000596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1309621"/>
            <a:ext cx="199893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00" y="2103882"/>
            <a:ext cx="95513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Do exercises </a:t>
            </a:r>
            <a:r>
              <a:rPr lang="en-US" sz="2800" dirty="0"/>
              <a:t>in your </a:t>
            </a:r>
            <a:r>
              <a:rPr lang="en-US" sz="2800" dirty="0" smtClean="0"/>
              <a:t>workbook.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the vocabulary for the next lesson: A closer look 1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Project preparation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77" y="3488877"/>
            <a:ext cx="4314350" cy="3010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</a:t>
            </a:r>
            <a:r>
              <a:rPr lang="en-US" sz="2800" dirty="0" smtClean="0"/>
              <a:t>to gain: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a</a:t>
            </a:r>
            <a:r>
              <a:rPr lang="en-US" sz="2800" dirty="0" smtClean="0"/>
              <a:t>n </a:t>
            </a:r>
            <a:r>
              <a:rPr lang="en-US" sz="2800" dirty="0"/>
              <a:t>overview about the topic </a:t>
            </a:r>
            <a:r>
              <a:rPr lang="en-US" sz="2800" i="1" dirty="0" smtClean="0"/>
              <a:t>Energy sources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v</a:t>
            </a:r>
            <a:r>
              <a:rPr lang="en-US" sz="2800" dirty="0" smtClean="0"/>
              <a:t>ocabulary </a:t>
            </a:r>
            <a:r>
              <a:rPr lang="en-US" sz="2800" dirty="0"/>
              <a:t>to talk about types of </a:t>
            </a:r>
            <a:r>
              <a:rPr lang="en-US" sz="2800" dirty="0" smtClean="0"/>
              <a:t>energy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1273" y="124515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5910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1273" y="3555602"/>
            <a:ext cx="1883767" cy="62663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4952530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7" y="1284480"/>
            <a:ext cx="6181371" cy="57499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4422" y="2062354"/>
            <a:ext cx="620116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Task 1: Listen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7955"/>
            <a:ext cx="6201160" cy="180193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2: What </a:t>
            </a:r>
            <a:r>
              <a:rPr lang="en-US" dirty="0">
                <a:solidFill>
                  <a:schemeClr val="tx1"/>
                </a:solidFill>
              </a:rPr>
              <a:t>are Lan and her father talking about?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Read the conversation again and answer the questions.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Match the words / phrases in the box with the correct 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chemeClr val="tx1"/>
                </a:solidFill>
              </a:rPr>
              <a:t>Complete each of the sentences with the correct word from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conversation.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4527" y="4976212"/>
            <a:ext cx="6181370" cy="57612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6: Group discussion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35040" y="1572689"/>
            <a:ext cx="1542041" cy="4864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93158" y="2386804"/>
            <a:ext cx="1508557" cy="11687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35040" y="3868920"/>
            <a:ext cx="1542041" cy="108361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63298" y="5792694"/>
            <a:ext cx="1950733" cy="6048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38666" y="5264272"/>
            <a:ext cx="1463049" cy="52842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4527" y="5758659"/>
            <a:ext cx="618137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1273" y="124515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7" y="1284480"/>
            <a:ext cx="6181371" cy="57499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89925" y="2692911"/>
            <a:ext cx="10391415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7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To </a:t>
            </a:r>
            <a:r>
              <a:rPr lang="en-US" sz="27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activate students’ knowledge on the topic of the unit</a:t>
            </a:r>
            <a:endParaRPr lang="en-US" sz="27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7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To </a:t>
            </a:r>
            <a:r>
              <a:rPr lang="en-US" sz="27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enhance students’ skills of cooperating </a:t>
            </a:r>
            <a:r>
              <a:rPr lang="en-US" sz="270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with </a:t>
            </a:r>
            <a:r>
              <a:rPr lang="en-US" sz="27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teammates</a:t>
            </a:r>
            <a:endParaRPr lang="en-US" sz="27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252376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148" y="1669948"/>
            <a:ext cx="6083804" cy="4520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9861" l="9916" r="914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51" y="2012064"/>
            <a:ext cx="4192797" cy="3184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1273" y="124515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5910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7" y="1284480"/>
            <a:ext cx="6181371" cy="57499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4422" y="2062354"/>
            <a:ext cx="620116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Task 1: Listen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read.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35040" y="1572689"/>
            <a:ext cx="1542041" cy="4864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679989" y="177767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7941E"/>
                </a:solidFill>
              </a:rPr>
              <a:t>energy source </a:t>
            </a:r>
            <a:r>
              <a:rPr lang="en-US" sz="4400" b="1" dirty="0">
                <a:solidFill>
                  <a:srgbClr val="F7941E"/>
                </a:solidFill>
              </a:rPr>
              <a:t>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2036" y="478474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nguồn năng lượng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57900" y="3482923"/>
            <a:ext cx="2799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enədʒi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 err="1">
                <a:solidFill>
                  <a:srgbClr val="0FB7BD"/>
                </a:solidFill>
              </a:rPr>
              <a:t>sɔːs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954" y="1534770"/>
            <a:ext cx="3809365" cy="3896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487067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coal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8942" y="463427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than đá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314899" y="3463965"/>
            <a:ext cx="1418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kəʊl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1584960"/>
            <a:ext cx="4050892" cy="4050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4824</Words>
  <Application>WPS Presentation</Application>
  <PresentationFormat>Widescreen</PresentationFormat>
  <Paragraphs>292</Paragraphs>
  <Slides>24</Slides>
  <Notes>14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Arial</vt:lpstr>
      <vt:lpstr>SimSun</vt:lpstr>
      <vt:lpstr>Wingdings</vt:lpstr>
      <vt:lpstr>Myriad Pro</vt:lpstr>
      <vt:lpstr>Segoe Print</vt:lpstr>
      <vt:lpstr>Calibri</vt:lpstr>
      <vt:lpstr>Courier New</vt:lpstr>
      <vt:lpstr>Adobe Gothic Std B</vt:lpstr>
      <vt:lpstr>Yu Gothic UI Semibold</vt:lpstr>
      <vt:lpstr>Calibri (Body)</vt:lpstr>
      <vt:lpstr>Times New Roman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HA</cp:lastModifiedBy>
  <cp:revision>134</cp:revision>
  <dcterms:created xsi:type="dcterms:W3CDTF">2020-12-09T02:04:00Z</dcterms:created>
  <dcterms:modified xsi:type="dcterms:W3CDTF">2024-03-14T09:17:22Z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3898E7984A754CED93CA71B042F6478A_13</vt:lpwstr>
  </property>
  <property fmtid="{D5CDD505-2E9C-101B-9397-08002B2CF9AE}" pid="3" name="KSOProductBuildVer">
    <vt:lpwstr>1033-12.2.0.13489</vt:lpwstr>
  </property>
</Properties>
</file>