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1" r:id="rId3"/>
    <p:sldId id="256" r:id="rId4"/>
    <p:sldId id="275" r:id="rId5"/>
    <p:sldId id="302" r:id="rId6"/>
    <p:sldId id="354" r:id="rId7"/>
    <p:sldId id="279" r:id="rId8"/>
    <p:sldId id="357" r:id="rId10"/>
    <p:sldId id="281" r:id="rId11"/>
    <p:sldId id="333" r:id="rId12"/>
    <p:sldId id="315" r:id="rId13"/>
    <p:sldId id="283" r:id="rId14"/>
    <p:sldId id="335" r:id="rId15"/>
    <p:sldId id="336" r:id="rId16"/>
    <p:sldId id="337" r:id="rId17"/>
    <p:sldId id="358" r:id="rId18"/>
    <p:sldId id="313" r:id="rId19"/>
    <p:sldId id="341" r:id="rId20"/>
    <p:sldId id="359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BC0"/>
    <a:srgbClr val="F36445"/>
    <a:srgbClr val="F7941E"/>
    <a:srgbClr val="048DA4"/>
    <a:srgbClr val="00A9A5"/>
    <a:srgbClr val="48C0B6"/>
    <a:srgbClr val="FFDAAB"/>
    <a:srgbClr val="CBEAF0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cxnId="{972CD228-F046-4039-837C-D77BB8151423}" type="parTrans">
      <dgm:prSet/>
      <dgm:spPr/>
      <dgm:t>
        <a:bodyPr/>
        <a:lstStyle/>
        <a:p>
          <a:endParaRPr lang="en-US"/>
        </a:p>
      </dgm:t>
    </dgm:pt>
    <dgm:pt modelId="{3591CDED-9223-497A-B3C9-B81FBCAA605A}" cxnId="{972CD228-F046-4039-837C-D77BB8151423}" type="sibTrans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cxnId="{AC96536A-9678-4FF6-9831-B621C996946B}" type="parTrans">
      <dgm:prSet/>
      <dgm:spPr/>
      <dgm:t>
        <a:bodyPr/>
        <a:lstStyle/>
        <a:p>
          <a:endParaRPr lang="en-US"/>
        </a:p>
      </dgm:t>
    </dgm:pt>
    <dgm:pt modelId="{34F2DE42-EDD4-4621-BF87-4CD56614359F}" cxnId="{AC96536A-9678-4FF6-9831-B621C996946B}" type="sibTrans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cxnId="{972CD228-F046-4039-837C-D77BB8151423}" type="parTrans">
      <dgm:prSet/>
      <dgm:spPr/>
      <dgm:t>
        <a:bodyPr/>
        <a:lstStyle/>
        <a:p>
          <a:endParaRPr lang="en-US"/>
        </a:p>
      </dgm:t>
    </dgm:pt>
    <dgm:pt modelId="{3591CDED-9223-497A-B3C9-B81FBCAA605A}" cxnId="{972CD228-F046-4039-837C-D77BB8151423}" type="sibTrans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cxnId="{AC96536A-9678-4FF6-9831-B621C996946B}" type="parTrans">
      <dgm:prSet/>
      <dgm:spPr/>
      <dgm:t>
        <a:bodyPr/>
        <a:lstStyle/>
        <a:p>
          <a:endParaRPr lang="en-US"/>
        </a:p>
      </dgm:t>
    </dgm:pt>
    <dgm:pt modelId="{34F2DE42-EDD4-4621-BF87-4CD56614359F}" cxnId="{AC96536A-9678-4FF6-9831-B621C996946B}" type="sibTrans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264101" cy="3522595"/>
        <a:chOff x="0" y="0"/>
        <a:chExt cx="6264101" cy="3522595"/>
      </a:xfrm>
    </dsp:grpSpPr>
    <dsp:sp modelId="{E928C619-1DE9-419E-A5FA-3C9A247B8E43}">
      <dsp:nvSpPr>
        <dsp:cNvPr id="5" name="Rectangles 4"/>
        <dsp:cNvSpPr/>
      </dsp:nvSpPr>
      <dsp:spPr bwMode="white">
        <a:xfrm>
          <a:off x="0" y="617398"/>
          <a:ext cx="6264101" cy="1033200"/>
        </a:xfrm>
        <a:prstGeom prst="rect">
          <a:avLst/>
        </a:prstGeom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86163" tIns="853947" rIns="486163" bIns="291592" anchor="t"/>
        <a:lstStyle>
          <a:lvl1pPr algn="l">
            <a:defRPr sz="4100"/>
          </a:lvl1pPr>
          <a:lvl2pPr marL="285750" indent="-285750" algn="l">
            <a:defRPr sz="4100"/>
          </a:lvl2pPr>
          <a:lvl3pPr marL="571500" indent="-285750" algn="l">
            <a:defRPr sz="4100"/>
          </a:lvl3pPr>
          <a:lvl4pPr marL="857250" indent="-285750" algn="l">
            <a:defRPr sz="4100"/>
          </a:lvl4pPr>
          <a:lvl5pPr marL="1143000" indent="-285750" algn="l">
            <a:defRPr sz="4100"/>
          </a:lvl5pPr>
          <a:lvl6pPr marL="1428750" indent="-285750" algn="l">
            <a:defRPr sz="4100"/>
          </a:lvl6pPr>
          <a:lvl7pPr marL="1714500" indent="-285750" algn="l">
            <a:defRPr sz="4100"/>
          </a:lvl7pPr>
          <a:lvl8pPr marL="2000250" indent="-285750" algn="l">
            <a:defRPr sz="4100"/>
          </a:lvl8pPr>
          <a:lvl9pPr marL="2286000" indent="-285750" algn="l">
            <a:defRPr sz="41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617398"/>
        <a:ext cx="6264101" cy="1033200"/>
      </dsp:txXfrm>
    </dsp:sp>
    <dsp:sp modelId="{EF919B30-8E50-4BE5-BFF9-A011BC59CF55}">
      <dsp:nvSpPr>
        <dsp:cNvPr id="4" name="Rounded Rectangle 3"/>
        <dsp:cNvSpPr/>
      </dsp:nvSpPr>
      <dsp:spPr bwMode="white">
        <a:xfrm>
          <a:off x="313205" y="12238"/>
          <a:ext cx="4384871" cy="121032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65737" tIns="0" rIns="165737" bIns="0" anchor="ctr"/>
        <a:lstStyle>
          <a:lvl1pPr algn="l">
            <a:defRPr sz="4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/>
            <a:t>VOCABULARY</a:t>
          </a:r>
          <a:endParaRPr lang="en-US" sz="4100" dirty="0"/>
        </a:p>
      </dsp:txBody>
      <dsp:txXfrm>
        <a:off x="313205" y="12238"/>
        <a:ext cx="4384871" cy="1210320"/>
      </dsp:txXfrm>
    </dsp:sp>
    <dsp:sp modelId="{0943D2D3-D540-4B67-9430-6AB54FD11AEA}">
      <dsp:nvSpPr>
        <dsp:cNvPr id="8" name="Rectangles 7"/>
        <dsp:cNvSpPr/>
      </dsp:nvSpPr>
      <dsp:spPr bwMode="white">
        <a:xfrm>
          <a:off x="0" y="2477158"/>
          <a:ext cx="6264101" cy="1033200"/>
        </a:xfrm>
        <a:prstGeom prst="rect">
          <a:avLst/>
        </a:prstGeom>
      </dsp:spPr>
      <dsp:style>
        <a:lnRef idx="1">
          <a:schemeClr val="accent4">
            <a:hueOff val="10380000"/>
            <a:satOff val="-47842"/>
            <a:lumOff val="1569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86163" tIns="853947" rIns="486163" bIns="291592" anchor="t"/>
        <a:lstStyle>
          <a:lvl1pPr algn="l">
            <a:defRPr sz="4100"/>
          </a:lvl1pPr>
          <a:lvl2pPr marL="285750" indent="-285750" algn="l">
            <a:defRPr sz="4100"/>
          </a:lvl2pPr>
          <a:lvl3pPr marL="571500" indent="-285750" algn="l">
            <a:defRPr sz="4100"/>
          </a:lvl3pPr>
          <a:lvl4pPr marL="857250" indent="-285750" algn="l">
            <a:defRPr sz="4100"/>
          </a:lvl4pPr>
          <a:lvl5pPr marL="1143000" indent="-285750" algn="l">
            <a:defRPr sz="4100"/>
          </a:lvl5pPr>
          <a:lvl6pPr marL="1428750" indent="-285750" algn="l">
            <a:defRPr sz="4100"/>
          </a:lvl6pPr>
          <a:lvl7pPr marL="1714500" indent="-285750" algn="l">
            <a:defRPr sz="4100"/>
          </a:lvl7pPr>
          <a:lvl8pPr marL="2000250" indent="-285750" algn="l">
            <a:defRPr sz="4100"/>
          </a:lvl8pPr>
          <a:lvl9pPr marL="2286000" indent="-285750" algn="l">
            <a:defRPr sz="41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477158"/>
        <a:ext cx="6264101" cy="1033200"/>
      </dsp:txXfrm>
    </dsp:sp>
    <dsp:sp modelId="{B45E6B02-74BC-4456-B7B1-4DD6C1455987}">
      <dsp:nvSpPr>
        <dsp:cNvPr id="7" name="Rounded Rectangle 6"/>
        <dsp:cNvSpPr/>
      </dsp:nvSpPr>
      <dsp:spPr bwMode="white">
        <a:xfrm>
          <a:off x="313205" y="1871998"/>
          <a:ext cx="4384871" cy="121032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10380000"/>
            <a:satOff val="-47842"/>
            <a:lumOff val="1569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65737" tIns="0" rIns="165737" bIns="0" anchor="ctr"/>
        <a:lstStyle>
          <a:lvl1pPr algn="l">
            <a:defRPr sz="4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/>
            <a:t>PRONUNCIATION</a:t>
          </a:r>
          <a:endParaRPr lang="en-US" sz="4100" dirty="0"/>
        </a:p>
      </dsp:txBody>
      <dsp:txXfrm>
        <a:off x="313205" y="1871998"/>
        <a:ext cx="4384871" cy="1210320"/>
      </dsp:txXfrm>
    </dsp:sp>
    <dsp:sp modelId="{39089052-8674-4477-9BFB-07FBFFFFD8C8}">
      <dsp:nvSpPr>
        <dsp:cNvPr id="3" name="Rectangles 2" hidden="1"/>
        <dsp:cNvSpPr/>
      </dsp:nvSpPr>
      <dsp:spPr>
        <a:xfrm>
          <a:off x="0" y="12238"/>
          <a:ext cx="313205" cy="1210320"/>
        </a:xfrm>
        <a:prstGeom prst="rect">
          <a:avLst/>
        </a:prstGeom>
      </dsp:spPr>
      <dsp:txXfrm>
        <a:off x="0" y="12238"/>
        <a:ext cx="313205" cy="1210320"/>
      </dsp:txXfrm>
    </dsp:sp>
    <dsp:sp modelId="{667686F2-9BA3-4B10-A5F2-38ECCD6CCAB1}">
      <dsp:nvSpPr>
        <dsp:cNvPr id="6" name="Rectangles 5" hidden="1"/>
        <dsp:cNvSpPr/>
      </dsp:nvSpPr>
      <dsp:spPr>
        <a:xfrm>
          <a:off x="0" y="1871998"/>
          <a:ext cx="313205" cy="1210320"/>
        </a:xfrm>
        <a:prstGeom prst="rect">
          <a:avLst/>
        </a:prstGeom>
      </dsp:spPr>
      <dsp:txXfrm>
        <a:off x="0" y="1871998"/>
        <a:ext cx="313205" cy="1210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numbers to shows the 5</a:t>
            </a:r>
            <a:r>
              <a:rPr lang="en-US" baseline="0" dirty="0" smtClean="0"/>
              <a:t> </a:t>
            </a:r>
            <a:r>
              <a:rPr lang="en-US" dirty="0" smtClean="0"/>
              <a:t>words</a:t>
            </a:r>
            <a:r>
              <a:rPr lang="en-US" baseline="0" dirty="0" smtClean="0"/>
              <a:t> in 5 rows. Click the star to show the secret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864872" y="187229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vi-VN" sz="48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r>
              <a:rPr lang="vi-VN" sz="48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1341" y="4855171"/>
            <a:ext cx="5028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smtClean="0"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r>
              <a:rPr lang="vi-VN" sz="3600" smtClean="0"/>
              <a:t> </a:t>
            </a:r>
            <a:r>
              <a:rPr lang="vi-VN" sz="3600" smtClean="0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1642" y="3530873"/>
            <a:ext cx="220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/</a:t>
            </a:r>
            <a:r>
              <a:rPr lang="en-US" sz="3600" b="1" smtClean="0">
                <a:solidFill>
                  <a:srgbClr val="0FB7BD"/>
                </a:solidFill>
              </a:rPr>
              <a:t>njuːklɪər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2090171"/>
            <a:ext cx="3480172" cy="3480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85891" y="2183162"/>
          <a:ext cx="10220218" cy="30156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82480"/>
                <a:gridCol w="3184030"/>
                <a:gridCol w="4053708"/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58903"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olar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energy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/ˈsəʊlə(r) ˈenədʒi/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năng </a:t>
                      </a:r>
                      <a:r>
                        <a:rPr lang="vi-VN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lượng</a:t>
                      </a: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mặt</a:t>
                      </a: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trời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24301">
                <a:tc>
                  <a:txBody>
                    <a:bodyPr/>
                    <a:lstStyle/>
                    <a:p>
                      <a:pPr marL="53975" indent="0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hydro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energy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/ˈhaɪdrəʊ ˈenədʒi/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nước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14292">
                <a:tc>
                  <a:txBody>
                    <a:bodyPr/>
                    <a:lstStyle/>
                    <a:p>
                      <a:pPr marL="53975" indent="0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nuclear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njuːklɪər</a:t>
                      </a: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nhân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types of energy in A with the energy sources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9392"/>
          <a:stretch>
            <a:fillRect/>
          </a:stretch>
        </p:blipFill>
        <p:spPr>
          <a:xfrm>
            <a:off x="738369" y="2588244"/>
            <a:ext cx="3641855" cy="2957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484"/>
          <a:stretch>
            <a:fillRect/>
          </a:stretch>
        </p:blipFill>
        <p:spPr>
          <a:xfrm>
            <a:off x="7358910" y="2588244"/>
            <a:ext cx="2374493" cy="29575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17613" y="3230654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d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7613" y="3719852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7613" y="4218360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7613" y="4714419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b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8916" y="1315404"/>
            <a:ext cx="55179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phrases to label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718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692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ình chữ nhật 35"/>
          <p:cNvSpPr/>
          <p:nvPr/>
        </p:nvSpPr>
        <p:spPr>
          <a:xfrm>
            <a:off x="7762473" y="3817080"/>
            <a:ext cx="2839239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300" b="1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GB" sz="23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</a:t>
            </a:r>
            <a:endParaRPr lang="en-US" sz="2300" dirty="0"/>
          </a:p>
        </p:txBody>
      </p:sp>
      <p:sp>
        <p:nvSpPr>
          <p:cNvPr id="23" name="Hình chữ nhật 22"/>
          <p:cNvSpPr/>
          <p:nvPr/>
        </p:nvSpPr>
        <p:spPr>
          <a:xfrm>
            <a:off x="8239758" y="3797203"/>
            <a:ext cx="18974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ydro </a:t>
            </a:r>
            <a:r>
              <a:rPr lang="vi-VN" sz="2400" dirty="0" err="1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11BB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68" y="2038065"/>
            <a:ext cx="4824231" cy="2225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097" y="2038065"/>
            <a:ext cx="4893132" cy="1775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68" y="4443830"/>
            <a:ext cx="4824231" cy="1747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097" y="4431657"/>
            <a:ext cx="4881722" cy="1747064"/>
          </a:xfrm>
          <a:prstGeom prst="rect">
            <a:avLst/>
          </a:prstGeom>
        </p:spPr>
      </p:pic>
      <p:sp>
        <p:nvSpPr>
          <p:cNvPr id="18" name="Hình chữ nhật 35"/>
          <p:cNvSpPr/>
          <p:nvPr/>
        </p:nvSpPr>
        <p:spPr>
          <a:xfrm>
            <a:off x="1580748" y="6194043"/>
            <a:ext cx="2839239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300" b="1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GB" sz="23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</a:t>
            </a:r>
            <a:endParaRPr lang="en-US" sz="2300" dirty="0"/>
          </a:p>
        </p:txBody>
      </p:sp>
      <p:sp>
        <p:nvSpPr>
          <p:cNvPr id="19" name="Hình chữ nhật 35"/>
          <p:cNvSpPr/>
          <p:nvPr/>
        </p:nvSpPr>
        <p:spPr>
          <a:xfrm>
            <a:off x="7768861" y="6194043"/>
            <a:ext cx="2839239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300" b="1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GB" sz="23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</a:t>
            </a:r>
            <a:endParaRPr lang="en-US" sz="2300" dirty="0"/>
          </a:p>
        </p:txBody>
      </p:sp>
      <p:sp>
        <p:nvSpPr>
          <p:cNvPr id="21" name="Hình chữ nhật 22"/>
          <p:cNvSpPr/>
          <p:nvPr/>
        </p:nvSpPr>
        <p:spPr>
          <a:xfrm>
            <a:off x="2051645" y="6178654"/>
            <a:ext cx="17866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GB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lar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11BBC0"/>
              </a:solidFill>
            </a:endParaRPr>
          </a:p>
        </p:txBody>
      </p:sp>
      <p:sp>
        <p:nvSpPr>
          <p:cNvPr id="24" name="Hình chữ nhật 22"/>
          <p:cNvSpPr/>
          <p:nvPr/>
        </p:nvSpPr>
        <p:spPr>
          <a:xfrm>
            <a:off x="8357401" y="6171488"/>
            <a:ext cx="17930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400" smtClean="0">
                <a:solidFill>
                  <a:srgbClr val="11BB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wind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11BB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8247" y="1350903"/>
            <a:ext cx="98592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1 or 2.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5642" y="13099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427" y="12073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3" name="Hộp Văn bản 19"/>
          <p:cNvSpPr txBox="1"/>
          <p:nvPr/>
        </p:nvSpPr>
        <p:spPr>
          <a:xfrm>
            <a:off x="625771" y="2375440"/>
            <a:ext cx="109404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good place to change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 to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 is near the sea because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of the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sea breezes.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are putting solar panels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on the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roof of our building to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produce ____________.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______, we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call it hydro energy.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are reducing the use of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 because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it is not safe to produce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20"/>
          <p:cNvSpPr txBox="1"/>
          <p:nvPr/>
        </p:nvSpPr>
        <p:spPr>
          <a:xfrm>
            <a:off x="3974990" y="2647532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wind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0" name="Hộp Văn bản 20"/>
          <p:cNvSpPr txBox="1"/>
          <p:nvPr/>
        </p:nvSpPr>
        <p:spPr>
          <a:xfrm>
            <a:off x="9423290" y="3342409"/>
            <a:ext cx="2511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s</a:t>
            </a:r>
            <a:r>
              <a:rPr lang="en-US" sz="2400" b="1" smtClean="0">
                <a:solidFill>
                  <a:srgbClr val="00A9A5"/>
                </a:solidFill>
              </a:rPr>
              <a:t>olar energy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1" name="Hộp Văn bản 20"/>
          <p:cNvSpPr txBox="1"/>
          <p:nvPr/>
        </p:nvSpPr>
        <p:spPr>
          <a:xfrm>
            <a:off x="4279790" y="4110762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water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3" name="Hộp Văn bản 20"/>
          <p:cNvSpPr txBox="1"/>
          <p:nvPr/>
        </p:nvSpPr>
        <p:spPr>
          <a:xfrm>
            <a:off x="4581663" y="4811351"/>
            <a:ext cx="2511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nuclear energy 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9395" y="410337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energy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energy </a:t>
            </a:r>
            <a:r>
              <a:rPr lang="en-US" dirty="0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</a:t>
            </a:r>
            <a:r>
              <a:rPr lang="en-US" dirty="0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838121"/>
            <a:ext cx="6325073" cy="1240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stressed syllables in the words.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</a:t>
            </a:r>
            <a:r>
              <a:rPr lang="en-US">
                <a:solidFill>
                  <a:schemeClr val="tx1"/>
                </a:solidFill>
              </a:rPr>
              <a:t>the underlined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words.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4763" y="2886303"/>
            <a:ext cx="1140009" cy="121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8826" y="1952400"/>
            <a:ext cx="5448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STRESS IN THREE-SYLLABLE WORDS</a:t>
            </a:r>
            <a:endParaRPr lang="en-US" sz="2800" dirty="0"/>
          </a:p>
        </p:txBody>
      </p:sp>
      <p:sp>
        <p:nvSpPr>
          <p:cNvPr id="12" name="TextBox 6"/>
          <p:cNvSpPr txBox="1"/>
          <p:nvPr/>
        </p:nvSpPr>
        <p:spPr>
          <a:xfrm>
            <a:off x="1058826" y="13858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809508" y="17115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539586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592371" y="12754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0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1300" y="1324560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38400" y="3289300"/>
            <a:ext cx="6692900" cy="2603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/>
              <a:t>'energy </a:t>
            </a:r>
            <a:r>
              <a:rPr lang="en-US" sz="3600" smtClean="0"/>
              <a:t>			re'cycle</a:t>
            </a:r>
            <a:endParaRPr lang="en-US" sz="3600"/>
          </a:p>
          <a:p>
            <a:r>
              <a:rPr lang="en-US" sz="3600"/>
              <a:t>'dangerous </a:t>
            </a:r>
            <a:r>
              <a:rPr lang="en-US" sz="3600" smtClean="0"/>
              <a:t>		ex'pensive</a:t>
            </a:r>
            <a:endParaRPr lang="en-US" sz="3600"/>
          </a:p>
          <a:p>
            <a:r>
              <a:rPr lang="en-US" sz="3600"/>
              <a:t>'easily </a:t>
            </a:r>
            <a:r>
              <a:rPr lang="en-US" sz="3600" smtClean="0"/>
              <a:t>			po'lluting</a:t>
            </a:r>
            <a:endParaRPr lang="en-US" sz="3600"/>
          </a:p>
          <a:p>
            <a:r>
              <a:rPr lang="en-US" sz="3600"/>
              <a:t>'government </a:t>
            </a:r>
            <a:r>
              <a:rPr lang="en-US" sz="3600" smtClean="0"/>
              <a:t>		re'sources</a:t>
            </a:r>
            <a:endParaRPr lang="en-GB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72" y="1378057"/>
            <a:ext cx="109463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repeat, paying attention to the stressed syllables in the underlined words.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0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5958" y="1829673"/>
            <a:ext cx="609600" cy="609600"/>
          </a:xfrm>
          <a:prstGeom prst="rect">
            <a:avLst/>
          </a:prstGeom>
        </p:spPr>
      </p:pic>
      <p:sp>
        <p:nvSpPr>
          <p:cNvPr id="13" name="Hộp Văn bản 19"/>
          <p:cNvSpPr txBox="1"/>
          <p:nvPr/>
        </p:nvSpPr>
        <p:spPr>
          <a:xfrm>
            <a:off x="1410758" y="2439273"/>
            <a:ext cx="91723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Nuclear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'energy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'dangerous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2400" u="sng" smtClean="0">
                <a:latin typeface="Calibri" panose="020F0502020204030204" pitchFamily="34" charset="0"/>
                <a:ea typeface="Calibri" panose="020F0502020204030204" pitchFamily="34" charset="0"/>
              </a:rPr>
              <a:t>ex'pensive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should ride a bike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when </a:t>
            </a:r>
            <a:r>
              <a:rPr lang="en-US" sz="2400" u="sng" smtClean="0">
                <a:latin typeface="Calibri" panose="020F0502020204030204" pitchFamily="34" charset="0"/>
                <a:ea typeface="Calibri" panose="020F0502020204030204" pitchFamily="34" charset="0"/>
              </a:rPr>
              <a:t>'travelling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short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'distances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word “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re'cycle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” has three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'syllables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Burning coal is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po'lluting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our environment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Our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'government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is looking for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new sources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'energy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to replace gas.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9395" y="410337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energy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energy </a:t>
            </a:r>
            <a:r>
              <a:rPr lang="en-US" dirty="0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</a:t>
            </a:r>
            <a:r>
              <a:rPr lang="en-US" dirty="0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838121"/>
            <a:ext cx="6325073" cy="1252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stressed syllables in the words.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</a:t>
            </a:r>
            <a:r>
              <a:rPr lang="en-US">
                <a:solidFill>
                  <a:schemeClr val="tx1"/>
                </a:solidFill>
              </a:rPr>
              <a:t>the underlined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words.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4763" y="2886303"/>
            <a:ext cx="1140009" cy="121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10128" y="4458474"/>
            <a:ext cx="1140009" cy="10248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674771" y="5483278"/>
            <a:ext cx="1950732" cy="6253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453472"/>
            <a:ext cx="630689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785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7"/>
          <p:cNvSpPr txBox="1"/>
          <p:nvPr/>
        </p:nvSpPr>
        <p:spPr>
          <a:xfrm>
            <a:off x="2038888" y="198927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8456" y="2179963"/>
            <a:ext cx="5787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exercises </a:t>
            </a:r>
            <a:r>
              <a:rPr lang="en-US" sz="2800" dirty="0"/>
              <a:t>in </a:t>
            </a:r>
            <a:r>
              <a:rPr lang="en-US" sz="2800"/>
              <a:t>the </a:t>
            </a:r>
            <a:r>
              <a:rPr lang="en-US" sz="2800" smtClean="0"/>
              <a:t>workbook.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err="1">
                <a:latin typeface="Calibri" panose="020F0502020204030204" pitchFamily="34" charset="0"/>
              </a:rPr>
              <a:t>facebook.com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r>
              <a:rPr lang="en-GB" b="1" i="1" err="1">
                <a:latin typeface="Calibri" panose="020F0502020204030204" pitchFamily="34" charset="0"/>
              </a:rPr>
              <a:t>www.tienganhglobalsuccess.vn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113" y="2171130"/>
            <a:ext cx="10274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</a:t>
            </a:r>
            <a:r>
              <a:rPr lang="en-US" sz="2800" dirty="0" smtClean="0"/>
              <a:t>to gain: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smtClean="0"/>
              <a:t>vocabulary </a:t>
            </a:r>
            <a:r>
              <a:rPr lang="en-US" sz="2800" dirty="0"/>
              <a:t>about sources of energy.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smtClean="0"/>
              <a:t>pronunciation</a:t>
            </a:r>
            <a:r>
              <a:rPr lang="en-US" sz="2800" dirty="0"/>
              <a:t>: Stress in three-syllable </a:t>
            </a:r>
            <a:r>
              <a:rPr lang="en-US" sz="2800" dirty="0" smtClean="0"/>
              <a:t>words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9395" y="410337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</a:t>
            </a:r>
            <a:r>
              <a:rPr lang="en-US">
                <a:solidFill>
                  <a:schemeClr val="tx1"/>
                </a:solidFill>
              </a:rPr>
              <a:t>energy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energy </a:t>
            </a:r>
            <a:r>
              <a:rPr lang="en-US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pictures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838121"/>
            <a:ext cx="6325073" cy="1240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stressed syllables in the words.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</a:t>
            </a:r>
            <a:r>
              <a:rPr lang="en-US">
                <a:solidFill>
                  <a:schemeClr val="tx1"/>
                </a:solidFill>
              </a:rPr>
              <a:t>the underlined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words.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4763" y="2886303"/>
            <a:ext cx="1140009" cy="121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10128" y="4458474"/>
            <a:ext cx="1140009" cy="10248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674771" y="5483278"/>
            <a:ext cx="1950732" cy="6253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453472"/>
            <a:ext cx="630689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9395" y="124912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4922" y="2930119"/>
            <a:ext cx="83437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dirty="0"/>
              <a:t>To activate students’ prior knowledge and vocabulary related to the topic, the targeted vocabulary, and </a:t>
            </a:r>
            <a:r>
              <a:rPr lang="en-US" sz="2400"/>
              <a:t>its </a:t>
            </a:r>
            <a:r>
              <a:rPr lang="en-US" sz="2400" smtClean="0"/>
              <a:t>pronunciation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CROSS WORDS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9838" y="1128300"/>
            <a:ext cx="2491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ENERGY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76434" y="4980792"/>
          <a:ext cx="5461010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/>
                <a:gridCol w="546101"/>
                <a:gridCol w="546101"/>
                <a:gridCol w="546101"/>
                <a:gridCol w="546101"/>
                <a:gridCol w="546101"/>
                <a:gridCol w="546101"/>
                <a:gridCol w="546101"/>
                <a:gridCol w="546101"/>
                <a:gridCol w="546101"/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29539" y="4428752"/>
          <a:ext cx="4914909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/>
                <a:gridCol w="546101"/>
                <a:gridCol w="546101"/>
                <a:gridCol w="546101"/>
                <a:gridCol w="546101"/>
                <a:gridCol w="546101"/>
                <a:gridCol w="546101"/>
                <a:gridCol w="546101"/>
                <a:gridCol w="546101"/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914737" y="3321475"/>
          <a:ext cx="2184404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/>
                <a:gridCol w="546101"/>
                <a:gridCol w="546101"/>
                <a:gridCol w="546101"/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368636" y="3874760"/>
          <a:ext cx="1638303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/>
                <a:gridCol w="546101"/>
                <a:gridCol w="546101"/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460838" y="2771000"/>
          <a:ext cx="1638303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/>
                <a:gridCol w="546101"/>
                <a:gridCol w="546101"/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51270" y="280889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1</a:t>
            </a:r>
            <a:endParaRPr lang="en-GB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4476391" y="337679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2</a:t>
            </a:r>
            <a:endParaRPr lang="en-GB" sz="2000" b="1"/>
          </a:p>
        </p:txBody>
      </p:sp>
      <p:sp>
        <p:nvSpPr>
          <p:cNvPr id="19" name="TextBox 18"/>
          <p:cNvSpPr txBox="1"/>
          <p:nvPr/>
        </p:nvSpPr>
        <p:spPr>
          <a:xfrm>
            <a:off x="3914416" y="39507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3</a:t>
            </a:r>
            <a:endParaRPr lang="en-GB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2285641" y="45047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4</a:t>
            </a:r>
            <a:endParaRPr lang="en-GB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2835702" y="50859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5</a:t>
            </a:r>
            <a:endParaRPr lang="en-GB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5597371" y="2843802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S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2734" y="2848395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U</a:t>
            </a:r>
            <a:endParaRPr lang="en-GB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6680317" y="2843802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N</a:t>
            </a:r>
            <a:endParaRPr lang="en-GB" sz="2000" b="1"/>
          </a:p>
        </p:txBody>
      </p:sp>
      <p:sp>
        <p:nvSpPr>
          <p:cNvPr id="25" name="TextBox 24"/>
          <p:cNvSpPr txBox="1"/>
          <p:nvPr/>
        </p:nvSpPr>
        <p:spPr>
          <a:xfrm>
            <a:off x="5027124" y="3376792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C</a:t>
            </a:r>
            <a:endParaRPr lang="en-GB" sz="2000" b="1"/>
          </a:p>
        </p:txBody>
      </p:sp>
      <p:sp>
        <p:nvSpPr>
          <p:cNvPr id="26" name="TextBox 25"/>
          <p:cNvSpPr txBox="1"/>
          <p:nvPr/>
        </p:nvSpPr>
        <p:spPr>
          <a:xfrm>
            <a:off x="5552487" y="3381385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O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0070" y="3376792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28" name="TextBox 27"/>
          <p:cNvSpPr txBox="1"/>
          <p:nvPr/>
        </p:nvSpPr>
        <p:spPr>
          <a:xfrm>
            <a:off x="6656171" y="3376792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29" name="TextBox 28"/>
          <p:cNvSpPr txBox="1"/>
          <p:nvPr/>
        </p:nvSpPr>
        <p:spPr>
          <a:xfrm>
            <a:off x="4486992" y="3949514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O</a:t>
            </a:r>
            <a:endParaRPr lang="en-GB" sz="2000" b="1"/>
          </a:p>
        </p:txBody>
      </p:sp>
      <p:sp>
        <p:nvSpPr>
          <p:cNvPr id="30" name="TextBox 29"/>
          <p:cNvSpPr txBox="1"/>
          <p:nvPr/>
        </p:nvSpPr>
        <p:spPr>
          <a:xfrm>
            <a:off x="5012355" y="3954107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I</a:t>
            </a:r>
            <a:endParaRPr lang="en-GB" sz="2000" b="1"/>
          </a:p>
        </p:txBody>
      </p:sp>
      <p:sp>
        <p:nvSpPr>
          <p:cNvPr id="31" name="TextBox 30"/>
          <p:cNvSpPr txBox="1"/>
          <p:nvPr/>
        </p:nvSpPr>
        <p:spPr>
          <a:xfrm>
            <a:off x="5569938" y="3949514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L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68184" y="4500468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R</a:t>
            </a:r>
            <a:endParaRPr lang="en-GB" sz="2000" b="1"/>
          </a:p>
        </p:txBody>
      </p:sp>
      <p:sp>
        <p:nvSpPr>
          <p:cNvPr id="36" name="TextBox 35"/>
          <p:cNvSpPr txBox="1"/>
          <p:nvPr/>
        </p:nvSpPr>
        <p:spPr>
          <a:xfrm>
            <a:off x="3393547" y="4505061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37" name="TextBox 36"/>
          <p:cNvSpPr txBox="1"/>
          <p:nvPr/>
        </p:nvSpPr>
        <p:spPr>
          <a:xfrm>
            <a:off x="3951130" y="4500468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N</a:t>
            </a:r>
            <a:endParaRPr lang="en-GB" sz="2000" b="1"/>
          </a:p>
        </p:txBody>
      </p:sp>
      <p:sp>
        <p:nvSpPr>
          <p:cNvPr id="38" name="TextBox 37"/>
          <p:cNvSpPr txBox="1"/>
          <p:nvPr/>
        </p:nvSpPr>
        <p:spPr>
          <a:xfrm>
            <a:off x="4497231" y="4500468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39" name="TextBox 38"/>
          <p:cNvSpPr txBox="1"/>
          <p:nvPr/>
        </p:nvSpPr>
        <p:spPr>
          <a:xfrm>
            <a:off x="5012355" y="4486206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W</a:t>
            </a:r>
            <a:endParaRPr lang="en-GB" sz="2000" b="1"/>
          </a:p>
        </p:txBody>
      </p:sp>
      <p:sp>
        <p:nvSpPr>
          <p:cNvPr id="40" name="TextBox 39"/>
          <p:cNvSpPr txBox="1"/>
          <p:nvPr/>
        </p:nvSpPr>
        <p:spPr>
          <a:xfrm>
            <a:off x="5537718" y="449079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A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5301" y="448620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B</a:t>
            </a:r>
            <a:endParaRPr lang="en-GB" sz="2000" b="1"/>
          </a:p>
        </p:txBody>
      </p:sp>
      <p:sp>
        <p:nvSpPr>
          <p:cNvPr id="42" name="TextBox 41"/>
          <p:cNvSpPr txBox="1"/>
          <p:nvPr/>
        </p:nvSpPr>
        <p:spPr>
          <a:xfrm>
            <a:off x="6641402" y="4486206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43" name="TextBox 42"/>
          <p:cNvSpPr txBox="1"/>
          <p:nvPr/>
        </p:nvSpPr>
        <p:spPr>
          <a:xfrm>
            <a:off x="7210307" y="4475557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44" name="TextBox 43"/>
          <p:cNvSpPr txBox="1"/>
          <p:nvPr/>
        </p:nvSpPr>
        <p:spPr>
          <a:xfrm>
            <a:off x="3393547" y="5052508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N</a:t>
            </a:r>
            <a:endParaRPr lang="en-GB" sz="2000" b="1"/>
          </a:p>
        </p:txBody>
      </p:sp>
      <p:sp>
        <p:nvSpPr>
          <p:cNvPr id="45" name="TextBox 44"/>
          <p:cNvSpPr txBox="1"/>
          <p:nvPr/>
        </p:nvSpPr>
        <p:spPr>
          <a:xfrm>
            <a:off x="3918910" y="5057101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46" name="TextBox 45"/>
          <p:cNvSpPr txBox="1"/>
          <p:nvPr/>
        </p:nvSpPr>
        <p:spPr>
          <a:xfrm>
            <a:off x="4476493" y="5052508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T</a:t>
            </a:r>
            <a:endParaRPr lang="en-GB" sz="2000" b="1"/>
          </a:p>
        </p:txBody>
      </p:sp>
      <p:sp>
        <p:nvSpPr>
          <p:cNvPr id="47" name="TextBox 46"/>
          <p:cNvSpPr txBox="1"/>
          <p:nvPr/>
        </p:nvSpPr>
        <p:spPr>
          <a:xfrm>
            <a:off x="5022594" y="5052508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U</a:t>
            </a:r>
            <a:endParaRPr lang="en-GB" sz="2000" b="1"/>
          </a:p>
        </p:txBody>
      </p:sp>
      <p:sp>
        <p:nvSpPr>
          <p:cNvPr id="48" name="TextBox 47"/>
          <p:cNvSpPr txBox="1"/>
          <p:nvPr/>
        </p:nvSpPr>
        <p:spPr>
          <a:xfrm>
            <a:off x="5537718" y="503824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R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63081" y="504283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50" name="TextBox 49"/>
          <p:cNvSpPr txBox="1"/>
          <p:nvPr/>
        </p:nvSpPr>
        <p:spPr>
          <a:xfrm>
            <a:off x="6620664" y="5038246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51" name="TextBox 50"/>
          <p:cNvSpPr txBox="1"/>
          <p:nvPr/>
        </p:nvSpPr>
        <p:spPr>
          <a:xfrm>
            <a:off x="7166765" y="503824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G</a:t>
            </a:r>
            <a:endParaRPr lang="en-GB" sz="2000" b="1"/>
          </a:p>
        </p:txBody>
      </p:sp>
      <p:sp>
        <p:nvSpPr>
          <p:cNvPr id="52" name="TextBox 51"/>
          <p:cNvSpPr txBox="1"/>
          <p:nvPr/>
        </p:nvSpPr>
        <p:spPr>
          <a:xfrm>
            <a:off x="7735670" y="502759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53" name="TextBox 52"/>
          <p:cNvSpPr txBox="1"/>
          <p:nvPr/>
        </p:nvSpPr>
        <p:spPr>
          <a:xfrm>
            <a:off x="8304575" y="503783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S</a:t>
            </a:r>
            <a:endParaRPr lang="en-GB" sz="2000" b="1"/>
          </a:p>
        </p:txBody>
      </p:sp>
      <p:sp>
        <p:nvSpPr>
          <p:cNvPr id="54" name="5-Point Star 53"/>
          <p:cNvSpPr/>
          <p:nvPr/>
        </p:nvSpPr>
        <p:spPr>
          <a:xfrm>
            <a:off x="5552487" y="2389337"/>
            <a:ext cx="351378" cy="3010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5596764" y="284320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S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51880" y="3380789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O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69331" y="3948918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L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37111" y="4490203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A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37111" y="503765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R</a:t>
            </a:r>
            <a:endParaRPr lang="en-GB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8" grpId="0"/>
      <p:bldP spid="29" grpId="0"/>
      <p:bldP spid="31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energy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energy </a:t>
            </a:r>
            <a:r>
              <a:rPr lang="en-US" dirty="0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</a:t>
            </a:r>
            <a:r>
              <a:rPr lang="en-US" dirty="0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Rectangle 29"/>
          <p:cNvSpPr/>
          <p:nvPr/>
        </p:nvSpPr>
        <p:spPr>
          <a:xfrm>
            <a:off x="6203378" y="4354734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visually introduce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3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2" y="3937062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99176" y="1958186"/>
            <a:ext cx="69168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b="1" dirty="0" smtClean="0">
                <a:solidFill>
                  <a:srgbClr val="F7941E"/>
                </a:solidFill>
              </a:rPr>
              <a:t>s</a:t>
            </a:r>
            <a:r>
              <a:rPr lang="vi-VN" sz="60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olar</a:t>
            </a:r>
            <a:r>
              <a:rPr lang="vi-VN" sz="6000" b="1" dirty="0" smtClean="0">
                <a:solidFill>
                  <a:srgbClr val="F7941E"/>
                </a:solidFill>
              </a:rPr>
              <a:t> </a:t>
            </a: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000" b="1" dirty="0" smtClean="0">
                <a:solidFill>
                  <a:srgbClr val="F7941E"/>
                </a:solidFill>
              </a:rPr>
              <a:t>n</a:t>
            </a:r>
            <a:r>
              <a:rPr lang="en-US" sz="4000" b="1" dirty="0" smtClean="0">
                <a:solidFill>
                  <a:srgbClr val="F7941E"/>
                </a:solidFill>
              </a:rPr>
              <a:t>. </a:t>
            </a:r>
            <a:r>
              <a:rPr lang="en-US" sz="4400" b="1" dirty="0" smtClean="0">
                <a:solidFill>
                  <a:srgbClr val="F7941E"/>
                </a:solidFill>
              </a:rPr>
              <a:t>phr.</a:t>
            </a:r>
            <a:r>
              <a:rPr lang="vi-VN" sz="4400" b="1" dirty="0" smtClean="0">
                <a:solidFill>
                  <a:srgbClr val="F7941E"/>
                </a:solidFill>
              </a:rPr>
              <a:t>)</a:t>
            </a:r>
            <a:r>
              <a:rPr lang="vi-VN" sz="4800" b="1" dirty="0" smtClean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9935" y="4742006"/>
            <a:ext cx="42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smtClean="0"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6088" y="3589029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/ˈsəʊlə(r) ˈenədʒi/</a:t>
            </a:r>
            <a:endParaRPr lang="en-US" sz="3600" b="1" dirty="0">
              <a:solidFill>
                <a:srgbClr val="0FB7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16" y="1801292"/>
            <a:ext cx="4171649" cy="4021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88" y="1618774"/>
            <a:ext cx="4192588" cy="4192588"/>
          </a:xfrm>
          <a:prstGeom prst="rect">
            <a:avLst/>
          </a:prstGeom>
        </p:spPr>
      </p:pic>
      <p:sp>
        <p:nvSpPr>
          <p:cNvPr id="7" name="Google Shape;1881;p31"/>
          <p:cNvSpPr txBox="1"/>
          <p:nvPr/>
        </p:nvSpPr>
        <p:spPr>
          <a:xfrm>
            <a:off x="487067" y="1973536"/>
            <a:ext cx="692772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 energy </a:t>
            </a:r>
            <a:r>
              <a:rPr lang="vi-VN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44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44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phr.</a:t>
            </a:r>
            <a:r>
              <a:rPr lang="vi-VN" sz="44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4800" b="1" dirty="0" smtClean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4754" y="475470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năng lượng nước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5444" y="3531260"/>
            <a:ext cx="3780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3600" b="1" dirty="0" err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haɪdrəʊ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ˈ</a:t>
            </a:r>
            <a:r>
              <a:rPr lang="en-US" sz="3600" b="1" dirty="0" err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enədʒi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600" b="1" dirty="0">
              <a:solidFill>
                <a:srgbClr val="0FB7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3564</Words>
  <Application>WPS Presentation</Application>
  <PresentationFormat>Widescreen</PresentationFormat>
  <Paragraphs>333</Paragraphs>
  <Slides>21</Slides>
  <Notes>12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SimSun</vt:lpstr>
      <vt:lpstr>Wingdings</vt:lpstr>
      <vt:lpstr>Myriad Pro</vt:lpstr>
      <vt:lpstr>Segoe Print</vt:lpstr>
      <vt:lpstr>Adobe Gothic Std B</vt:lpstr>
      <vt:lpstr>Yu Gothic UI Semibold</vt:lpstr>
      <vt:lpstr>Calibri (Body)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HA</cp:lastModifiedBy>
  <cp:revision>173</cp:revision>
  <dcterms:created xsi:type="dcterms:W3CDTF">2020-12-09T02:04:00Z</dcterms:created>
  <dcterms:modified xsi:type="dcterms:W3CDTF">2024-03-14T09:17:33Z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5D9AA107B90A4365BE18AC75F9650A2E_13</vt:lpwstr>
  </property>
  <property fmtid="{D5CDD505-2E9C-101B-9397-08002B2CF9AE}" pid="3" name="KSOProductBuildVer">
    <vt:lpwstr>1033-12.2.0.13489</vt:lpwstr>
  </property>
</Properties>
</file>