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3" r:id="rId2"/>
    <p:sldId id="259" r:id="rId3"/>
    <p:sldId id="808" r:id="rId4"/>
    <p:sldId id="811" r:id="rId5"/>
    <p:sldId id="256" r:id="rId6"/>
    <p:sldId id="809" r:id="rId7"/>
    <p:sldId id="812" r:id="rId8"/>
    <p:sldId id="258" r:id="rId9"/>
    <p:sldId id="810" r:id="rId10"/>
    <p:sldId id="807" r:id="rId11"/>
    <p:sldId id="814" r:id="rId12"/>
    <p:sldId id="817" r:id="rId13"/>
    <p:sldId id="816" r:id="rId14"/>
    <p:sldId id="818" r:id="rId15"/>
    <p:sldId id="820" r:id="rId16"/>
    <p:sldId id="822" r:id="rId17"/>
    <p:sldId id="279" r:id="rId18"/>
    <p:sldId id="260" r:id="rId19"/>
    <p:sldId id="310" r:id="rId20"/>
    <p:sldId id="823" r:id="rId21"/>
    <p:sldId id="3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66F31-AD46-4A38-9C70-5F7685A90B0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17CF2-AFAE-453F-95CD-B3E9D7FA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0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4FBA-9F0A-472C-A988-03B923B78ED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F6755-E250-4529-81B2-D27EF6FDE0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3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F6755-E250-4529-81B2-D27EF6FDE0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4FBA-9F0A-472C-A988-03B923B78E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4FBA-9F0A-472C-A988-03B923B78ED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63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F6755-E250-4529-81B2-D27EF6FDE0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83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F6755-E250-4529-81B2-D27EF6FDE0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3C29C7-09C3-422B-BFF5-8E64C26E3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995AC7-AB90-4A12-BA09-CD8F19B8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87C8F-6E1C-4F71-8AD7-B9BA4FA4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89D821-DDBB-4B3A-9BCC-27EE2BB0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35AE41-1A93-4B8A-9945-A8D883B2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2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16CAC-2218-4989-849A-BE56F2709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11945-ECC6-452B-B416-5719DA750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FD7A0-8594-40F4-9858-FABD5A0F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87D86F-0805-4D50-9A55-B3526217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2154AB-C4FA-4E16-9B5F-7685B5B4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0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C2DB314-4CCE-4914-AAC9-9E6B9A7F8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E079C3-1015-4449-9DF3-F95AD1D70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E159AB-8232-4D19-945C-ABBEF960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B21B71-8D12-412D-8AF1-96D49E67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1C9270-61C6-443C-A252-4B7AF6AA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0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7312DF-A8E1-4101-97B5-62A3FD4B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75DABC-68FD-46C4-B2BD-68D284B14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4B9E61-1976-4CD8-AB1D-1E773FE6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F464C6-9313-456C-9DBE-3CD7509A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CEB01C-8C9D-47C8-9975-57F3F4AD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E85A3A-85F2-4D02-AE9A-B1DF1642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8B5AF9-D3A2-42A0-B291-E24824323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C3C066-31DD-4FA1-93C9-7731ADE4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0FCE50-DAAB-43D3-A4A5-4360EFA9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682D8-2502-417D-9C8D-8ACF1E2B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2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1466F-0CBA-4A77-9A80-88AE8CEF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4F432-9CF6-4669-9C8A-616FF48B3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C21A6E-E836-4FC4-A038-FE6579C61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8E786F-2A26-434A-A2A8-634756D9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94939A-7A66-4B3A-8D69-5B67F85B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D21D82-9248-4E3E-B6F8-656377BE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1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882BE5-2DFE-4DB0-B945-77911EFE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C115E6-1EBF-4345-9687-00E21E260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B63DCD-FB47-4B70-AE23-4019E3279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F3188B-CFFE-42D3-9C91-A8AB0006E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0132ED5-AC46-484F-918B-19DCD49AE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AB1FAE-6F6F-4030-BF4D-E143ABF6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3F39B66-5F5E-49D1-92BB-712150CD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1686ADC-DF78-427B-B0F3-846CFF0C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6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95E89-D148-4DE6-8B9A-5B7C06AD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3FFD6C-42AA-4385-BAFE-A2DCE2A9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F74127-7A2D-4FC9-9A01-701B694B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CB4D0B-2F9F-41BB-8333-EF3E645E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1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0882B7-D41C-4DBB-947A-E31B86C6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3F50F7-FD20-4AB6-A4CA-9CD89E4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FCA8C7-0966-4C14-8647-EC1A9D99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2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7B85DB-9B8F-4D49-A195-1311ABE5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A77E3C-97A1-43C2-AB03-99F3FAA29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A65E51-7A86-4DF3-82FD-986C7B4BC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1370D0-5F9F-47F1-9E83-871F3E00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445401-DD31-4E4A-87B6-3B736C0B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9F6E6C-FB02-4AFD-A0B5-55649DF2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6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E99D8-56C7-44C3-A5C6-C661956D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FD89C8-B7E3-49DB-93E5-8AB6F0588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A50A7-9144-4F40-B6B7-4DEFDBE2C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F00C27-F6FA-448D-BBF8-57A377AF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187C-5110-4319-B0DE-F1BCC7AFAEC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87C4B2-4D56-4C2F-8B83-92C0E9767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504596-25E1-47C6-9D65-3D6B2736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2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53D4E74-77E9-4FD3-90AD-10887F7B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DF6251-414A-455C-9220-099C27B8D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CA5C20-9D3C-4D77-86DC-08AAAE5BA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4187C-5110-4319-B0DE-F1BCC7AFAEC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27A1EE-8276-470A-BF66-575D3CEF5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15AAB0-2468-4B6F-B88C-4F9782528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FADD-65FE-42BF-871B-1E218BF6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7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32.svg"/><Relationship Id="rId4" Type="http://schemas.openxmlformats.org/officeDocument/2006/relationships/image" Target="../media/image28.sv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27.png"/><Relationship Id="rId4" Type="http://schemas.openxmlformats.org/officeDocument/2006/relationships/image" Target="../media/image3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Khoa_h%E1%BB%8Dc" TargetMode="External"/><Relationship Id="rId3" Type="http://schemas.openxmlformats.org/officeDocument/2006/relationships/hyperlink" Target="https://vi.wikipedia.org/wiki/Gi%C3%A1o_s%C6%B0" TargetMode="External"/><Relationship Id="rId7" Type="http://schemas.openxmlformats.org/officeDocument/2006/relationships/hyperlink" Target="https://vi.wikipedia.org/wiki/Vi%E1%BB%87t_Na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.wikipedia.org/wiki/V%C4%83n_h%E1%BB%8Dc" TargetMode="External"/><Relationship Id="rId5" Type="http://schemas.openxmlformats.org/officeDocument/2006/relationships/hyperlink" Target="https://vi.wikipedia.org/wiki/Ch%E1%BB%A7_ngh%C4%A9a_Marx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vi.wikipedia.org/wiki/Nh%C3%A0_gi%C3%A1o_Nh%C3%A2n_d%C3%A2n" TargetMode="External"/><Relationship Id="rId9" Type="http://schemas.openxmlformats.org/officeDocument/2006/relationships/hyperlink" Target="https://vi.wikipedia.org/wiki/Gi%E1%BA%A3i_th%C6%B0%E1%BB%9Fng_H%E1%BB%93_Ch%C3%AD_Min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.wikipedia.org/wiki/Th%C3%A1nh_Gi%C3%B3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/>
          <p:nvPr/>
        </p:nvGrpSpPr>
        <p:grpSpPr>
          <a:xfrm>
            <a:off x="1403720" y="1256361"/>
            <a:ext cx="9422947" cy="4970995"/>
            <a:chOff x="0" y="0"/>
            <a:chExt cx="1011699" cy="1172969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1011699" cy="1172969"/>
            </a:xfrm>
            <a:custGeom>
              <a:avLst/>
              <a:gdLst/>
              <a:ahLst/>
              <a:cxnLst/>
              <a:rect l="l" t="t" r="r" b="b"/>
              <a:pathLst>
                <a:path w="1011699" h="1172969">
                  <a:moveTo>
                    <a:pt x="0" y="0"/>
                  </a:moveTo>
                  <a:lnTo>
                    <a:pt x="1011699" y="0"/>
                  </a:lnTo>
                  <a:lnTo>
                    <a:pt x="1011699" y="1172969"/>
                  </a:lnTo>
                  <a:lnTo>
                    <a:pt x="0" y="117296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79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"/>
          <p:cNvGrpSpPr/>
          <p:nvPr/>
        </p:nvGrpSpPr>
        <p:grpSpPr>
          <a:xfrm>
            <a:off x="1625600" y="1587394"/>
            <a:ext cx="8487400" cy="3573662"/>
            <a:chOff x="0" y="-57150"/>
            <a:chExt cx="2150417" cy="1411817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2150417" cy="1354667"/>
            </a:xfrm>
            <a:custGeom>
              <a:avLst/>
              <a:gdLst/>
              <a:ahLst/>
              <a:cxnLst/>
              <a:rect l="l" t="t" r="r" b="b"/>
              <a:pathLst>
                <a:path w="2150417" h="2709333">
                  <a:moveTo>
                    <a:pt x="0" y="0"/>
                  </a:moveTo>
                  <a:lnTo>
                    <a:pt x="2150417" y="0"/>
                  </a:lnTo>
                  <a:lnTo>
                    <a:pt x="215041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4EADE"/>
            </a:solidFill>
          </p:spPr>
        </p:sp>
        <p:sp>
          <p:nvSpPr>
            <p:cNvPr id="26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pic>
        <p:nvPicPr>
          <p:cNvPr id="2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8953" y="4416079"/>
            <a:ext cx="2743200" cy="2743200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48" y="815779"/>
            <a:ext cx="2485339" cy="881165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31737" y="119605"/>
            <a:ext cx="3489081" cy="25601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ABF9FB0-3DCD-4E99-BDB4-FBC787B577AF}"/>
              </a:ext>
            </a:extLst>
          </p:cNvPr>
          <p:cNvSpPr/>
          <p:nvPr/>
        </p:nvSpPr>
        <p:spPr>
          <a:xfrm>
            <a:off x="2031066" y="2294275"/>
            <a:ext cx="6910939" cy="16440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BÀI</a:t>
            </a:r>
            <a:r>
              <a:rPr lang="en-US" sz="4400" dirty="0"/>
              <a:t> 9: </a:t>
            </a:r>
            <a:r>
              <a:rPr lang="en-US" sz="4400" dirty="0" err="1"/>
              <a:t>NGHỊ</a:t>
            </a:r>
            <a:r>
              <a:rPr lang="en-US" sz="4400" dirty="0"/>
              <a:t> </a:t>
            </a:r>
            <a:r>
              <a:rPr lang="en-US" sz="4400" dirty="0" err="1"/>
              <a:t>LUẬN</a:t>
            </a:r>
            <a:r>
              <a:rPr lang="en-US" sz="4400" dirty="0"/>
              <a:t> </a:t>
            </a:r>
            <a:r>
              <a:rPr lang="en-US" sz="4400" dirty="0" err="1"/>
              <a:t>VĂN</a:t>
            </a:r>
            <a:r>
              <a:rPr lang="en-US" sz="4400" dirty="0"/>
              <a:t> </a:t>
            </a:r>
            <a:r>
              <a:rPr lang="en-US" sz="4400" dirty="0" err="1"/>
              <a:t>HỌC</a:t>
            </a:r>
            <a:endParaRPr lang="en-US" sz="4400" dirty="0"/>
          </a:p>
        </p:txBody>
      </p:sp>
      <p:pic>
        <p:nvPicPr>
          <p:cNvPr id="15" name="h1!!!">
            <a:extLst>
              <a:ext uri="{FF2B5EF4-FFF2-40B4-BE49-F238E27FC236}">
                <a16:creationId xmlns:a16="http://schemas.microsoft.com/office/drawing/2014/main" xmlns="" id="{D21A30D2-E241-4FF7-A956-5A430E446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pic>
        <p:nvPicPr>
          <p:cNvPr id="16" name="PA_图片 9">
            <a:extLst>
              <a:ext uri="{FF2B5EF4-FFF2-40B4-BE49-F238E27FC236}">
                <a16:creationId xmlns:a16="http://schemas.microsoft.com/office/drawing/2014/main" xmlns="" id="{D890D702-BB72-4944-8236-6B6C5D6BFE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06" y="4363163"/>
            <a:ext cx="4701612" cy="24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6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C4C4F1-2615-4169-BB20-D0C6AC7BC98F}"/>
              </a:ext>
            </a:extLst>
          </p:cNvPr>
          <p:cNvSpPr txBox="1"/>
          <p:nvPr/>
        </p:nvSpPr>
        <p:spPr>
          <a:xfrm>
            <a:off x="537410" y="1164134"/>
            <a:ext cx="1090542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thơ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hay,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NXB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1997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PTBĐ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682AECD-3FF5-44B2-B397-BC6ED3746BFF}"/>
              </a:ext>
            </a:extLst>
          </p:cNvPr>
          <p:cNvSpPr/>
          <p:nvPr/>
        </p:nvSpPr>
        <p:spPr>
          <a:xfrm>
            <a:off x="4533499" y="355613"/>
            <a:ext cx="3580598" cy="5678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DỰ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PHẨM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h1!!!">
            <a:extLst>
              <a:ext uri="{FF2B5EF4-FFF2-40B4-BE49-F238E27FC236}">
                <a16:creationId xmlns:a16="http://schemas.microsoft.com/office/drawing/2014/main" xmlns="" id="{6FADC65B-37BD-464E-A361-F83A338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5" y="0"/>
            <a:ext cx="1289235" cy="10656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4175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xmlns="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A98E8B-BEC8-4D3D-AF3A-5CC2FB7951D3}"/>
              </a:ext>
            </a:extLst>
          </p:cNvPr>
          <p:cNvSpPr txBox="1"/>
          <p:nvPr/>
        </p:nvSpPr>
        <p:spPr>
          <a:xfrm>
            <a:off x="0" y="1265712"/>
            <a:ext cx="7141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1.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649DD4-8329-4B19-A866-BB788884F6C1}"/>
              </a:ext>
            </a:extLst>
          </p:cNvPr>
          <p:cNvSpPr txBox="1"/>
          <p:nvPr/>
        </p:nvSpPr>
        <p:spPr>
          <a:xfrm>
            <a:off x="2290813" y="-33160"/>
            <a:ext cx="84509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KHUYA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800" dirty="0" err="1">
                <a:solidFill>
                  <a:schemeClr val="tx2"/>
                </a:solidFill>
              </a:rPr>
              <a:t>Trí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Viễn</a:t>
            </a:r>
            <a:r>
              <a:rPr lang="en-US" sz="2800" dirty="0">
                <a:solidFill>
                  <a:schemeClr val="tx2"/>
                </a:solidFill>
              </a:rPr>
              <a:t>-  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xmlns="" id="{3F83372E-1BD1-440E-8E13-15BA7CC111C9}"/>
              </a:ext>
            </a:extLst>
          </p:cNvPr>
          <p:cNvSpPr txBox="1">
            <a:spLocks/>
          </p:cNvSpPr>
          <p:nvPr/>
        </p:nvSpPr>
        <p:spPr>
          <a:xfrm>
            <a:off x="3776400" y="2062033"/>
            <a:ext cx="5986738" cy="7519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HOẠT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ĐÔI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DA0AABF2-FF50-4E3A-A374-A3FF587CA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1765"/>
              </p:ext>
            </p:extLst>
          </p:nvPr>
        </p:nvGraphicFramePr>
        <p:xfrm>
          <a:off x="373781" y="3364029"/>
          <a:ext cx="11444437" cy="3259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95313">
                  <a:extLst>
                    <a:ext uri="{9D8B030D-6E8A-4147-A177-3AD203B41FA5}">
                      <a16:colId xmlns:a16="http://schemas.microsoft.com/office/drawing/2014/main" xmlns="" val="2088177272"/>
                    </a:ext>
                  </a:extLst>
                </a:gridCol>
                <a:gridCol w="4249124">
                  <a:extLst>
                    <a:ext uri="{9D8B030D-6E8A-4147-A177-3AD203B41FA5}">
                      <a16:colId xmlns:a16="http://schemas.microsoft.com/office/drawing/2014/main" xmlns="" val="1323690028"/>
                    </a:ext>
                  </a:extLst>
                </a:gridCol>
              </a:tblGrid>
              <a:tr h="1130588">
                <a:tc>
                  <a:txBody>
                    <a:bodyPr/>
                    <a:lstStyle/>
                    <a:p>
                      <a:pPr lvl="0"/>
                      <a:r>
                        <a:rPr lang="en-US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 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vi-VN" sz="24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ẻ </a:t>
                      </a:r>
                      <a:r>
                        <a:rPr lang="vi-VN" sz="2400" b="1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đẹp</a:t>
                      </a:r>
                      <a:r>
                        <a:rPr lang="vi-VN" sz="24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vi-VN" sz="24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bài</a:t>
                      </a:r>
                      <a:r>
                        <a:rPr lang="vi-VN" sz="24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thơ “</a:t>
                      </a:r>
                      <a:r>
                        <a:rPr lang="vi-VN" sz="2400" b="1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vi-VN" sz="24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khuya” </a:t>
                      </a:r>
                      <a:r>
                        <a:rPr lang="vi-VN" sz="2400" b="1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bàn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vấn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Dựa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đâu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 nhanh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nhất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đi</a:t>
                      </a:r>
                      <a:r>
                        <a:rPr lang="en-US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ề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này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8613680"/>
                  </a:ext>
                </a:extLst>
              </a:tr>
              <a:tr h="1615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Bài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thơ </a:t>
                      </a:r>
                      <a:r>
                        <a:rPr lang="vi-VN" sz="2400" b="1" i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vi-VN" sz="24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khuya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Lê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Trí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Viễn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phân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theo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Nêu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việc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phân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theo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400" b="1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</a:t>
                      </a:r>
                      <a:r>
                        <a:rPr lang="vi-VN" sz="2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1" marR="30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6952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3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42F3F8-448F-475B-B0AC-9225A24F72DE}"/>
              </a:ext>
            </a:extLst>
          </p:cNvPr>
          <p:cNvSpPr txBox="1"/>
          <p:nvPr/>
        </p:nvSpPr>
        <p:spPr>
          <a:xfrm>
            <a:off x="413887" y="1744989"/>
            <a:ext cx="11088302" cy="476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Lê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Chỗ dành sẵn cho Nội dung 2">
            <a:extLst>
              <a:ext uri="{FF2B5EF4-FFF2-40B4-BE49-F238E27FC236}">
                <a16:creationId xmlns:a16="http://schemas.microsoft.com/office/drawing/2014/main" xmlns="" id="{67295AD5-E8A6-4241-AE8C-3C3A63534517}"/>
              </a:ext>
            </a:extLst>
          </p:cNvPr>
          <p:cNvSpPr txBox="1">
            <a:spLocks/>
          </p:cNvSpPr>
          <p:nvPr/>
        </p:nvSpPr>
        <p:spPr>
          <a:xfrm>
            <a:off x="3102631" y="146606"/>
            <a:ext cx="5986738" cy="7519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HOẠT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ĐÔI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5" name="h1!!!">
            <a:extLst>
              <a:ext uri="{FF2B5EF4-FFF2-40B4-BE49-F238E27FC236}">
                <a16:creationId xmlns:a16="http://schemas.microsoft.com/office/drawing/2014/main" xmlns="" id="{5D98A3B0-07CB-4DB9-9892-D660FFA1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8543" cy="10656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5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xmlns="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A98E8B-BEC8-4D3D-AF3A-5CC2FB7951D3}"/>
              </a:ext>
            </a:extLst>
          </p:cNvPr>
          <p:cNvSpPr txBox="1"/>
          <p:nvPr/>
        </p:nvSpPr>
        <p:spPr>
          <a:xfrm>
            <a:off x="221382" y="1612221"/>
            <a:ext cx="7141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1.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649DD4-8329-4B19-A866-BB788884F6C1}"/>
              </a:ext>
            </a:extLst>
          </p:cNvPr>
          <p:cNvSpPr txBox="1"/>
          <p:nvPr/>
        </p:nvSpPr>
        <p:spPr>
          <a:xfrm>
            <a:off x="2290813" y="-33160"/>
            <a:ext cx="73825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KHUYA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800" dirty="0" err="1">
                <a:solidFill>
                  <a:schemeClr val="tx2"/>
                </a:solidFill>
              </a:rPr>
              <a:t>Trí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Viễn</a:t>
            </a:r>
            <a:r>
              <a:rPr lang="en-US" sz="2800" dirty="0">
                <a:solidFill>
                  <a:schemeClr val="tx2"/>
                </a:solidFill>
              </a:rPr>
              <a:t>-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061627-C3E7-409F-8430-5805DF2A8CA1}"/>
              </a:ext>
            </a:extLst>
          </p:cNvPr>
          <p:cNvSpPr txBox="1"/>
          <p:nvPr/>
        </p:nvSpPr>
        <p:spPr>
          <a:xfrm>
            <a:off x="644617" y="2677902"/>
            <a:ext cx="10527631" cy="119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 indent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367665" algn="l"/>
              </a:tabLst>
            </a:pP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Bàn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khuya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170DBD-7107-4964-9D4D-C210C3AAF6B5}"/>
              </a:ext>
            </a:extLst>
          </p:cNvPr>
          <p:cNvSpPr txBox="1"/>
          <p:nvPr/>
        </p:nvSpPr>
        <p:spPr>
          <a:xfrm>
            <a:off x="407870" y="3455082"/>
            <a:ext cx="11148461" cy="515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C8C228-FF8E-4ADC-BEE1-9D35B1A4916A}"/>
              </a:ext>
            </a:extLst>
          </p:cNvPr>
          <p:cNvSpPr txBox="1"/>
          <p:nvPr/>
        </p:nvSpPr>
        <p:spPr>
          <a:xfrm>
            <a:off x="321243" y="95865"/>
            <a:ext cx="11148461" cy="515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42C238-DBD4-488F-8247-A0CFCC307901}"/>
              </a:ext>
            </a:extLst>
          </p:cNvPr>
          <p:cNvSpPr txBox="1"/>
          <p:nvPr/>
        </p:nvSpPr>
        <p:spPr>
          <a:xfrm>
            <a:off x="250257" y="2058956"/>
            <a:ext cx="11498981" cy="4571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Yêu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giao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501650" algn="l"/>
              </a:tabLst>
            </a:pPr>
            <a:r>
              <a:rPr lang="en-US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a/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ầ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lô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gích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ầ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như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u="none" strike="noStrike" spc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501650" algn="l"/>
              </a:tabLst>
            </a:pPr>
            <a:r>
              <a:rPr lang="en-US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b/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quan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chẽ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u="none" strike="noStrike" spc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501650" algn="l"/>
              </a:tabLst>
            </a:pPr>
            <a:r>
              <a:rPr lang="en-US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c/ 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chung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quan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trong văn </a:t>
            </a:r>
            <a:r>
              <a:rPr lang="vi-VN" sz="2400" u="none" strike="noStrike" spc="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2400" u="none" strike="noStrike" spc="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u="none" strike="noStrike" spc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A435A57-1769-47FA-9D04-E3CCED2C4CCB}"/>
              </a:ext>
            </a:extLst>
          </p:cNvPr>
          <p:cNvSpPr/>
          <p:nvPr/>
        </p:nvSpPr>
        <p:spPr>
          <a:xfrm>
            <a:off x="895149" y="711468"/>
            <a:ext cx="3561348" cy="156886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KỸ</a:t>
            </a:r>
            <a:r>
              <a:rPr lang="en-US" sz="3200" b="1" dirty="0"/>
              <a:t> </a:t>
            </a:r>
            <a:r>
              <a:rPr lang="en-US" sz="3200" b="1" dirty="0" err="1"/>
              <a:t>THUẬT</a:t>
            </a:r>
            <a:r>
              <a:rPr lang="en-US" sz="3200" b="1" dirty="0"/>
              <a:t> </a:t>
            </a:r>
            <a:r>
              <a:rPr lang="en-US" sz="3200" b="1" dirty="0" err="1"/>
              <a:t>KHĂN</a:t>
            </a:r>
            <a:r>
              <a:rPr lang="en-US" sz="3200" b="1" dirty="0"/>
              <a:t> </a:t>
            </a:r>
            <a:r>
              <a:rPr lang="en-US" sz="3200" b="1" dirty="0" err="1"/>
              <a:t>TRẢI</a:t>
            </a:r>
            <a:r>
              <a:rPr lang="en-US" sz="3200" b="1" dirty="0"/>
              <a:t> </a:t>
            </a:r>
            <a:r>
              <a:rPr lang="en-US" sz="3200" b="1" dirty="0" err="1"/>
              <a:t>BÀN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8461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xmlns="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A98E8B-BEC8-4D3D-AF3A-5CC2FB7951D3}"/>
              </a:ext>
            </a:extLst>
          </p:cNvPr>
          <p:cNvSpPr txBox="1"/>
          <p:nvPr/>
        </p:nvSpPr>
        <p:spPr>
          <a:xfrm>
            <a:off x="192506" y="1393895"/>
            <a:ext cx="7141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1.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649DD4-8329-4B19-A866-BB788884F6C1}"/>
              </a:ext>
            </a:extLst>
          </p:cNvPr>
          <p:cNvSpPr txBox="1"/>
          <p:nvPr/>
        </p:nvSpPr>
        <p:spPr>
          <a:xfrm>
            <a:off x="2290813" y="-33160"/>
            <a:ext cx="73825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KHUYA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800" dirty="0" err="1">
                <a:solidFill>
                  <a:schemeClr val="tx2"/>
                </a:solidFill>
              </a:rPr>
              <a:t>Trí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Viễn</a:t>
            </a:r>
            <a:r>
              <a:rPr lang="en-US" sz="2800" dirty="0">
                <a:solidFill>
                  <a:schemeClr val="tx2"/>
                </a:solidFill>
              </a:rPr>
              <a:t>-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170DBD-7107-4964-9D4D-C210C3AAF6B5}"/>
              </a:ext>
            </a:extLst>
          </p:cNvPr>
          <p:cNvSpPr txBox="1"/>
          <p:nvPr/>
        </p:nvSpPr>
        <p:spPr>
          <a:xfrm>
            <a:off x="381000" y="2562838"/>
            <a:ext cx="11148461" cy="515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F246CA-6377-47A3-9834-B19614D1F9CD}"/>
              </a:ext>
            </a:extLst>
          </p:cNvPr>
          <p:cNvSpPr txBox="1"/>
          <p:nvPr/>
        </p:nvSpPr>
        <p:spPr>
          <a:xfrm>
            <a:off x="662539" y="3112060"/>
            <a:ext cx="10866922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xmlns="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A98E8B-BEC8-4D3D-AF3A-5CC2FB7951D3}"/>
              </a:ext>
            </a:extLst>
          </p:cNvPr>
          <p:cNvSpPr txBox="1"/>
          <p:nvPr/>
        </p:nvSpPr>
        <p:spPr>
          <a:xfrm>
            <a:off x="192506" y="1393895"/>
            <a:ext cx="7141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1.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649DD4-8329-4B19-A866-BB788884F6C1}"/>
              </a:ext>
            </a:extLst>
          </p:cNvPr>
          <p:cNvSpPr txBox="1"/>
          <p:nvPr/>
        </p:nvSpPr>
        <p:spPr>
          <a:xfrm>
            <a:off x="2290813" y="-33160"/>
            <a:ext cx="73825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KHUYA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800" dirty="0" err="1">
                <a:solidFill>
                  <a:schemeClr val="tx2"/>
                </a:solidFill>
              </a:rPr>
              <a:t>Trí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Viễn</a:t>
            </a:r>
            <a:r>
              <a:rPr lang="en-US" sz="2800" dirty="0">
                <a:solidFill>
                  <a:schemeClr val="tx2"/>
                </a:solidFill>
              </a:rPr>
              <a:t>-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170DBD-7107-4964-9D4D-C210C3AAF6B5}"/>
              </a:ext>
            </a:extLst>
          </p:cNvPr>
          <p:cNvSpPr txBox="1"/>
          <p:nvPr/>
        </p:nvSpPr>
        <p:spPr>
          <a:xfrm>
            <a:off x="381000" y="2562838"/>
            <a:ext cx="11148461" cy="515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F246CA-6377-47A3-9834-B19614D1F9CD}"/>
              </a:ext>
            </a:extLst>
          </p:cNvPr>
          <p:cNvSpPr txBox="1"/>
          <p:nvPr/>
        </p:nvSpPr>
        <p:spPr>
          <a:xfrm>
            <a:off x="644617" y="3034945"/>
            <a:ext cx="1086692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89F94C-4540-488A-A60B-A9F1F88A13D1}"/>
              </a:ext>
            </a:extLst>
          </p:cNvPr>
          <p:cNvSpPr txBox="1"/>
          <p:nvPr/>
        </p:nvSpPr>
        <p:spPr>
          <a:xfrm>
            <a:off x="644616" y="3614912"/>
            <a:ext cx="10636191" cy="45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31F447-20AB-4F56-89A3-3B24A671C22E}"/>
              </a:ext>
            </a:extLst>
          </p:cNvPr>
          <p:cNvSpPr txBox="1"/>
          <p:nvPr/>
        </p:nvSpPr>
        <p:spPr>
          <a:xfrm>
            <a:off x="459606" y="4283355"/>
            <a:ext cx="10436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291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70807">
            <a:off x="-747310" y="3759519"/>
            <a:ext cx="1379784" cy="28971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30000"/>
          </a:blip>
          <a:srcRect/>
          <a:stretch>
            <a:fillRect/>
          </a:stretch>
        </p:blipFill>
        <p:spPr>
          <a:xfrm rot="2069549">
            <a:off x="9460444" y="-1340786"/>
            <a:ext cx="3810018" cy="32670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0189912" y="-1448965"/>
            <a:ext cx="2842619" cy="3102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8012" y="1721198"/>
            <a:ext cx="7515975" cy="19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393840" cy="6858000"/>
            <a:chOff x="0" y="0"/>
            <a:chExt cx="134077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0776" cy="2709333"/>
            </a:xfrm>
            <a:custGeom>
              <a:avLst/>
              <a:gdLst/>
              <a:ahLst/>
              <a:cxnLst/>
              <a:rect l="l" t="t" r="r" b="b"/>
              <a:pathLst>
                <a:path w="1340776" h="2709333">
                  <a:moveTo>
                    <a:pt x="0" y="0"/>
                  </a:moveTo>
                  <a:lnTo>
                    <a:pt x="1340776" y="0"/>
                  </a:lnTo>
                  <a:lnTo>
                    <a:pt x="134077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9DFC7">
                <a:alpha val="4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15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11060355" y="341396"/>
            <a:ext cx="836792" cy="905864"/>
          </a:xfrm>
          <a:custGeom>
            <a:avLst/>
            <a:gdLst/>
            <a:ahLst/>
            <a:cxnLst/>
            <a:rect l="l" t="t" r="r" b="b"/>
            <a:pathLst>
              <a:path w="1255188" h="1358796">
                <a:moveTo>
                  <a:pt x="0" y="0"/>
                </a:moveTo>
                <a:lnTo>
                  <a:pt x="1255188" y="0"/>
                </a:lnTo>
                <a:lnTo>
                  <a:pt x="1255188" y="1358796"/>
                </a:lnTo>
                <a:lnTo>
                  <a:pt x="0" y="13587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2405581" y="6027521"/>
            <a:ext cx="661787" cy="574100"/>
          </a:xfrm>
          <a:custGeom>
            <a:avLst/>
            <a:gdLst/>
            <a:ahLst/>
            <a:cxnLst/>
            <a:rect l="l" t="t" r="r" b="b"/>
            <a:pathLst>
              <a:path w="992680" h="861150">
                <a:moveTo>
                  <a:pt x="992680" y="0"/>
                </a:moveTo>
                <a:lnTo>
                  <a:pt x="0" y="0"/>
                </a:lnTo>
                <a:lnTo>
                  <a:pt x="0" y="861150"/>
                </a:lnTo>
                <a:lnTo>
                  <a:pt x="992680" y="861150"/>
                </a:lnTo>
                <a:lnTo>
                  <a:pt x="9926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80817" y="220228"/>
            <a:ext cx="661787" cy="574100"/>
          </a:xfrm>
          <a:custGeom>
            <a:avLst/>
            <a:gdLst/>
            <a:ahLst/>
            <a:cxnLst/>
            <a:rect l="l" t="t" r="r" b="b"/>
            <a:pathLst>
              <a:path w="992680" h="861150">
                <a:moveTo>
                  <a:pt x="0" y="0"/>
                </a:moveTo>
                <a:lnTo>
                  <a:pt x="992680" y="0"/>
                </a:lnTo>
                <a:lnTo>
                  <a:pt x="992680" y="861150"/>
                </a:lnTo>
                <a:lnTo>
                  <a:pt x="0" y="861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90820" y="3429000"/>
            <a:ext cx="462451" cy="5066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84469" y="794328"/>
            <a:ext cx="4902200" cy="912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1019" indent="-381019" algn="just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19" indent="-381019" algn="just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6520" y="2455085"/>
            <a:ext cx="2400300" cy="2743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1003" y="-199917"/>
            <a:ext cx="6269994" cy="17224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B4CF67C-CF80-4145-A8B1-232BB30B4319}"/>
              </a:ext>
            </a:extLst>
          </p:cNvPr>
          <p:cNvSpPr txBox="1"/>
          <p:nvPr/>
        </p:nvSpPr>
        <p:spPr>
          <a:xfrm>
            <a:off x="3621765" y="1774912"/>
            <a:ext cx="8427607" cy="5204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khuya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".</a:t>
            </a:r>
          </a:p>
          <a:p>
            <a:pPr marL="0" marR="3048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Qua VB,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1">
            <a:extLst>
              <a:ext uri="{FF2B5EF4-FFF2-40B4-BE49-F238E27FC236}">
                <a16:creationId xmlns:a16="http://schemas.microsoft.com/office/drawing/2014/main" xmlns="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xmlns="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xmlns="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xmlns="" id="{D5B86558-6A7E-48C9-3F9C-ED81FA49A8E1}"/>
              </a:ext>
            </a:extLst>
          </p:cNvPr>
          <p:cNvSpPr/>
          <p:nvPr/>
        </p:nvSpPr>
        <p:spPr>
          <a:xfrm>
            <a:off x="7120640" y="1844632"/>
            <a:ext cx="4333424" cy="19057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khuya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8D52C24-FC91-EAE2-2DEE-670F494DBCDA}"/>
              </a:ext>
            </a:extLst>
          </p:cNvPr>
          <p:cNvSpPr/>
          <p:nvPr/>
        </p:nvSpPr>
        <p:spPr>
          <a:xfrm>
            <a:off x="273554" y="1719234"/>
            <a:ext cx="6285297" cy="230196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387662-DBDF-382F-85F0-6E74BE1CF77B}"/>
              </a:ext>
            </a:extLst>
          </p:cNvPr>
          <p:cNvSpPr txBox="1"/>
          <p:nvPr/>
        </p:nvSpPr>
        <p:spPr>
          <a:xfrm>
            <a:off x="4317863" y="4058792"/>
            <a:ext cx="522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2024456-101C-229E-D867-8B8E646F451B}"/>
              </a:ext>
            </a:extLst>
          </p:cNvPr>
          <p:cNvSpPr/>
          <p:nvPr/>
        </p:nvSpPr>
        <p:spPr>
          <a:xfrm>
            <a:off x="1700741" y="4709189"/>
            <a:ext cx="9068394" cy="20250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080" marR="0" indent="438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X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ác</a:t>
            </a: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vi-VN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văn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000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AC256E02-62C8-5601-12F1-5431FAB074BB}"/>
              </a:ext>
            </a:extLst>
          </p:cNvPr>
          <p:cNvSpPr/>
          <p:nvPr/>
        </p:nvSpPr>
        <p:spPr>
          <a:xfrm>
            <a:off x="8819956" y="1586187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B4A8135D-40A8-316B-B5D0-088F7EB196EA}"/>
              </a:ext>
            </a:extLst>
          </p:cNvPr>
          <p:cNvSpPr/>
          <p:nvPr/>
        </p:nvSpPr>
        <p:spPr>
          <a:xfrm>
            <a:off x="3042975" y="1442212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B9AFF21B-F5D0-2D0C-09E1-FABBDC67029A}"/>
              </a:ext>
            </a:extLst>
          </p:cNvPr>
          <p:cNvSpPr/>
          <p:nvPr/>
        </p:nvSpPr>
        <p:spPr>
          <a:xfrm>
            <a:off x="6379503" y="4457555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29BC0D5-A742-4156-913A-BB8126ABC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12" y="238801"/>
            <a:ext cx="7515975" cy="6885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0178ED2-97B6-4777-858A-245B24D59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1040433"/>
            <a:ext cx="4283827" cy="63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73BE7EE-39FE-46E2-946F-5927B3DF4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992" y="1027105"/>
            <a:ext cx="4007451" cy="7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 animBg="1"/>
      <p:bldP spid="15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170216" y="-292460"/>
            <a:ext cx="5129349" cy="6904789"/>
          </a:xfrm>
          <a:custGeom>
            <a:avLst/>
            <a:gdLst/>
            <a:ahLst/>
            <a:cxnLst/>
            <a:rect l="l" t="t" r="r" b="b"/>
            <a:pathLst>
              <a:path w="7694024" h="10357183">
                <a:moveTo>
                  <a:pt x="0" y="0"/>
                </a:moveTo>
                <a:lnTo>
                  <a:pt x="7694024" y="0"/>
                </a:lnTo>
                <a:lnTo>
                  <a:pt x="7694024" y="10357183"/>
                </a:lnTo>
                <a:lnTo>
                  <a:pt x="0" y="10357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18896" t="-127" r="-15888"/>
            </a:stretch>
          </a:blipFill>
        </p:spPr>
      </p:sp>
      <p:grpSp>
        <p:nvGrpSpPr>
          <p:cNvPr id="20" name="Group 20"/>
          <p:cNvGrpSpPr/>
          <p:nvPr/>
        </p:nvGrpSpPr>
        <p:grpSpPr>
          <a:xfrm rot="5400000">
            <a:off x="5850330" y="-5878121"/>
            <a:ext cx="491341" cy="12192000"/>
            <a:chOff x="0" y="0"/>
            <a:chExt cx="194110" cy="48165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4110" cy="4816592"/>
            </a:xfrm>
            <a:custGeom>
              <a:avLst/>
              <a:gdLst/>
              <a:ahLst/>
              <a:cxnLst/>
              <a:rect l="l" t="t" r="r" b="b"/>
              <a:pathLst>
                <a:path w="194110" h="4816592">
                  <a:moveTo>
                    <a:pt x="0" y="0"/>
                  </a:moveTo>
                  <a:lnTo>
                    <a:pt x="194110" y="0"/>
                  </a:lnTo>
                  <a:lnTo>
                    <a:pt x="19411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15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 rot="600777">
            <a:off x="11292623" y="457086"/>
            <a:ext cx="623819" cy="726780"/>
          </a:xfrm>
          <a:custGeom>
            <a:avLst/>
            <a:gdLst/>
            <a:ahLst/>
            <a:cxnLst/>
            <a:rect l="l" t="t" r="r" b="b"/>
            <a:pathLst>
              <a:path w="935729" h="1090170">
                <a:moveTo>
                  <a:pt x="0" y="0"/>
                </a:moveTo>
                <a:lnTo>
                  <a:pt x="935729" y="0"/>
                </a:lnTo>
                <a:lnTo>
                  <a:pt x="935729" y="1090170"/>
                </a:lnTo>
                <a:lnTo>
                  <a:pt x="0" y="10901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17096" y="5313931"/>
            <a:ext cx="913224" cy="1087172"/>
          </a:xfrm>
          <a:custGeom>
            <a:avLst/>
            <a:gdLst/>
            <a:ahLst/>
            <a:cxnLst/>
            <a:rect l="l" t="t" r="r" b="b"/>
            <a:pathLst>
              <a:path w="1369836" h="1630758">
                <a:moveTo>
                  <a:pt x="0" y="0"/>
                </a:moveTo>
                <a:lnTo>
                  <a:pt x="1369836" y="0"/>
                </a:lnTo>
                <a:lnTo>
                  <a:pt x="1369836" y="1630758"/>
                </a:lnTo>
                <a:lnTo>
                  <a:pt x="0" y="1630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5645922" y="5313931"/>
            <a:ext cx="913224" cy="1087172"/>
          </a:xfrm>
          <a:custGeom>
            <a:avLst/>
            <a:gdLst/>
            <a:ahLst/>
            <a:cxnLst/>
            <a:rect l="l" t="t" r="r" b="b"/>
            <a:pathLst>
              <a:path w="1369836" h="1630758">
                <a:moveTo>
                  <a:pt x="0" y="0"/>
                </a:moveTo>
                <a:lnTo>
                  <a:pt x="1369836" y="0"/>
                </a:lnTo>
                <a:lnTo>
                  <a:pt x="1369836" y="1630758"/>
                </a:lnTo>
                <a:lnTo>
                  <a:pt x="0" y="1630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8374748" y="5313931"/>
            <a:ext cx="913224" cy="1087172"/>
          </a:xfrm>
          <a:custGeom>
            <a:avLst/>
            <a:gdLst/>
            <a:ahLst/>
            <a:cxnLst/>
            <a:rect l="l" t="t" r="r" b="b"/>
            <a:pathLst>
              <a:path w="1369836" h="1630758">
                <a:moveTo>
                  <a:pt x="0" y="0"/>
                </a:moveTo>
                <a:lnTo>
                  <a:pt x="1369836" y="0"/>
                </a:lnTo>
                <a:lnTo>
                  <a:pt x="1369836" y="1630758"/>
                </a:lnTo>
                <a:lnTo>
                  <a:pt x="0" y="1630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 rot="5400000">
            <a:off x="5850330" y="516329"/>
            <a:ext cx="491341" cy="12192000"/>
            <a:chOff x="0" y="0"/>
            <a:chExt cx="194110" cy="481659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4110" cy="4816592"/>
            </a:xfrm>
            <a:custGeom>
              <a:avLst/>
              <a:gdLst/>
              <a:ahLst/>
              <a:cxnLst/>
              <a:rect l="l" t="t" r="r" b="b"/>
              <a:pathLst>
                <a:path w="194110" h="4816592">
                  <a:moveTo>
                    <a:pt x="0" y="0"/>
                  </a:moveTo>
                  <a:lnTo>
                    <a:pt x="194110" y="0"/>
                  </a:lnTo>
                  <a:lnTo>
                    <a:pt x="19411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15"/>
                </a:lnSpc>
              </a:pPr>
              <a:endParaRPr sz="120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0422038" y="658582"/>
            <a:ext cx="661787" cy="574100"/>
          </a:xfrm>
          <a:custGeom>
            <a:avLst/>
            <a:gdLst/>
            <a:ahLst/>
            <a:cxnLst/>
            <a:rect l="l" t="t" r="r" b="b"/>
            <a:pathLst>
              <a:path w="992680" h="861150">
                <a:moveTo>
                  <a:pt x="0" y="0"/>
                </a:moveTo>
                <a:lnTo>
                  <a:pt x="992680" y="0"/>
                </a:lnTo>
                <a:lnTo>
                  <a:pt x="992680" y="861150"/>
                </a:lnTo>
                <a:lnTo>
                  <a:pt x="0" y="8611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A3559159-AB64-4631-8D2E-9FBEA74A7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890467"/>
              </p:ext>
            </p:extLst>
          </p:nvPr>
        </p:nvGraphicFramePr>
        <p:xfrm>
          <a:off x="471638" y="1532899"/>
          <a:ext cx="10762552" cy="4920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2071">
                  <a:extLst>
                    <a:ext uri="{9D8B030D-6E8A-4147-A177-3AD203B41FA5}">
                      <a16:colId xmlns:a16="http://schemas.microsoft.com/office/drawing/2014/main" xmlns="" val="3189814177"/>
                    </a:ext>
                  </a:extLst>
                </a:gridCol>
                <a:gridCol w="3770481">
                  <a:extLst>
                    <a:ext uri="{9D8B030D-6E8A-4147-A177-3AD203B41FA5}">
                      <a16:colId xmlns:a16="http://schemas.microsoft.com/office/drawing/2014/main" xmlns="" val="3586558274"/>
                    </a:ext>
                  </a:extLst>
                </a:gridCol>
              </a:tblGrid>
              <a:tr h="67912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12115" algn="l"/>
                        </a:tabLst>
                      </a:pPr>
                      <a:endParaRPr lang="en-US" sz="32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6413406"/>
                  </a:ext>
                </a:extLst>
              </a:tr>
              <a:tr h="14825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1.  </a:t>
                      </a:r>
                      <a:r>
                        <a:rPr lang="vi-VN" sz="1800" dirty="0" err="1">
                          <a:effectLst/>
                        </a:rPr>
                        <a:t>Các</a:t>
                      </a:r>
                      <a:r>
                        <a:rPr lang="vi-VN" sz="1800" dirty="0">
                          <a:effectLst/>
                        </a:rPr>
                        <a:t> em </a:t>
                      </a:r>
                      <a:r>
                        <a:rPr lang="vi-VN" sz="1800" dirty="0" err="1">
                          <a:effectLst/>
                        </a:rPr>
                        <a:t>đã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từng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học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những</a:t>
                      </a:r>
                      <a:r>
                        <a:rPr lang="vi-VN" sz="1800" dirty="0">
                          <a:effectLst/>
                        </a:rPr>
                        <a:t> văn </a:t>
                      </a:r>
                      <a:r>
                        <a:rPr lang="vi-VN" sz="1800" dirty="0" err="1">
                          <a:effectLst/>
                        </a:rPr>
                        <a:t>bản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nghị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luận</a:t>
                      </a:r>
                      <a:r>
                        <a:rPr lang="vi-VN" sz="1800" dirty="0">
                          <a:effectLst/>
                        </a:rPr>
                        <a:t> văn </a:t>
                      </a:r>
                      <a:r>
                        <a:rPr lang="vi-VN" sz="1800" dirty="0" err="1">
                          <a:effectLst/>
                        </a:rPr>
                        <a:t>học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nào</a:t>
                      </a:r>
                      <a:r>
                        <a:rPr lang="vi-VN" sz="1800" dirty="0">
                          <a:effectLst/>
                        </a:rPr>
                        <a:t> trong chương </a:t>
                      </a:r>
                      <a:r>
                        <a:rPr lang="vi-VN" sz="1800" dirty="0" err="1">
                          <a:effectLst/>
                        </a:rPr>
                        <a:t>trình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Ngữ</a:t>
                      </a:r>
                      <a:r>
                        <a:rPr lang="vi-VN" sz="1800" dirty="0">
                          <a:effectLst/>
                        </a:rPr>
                        <a:t> văn ở </a:t>
                      </a:r>
                      <a:r>
                        <a:rPr lang="vi-VN" sz="1800" dirty="0" err="1">
                          <a:effectLst/>
                        </a:rPr>
                        <a:t>lớp</a:t>
                      </a:r>
                      <a:r>
                        <a:rPr lang="vi-VN" sz="1800" dirty="0">
                          <a:effectLst/>
                        </a:rPr>
                        <a:t> 6, </a:t>
                      </a:r>
                      <a:r>
                        <a:rPr lang="vi-VN" sz="1800" dirty="0" err="1">
                          <a:effectLst/>
                        </a:rPr>
                        <a:t>lớp</a:t>
                      </a:r>
                      <a:r>
                        <a:rPr lang="vi-VN" sz="1800" dirty="0">
                          <a:effectLst/>
                        </a:rPr>
                        <a:t> 7? </a:t>
                      </a:r>
                      <a:r>
                        <a:rPr lang="vi-VN" sz="1800" dirty="0" err="1">
                          <a:effectLst/>
                        </a:rPr>
                        <a:t>Hãy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nhớ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lại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và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kể</a:t>
                      </a:r>
                      <a:r>
                        <a:rPr lang="vi-VN" sz="1800" dirty="0">
                          <a:effectLst/>
                        </a:rPr>
                        <a:t> tên </a:t>
                      </a:r>
                      <a:r>
                        <a:rPr lang="vi-VN" sz="1800" dirty="0" err="1">
                          <a:effectLst/>
                        </a:rPr>
                        <a:t>số</a:t>
                      </a:r>
                      <a:r>
                        <a:rPr lang="vi-VN" sz="1800" dirty="0">
                          <a:effectLst/>
                        </a:rPr>
                        <a:t> văn </a:t>
                      </a:r>
                      <a:r>
                        <a:rPr lang="vi-VN" sz="1800" dirty="0" err="1">
                          <a:effectLst/>
                        </a:rPr>
                        <a:t>bản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nghị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luận</a:t>
                      </a:r>
                      <a:r>
                        <a:rPr lang="vi-VN" sz="1800" dirty="0">
                          <a:effectLst/>
                        </a:rPr>
                        <a:t> văn </a:t>
                      </a:r>
                      <a:r>
                        <a:rPr lang="vi-VN" sz="1800" dirty="0" err="1">
                          <a:effectLst/>
                        </a:rPr>
                        <a:t>học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mà</a:t>
                      </a:r>
                      <a:r>
                        <a:rPr lang="vi-VN" sz="1800" dirty="0">
                          <a:effectLst/>
                        </a:rPr>
                        <a:t> em </a:t>
                      </a:r>
                      <a:r>
                        <a:rPr lang="vi-VN" sz="1800" dirty="0" err="1">
                          <a:effectLst/>
                        </a:rPr>
                        <a:t>đã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học</a:t>
                      </a:r>
                      <a:r>
                        <a:rPr lang="vi-VN" sz="1800" dirty="0">
                          <a:effectLst/>
                        </a:rPr>
                        <a:t>, </a:t>
                      </a:r>
                      <a:r>
                        <a:rPr lang="vi-VN" sz="1800" dirty="0" err="1">
                          <a:effectLst/>
                        </a:rPr>
                        <a:t>đã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đọc</a:t>
                      </a:r>
                      <a:r>
                        <a:rPr lang="vi-VN" sz="1800" dirty="0"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1211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extLst>
                  <a:ext uri="{0D108BD9-81ED-4DB2-BD59-A6C34878D82A}">
                    <a16:rowId xmlns:a16="http://schemas.microsoft.com/office/drawing/2014/main" xmlns="" val="1467830694"/>
                  </a:ext>
                </a:extLst>
              </a:tr>
              <a:tr h="143569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9235" algn="l"/>
                        </a:tabLst>
                      </a:pPr>
                      <a:r>
                        <a:rPr lang="en-US" sz="1800">
                          <a:effectLst/>
                        </a:rPr>
                        <a:t>2.   </a:t>
                      </a:r>
                      <a:r>
                        <a:rPr lang="vi-VN" sz="1800">
                          <a:effectLst/>
                        </a:rPr>
                        <a:t>Em hiểu thế nào là văn bản nghị luận? Mối liên hệ giữa luận đ</a:t>
                      </a:r>
                      <a:r>
                        <a:rPr lang="en-US" sz="1800">
                          <a:effectLst/>
                        </a:rPr>
                        <a:t>ề</a:t>
                      </a:r>
                      <a:r>
                        <a:rPr lang="vi-VN" sz="1800">
                          <a:effectLst/>
                        </a:rPr>
                        <a:t>, luận điểm, lí lẽ và bằng chứng?</a:t>
                      </a:r>
                      <a:endParaRPr lang="en-US" sz="1800">
                        <a:effectLst/>
                      </a:endParaRPr>
                    </a:p>
                    <a:p>
                      <a:pPr marL="6985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12115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extLst>
                  <a:ext uri="{0D108BD9-81ED-4DB2-BD59-A6C34878D82A}">
                    <a16:rowId xmlns:a16="http://schemas.microsoft.com/office/drawing/2014/main" xmlns="" val="1174725883"/>
                  </a:ext>
                </a:extLst>
              </a:tr>
              <a:tr h="635397">
                <a:tc>
                  <a:txBody>
                    <a:bodyPr/>
                    <a:lstStyle/>
                    <a:p>
                      <a:pPr marL="6985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800">
                          <a:effectLst/>
                        </a:rPr>
                        <a:t>3. </a:t>
                      </a:r>
                      <a:r>
                        <a:rPr lang="vi-VN" sz="1800">
                          <a:effectLst/>
                        </a:rPr>
                        <a:t> Văn bản nghị luận muốn thuyết phục cần có đặc điểm gì?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12115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extLst>
                  <a:ext uri="{0D108BD9-81ED-4DB2-BD59-A6C34878D82A}">
                    <a16:rowId xmlns:a16="http://schemas.microsoft.com/office/drawing/2014/main" xmlns="" val="4294887856"/>
                  </a:ext>
                </a:extLst>
              </a:tr>
              <a:tr h="635397">
                <a:tc>
                  <a:txBody>
                    <a:bodyPr/>
                    <a:lstStyle/>
                    <a:p>
                      <a:pPr marL="6985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4. </a:t>
                      </a:r>
                      <a:r>
                        <a:rPr lang="vi-VN" sz="1800" dirty="0" err="1">
                          <a:effectLst/>
                        </a:rPr>
                        <a:t>SGK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đã</a:t>
                      </a:r>
                      <a:r>
                        <a:rPr lang="vi-VN" sz="1800" dirty="0">
                          <a:effectLst/>
                        </a:rPr>
                        <a:t> lưu ý em </a:t>
                      </a:r>
                      <a:r>
                        <a:rPr lang="vi-VN" sz="1800" dirty="0" err="1">
                          <a:effectLst/>
                        </a:rPr>
                        <a:t>điều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gì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trước</a:t>
                      </a:r>
                      <a:r>
                        <a:rPr lang="vi-VN" sz="1800" dirty="0">
                          <a:effectLst/>
                        </a:rPr>
                        <a:t> khi </a:t>
                      </a:r>
                      <a:r>
                        <a:rPr lang="vi-VN" sz="1800" dirty="0" err="1">
                          <a:effectLst/>
                        </a:rPr>
                        <a:t>đọc</a:t>
                      </a:r>
                      <a:r>
                        <a:rPr lang="vi-VN" sz="1800" dirty="0">
                          <a:effectLst/>
                        </a:rPr>
                        <a:t> văn </a:t>
                      </a:r>
                      <a:r>
                        <a:rPr lang="vi-VN" sz="1800" dirty="0" err="1">
                          <a:effectLst/>
                        </a:rPr>
                        <a:t>bản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nghị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luận</a:t>
                      </a:r>
                      <a:r>
                        <a:rPr lang="vi-VN" sz="1800" dirty="0"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1211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89" marR="66289" marT="0" marB="0"/>
                </a:tc>
                <a:extLst>
                  <a:ext uri="{0D108BD9-81ED-4DB2-BD59-A6C34878D82A}">
                    <a16:rowId xmlns:a16="http://schemas.microsoft.com/office/drawing/2014/main" xmlns="" val="2300096420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F334978-4BF4-4E06-8822-D7E4A465D8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8600" y="112693"/>
            <a:ext cx="6742760" cy="1702468"/>
          </a:xfrm>
          <a:prstGeom prst="rect">
            <a:avLst/>
          </a:prstGeom>
        </p:spPr>
      </p:pic>
      <p:pic>
        <p:nvPicPr>
          <p:cNvPr id="29" name="h1!!!">
            <a:extLst>
              <a:ext uri="{FF2B5EF4-FFF2-40B4-BE49-F238E27FC236}">
                <a16:creationId xmlns:a16="http://schemas.microsoft.com/office/drawing/2014/main" xmlns="" id="{C34477DC-D7E5-4E71-B41D-5B30F351EA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77667" y="306390"/>
            <a:ext cx="5000543" cy="6913582"/>
          </a:xfrm>
          <a:custGeom>
            <a:avLst/>
            <a:gdLst/>
            <a:ahLst/>
            <a:cxnLst/>
            <a:rect l="l" t="t" r="r" b="b"/>
            <a:pathLst>
              <a:path w="7500814" h="10370373">
                <a:moveTo>
                  <a:pt x="0" y="0"/>
                </a:moveTo>
                <a:lnTo>
                  <a:pt x="7500814" y="0"/>
                </a:lnTo>
                <a:lnTo>
                  <a:pt x="7500814" y="10370373"/>
                </a:lnTo>
                <a:lnTo>
                  <a:pt x="0" y="10370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382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654" y="0"/>
            <a:ext cx="5000543" cy="6913582"/>
          </a:xfrm>
          <a:custGeom>
            <a:avLst/>
            <a:gdLst/>
            <a:ahLst/>
            <a:cxnLst/>
            <a:rect l="l" t="t" r="r" b="b"/>
            <a:pathLst>
              <a:path w="7500814" h="10370373">
                <a:moveTo>
                  <a:pt x="0" y="0"/>
                </a:moveTo>
                <a:lnTo>
                  <a:pt x="7500814" y="0"/>
                </a:lnTo>
                <a:lnTo>
                  <a:pt x="7500814" y="10370373"/>
                </a:lnTo>
                <a:lnTo>
                  <a:pt x="0" y="10370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38256"/>
            </a:stretch>
          </a:blipFill>
        </p:spPr>
      </p:sp>
      <p:sp>
        <p:nvSpPr>
          <p:cNvPr id="16" name="Freeform 16"/>
          <p:cNvSpPr/>
          <p:nvPr/>
        </p:nvSpPr>
        <p:spPr>
          <a:xfrm rot="682477">
            <a:off x="11005914" y="5808388"/>
            <a:ext cx="1067336" cy="888112"/>
          </a:xfrm>
          <a:custGeom>
            <a:avLst/>
            <a:gdLst/>
            <a:ahLst/>
            <a:cxnLst/>
            <a:rect l="l" t="t" r="r" b="b"/>
            <a:pathLst>
              <a:path w="1601004" h="1332168">
                <a:moveTo>
                  <a:pt x="0" y="0"/>
                </a:moveTo>
                <a:lnTo>
                  <a:pt x="1601004" y="0"/>
                </a:lnTo>
                <a:lnTo>
                  <a:pt x="1601004" y="1332169"/>
                </a:lnTo>
                <a:lnTo>
                  <a:pt x="0" y="13321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31984">
            <a:off x="11258539" y="324809"/>
            <a:ext cx="562085" cy="467702"/>
          </a:xfrm>
          <a:custGeom>
            <a:avLst/>
            <a:gdLst/>
            <a:ahLst/>
            <a:cxnLst/>
            <a:rect l="l" t="t" r="r" b="b"/>
            <a:pathLst>
              <a:path w="843128" h="701553">
                <a:moveTo>
                  <a:pt x="0" y="0"/>
                </a:moveTo>
                <a:lnTo>
                  <a:pt x="843128" y="0"/>
                </a:lnTo>
                <a:lnTo>
                  <a:pt x="843128" y="701552"/>
                </a:lnTo>
                <a:lnTo>
                  <a:pt x="0" y="7015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Rectangle 27"/>
          <p:cNvSpPr/>
          <p:nvPr/>
        </p:nvSpPr>
        <p:spPr>
          <a:xfrm>
            <a:off x="1915426" y="1192305"/>
            <a:ext cx="8811377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99B065A-007E-4E6B-A6FD-B0D3DF2C74BF}"/>
              </a:ext>
            </a:extLst>
          </p:cNvPr>
          <p:cNvSpPr/>
          <p:nvPr/>
        </p:nvSpPr>
        <p:spPr>
          <a:xfrm>
            <a:off x="3184636" y="226542"/>
            <a:ext cx="6018440" cy="9448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A6FC22D-3932-4247-9B6D-65F01940E7CD}"/>
              </a:ext>
            </a:extLst>
          </p:cNvPr>
          <p:cNvSpPr txBox="1"/>
          <p:nvPr/>
        </p:nvSpPr>
        <p:spPr>
          <a:xfrm>
            <a:off x="91610" y="1348275"/>
            <a:ext cx="2120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873D0CC-D100-4163-9AA5-32B5D3F83629}"/>
              </a:ext>
            </a:extLst>
          </p:cNvPr>
          <p:cNvSpPr txBox="1"/>
          <p:nvPr/>
        </p:nvSpPr>
        <p:spPr>
          <a:xfrm>
            <a:off x="55101" y="3609248"/>
            <a:ext cx="8535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 descr="A picture containing text, screenshot, font, receipt&#10;&#10;Description automatically generated">
            <a:extLst>
              <a:ext uri="{FF2B5EF4-FFF2-40B4-BE49-F238E27FC236}">
                <a16:creationId xmlns:a16="http://schemas.microsoft.com/office/drawing/2014/main" xmlns="" id="{F6BE5DAC-55E3-4265-8397-C0FAB210E77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46" y="4446872"/>
            <a:ext cx="8999621" cy="241112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25FABE-EECC-4EB2-8B48-79826AEB7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838200" y="1464951"/>
            <a:ext cx="10205358" cy="2116183"/>
          </a:xfrm>
          <a:prstGeom prst="rect">
            <a:avLst/>
          </a:prstGeom>
        </p:spPr>
        <p:txBody>
          <a:bodyPr wrap="none" lIns="121917" tIns="60958" rIns="121917" bIns="60958" numCol="1" fromWordArt="1">
            <a:prstTxWarp prst="textDeflateBottom">
              <a:avLst>
                <a:gd name="adj" fmla="val 5312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10" spc="67" dirty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KÍNH CHÚC THẦY CÔ GIÁO MẠNH KHỎE VÀ THÀNH CÔNG.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kern="10" spc="67" dirty="0">
              <a:ln w="11430"/>
              <a:solidFill>
                <a:schemeClr val="accent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5261" y="5393049"/>
            <a:ext cx="10101477" cy="800215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CHĂM NGOAN!</a:t>
            </a:r>
          </a:p>
        </p:txBody>
      </p:sp>
      <p:pic>
        <p:nvPicPr>
          <p:cNvPr id="7" name="Picture 6" descr="Book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730" y="1911304"/>
            <a:ext cx="5132070" cy="33468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539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xmlns="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5" y="19286"/>
            <a:ext cx="1535781" cy="1065681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642C18-073D-48C8-88BE-AAF053762183}"/>
              </a:ext>
            </a:extLst>
          </p:cNvPr>
          <p:cNvSpPr txBox="1"/>
          <p:nvPr/>
        </p:nvSpPr>
        <p:spPr>
          <a:xfrm>
            <a:off x="661211" y="2395873"/>
            <a:ext cx="10886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uận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sâu” (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ề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ề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tư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nêu.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E4D1F3A-C192-456E-9D42-D98F3B91F0DD}"/>
              </a:ext>
            </a:extLst>
          </p:cNvPr>
          <p:cNvSpPr/>
          <p:nvPr/>
        </p:nvSpPr>
        <p:spPr>
          <a:xfrm>
            <a:off x="2640530" y="52534"/>
            <a:ext cx="6910939" cy="10656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BÀI</a:t>
            </a:r>
            <a:r>
              <a:rPr lang="en-US" sz="4400" dirty="0"/>
              <a:t> 9: </a:t>
            </a:r>
            <a:r>
              <a:rPr lang="en-US" sz="4400" dirty="0" err="1"/>
              <a:t>NGHỊ</a:t>
            </a:r>
            <a:r>
              <a:rPr lang="en-US" sz="4400" dirty="0"/>
              <a:t> </a:t>
            </a:r>
            <a:r>
              <a:rPr lang="en-US" sz="4400" dirty="0" err="1"/>
              <a:t>LUẬN</a:t>
            </a:r>
            <a:r>
              <a:rPr lang="en-US" sz="4400" dirty="0"/>
              <a:t> </a:t>
            </a:r>
            <a:r>
              <a:rPr lang="en-US" sz="4400" dirty="0" err="1"/>
              <a:t>VĂN</a:t>
            </a:r>
            <a:r>
              <a:rPr lang="en-US" sz="4400" dirty="0"/>
              <a:t> </a:t>
            </a:r>
            <a:r>
              <a:rPr lang="en-US" sz="4400" dirty="0" err="1"/>
              <a:t>HỌC</a:t>
            </a:r>
            <a:endParaRPr lang="en-US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FFF7457-942E-493A-B547-BF912ABF5ACF}"/>
              </a:ext>
            </a:extLst>
          </p:cNvPr>
          <p:cNvSpPr/>
          <p:nvPr/>
        </p:nvSpPr>
        <p:spPr>
          <a:xfrm>
            <a:off x="264143" y="1390194"/>
            <a:ext cx="3724977" cy="4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THỨC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NGỮ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52D517-E791-4E01-98C7-AFBFE18B87D9}"/>
              </a:ext>
            </a:extLst>
          </p:cNvPr>
          <p:cNvSpPr txBox="1"/>
          <p:nvPr/>
        </p:nvSpPr>
        <p:spPr>
          <a:xfrm>
            <a:off x="644617" y="3226870"/>
            <a:ext cx="11117179" cy="3435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Lí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lẽ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lẽ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phải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lấy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căn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cứ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thích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rõ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cho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sức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thuyết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phục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lí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lẽ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cân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chặt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chẽ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đáng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ví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cụ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dung,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nghệ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thuật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văn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chi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tiết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câu văn, câu thơ,... trong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đưa ra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nhằm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minh,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cố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cho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lí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lẽ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sức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thuyết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phục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phù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tiêu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4E93F13-FA68-468F-A6CE-EF138A7C9130}"/>
              </a:ext>
            </a:extLst>
          </p:cNvPr>
          <p:cNvSpPr txBox="1"/>
          <p:nvPr/>
        </p:nvSpPr>
        <p:spPr>
          <a:xfrm>
            <a:off x="264143" y="1949213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527952-2614-41CE-B589-D4717A455642}"/>
              </a:ext>
            </a:extLst>
          </p:cNvPr>
          <p:cNvSpPr txBox="1"/>
          <p:nvPr/>
        </p:nvSpPr>
        <p:spPr>
          <a:xfrm>
            <a:off x="956912" y="201500"/>
            <a:ext cx="10132196" cy="1270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  <a:tabLst>
                <a:tab pos="229235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Mối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liên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giữa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ề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lí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lẽ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A24AFE-C724-4C3A-B820-D3FC3A842828}"/>
              </a:ext>
            </a:extLst>
          </p:cNvPr>
          <p:cNvSpPr txBox="1"/>
          <p:nvPr/>
        </p:nvSpPr>
        <p:spPr>
          <a:xfrm>
            <a:off x="883922" y="783525"/>
            <a:ext cx="10945526" cy="3079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300"/>
              </a:spcAft>
              <a:buSzPts val="1400"/>
              <a:tabLst>
                <a:tab pos="90170" algn="l"/>
                <a:tab pos="180340" algn="l"/>
                <a:tab pos="27051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Luân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A picture containing text, screenshot, font, receipt&#10;&#10;Description automatically generated">
            <a:extLst>
              <a:ext uri="{FF2B5EF4-FFF2-40B4-BE49-F238E27FC236}">
                <a16:creationId xmlns:a16="http://schemas.microsoft.com/office/drawing/2014/main" xmlns="" id="{8649E0D4-CAD1-4296-8D4C-0366D1DFB1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46" y="3863406"/>
            <a:ext cx="8999621" cy="29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40616" y="0"/>
            <a:ext cx="5387109" cy="5364282"/>
          </a:xfrm>
          <a:custGeom>
            <a:avLst/>
            <a:gdLst/>
            <a:ahLst/>
            <a:cxnLst/>
            <a:rect l="l" t="t" r="r" b="b"/>
            <a:pathLst>
              <a:path w="8080663" h="8046423">
                <a:moveTo>
                  <a:pt x="0" y="0"/>
                </a:moveTo>
                <a:lnTo>
                  <a:pt x="8080663" y="0"/>
                </a:lnTo>
                <a:lnTo>
                  <a:pt x="8080663" y="8046423"/>
                </a:lnTo>
                <a:lnTo>
                  <a:pt x="0" y="8046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12923" t="-12815" r="-15463" b="-1611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716090" y="125129"/>
            <a:ext cx="5379910" cy="5357114"/>
          </a:xfrm>
          <a:custGeom>
            <a:avLst/>
            <a:gdLst/>
            <a:ahLst/>
            <a:cxnLst/>
            <a:rect l="l" t="t" r="r" b="b"/>
            <a:pathLst>
              <a:path w="8069865" h="8035671">
                <a:moveTo>
                  <a:pt x="8069865" y="0"/>
                </a:moveTo>
                <a:lnTo>
                  <a:pt x="0" y="0"/>
                </a:lnTo>
                <a:lnTo>
                  <a:pt x="0" y="8035671"/>
                </a:lnTo>
                <a:lnTo>
                  <a:pt x="8069865" y="8035671"/>
                </a:lnTo>
                <a:lnTo>
                  <a:pt x="8069865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12923" t="-12815" r="-15463" b="-16118"/>
            </a:stretch>
          </a:blipFill>
        </p:spPr>
      </p:sp>
      <p:pic>
        <p:nvPicPr>
          <p:cNvPr id="18" name="Picture 17" descr="Thiên nhiên trong Cảnh khuya và Rằm tháng giêng">
            <a:extLst>
              <a:ext uri="{FF2B5EF4-FFF2-40B4-BE49-F238E27FC236}">
                <a16:creationId xmlns:a16="http://schemas.microsoft.com/office/drawing/2014/main" xmlns="" id="{0CEFDCF8-58C6-4B63-AB33-264A995D3FD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22234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31DEFC-19F3-44FB-B32E-343B5AE718D2}"/>
              </a:ext>
            </a:extLst>
          </p:cNvPr>
          <p:cNvSpPr txBox="1"/>
          <p:nvPr/>
        </p:nvSpPr>
        <p:spPr>
          <a:xfrm>
            <a:off x="2668604" y="2348565"/>
            <a:ext cx="73416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KHUYA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800" dirty="0" err="1">
                <a:solidFill>
                  <a:schemeClr val="tx2"/>
                </a:solidFill>
              </a:rPr>
              <a:t>Trí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Viễn</a:t>
            </a:r>
            <a:r>
              <a:rPr lang="en-US" sz="2800" dirty="0">
                <a:solidFill>
                  <a:schemeClr val="tx2"/>
                </a:solidFill>
              </a:rPr>
              <a:t>-  </a:t>
            </a:r>
          </a:p>
        </p:txBody>
      </p:sp>
    </p:spTree>
    <p:extLst>
      <p:ext uri="{BB962C8B-B14F-4D97-AF65-F5344CB8AC3E}">
        <p14:creationId xmlns:p14="http://schemas.microsoft.com/office/powerpoint/2010/main" val="36653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xmlns="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A98E8B-BEC8-4D3D-AF3A-5CC2FB7951D3}"/>
              </a:ext>
            </a:extLst>
          </p:cNvPr>
          <p:cNvSpPr txBox="1"/>
          <p:nvPr/>
        </p:nvSpPr>
        <p:spPr>
          <a:xfrm>
            <a:off x="202131" y="1246461"/>
            <a:ext cx="70168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1.Tác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(1919-2012), quê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 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Giáo sư"/>
              </a:rPr>
              <a:t>giáo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Giáo sư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Giáo sư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giáo Nhân dân"/>
              </a:rPr>
              <a:t>nhà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giáo Nhân dân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giáo Nhân dân"/>
              </a:rPr>
              <a:t>giáo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giáo Nhân dân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giáo Nhân dân"/>
              </a:rPr>
              <a:t>nhân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giáo Nhân dân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giáo Nhân dân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Chủ nghĩa Marx"/>
              </a:rPr>
              <a:t>Mác-xít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Văn học"/>
              </a:rPr>
              <a:t>văn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Văn học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Văn học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Việt Nam"/>
              </a:rPr>
              <a:t>Việt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Việt Nam"/>
              </a:rPr>
              <a:t> 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Khoa học"/>
              </a:rPr>
              <a:t>khoa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Khoa học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khoa, á khoa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nước.Ông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giải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thưởng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Hồ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Chí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Giải thưởng Hồ Chí Minh"/>
              </a:rPr>
              <a:t> 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2012.</a:t>
            </a: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649DD4-8329-4B19-A866-BB788884F6C1}"/>
              </a:ext>
            </a:extLst>
          </p:cNvPr>
          <p:cNvSpPr txBox="1"/>
          <p:nvPr/>
        </p:nvSpPr>
        <p:spPr>
          <a:xfrm>
            <a:off x="2331720" y="-33160"/>
            <a:ext cx="73416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KHUYA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800" dirty="0" err="1">
                <a:solidFill>
                  <a:schemeClr val="tx2"/>
                </a:solidFill>
              </a:rPr>
              <a:t>Trí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Viễn</a:t>
            </a:r>
            <a:r>
              <a:rPr lang="en-US" sz="2800" dirty="0">
                <a:solidFill>
                  <a:schemeClr val="tx2"/>
                </a:solidFill>
              </a:rPr>
              <a:t>-  </a:t>
            </a:r>
          </a:p>
        </p:txBody>
      </p:sp>
      <p:pic>
        <p:nvPicPr>
          <p:cNvPr id="5" name="Picutre 79">
            <a:extLst>
              <a:ext uri="{FF2B5EF4-FFF2-40B4-BE49-F238E27FC236}">
                <a16:creationId xmlns:a16="http://schemas.microsoft.com/office/drawing/2014/main" xmlns="" id="{E85DE3B7-6C4E-44AD-B03D-907E51FC9AB8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7466702" y="1884068"/>
            <a:ext cx="4413376" cy="3865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D7A43A-7870-48E7-BE53-D201A34A3FC4}"/>
              </a:ext>
            </a:extLst>
          </p:cNvPr>
          <p:cNvSpPr txBox="1"/>
          <p:nvPr/>
        </p:nvSpPr>
        <p:spPr>
          <a:xfrm>
            <a:off x="7499589" y="5850646"/>
            <a:ext cx="4680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Lê </a:t>
            </a:r>
            <a:r>
              <a:rPr lang="vi-VN" dirty="0" err="1"/>
              <a:t>Trí</a:t>
            </a:r>
            <a:r>
              <a:rPr lang="vi-VN" dirty="0"/>
              <a:t> </a:t>
            </a:r>
            <a:r>
              <a:rPr lang="vi-VN" dirty="0" err="1"/>
              <a:t>Viễn</a:t>
            </a:r>
            <a:r>
              <a:rPr lang="vi-VN" dirty="0"/>
              <a:t> (1919-2012), quê ở </a:t>
            </a:r>
            <a:r>
              <a:rPr lang="vi-VN" dirty="0" err="1"/>
              <a:t>Quảng</a:t>
            </a:r>
            <a:r>
              <a:rPr lang="vi-VN" dirty="0"/>
              <a:t>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7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xmlns="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A98E8B-BEC8-4D3D-AF3A-5CC2FB7951D3}"/>
              </a:ext>
            </a:extLst>
          </p:cNvPr>
          <p:cNvSpPr txBox="1"/>
          <p:nvPr/>
        </p:nvSpPr>
        <p:spPr>
          <a:xfrm>
            <a:off x="202132" y="1246461"/>
            <a:ext cx="7141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1.Tác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(1919-2012), quê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649DD4-8329-4B19-A866-BB788884F6C1}"/>
              </a:ext>
            </a:extLst>
          </p:cNvPr>
          <p:cNvSpPr txBox="1"/>
          <p:nvPr/>
        </p:nvSpPr>
        <p:spPr>
          <a:xfrm>
            <a:off x="2290813" y="-33160"/>
            <a:ext cx="73825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ĐẸP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CẢNH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KHUYA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800" dirty="0" err="1">
                <a:solidFill>
                  <a:schemeClr val="tx2"/>
                </a:solidFill>
              </a:rPr>
              <a:t>Trí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Viễn</a:t>
            </a:r>
            <a:r>
              <a:rPr lang="en-US" sz="2800" dirty="0">
                <a:solidFill>
                  <a:schemeClr val="tx2"/>
                </a:solidFill>
              </a:rPr>
              <a:t>-  </a:t>
            </a:r>
          </a:p>
        </p:txBody>
      </p:sp>
      <p:pic>
        <p:nvPicPr>
          <p:cNvPr id="5" name="Picutre 79">
            <a:extLst>
              <a:ext uri="{FF2B5EF4-FFF2-40B4-BE49-F238E27FC236}">
                <a16:creationId xmlns:a16="http://schemas.microsoft.com/office/drawing/2014/main" xmlns="" id="{E85DE3B7-6C4E-44AD-B03D-907E51FC9AB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210348" y="1884068"/>
            <a:ext cx="3669729" cy="3865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D7A43A-7870-48E7-BE53-D201A34A3FC4}"/>
              </a:ext>
            </a:extLst>
          </p:cNvPr>
          <p:cNvSpPr txBox="1"/>
          <p:nvPr/>
        </p:nvSpPr>
        <p:spPr>
          <a:xfrm>
            <a:off x="7979344" y="5918023"/>
            <a:ext cx="4691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/>
              <a:t>Lê </a:t>
            </a:r>
            <a:r>
              <a:rPr lang="vi-VN" sz="1600" dirty="0" err="1"/>
              <a:t>Trí</a:t>
            </a:r>
            <a:r>
              <a:rPr lang="vi-VN" sz="1600" dirty="0"/>
              <a:t> </a:t>
            </a:r>
            <a:r>
              <a:rPr lang="vi-VN" sz="1600" dirty="0" err="1"/>
              <a:t>Viễn</a:t>
            </a:r>
            <a:r>
              <a:rPr lang="vi-VN" sz="1600" dirty="0"/>
              <a:t> (1919-2012), quê ở </a:t>
            </a:r>
            <a:r>
              <a:rPr lang="vi-VN" sz="1600" dirty="0" err="1"/>
              <a:t>Quảng</a:t>
            </a:r>
            <a:r>
              <a:rPr lang="vi-VN" sz="1600" dirty="0"/>
              <a:t> Nam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6B5CBF-EC67-4EE4-B00F-18F7F71E4826}"/>
              </a:ext>
            </a:extLst>
          </p:cNvPr>
          <p:cNvSpPr txBox="1"/>
          <p:nvPr/>
        </p:nvSpPr>
        <p:spPr>
          <a:xfrm>
            <a:off x="435541" y="2551837"/>
            <a:ext cx="76785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-</a:t>
            </a:r>
            <a:r>
              <a:rPr lang="vi-VN" sz="2800" b="1" dirty="0" err="1"/>
              <a:t>Một</a:t>
            </a:r>
            <a:r>
              <a:rPr lang="vi-VN" sz="2800" b="1" dirty="0"/>
              <a:t> </a:t>
            </a:r>
            <a:r>
              <a:rPr lang="vi-VN" sz="2800" b="1" dirty="0" err="1"/>
              <a:t>số</a:t>
            </a:r>
            <a:r>
              <a:rPr lang="vi-VN" sz="2800" b="1" dirty="0"/>
              <a:t> </a:t>
            </a:r>
            <a:r>
              <a:rPr lang="vi-VN" sz="2800" b="1" dirty="0" err="1"/>
              <a:t>tác</a:t>
            </a:r>
            <a:r>
              <a:rPr lang="vi-VN" sz="2800" b="1" dirty="0"/>
              <a:t> </a:t>
            </a:r>
            <a:r>
              <a:rPr lang="vi-VN" sz="2800" b="1" dirty="0" err="1"/>
              <a:t>phẩm</a:t>
            </a:r>
            <a:r>
              <a:rPr lang="vi-VN" sz="2800" b="1" dirty="0"/>
              <a:t> tiêu </a:t>
            </a:r>
            <a:r>
              <a:rPr lang="vi-VN" sz="2800" b="1" dirty="0" err="1"/>
              <a:t>biểu</a:t>
            </a:r>
            <a:r>
              <a:rPr lang="vi-VN" sz="2800" b="1" dirty="0"/>
              <a:t>: </a:t>
            </a:r>
            <a:endParaRPr lang="en-US" sz="2800" dirty="0"/>
          </a:p>
          <a:p>
            <a:r>
              <a:rPr lang="vi-VN" sz="2800" i="1" dirty="0"/>
              <a:t>+</a:t>
            </a:r>
            <a:r>
              <a:rPr lang="en-US" sz="2800" i="1" dirty="0" err="1"/>
              <a:t>Việt</a:t>
            </a:r>
            <a:r>
              <a:rPr lang="en-US" sz="2800" i="1" dirty="0"/>
              <a:t> Nam </a:t>
            </a:r>
            <a:r>
              <a:rPr lang="en-US" sz="2800" i="1" dirty="0" err="1"/>
              <a:t>Văn</a:t>
            </a:r>
            <a:r>
              <a:rPr lang="en-US" sz="2800" i="1" dirty="0"/>
              <a:t> </a:t>
            </a:r>
            <a:r>
              <a:rPr lang="en-US" sz="2800" i="1" dirty="0" err="1"/>
              <a:t>học</a:t>
            </a:r>
            <a:r>
              <a:rPr lang="en-US" sz="2800" i="1" dirty="0"/>
              <a:t> </a:t>
            </a:r>
            <a:r>
              <a:rPr lang="en-US" sz="2800" i="1" dirty="0" err="1"/>
              <a:t>sử</a:t>
            </a:r>
            <a:r>
              <a:rPr lang="en-US" sz="2800" i="1" dirty="0"/>
              <a:t> - </a:t>
            </a:r>
            <a:r>
              <a:rPr lang="en-US" sz="2800" i="1" dirty="0" err="1"/>
              <a:t>Thời</a:t>
            </a:r>
            <a:r>
              <a:rPr lang="en-US" sz="2800" i="1" dirty="0"/>
              <a:t> </a:t>
            </a:r>
            <a:r>
              <a:rPr lang="en-US" sz="2800" i="1" dirty="0" err="1"/>
              <a:t>đại</a:t>
            </a:r>
            <a:r>
              <a:rPr lang="en-US" sz="2800" i="1" dirty="0"/>
              <a:t> Lê </a:t>
            </a:r>
            <a:r>
              <a:rPr lang="en-US" sz="2800" i="1" dirty="0" err="1"/>
              <a:t>mạt</a:t>
            </a:r>
            <a:r>
              <a:rPr lang="en-US" sz="2800" i="1" dirty="0"/>
              <a:t> – </a:t>
            </a:r>
            <a:r>
              <a:rPr lang="en-US" sz="2800" i="1" dirty="0" err="1"/>
              <a:t>Nguyễn</a:t>
            </a:r>
            <a:r>
              <a:rPr lang="en-US" sz="2800" i="1" dirty="0"/>
              <a:t> </a:t>
            </a:r>
            <a:r>
              <a:rPr lang="en-US" sz="2800" i="1" dirty="0" err="1"/>
              <a:t>sơ</a:t>
            </a:r>
            <a:r>
              <a:rPr lang="en-US" sz="2800" dirty="0"/>
              <a:t>.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Tiến</a:t>
            </a:r>
            <a:r>
              <a:rPr lang="en-US" sz="2800" dirty="0"/>
              <a:t>,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V.</a:t>
            </a:r>
          </a:p>
          <a:p>
            <a:r>
              <a:rPr lang="vi-VN" sz="2800" b="1" dirty="0"/>
              <a:t>+</a:t>
            </a:r>
            <a:r>
              <a:rPr lang="vi-VN" sz="2800" dirty="0"/>
              <a:t> </a:t>
            </a:r>
            <a:r>
              <a:rPr lang="en-US" sz="2800" i="1" u="sng" dirty="0" err="1">
                <a:hlinkClick r:id="rId4" tooltip="Thánh Gióng"/>
              </a:rPr>
              <a:t>Thánh</a:t>
            </a:r>
            <a:r>
              <a:rPr lang="en-US" sz="2800" i="1" u="sng" dirty="0">
                <a:hlinkClick r:id="rId4" tooltip="Thánh Gióng"/>
              </a:rPr>
              <a:t> </a:t>
            </a:r>
            <a:r>
              <a:rPr lang="en-US" sz="2800" i="1" u="sng" dirty="0" err="1">
                <a:hlinkClick r:id="rId4" tooltip="Thánh Gióng"/>
              </a:rPr>
              <a:t>Gióng</a:t>
            </a:r>
            <a:r>
              <a:rPr lang="en-US" sz="2800" i="1" dirty="0"/>
              <a:t>.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dục</a:t>
            </a:r>
            <a:r>
              <a:rPr lang="en-US" sz="2800" dirty="0"/>
              <a:t>.</a:t>
            </a:r>
          </a:p>
          <a:p>
            <a:r>
              <a:rPr lang="vi-VN" sz="2800" dirty="0"/>
              <a:t>+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xuân</a:t>
            </a:r>
            <a:r>
              <a:rPr lang="en-US" sz="2800" dirty="0"/>
              <a:t> – 1986</a:t>
            </a:r>
          </a:p>
          <a:p>
            <a:r>
              <a:rPr lang="vi-VN" sz="2800" dirty="0"/>
              <a:t>+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hương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r>
              <a:rPr lang="en-US" sz="2800" dirty="0"/>
              <a:t> Minh – 1986</a:t>
            </a:r>
            <a:r>
              <a:rPr lang="vi-VN" sz="2800" dirty="0"/>
              <a:t>,…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51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>
          <a:xfrm rot="2069549">
            <a:off x="9460444" y="-1340786"/>
            <a:ext cx="3810018" cy="32670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447213" y="5306776"/>
            <a:ext cx="2842619" cy="310245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/>
          <a:srcRect l="9203" r="9203"/>
          <a:stretch>
            <a:fillRect/>
          </a:stretch>
        </p:blipFill>
        <p:spPr>
          <a:xfrm rot="10800000">
            <a:off x="163391" y="1458931"/>
            <a:ext cx="4687742" cy="4636113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429000"/>
            <a:ext cx="6002492" cy="31738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7923" y="1458932"/>
            <a:ext cx="2592288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69CC9A-FE80-4126-8133-5A21FF3CBFAB}"/>
              </a:ext>
            </a:extLst>
          </p:cNvPr>
          <p:cNvSpPr txBox="1"/>
          <p:nvPr/>
        </p:nvSpPr>
        <p:spPr>
          <a:xfrm>
            <a:off x="163391" y="226937"/>
            <a:ext cx="7141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1.Tác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15BC00-5200-42D0-A567-1C6E77A673F1}"/>
              </a:ext>
            </a:extLst>
          </p:cNvPr>
          <p:cNvSpPr txBox="1"/>
          <p:nvPr/>
        </p:nvSpPr>
        <p:spPr>
          <a:xfrm>
            <a:off x="281409" y="1003494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1!!!">
            <a:extLst>
              <a:ext uri="{FF2B5EF4-FFF2-40B4-BE49-F238E27FC236}">
                <a16:creationId xmlns:a16="http://schemas.microsoft.com/office/drawing/2014/main" xmlns="" id="{EAA56770-CAF3-43AA-B983-6D47BD6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60"/>
            <a:ext cx="1289235" cy="1065681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DCF399-64E1-48EE-B833-CE493DF6C682}"/>
              </a:ext>
            </a:extLst>
          </p:cNvPr>
          <p:cNvSpPr txBox="1"/>
          <p:nvPr/>
        </p:nvSpPr>
        <p:spPr>
          <a:xfrm>
            <a:off x="269232" y="2632369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59E499-3197-4FB5-AF80-FC619BFAFAC6}"/>
              </a:ext>
            </a:extLst>
          </p:cNvPr>
          <p:cNvSpPr txBox="1"/>
          <p:nvPr/>
        </p:nvSpPr>
        <p:spPr>
          <a:xfrm>
            <a:off x="269232" y="3019570"/>
            <a:ext cx="618876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385279-538B-430D-8DD8-2F08B1C48088}"/>
              </a:ext>
            </a:extLst>
          </p:cNvPr>
          <p:cNvSpPr txBox="1"/>
          <p:nvPr/>
        </p:nvSpPr>
        <p:spPr>
          <a:xfrm>
            <a:off x="223652" y="3534930"/>
            <a:ext cx="618876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CEC5A5-9384-4C16-9DFB-5DD5297BE898}"/>
              </a:ext>
            </a:extLst>
          </p:cNvPr>
          <p:cNvSpPr txBox="1"/>
          <p:nvPr/>
        </p:nvSpPr>
        <p:spPr>
          <a:xfrm>
            <a:off x="2290813" y="-33160"/>
            <a:ext cx="79119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ĐỌC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HIỂU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VĂN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BẢN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VẺ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ĐẸP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THƠ</a:t>
            </a:r>
            <a:r>
              <a:rPr lang="en-US" sz="2400" b="1" dirty="0">
                <a:solidFill>
                  <a:srgbClr val="FF0000"/>
                </a:solidFill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</a:rPr>
              <a:t>CẢNH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KHUYA</a:t>
            </a:r>
            <a:r>
              <a:rPr lang="en-US" sz="2400" b="1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                                                                -Lê </a:t>
            </a:r>
            <a:r>
              <a:rPr lang="en-US" sz="2400" dirty="0" err="1">
                <a:solidFill>
                  <a:schemeClr val="tx2"/>
                </a:solidFill>
              </a:rPr>
              <a:t>Trí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Viễn</a:t>
            </a:r>
            <a:r>
              <a:rPr lang="en-US" sz="2400" dirty="0">
                <a:solidFill>
                  <a:schemeClr val="tx2"/>
                </a:solidFill>
              </a:rPr>
              <a:t>-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DE8029-359E-4EBC-A2A8-8B782DE06C8B}"/>
              </a:ext>
            </a:extLst>
          </p:cNvPr>
          <p:cNvSpPr txBox="1"/>
          <p:nvPr/>
        </p:nvSpPr>
        <p:spPr>
          <a:xfrm>
            <a:off x="115504" y="1785089"/>
            <a:ext cx="7141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1.Tác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9FF1C2C4-7466-4C52-8B4F-1EF47CF3E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698263"/>
              </p:ext>
            </p:extLst>
          </p:nvPr>
        </p:nvGraphicFramePr>
        <p:xfrm>
          <a:off x="4273617" y="1650152"/>
          <a:ext cx="7694731" cy="5183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5475">
                  <a:extLst>
                    <a:ext uri="{9D8B030D-6E8A-4147-A177-3AD203B41FA5}">
                      <a16:colId xmlns:a16="http://schemas.microsoft.com/office/drawing/2014/main" xmlns="" val="2020584999"/>
                    </a:ext>
                  </a:extLst>
                </a:gridCol>
                <a:gridCol w="4139256">
                  <a:extLst>
                    <a:ext uri="{9D8B030D-6E8A-4147-A177-3AD203B41FA5}">
                      <a16:colId xmlns:a16="http://schemas.microsoft.com/office/drawing/2014/main" xmlns="" val="1983387472"/>
                    </a:ext>
                  </a:extLst>
                </a:gridCol>
              </a:tblGrid>
              <a:tr h="50821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 err="1">
                          <a:solidFill>
                            <a:schemeClr val="accent4"/>
                          </a:solidFill>
                          <a:effectLst/>
                        </a:rPr>
                        <a:t>Phiếu</a:t>
                      </a:r>
                      <a:r>
                        <a:rPr lang="vi-VN" sz="20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vi-VN" sz="2000" dirty="0" err="1">
                          <a:solidFill>
                            <a:schemeClr val="accent4"/>
                          </a:solidFill>
                          <a:effectLst/>
                        </a:rPr>
                        <a:t>học</a:t>
                      </a:r>
                      <a:r>
                        <a:rPr lang="vi-VN" sz="20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vi-VN" sz="2000" dirty="0" err="1">
                          <a:solidFill>
                            <a:schemeClr val="accent4"/>
                          </a:solidFill>
                          <a:effectLst/>
                        </a:rPr>
                        <a:t>tập</a:t>
                      </a:r>
                      <a:r>
                        <a:rPr lang="vi-VN" sz="20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vi-VN" sz="2000" dirty="0" err="1">
                          <a:solidFill>
                            <a:schemeClr val="accent4"/>
                          </a:solidFill>
                          <a:effectLst/>
                        </a:rPr>
                        <a:t>số</a:t>
                      </a:r>
                      <a:r>
                        <a:rPr lang="vi-VN" sz="20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4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4326822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1. Thể loại: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16902108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2. Dấu hiệu nhận biết thể loại: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31706965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3. PTBĐ chính: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28371452"/>
                  </a:ext>
                </a:extLst>
              </a:tr>
              <a:tr h="508214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4. Bố cục: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6359878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Phần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0134732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Phần 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41144463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 Phần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8625079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Phần 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5963360"/>
                  </a:ext>
                </a:extLst>
              </a:tr>
              <a:tr h="508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Phần 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6243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65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1917</Words>
  <Application>Microsoft Office PowerPoint</Application>
  <PresentationFormat>Custom</PresentationFormat>
  <Paragraphs>186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75</cp:revision>
  <dcterms:created xsi:type="dcterms:W3CDTF">2023-08-06T07:12:06Z</dcterms:created>
  <dcterms:modified xsi:type="dcterms:W3CDTF">2024-03-20T03:45:47Z</dcterms:modified>
</cp:coreProperties>
</file>