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02" r:id="rId4"/>
    <p:sldId id="279" r:id="rId5"/>
    <p:sldId id="316" r:id="rId6"/>
    <p:sldId id="347" r:id="rId7"/>
    <p:sldId id="348" r:id="rId8"/>
    <p:sldId id="350" r:id="rId9"/>
    <p:sldId id="349" r:id="rId10"/>
    <p:sldId id="283" r:id="rId11"/>
    <p:sldId id="276" r:id="rId12"/>
    <p:sldId id="298" r:id="rId13"/>
    <p:sldId id="327" r:id="rId14"/>
    <p:sldId id="325" r:id="rId15"/>
    <p:sldId id="313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BCDCD"/>
    <a:srgbClr val="F7A5A5"/>
    <a:srgbClr val="7192A9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9" autoAdjust="0"/>
    <p:restoredTop sz="94605"/>
  </p:normalViewPr>
  <p:slideViewPr>
    <p:cSldViewPr snapToGrid="0" showGuides="1">
      <p:cViewPr varScale="1">
        <p:scale>
          <a:sx n="101" d="100"/>
          <a:sy n="101" d="100"/>
        </p:scale>
        <p:origin x="87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8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65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4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5.wdp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6.wdp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443886"/>
              </p:ext>
            </p:extLst>
          </p:nvPr>
        </p:nvGraphicFramePr>
        <p:xfrm>
          <a:off x="960318" y="1681781"/>
          <a:ext cx="10271364" cy="40147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93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3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4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video conference 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vɪd.i.əʊ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ˌ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kɒn.fər.əns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họp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trực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tuyến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webcam(n)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web.kæm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ghi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kĩ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thuật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zoom in (v)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zum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ɪn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phóng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to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17077977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tablet 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tæb.lət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máy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tính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bảng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524542958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internet connection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ɪn.tə.net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kəˈnek.ʃən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285282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295888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hronicaPro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640081" y="1833610"/>
            <a:ext cx="1089255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</a:rPr>
              <a:t>Trang: </a:t>
            </a:r>
            <a:r>
              <a:rPr lang="en-US" sz="2000" dirty="0">
                <a:effectLst/>
              </a:rPr>
              <a:t>Mark, we’re having a video conference with Tech Savvy next Thursday, but ... </a:t>
            </a:r>
            <a:endParaRPr lang="en-US" sz="2000" dirty="0"/>
          </a:p>
          <a:p>
            <a:r>
              <a:rPr lang="en-US" sz="2000" b="1" dirty="0">
                <a:effectLst/>
              </a:rPr>
              <a:t>Mark:</a:t>
            </a:r>
            <a:r>
              <a:rPr lang="en-US" sz="2000" dirty="0">
                <a:effectLst/>
              </a:rPr>
              <a:t> Hold on. Is that the technology club at the Japanese school?</a:t>
            </a:r>
            <a:br>
              <a:rPr lang="en-US" sz="2000" dirty="0">
                <a:effectLst/>
              </a:rPr>
            </a:br>
            <a:r>
              <a:rPr lang="en-US" sz="2000" b="1" dirty="0">
                <a:effectLst/>
              </a:rPr>
              <a:t>Trang:</a:t>
            </a:r>
            <a:r>
              <a:rPr lang="en-US" sz="2000" dirty="0">
                <a:effectLst/>
              </a:rPr>
              <a:t> Exactly. But I’m a bit worried. I’ve never had a video conference call. </a:t>
            </a:r>
            <a:endParaRPr lang="en-US" sz="2000" dirty="0"/>
          </a:p>
          <a:p>
            <a:r>
              <a:rPr lang="en-US" sz="2000" b="1" dirty="0">
                <a:effectLst/>
              </a:rPr>
              <a:t>Mark: </a:t>
            </a:r>
            <a:r>
              <a:rPr lang="en-US" sz="2000" dirty="0">
                <a:effectLst/>
              </a:rPr>
              <a:t>You’re kidding! Who doesn’t know how to make a video call? Alright, let’s do a practice call now. </a:t>
            </a:r>
            <a:endParaRPr lang="en-US" sz="2000" dirty="0"/>
          </a:p>
          <a:p>
            <a:r>
              <a:rPr lang="en-US" sz="2000" b="1" dirty="0"/>
              <a:t>Trang:</a:t>
            </a:r>
            <a:r>
              <a:rPr lang="en-US" sz="2000" dirty="0"/>
              <a:t> </a:t>
            </a:r>
            <a:r>
              <a:rPr lang="en-US" sz="2000" dirty="0">
                <a:effectLst/>
              </a:rPr>
              <a:t>Hmm, what do I need to do first?</a:t>
            </a:r>
            <a:br>
              <a:rPr lang="en-US" sz="2000" dirty="0">
                <a:effectLst/>
              </a:rPr>
            </a:br>
            <a:r>
              <a:rPr lang="en-US" sz="2000" b="1" dirty="0"/>
              <a:t>Mark: </a:t>
            </a:r>
            <a:r>
              <a:rPr lang="en-US" sz="2000" dirty="0">
                <a:effectLst/>
              </a:rPr>
              <a:t>It’s a piece of cake, Trang. Now, you sit in front of the computer. I’ll connect with you via one of my tablets and ... </a:t>
            </a:r>
            <a:endParaRPr lang="en-US" sz="2000" dirty="0"/>
          </a:p>
          <a:p>
            <a:r>
              <a:rPr lang="en-US" sz="2000" b="1" dirty="0"/>
              <a:t>Trang:</a:t>
            </a:r>
            <a:r>
              <a:rPr lang="en-US" sz="2000" dirty="0">
                <a:effectLst/>
              </a:rPr>
              <a:t> Sorry, but how can I adjust this webcam? It’s focusing on my forehead. </a:t>
            </a:r>
            <a:endParaRPr lang="en-US" sz="2000" dirty="0"/>
          </a:p>
          <a:p>
            <a:r>
              <a:rPr lang="en-US" sz="2000" b="1" dirty="0"/>
              <a:t>Mark:</a:t>
            </a:r>
            <a:r>
              <a:rPr lang="en-US" sz="2000" dirty="0">
                <a:effectLst/>
              </a:rPr>
              <a:t> Use this button to move it up or down, and this to zoom in or out. </a:t>
            </a:r>
            <a:endParaRPr lang="en-US" sz="2000" dirty="0"/>
          </a:p>
          <a:p>
            <a:r>
              <a:rPr lang="en-US" sz="2000" b="1" dirty="0"/>
              <a:t>Trang:</a:t>
            </a:r>
            <a:r>
              <a:rPr lang="en-US" sz="2000" dirty="0">
                <a:effectLst/>
              </a:rPr>
              <a:t> Thanks. And can you see me clearly on your tablet? Mark: Yes, of course. We have a high-speed Internet connection here.</a:t>
            </a:r>
            <a:br>
              <a:rPr lang="en-US" sz="2000" dirty="0">
                <a:effectLst/>
              </a:rPr>
            </a:br>
            <a:r>
              <a:rPr lang="en-US" sz="2000" b="1" dirty="0"/>
              <a:t>Trang:</a:t>
            </a:r>
            <a:r>
              <a:rPr lang="en-US" sz="2000" dirty="0">
                <a:effectLst/>
              </a:rPr>
              <a:t> I hope the conference goes smoothly. </a:t>
            </a:r>
            <a:endParaRPr lang="en-US" sz="2000" dirty="0"/>
          </a:p>
          <a:p>
            <a:r>
              <a:rPr lang="en-US" sz="2000" b="1" dirty="0"/>
              <a:t>Mark:</a:t>
            </a:r>
            <a:r>
              <a:rPr lang="en-US" sz="2000" dirty="0">
                <a:effectLst/>
              </a:rPr>
              <a:t> I’m sure it will. We should hold more video conferences like this in the future. </a:t>
            </a:r>
            <a:endParaRPr lang="en-US" sz="2000" dirty="0"/>
          </a:p>
          <a:p>
            <a:r>
              <a:rPr lang="en-US" sz="2000" b="1" dirty="0"/>
              <a:t>Trang: </a:t>
            </a:r>
            <a:r>
              <a:rPr lang="en-US" sz="2000" dirty="0">
                <a:effectLst/>
              </a:rPr>
              <a:t>That’s exactly how I feel.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15792" y="1212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8892" y="121253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hronicaPro"/>
              </a:rPr>
              <a:t>Read the conversation again and circle the correct answer A, B, or C.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8578" y="1109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186712" y="1706210"/>
            <a:ext cx="11920833" cy="4661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ChronicaPro"/>
              </a:rPr>
              <a:t>1. </a:t>
            </a:r>
            <a:r>
              <a:rPr lang="en-US" sz="2000" b="1" dirty="0">
                <a:effectLst/>
                <a:latin typeface="ChronicaPro"/>
              </a:rPr>
              <a:t>What are Trang and Mark doing?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ChronicaPro"/>
              </a:rPr>
              <a:t>A. </a:t>
            </a:r>
            <a:r>
              <a:rPr lang="en-US" sz="2000" dirty="0" err="1">
                <a:effectLst/>
                <a:latin typeface="ChronicaPro"/>
              </a:rPr>
              <a:t>Practising</a:t>
            </a:r>
            <a:r>
              <a:rPr lang="en-US" sz="2000" dirty="0">
                <a:effectLst/>
                <a:latin typeface="ChronicaPro"/>
              </a:rPr>
              <a:t> a video call.		B. Making a call with Tech Savvy. 	</a:t>
            </a:r>
            <a:r>
              <a:rPr lang="en-US" sz="2000" dirty="0">
                <a:latin typeface="ChronicaPro"/>
              </a:rPr>
              <a:t>	</a:t>
            </a:r>
            <a:r>
              <a:rPr lang="en-US" sz="2000" dirty="0">
                <a:effectLst/>
                <a:latin typeface="ChronicaPro"/>
              </a:rPr>
              <a:t>C. Learning how to use a tablet. </a:t>
            </a:r>
            <a:endParaRPr lang="en-US" sz="2000" b="1" dirty="0">
              <a:effectLst/>
              <a:latin typeface="ChronicaPro"/>
            </a:endParaRPr>
          </a:p>
          <a:p>
            <a:pPr>
              <a:lnSpc>
                <a:spcPct val="150000"/>
              </a:lnSpc>
            </a:pPr>
            <a:endParaRPr lang="en-US" sz="2000" b="1" dirty="0">
              <a:effectLst/>
              <a:latin typeface="ChronicaPro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effectLst/>
                <a:latin typeface="ChronicaPro"/>
              </a:rPr>
              <a:t>2. </a:t>
            </a:r>
            <a:r>
              <a:rPr lang="en-US" sz="2000" b="1" dirty="0">
                <a:effectLst/>
                <a:latin typeface="ChronicaPro"/>
              </a:rPr>
              <a:t>What device does Trang need help with?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ChronicaPro"/>
              </a:rPr>
              <a:t>A. The tablet. 			B. The computer. 				C. The webcam. </a:t>
            </a:r>
            <a:endParaRPr lang="en-US" sz="2000" b="1" dirty="0">
              <a:effectLst/>
              <a:latin typeface="ChronicaPro"/>
            </a:endParaRPr>
          </a:p>
          <a:p>
            <a:pPr>
              <a:lnSpc>
                <a:spcPct val="150000"/>
              </a:lnSpc>
            </a:pPr>
            <a:endParaRPr lang="en-US" sz="2000" b="1" dirty="0">
              <a:effectLst/>
              <a:latin typeface="ChronicaPro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effectLst/>
                <a:latin typeface="ChronicaPro"/>
              </a:rPr>
              <a:t>3. </a:t>
            </a:r>
            <a:r>
              <a:rPr lang="en-US" sz="2000" b="1" dirty="0">
                <a:effectLst/>
                <a:latin typeface="ChronicaPro"/>
              </a:rPr>
              <a:t>Mark says that they should ______ in the future.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ChronicaPro"/>
              </a:rPr>
              <a:t>A. have more video conferences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ChronicaPro"/>
              </a:rPr>
              <a:t>B. do more practice calls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ChronicaPro"/>
              </a:rPr>
              <a:t>C. have a high-speed Internet connection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B087B17-0306-D69D-710F-E7CC8B72B026}"/>
              </a:ext>
            </a:extLst>
          </p:cNvPr>
          <p:cNvSpPr/>
          <p:nvPr/>
        </p:nvSpPr>
        <p:spPr>
          <a:xfrm>
            <a:off x="214008" y="2279176"/>
            <a:ext cx="2597431" cy="36849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AC8A2C0-331E-9183-72CF-21E944125A13}"/>
              </a:ext>
            </a:extLst>
          </p:cNvPr>
          <p:cNvSpPr/>
          <p:nvPr/>
        </p:nvSpPr>
        <p:spPr>
          <a:xfrm>
            <a:off x="8350348" y="3668358"/>
            <a:ext cx="1858177" cy="36849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C817FE1-B3F9-1825-D3F2-43806076C262}"/>
              </a:ext>
            </a:extLst>
          </p:cNvPr>
          <p:cNvSpPr/>
          <p:nvPr/>
        </p:nvSpPr>
        <p:spPr>
          <a:xfrm>
            <a:off x="214008" y="5022137"/>
            <a:ext cx="3429944" cy="36849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9375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hronicaPro"/>
              </a:rPr>
              <a:t>Match the words and phrases in the conversation with their pictures.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0715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88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DD1BA7B0-ACBD-FD5E-EE0A-1758F7F8840B}"/>
              </a:ext>
            </a:extLst>
          </p:cNvPr>
          <p:cNvSpPr/>
          <p:nvPr/>
        </p:nvSpPr>
        <p:spPr>
          <a:xfrm>
            <a:off x="548901" y="2161933"/>
            <a:ext cx="3071400" cy="461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1. tablet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6" name="Hình chữ nhật: Góc Tròn 20">
            <a:extLst>
              <a:ext uri="{FF2B5EF4-FFF2-40B4-BE49-F238E27FC236}">
                <a16:creationId xmlns:a16="http://schemas.microsoft.com/office/drawing/2014/main" id="{9D323001-C3AB-87DF-FBE5-D93F3CF82806}"/>
              </a:ext>
            </a:extLst>
          </p:cNvPr>
          <p:cNvSpPr/>
          <p:nvPr/>
        </p:nvSpPr>
        <p:spPr>
          <a:xfrm>
            <a:off x="548901" y="3010881"/>
            <a:ext cx="3071400" cy="461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2. webcam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7" name="Hình chữ nhật: Góc Tròn 21">
            <a:extLst>
              <a:ext uri="{FF2B5EF4-FFF2-40B4-BE49-F238E27FC236}">
                <a16:creationId xmlns:a16="http://schemas.microsoft.com/office/drawing/2014/main" id="{38689B60-EF1D-A043-86D7-D8769C644766}"/>
              </a:ext>
            </a:extLst>
          </p:cNvPr>
          <p:cNvSpPr/>
          <p:nvPr/>
        </p:nvSpPr>
        <p:spPr>
          <a:xfrm>
            <a:off x="548901" y="3859830"/>
            <a:ext cx="3071400" cy="461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3. zoom in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8" name="Hình chữ nhật: Góc Tròn 22">
            <a:extLst>
              <a:ext uri="{FF2B5EF4-FFF2-40B4-BE49-F238E27FC236}">
                <a16:creationId xmlns:a16="http://schemas.microsoft.com/office/drawing/2014/main" id="{66BB8AA8-44E4-8D3C-DBC1-C70BE17DD6E7}"/>
              </a:ext>
            </a:extLst>
          </p:cNvPr>
          <p:cNvSpPr/>
          <p:nvPr/>
        </p:nvSpPr>
        <p:spPr>
          <a:xfrm>
            <a:off x="548900" y="4706265"/>
            <a:ext cx="3071400" cy="461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4. video conference</a:t>
            </a:r>
            <a:endParaRPr lang="vi-VN" sz="2400" dirty="0">
              <a:solidFill>
                <a:schemeClr val="tx1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7992648-17A3-273C-BE1A-B2FC345EB6DC}"/>
              </a:ext>
            </a:extLst>
          </p:cNvPr>
          <p:cNvGrpSpPr/>
          <p:nvPr/>
        </p:nvGrpSpPr>
        <p:grpSpPr>
          <a:xfrm>
            <a:off x="4198545" y="5316918"/>
            <a:ext cx="2376000" cy="1080000"/>
            <a:chOff x="4950410" y="4774640"/>
            <a:chExt cx="3119032" cy="1512000"/>
          </a:xfrm>
        </p:grpSpPr>
        <p:pic>
          <p:nvPicPr>
            <p:cNvPr id="2" name="Picture 2" descr="Adopt hybrid working">
              <a:extLst>
                <a:ext uri="{FF2B5EF4-FFF2-40B4-BE49-F238E27FC236}">
                  <a16:creationId xmlns:a16="http://schemas.microsoft.com/office/drawing/2014/main" id="{4AFEC09E-B5B1-34C8-AFD6-A7A70D7BC1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0410" y="4774640"/>
              <a:ext cx="3119032" cy="15120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B4D610C-BFA1-718B-7000-36218834DC85}"/>
                </a:ext>
              </a:extLst>
            </p:cNvPr>
            <p:cNvSpPr/>
            <p:nvPr/>
          </p:nvSpPr>
          <p:spPr>
            <a:xfrm>
              <a:off x="4951842" y="4774640"/>
              <a:ext cx="3117600" cy="1512000"/>
            </a:xfrm>
            <a:prstGeom prst="round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422F7B1-0597-6F46-9EFE-83CC2802A8D8}"/>
              </a:ext>
            </a:extLst>
          </p:cNvPr>
          <p:cNvGrpSpPr/>
          <p:nvPr/>
        </p:nvGrpSpPr>
        <p:grpSpPr>
          <a:xfrm>
            <a:off x="4198545" y="1894362"/>
            <a:ext cx="2376000" cy="1080000"/>
            <a:chOff x="5189242" y="2621059"/>
            <a:chExt cx="3174808" cy="1519583"/>
          </a:xfrm>
        </p:grpSpPr>
        <p:pic>
          <p:nvPicPr>
            <p:cNvPr id="5" name="Picture 2" descr="Webcam học trực tuyến full hd 1080p cho laptop - Đồ chơi công nghệ">
              <a:extLst>
                <a:ext uri="{FF2B5EF4-FFF2-40B4-BE49-F238E27FC236}">
                  <a16:creationId xmlns:a16="http://schemas.microsoft.com/office/drawing/2014/main" id="{6070A36B-81DD-491D-684E-A3BA669737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t="7407" r="6112" b="6112"/>
            <a:stretch/>
          </p:blipFill>
          <p:spPr bwMode="auto">
            <a:xfrm>
              <a:off x="6005195" y="2621059"/>
              <a:ext cx="1519583" cy="1519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05852812-039A-BE64-3C1E-7E8115FE2F87}"/>
                </a:ext>
              </a:extLst>
            </p:cNvPr>
            <p:cNvSpPr/>
            <p:nvPr/>
          </p:nvSpPr>
          <p:spPr>
            <a:xfrm>
              <a:off x="5189242" y="2621614"/>
              <a:ext cx="3174808" cy="1515152"/>
            </a:xfrm>
            <a:prstGeom prst="round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F1D571A-9241-5904-6674-8753A2F4B66C}"/>
              </a:ext>
            </a:extLst>
          </p:cNvPr>
          <p:cNvGrpSpPr/>
          <p:nvPr/>
        </p:nvGrpSpPr>
        <p:grpSpPr>
          <a:xfrm>
            <a:off x="4198545" y="3605640"/>
            <a:ext cx="2376000" cy="1080000"/>
            <a:chOff x="4665721" y="1870427"/>
            <a:chExt cx="3117600" cy="1512000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8062A9C-C4BA-B535-A36E-EA8F531636DD}"/>
                </a:ext>
              </a:extLst>
            </p:cNvPr>
            <p:cNvSpPr/>
            <p:nvPr/>
          </p:nvSpPr>
          <p:spPr>
            <a:xfrm>
              <a:off x="4665721" y="1870427"/>
              <a:ext cx="3117600" cy="1512000"/>
            </a:xfrm>
            <a:prstGeom prst="round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0" name="Picture 2" descr="Wifi Internet Icon Vector Wi Fi Wlan Access Wireless Wifi Hotspot Signal  Sign Stock Illustration - Download Image Now - iStock">
              <a:extLst>
                <a:ext uri="{FF2B5EF4-FFF2-40B4-BE49-F238E27FC236}">
                  <a16:creationId xmlns:a16="http://schemas.microsoft.com/office/drawing/2014/main" id="{3C560623-58E8-4552-1A3C-5418CA2E40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66" b="18915"/>
            <a:stretch/>
          </p:blipFill>
          <p:spPr bwMode="auto">
            <a:xfrm>
              <a:off x="5208315" y="1942764"/>
              <a:ext cx="1980139" cy="1346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193C7B0-D580-80CE-0261-CCC727D3AE0F}"/>
              </a:ext>
            </a:extLst>
          </p:cNvPr>
          <p:cNvGrpSpPr/>
          <p:nvPr/>
        </p:nvGrpSpPr>
        <p:grpSpPr>
          <a:xfrm>
            <a:off x="6934545" y="2720158"/>
            <a:ext cx="2376000" cy="1080000"/>
            <a:chOff x="2357309" y="5159581"/>
            <a:chExt cx="3117600" cy="1512000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06169C9B-7E71-ADCE-35DE-916C3D0BC16D}"/>
                </a:ext>
              </a:extLst>
            </p:cNvPr>
            <p:cNvSpPr/>
            <p:nvPr/>
          </p:nvSpPr>
          <p:spPr>
            <a:xfrm>
              <a:off x="2357309" y="5159581"/>
              <a:ext cx="3117600" cy="1512000"/>
            </a:xfrm>
            <a:prstGeom prst="round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2" name="Picture 4">
              <a:extLst>
                <a:ext uri="{FF2B5EF4-FFF2-40B4-BE49-F238E27FC236}">
                  <a16:creationId xmlns:a16="http://schemas.microsoft.com/office/drawing/2014/main" id="{FB09D448-BE5D-399E-09BF-7A68155B9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5175" y="5184179"/>
              <a:ext cx="1652164" cy="1463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83F09AD-32EC-FA7D-E767-327D7C83C461}"/>
              </a:ext>
            </a:extLst>
          </p:cNvPr>
          <p:cNvGrpSpPr/>
          <p:nvPr/>
        </p:nvGrpSpPr>
        <p:grpSpPr>
          <a:xfrm>
            <a:off x="6934545" y="4471364"/>
            <a:ext cx="2376000" cy="1080000"/>
            <a:chOff x="-1535420" y="4837937"/>
            <a:chExt cx="3117600" cy="1512000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16AF94E-81EF-89FE-7DD4-D24E4E639937}"/>
                </a:ext>
              </a:extLst>
            </p:cNvPr>
            <p:cNvSpPr/>
            <p:nvPr/>
          </p:nvSpPr>
          <p:spPr>
            <a:xfrm>
              <a:off x="-1535420" y="4837937"/>
              <a:ext cx="3117600" cy="1512000"/>
            </a:xfrm>
            <a:prstGeom prst="round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4" name="Picture 2" descr="Caseflex iPad Air Textured Faux Leather Hardshell Stand Cover - Black">
              <a:extLst>
                <a:ext uri="{FF2B5EF4-FFF2-40B4-BE49-F238E27FC236}">
                  <a16:creationId xmlns:a16="http://schemas.microsoft.com/office/drawing/2014/main" id="{4E9A3E0F-5333-7A0B-CF79-C82C84A705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93" b="11923"/>
            <a:stretch/>
          </p:blipFill>
          <p:spPr bwMode="auto">
            <a:xfrm>
              <a:off x="-1046789" y="4873342"/>
              <a:ext cx="2061235" cy="1463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Hình chữ nhật: Góc Tròn 22">
            <a:extLst>
              <a:ext uri="{FF2B5EF4-FFF2-40B4-BE49-F238E27FC236}">
                <a16:creationId xmlns:a16="http://schemas.microsoft.com/office/drawing/2014/main" id="{2B224131-5797-4E79-486F-EAE63BB7C040}"/>
              </a:ext>
            </a:extLst>
          </p:cNvPr>
          <p:cNvSpPr/>
          <p:nvPr/>
        </p:nvSpPr>
        <p:spPr>
          <a:xfrm>
            <a:off x="548900" y="5551364"/>
            <a:ext cx="3071400" cy="461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5. internet connection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C3E4C8-B3C2-80E4-6365-CB8AFD6C72FA}"/>
              </a:ext>
            </a:extLst>
          </p:cNvPr>
          <p:cNvSpPr/>
          <p:nvPr/>
        </p:nvSpPr>
        <p:spPr>
          <a:xfrm>
            <a:off x="4018545" y="2253181"/>
            <a:ext cx="360000" cy="3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60B7EA-0220-B310-386E-E1A3371592C7}"/>
              </a:ext>
            </a:extLst>
          </p:cNvPr>
          <p:cNvSpPr/>
          <p:nvPr/>
        </p:nvSpPr>
        <p:spPr>
          <a:xfrm>
            <a:off x="6754545" y="3119903"/>
            <a:ext cx="360000" cy="3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E549C2-079B-44E0-400D-29E8D04A8B16}"/>
              </a:ext>
            </a:extLst>
          </p:cNvPr>
          <p:cNvSpPr/>
          <p:nvPr/>
        </p:nvSpPr>
        <p:spPr>
          <a:xfrm>
            <a:off x="4018545" y="3965640"/>
            <a:ext cx="360000" cy="3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50396E-610C-2DC3-1478-002E0E32CCAF}"/>
              </a:ext>
            </a:extLst>
          </p:cNvPr>
          <p:cNvSpPr/>
          <p:nvPr/>
        </p:nvSpPr>
        <p:spPr>
          <a:xfrm>
            <a:off x="6754545" y="4831364"/>
            <a:ext cx="360000" cy="3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B76473-A3D9-4E5B-7154-4D6AFCAFB161}"/>
              </a:ext>
            </a:extLst>
          </p:cNvPr>
          <p:cNvSpPr/>
          <p:nvPr/>
        </p:nvSpPr>
        <p:spPr>
          <a:xfrm>
            <a:off x="4018545" y="5719548"/>
            <a:ext cx="360000" cy="3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E2ED67-5E71-10BB-7A76-FA4E7E681C3D}"/>
              </a:ext>
            </a:extLst>
          </p:cNvPr>
          <p:cNvSpPr txBox="1"/>
          <p:nvPr/>
        </p:nvSpPr>
        <p:spPr>
          <a:xfrm>
            <a:off x="9964759" y="1908078"/>
            <a:ext cx="1782741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>
                <a:solidFill>
                  <a:srgbClr val="C00000"/>
                </a:solidFill>
              </a:rPr>
              <a:t>Answer: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VN" sz="2800" dirty="0">
                <a:solidFill>
                  <a:srgbClr val="C00000"/>
                </a:solidFill>
              </a:rPr>
              <a:t>d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VN" sz="2800" dirty="0">
                <a:solidFill>
                  <a:srgbClr val="C00000"/>
                </a:solidFill>
              </a:rPr>
              <a:t>a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VN" sz="2800" dirty="0">
                <a:solidFill>
                  <a:srgbClr val="C00000"/>
                </a:solidFill>
              </a:rPr>
              <a:t>b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VN" sz="2800" dirty="0">
                <a:solidFill>
                  <a:srgbClr val="C00000"/>
                </a:solidFill>
              </a:rPr>
              <a:t>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VN" sz="2800" dirty="0">
                <a:solidFill>
                  <a:srgbClr val="C0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hronicaPro"/>
              </a:rPr>
              <a:t>Circle the words/ phrases which are CLOSEST in meaning to the underlined words/ phrases.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E1DC7-075B-23AE-8277-9352718DC434}"/>
              </a:ext>
            </a:extLst>
          </p:cNvPr>
          <p:cNvSpPr txBox="1"/>
          <p:nvPr/>
        </p:nvSpPr>
        <p:spPr>
          <a:xfrm>
            <a:off x="576198" y="2316357"/>
            <a:ext cx="1081531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hronicaPro"/>
              </a:rPr>
              <a:t>1.</a:t>
            </a:r>
            <a:r>
              <a:rPr lang="en-US" sz="2400" dirty="0">
                <a:latin typeface="ChronicaPro"/>
              </a:rPr>
              <a:t> Our English exam was </a:t>
            </a:r>
            <a:r>
              <a:rPr lang="en-US" sz="2400" u="sng" dirty="0">
                <a:latin typeface="ChronicaPro"/>
              </a:rPr>
              <a:t>a piece of cake</a:t>
            </a:r>
            <a:r>
              <a:rPr lang="en-US" sz="2400" dirty="0">
                <a:latin typeface="ChronicaPro"/>
              </a:rPr>
              <a:t>. I got full marks on it. </a:t>
            </a:r>
          </a:p>
          <a:p>
            <a:r>
              <a:rPr lang="en-US" sz="2400" dirty="0">
                <a:latin typeface="ChronicaPro"/>
              </a:rPr>
              <a:t>	A. easy 			B. difficult</a:t>
            </a:r>
            <a:br>
              <a:rPr lang="en-US" sz="2400" dirty="0">
                <a:latin typeface="ChronicaPro"/>
              </a:rPr>
            </a:br>
            <a:r>
              <a:rPr lang="en-US" sz="2400" dirty="0">
                <a:solidFill>
                  <a:srgbClr val="C00000"/>
                </a:solidFill>
                <a:latin typeface="ChronicaPro"/>
              </a:rPr>
              <a:t>2.</a:t>
            </a:r>
            <a:r>
              <a:rPr lang="en-US" sz="2400" dirty="0">
                <a:latin typeface="ChronicaPro"/>
              </a:rPr>
              <a:t> You’re </a:t>
            </a:r>
            <a:r>
              <a:rPr lang="en-US" sz="2400" u="sng" dirty="0">
                <a:latin typeface="ChronicaPro"/>
              </a:rPr>
              <a:t>kidding</a:t>
            </a:r>
            <a:r>
              <a:rPr lang="en-US" sz="2400" dirty="0">
                <a:latin typeface="ChronicaPro"/>
              </a:rPr>
              <a:t>! I can’t believe </a:t>
            </a:r>
            <a:r>
              <a:rPr lang="en-US" sz="2400" dirty="0" err="1">
                <a:latin typeface="ChronicaPro"/>
              </a:rPr>
              <a:t>Ms</a:t>
            </a:r>
            <a:r>
              <a:rPr lang="en-US" sz="2400" dirty="0">
                <a:latin typeface="ChronicaPro"/>
              </a:rPr>
              <a:t> Mai and you are sisters.</a:t>
            </a:r>
            <a:br>
              <a:rPr lang="en-US" sz="2400" dirty="0">
                <a:latin typeface="ChronicaPro"/>
              </a:rPr>
            </a:br>
            <a:r>
              <a:rPr lang="en-US" sz="2400" dirty="0">
                <a:latin typeface="ChronicaPro"/>
              </a:rPr>
              <a:t>	A. serious 			B. joking </a:t>
            </a:r>
          </a:p>
          <a:p>
            <a:r>
              <a:rPr lang="en-US" sz="2400" dirty="0">
                <a:solidFill>
                  <a:srgbClr val="C00000"/>
                </a:solidFill>
                <a:latin typeface="ChronicaPro"/>
              </a:rPr>
              <a:t>3.</a:t>
            </a:r>
            <a:r>
              <a:rPr lang="en-US" sz="2400" dirty="0">
                <a:latin typeface="ChronicaPro"/>
              </a:rPr>
              <a:t> I can’t read the text on the computer screen. Can you </a:t>
            </a:r>
            <a:r>
              <a:rPr lang="en-US" sz="2400" u="sng" dirty="0">
                <a:latin typeface="ChronicaPro"/>
              </a:rPr>
              <a:t>zoom in</a:t>
            </a:r>
            <a:r>
              <a:rPr lang="en-US" sz="2400" dirty="0">
                <a:latin typeface="ChronicaPro"/>
              </a:rPr>
              <a:t> on it? </a:t>
            </a:r>
          </a:p>
          <a:p>
            <a:r>
              <a:rPr lang="en-US" sz="2400" dirty="0">
                <a:latin typeface="ChronicaPro"/>
              </a:rPr>
              <a:t>	A. make it bigger 		B. make it smaller </a:t>
            </a:r>
          </a:p>
          <a:p>
            <a:r>
              <a:rPr lang="en-US" sz="2400" dirty="0">
                <a:solidFill>
                  <a:srgbClr val="C00000"/>
                </a:solidFill>
                <a:latin typeface="ChronicaPro"/>
              </a:rPr>
              <a:t>4.</a:t>
            </a:r>
            <a:r>
              <a:rPr lang="en-US" sz="2400" dirty="0">
                <a:latin typeface="ChronicaPro"/>
              </a:rPr>
              <a:t> We need a </a:t>
            </a:r>
            <a:r>
              <a:rPr lang="en-US" sz="2400" u="sng" dirty="0">
                <a:latin typeface="ChronicaPro"/>
              </a:rPr>
              <a:t>high-speed</a:t>
            </a:r>
            <a:r>
              <a:rPr lang="en-US" sz="2400" dirty="0">
                <a:latin typeface="ChronicaPro"/>
              </a:rPr>
              <a:t> Internet connection to make video calls. </a:t>
            </a:r>
          </a:p>
          <a:p>
            <a:r>
              <a:rPr lang="en-US" sz="2400" dirty="0">
                <a:latin typeface="ChronicaPro"/>
              </a:rPr>
              <a:t>	A. fast 				B. slow</a:t>
            </a:r>
          </a:p>
          <a:p>
            <a:r>
              <a:rPr lang="en-US" sz="2400" dirty="0">
                <a:solidFill>
                  <a:srgbClr val="C00000"/>
                </a:solidFill>
                <a:latin typeface="ChronicaPro"/>
              </a:rPr>
              <a:t>5.</a:t>
            </a:r>
            <a:r>
              <a:rPr lang="en-US" sz="2400" dirty="0">
                <a:latin typeface="ChronicaPro"/>
              </a:rPr>
              <a:t> </a:t>
            </a:r>
            <a:r>
              <a:rPr lang="en-US" sz="2400" u="sng" dirty="0">
                <a:latin typeface="ChronicaPro"/>
              </a:rPr>
              <a:t>That’s exactly how I feel</a:t>
            </a:r>
            <a:r>
              <a:rPr lang="en-US" sz="2400" dirty="0">
                <a:latin typeface="ChronicaPro"/>
              </a:rPr>
              <a:t>. It’s true that video conferences are very convenient. </a:t>
            </a:r>
          </a:p>
          <a:p>
            <a:r>
              <a:rPr lang="en-US" sz="2400" dirty="0">
                <a:latin typeface="ChronicaPro"/>
              </a:rPr>
              <a:t>	A. I don’t think so.		B. You are absolutely right.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AA2A181-CD7C-09C3-955F-59632B81C262}"/>
              </a:ext>
            </a:extLst>
          </p:cNvPr>
          <p:cNvSpPr/>
          <p:nvPr/>
        </p:nvSpPr>
        <p:spPr>
          <a:xfrm>
            <a:off x="1442307" y="2743199"/>
            <a:ext cx="1109825" cy="36849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E772690-F4A1-F671-A483-AEFBEABAF6E3}"/>
              </a:ext>
            </a:extLst>
          </p:cNvPr>
          <p:cNvSpPr/>
          <p:nvPr/>
        </p:nvSpPr>
        <p:spPr>
          <a:xfrm>
            <a:off x="5127203" y="3469944"/>
            <a:ext cx="1259950" cy="36849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CEABAF4-B052-17B8-65A6-92803389B4DA}"/>
              </a:ext>
            </a:extLst>
          </p:cNvPr>
          <p:cNvSpPr/>
          <p:nvPr/>
        </p:nvSpPr>
        <p:spPr>
          <a:xfrm>
            <a:off x="1442307" y="4209183"/>
            <a:ext cx="2283532" cy="36849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3E16EC1-79D9-3C0A-F155-56218105F0EA}"/>
              </a:ext>
            </a:extLst>
          </p:cNvPr>
          <p:cNvSpPr/>
          <p:nvPr/>
        </p:nvSpPr>
        <p:spPr>
          <a:xfrm>
            <a:off x="1442306" y="4943504"/>
            <a:ext cx="1109825" cy="36849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3A2F08A-E4D6-7341-05A8-E40B535FA803}"/>
              </a:ext>
            </a:extLst>
          </p:cNvPr>
          <p:cNvSpPr/>
          <p:nvPr/>
        </p:nvSpPr>
        <p:spPr>
          <a:xfrm>
            <a:off x="5127203" y="5650219"/>
            <a:ext cx="3443591" cy="36849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89416" y="1240910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hronicaPro"/>
              </a:rPr>
              <a:t>Work in groups. Complete the diagram of the </a:t>
            </a:r>
            <a:endParaRPr lang="en-US" sz="2400" dirty="0"/>
          </a:p>
          <a:p>
            <a:r>
              <a:rPr lang="en-US" sz="2400" b="1" dirty="0">
                <a:effectLst/>
                <a:latin typeface="ChronicaPro"/>
              </a:rPr>
              <a:t>history of communication technology with the words and phrases from the box.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7A4AE3C-2148-FEF2-9A45-49C8A8091EE3}"/>
              </a:ext>
            </a:extLst>
          </p:cNvPr>
          <p:cNvSpPr/>
          <p:nvPr/>
        </p:nvSpPr>
        <p:spPr>
          <a:xfrm>
            <a:off x="6597073" y="2220006"/>
            <a:ext cx="4917582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carrier pigeon 		mobile phone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telephone 		social network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DB397681-C06D-0347-C421-A975D29B5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3" y="2174547"/>
            <a:ext cx="5546912" cy="391160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49E539C-E802-F742-4956-15939A5A8423}"/>
              </a:ext>
            </a:extLst>
          </p:cNvPr>
          <p:cNvSpPr txBox="1"/>
          <p:nvPr/>
        </p:nvSpPr>
        <p:spPr>
          <a:xfrm>
            <a:off x="7738855" y="3320605"/>
            <a:ext cx="2634018" cy="268195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C00000"/>
                </a:solidFill>
              </a:rPr>
              <a:t>Answer: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C00000"/>
                </a:solidFill>
                <a:latin typeface="ChronicaPro"/>
              </a:rPr>
              <a:t>carrier pigeon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C00000"/>
                </a:solidFill>
                <a:latin typeface="ChronicaPro"/>
              </a:rPr>
              <a:t>telephone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C00000"/>
                </a:solidFill>
                <a:latin typeface="ChronicaPro"/>
              </a:rPr>
              <a:t>mobile phone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C00000"/>
                </a:solidFill>
                <a:latin typeface="ChronicaPro"/>
              </a:rPr>
              <a:t>social network 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499796" y="2453580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use lexical items related to communication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Workbook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9112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COMMUNICACTION IN THE FUTURE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523852" y="2597171"/>
            <a:ext cx="4427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26649"/>
                </a:solidFill>
              </a:rPr>
              <a:t>At the technology club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2905" y="109060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1026" name="Picture 2" descr="Premium Vector | Little children using technology devices">
            <a:extLst>
              <a:ext uri="{FF2B5EF4-FFF2-40B4-BE49-F238E27FC236}">
                <a16:creationId xmlns:a16="http://schemas.microsoft.com/office/drawing/2014/main" id="{4F4ABFEA-4744-1456-E8D4-8C620F79D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480" y="3304399"/>
            <a:ext cx="3362475" cy="3362475"/>
          </a:xfrm>
          <a:prstGeom prst="roundRect">
            <a:avLst/>
          </a:prstGeom>
          <a:ln>
            <a:solidFill>
              <a:srgbClr val="EF4B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Who knows more?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755112" cy="196612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circle the correct answer A, B, or 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Match the words and phrases in the conversation with their pictures.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Circle the words/ phrases which are CLOSEST in meaning to the underlined words/ phrases.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851842"/>
            <a:ext cx="5743692" cy="94269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groups. Complete the diagram of the 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history of communication technology with the words and phrases from the box.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6813378" y="1026467"/>
            <a:ext cx="49722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/>
              <a:t>Work in groups in 3 minutes and list the name of social networks that </a:t>
            </a:r>
            <a:r>
              <a:rPr lang="en-US" sz="2400"/>
              <a:t>you know.</a:t>
            </a:r>
            <a:endParaRPr lang="en-US" sz="2400" dirty="0"/>
          </a:p>
          <a:p>
            <a:pPr marL="342900" indent="-342900" algn="just">
              <a:buFontTx/>
              <a:buChar char="-"/>
            </a:pPr>
            <a:r>
              <a:rPr lang="en-US" sz="2400" dirty="0"/>
              <a:t>The group with the most correct answers is the winner.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684893" y="948222"/>
            <a:ext cx="3160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Who knows more?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3713" y="3861897"/>
            <a:ext cx="4260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</a:p>
        </p:txBody>
      </p:sp>
      <p:pic>
        <p:nvPicPr>
          <p:cNvPr id="3" name="Picture 2" descr="Premium Vector | Little children using technology devices">
            <a:extLst>
              <a:ext uri="{FF2B5EF4-FFF2-40B4-BE49-F238E27FC236}">
                <a16:creationId xmlns:a16="http://schemas.microsoft.com/office/drawing/2014/main" id="{FD651768-35DF-A63F-95AE-B8F5094F0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496" y="3136119"/>
            <a:ext cx="3295744" cy="3295744"/>
          </a:xfrm>
          <a:prstGeom prst="roundRect">
            <a:avLst/>
          </a:prstGeom>
          <a:ln>
            <a:solidFill>
              <a:srgbClr val="EF4B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AC835552-578E-AA6A-8D04-ABE445C48CD6}"/>
              </a:ext>
            </a:extLst>
          </p:cNvPr>
          <p:cNvSpPr txBox="1">
            <a:spLocks/>
          </p:cNvSpPr>
          <p:nvPr/>
        </p:nvSpPr>
        <p:spPr>
          <a:xfrm>
            <a:off x="612111" y="174921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video conference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A3042-938C-08D7-EE9E-F60A54B5B7BC}"/>
              </a:ext>
            </a:extLst>
          </p:cNvPr>
          <p:cNvSpPr/>
          <p:nvPr/>
        </p:nvSpPr>
        <p:spPr>
          <a:xfrm>
            <a:off x="1202229" y="491644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Họp</a:t>
            </a:r>
            <a:r>
              <a:rPr lang="en-US" sz="3600" dirty="0"/>
              <a:t> </a:t>
            </a:r>
            <a:r>
              <a:rPr lang="en-US" sz="3600" dirty="0" err="1"/>
              <a:t>trực</a:t>
            </a:r>
            <a:r>
              <a:rPr lang="en-US" sz="3600" dirty="0"/>
              <a:t> </a:t>
            </a:r>
            <a:r>
              <a:rPr lang="en-US" sz="3600" dirty="0" err="1"/>
              <a:t>tuyến</a:t>
            </a:r>
            <a:r>
              <a:rPr lang="en-US" sz="3600" dirty="0"/>
              <a:t> </a:t>
            </a:r>
            <a:endParaRPr lang="en-US" sz="4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EC76A-130E-019C-6AE0-3F420839E35B}"/>
              </a:ext>
            </a:extLst>
          </p:cNvPr>
          <p:cNvSpPr/>
          <p:nvPr/>
        </p:nvSpPr>
        <p:spPr>
          <a:xfrm>
            <a:off x="991687" y="3861711"/>
            <a:ext cx="4851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vɪd.i.əʊ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ˌ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kɒn.fər.əns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026" name="Picture 2" descr="Adopt hybrid working">
            <a:extLst>
              <a:ext uri="{FF2B5EF4-FFF2-40B4-BE49-F238E27FC236}">
                <a16:creationId xmlns:a16="http://schemas.microsoft.com/office/drawing/2014/main" id="{D7B4F189-B927-7B2D-F3E5-B4369B91A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716" y="2185382"/>
            <a:ext cx="5817173" cy="281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do1121ukvide4327.mp3" descr="cdo1121ukvide4327.mp3">
            <a:hlinkClick r:id="" action="ppaction://media"/>
            <a:extLst>
              <a:ext uri="{FF2B5EF4-FFF2-40B4-BE49-F238E27FC236}">
                <a16:creationId xmlns:a16="http://schemas.microsoft.com/office/drawing/2014/main" id="{73530C98-D678-C7B0-9B3D-233415B4BC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1275" y="5753100"/>
            <a:ext cx="812800" cy="81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D416C306-6932-4695-A232-0456608B6375}"/>
              </a:ext>
            </a:extLst>
          </p:cNvPr>
          <p:cNvSpPr txBox="1">
            <a:spLocks/>
          </p:cNvSpPr>
          <p:nvPr/>
        </p:nvSpPr>
        <p:spPr>
          <a:xfrm>
            <a:off x="101777" y="1858117"/>
            <a:ext cx="724580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webcam 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5FE9C-D4A9-DEE7-3063-3EF394BDCE9A}"/>
              </a:ext>
            </a:extLst>
          </p:cNvPr>
          <p:cNvSpPr/>
          <p:nvPr/>
        </p:nvSpPr>
        <p:spPr>
          <a:xfrm>
            <a:off x="2393687" y="3014162"/>
            <a:ext cx="2608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web.kæm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026" name="Picture 2" descr="Webcam học trực tuyến full hd 1080p cho laptop - Đồ chơi công nghệ">
            <a:extLst>
              <a:ext uri="{FF2B5EF4-FFF2-40B4-BE49-F238E27FC236}">
                <a16:creationId xmlns:a16="http://schemas.microsoft.com/office/drawing/2014/main" id="{7C1ADDAA-B1F0-E9F0-5C84-085870830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7407" r="6112" b="6112"/>
          <a:stretch/>
        </p:blipFill>
        <p:spPr bwMode="auto">
          <a:xfrm>
            <a:off x="6819900" y="1564993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C99F69-DDAB-718E-EE48-2F59E288BB55}"/>
              </a:ext>
            </a:extLst>
          </p:cNvPr>
          <p:cNvSpPr/>
          <p:nvPr/>
        </p:nvSpPr>
        <p:spPr>
          <a:xfrm>
            <a:off x="1672636" y="3893048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thiết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ghi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kĩ</a:t>
            </a:r>
            <a:r>
              <a:rPr lang="en-US" sz="3600" dirty="0"/>
              <a:t> </a:t>
            </a:r>
            <a:r>
              <a:rPr lang="en-US" sz="3600" dirty="0" err="1"/>
              <a:t>thuật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endParaRPr lang="en-US" sz="3600" dirty="0"/>
          </a:p>
        </p:txBody>
      </p:sp>
      <p:pic>
        <p:nvPicPr>
          <p:cNvPr id="3" name="epd33307.mp3" descr="epd33307.mp3">
            <a:hlinkClick r:id="" action="ppaction://media"/>
            <a:extLst>
              <a:ext uri="{FF2B5EF4-FFF2-40B4-BE49-F238E27FC236}">
                <a16:creationId xmlns:a16="http://schemas.microsoft.com/office/drawing/2014/main" id="{A7FBD4E7-7D91-A76C-6263-B22B924B6D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1682" y="5598800"/>
            <a:ext cx="812800" cy="81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87965" y="173685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zoom in </a:t>
            </a:r>
            <a:r>
              <a:rPr lang="en-US" sz="48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53944" y="405109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phóng</a:t>
            </a:r>
            <a:r>
              <a:rPr lang="en-US" sz="3600" dirty="0"/>
              <a:t> to</a:t>
            </a:r>
          </a:p>
        </p:txBody>
      </p:sp>
      <p:sp>
        <p:nvSpPr>
          <p:cNvPr id="2" name="Rectangle 1"/>
          <p:cNvSpPr/>
          <p:nvPr/>
        </p:nvSpPr>
        <p:spPr>
          <a:xfrm>
            <a:off x="2458718" y="3082676"/>
            <a:ext cx="1889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zum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ɪn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14A452D-8155-C1B6-9ADC-21D3973B5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93" y="1301749"/>
            <a:ext cx="5207493" cy="461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oom in.mp3" descr="zoom in.mp3">
            <a:hlinkClick r:id="" action="ppaction://media"/>
            <a:extLst>
              <a:ext uri="{FF2B5EF4-FFF2-40B4-BE49-F238E27FC236}">
                <a16:creationId xmlns:a16="http://schemas.microsoft.com/office/drawing/2014/main" id="{10515F41-98E8-E128-81C5-7F6BD7B862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97129" y="5019508"/>
            <a:ext cx="812800" cy="81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A55D47A0-C26B-DEB9-2874-5AF14FEE5F9D}"/>
              </a:ext>
            </a:extLst>
          </p:cNvPr>
          <p:cNvSpPr txBox="1">
            <a:spLocks/>
          </p:cNvSpPr>
          <p:nvPr/>
        </p:nvSpPr>
        <p:spPr>
          <a:xfrm>
            <a:off x="387873" y="201444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tablet </a:t>
            </a:r>
            <a:r>
              <a:rPr lang="en-US" sz="48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AD810-20FE-C656-F294-1A27385AD04C}"/>
              </a:ext>
            </a:extLst>
          </p:cNvPr>
          <p:cNvSpPr/>
          <p:nvPr/>
        </p:nvSpPr>
        <p:spPr>
          <a:xfrm>
            <a:off x="977991" y="386295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bảng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AFD3D-4FBB-0281-B553-D5B8C60A9552}"/>
              </a:ext>
            </a:extLst>
          </p:cNvPr>
          <p:cNvSpPr/>
          <p:nvPr/>
        </p:nvSpPr>
        <p:spPr>
          <a:xfrm>
            <a:off x="1802104" y="3060254"/>
            <a:ext cx="210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tæb.lət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098" name="Picture 2" descr="Caseflex iPad Air Textured Faux Leather Hardshell Stand Cover - Black">
            <a:extLst>
              <a:ext uri="{FF2B5EF4-FFF2-40B4-BE49-F238E27FC236}">
                <a16:creationId xmlns:a16="http://schemas.microsoft.com/office/drawing/2014/main" id="{B8FEF7D1-275C-C446-66EA-2B4333312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38" y="1169219"/>
            <a:ext cx="4519562" cy="451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pd33089.mp3" descr="epd33089.mp3">
            <a:hlinkClick r:id="" action="ppaction://media"/>
            <a:extLst>
              <a:ext uri="{FF2B5EF4-FFF2-40B4-BE49-F238E27FC236}">
                <a16:creationId xmlns:a16="http://schemas.microsoft.com/office/drawing/2014/main" id="{70F24C2C-260E-33A1-35E8-19008AAC2C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1025" y="5020733"/>
            <a:ext cx="812800" cy="81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14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881;p31">
            <a:extLst>
              <a:ext uri="{FF2B5EF4-FFF2-40B4-BE49-F238E27FC236}">
                <a16:creationId xmlns:a16="http://schemas.microsoft.com/office/drawing/2014/main" id="{65318A2B-D2F2-01C3-EC8B-3C6C8F6C8A28}"/>
              </a:ext>
            </a:extLst>
          </p:cNvPr>
          <p:cNvSpPr txBox="1">
            <a:spLocks/>
          </p:cNvSpPr>
          <p:nvPr/>
        </p:nvSpPr>
        <p:spPr>
          <a:xfrm>
            <a:off x="-1905" y="1378937"/>
            <a:ext cx="888285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internet connection 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FEA5C-64E1-D242-1D04-0C6CF6CF270C}"/>
              </a:ext>
            </a:extLst>
          </p:cNvPr>
          <p:cNvSpPr/>
          <p:nvPr/>
        </p:nvSpPr>
        <p:spPr>
          <a:xfrm>
            <a:off x="1592554" y="342900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kết</a:t>
            </a:r>
            <a:r>
              <a:rPr lang="en-US" sz="3600" dirty="0"/>
              <a:t> </a:t>
            </a:r>
            <a:r>
              <a:rPr lang="en-US" sz="3600" dirty="0" err="1"/>
              <a:t>nối</a:t>
            </a:r>
            <a:r>
              <a:rPr lang="en-US" sz="3600" dirty="0"/>
              <a:t> </a:t>
            </a:r>
            <a:r>
              <a:rPr lang="en-US" sz="3600" dirty="0" err="1"/>
              <a:t>mạng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FD1D7-3182-7685-10AF-7293F86F18E8}"/>
              </a:ext>
            </a:extLst>
          </p:cNvPr>
          <p:cNvSpPr/>
          <p:nvPr/>
        </p:nvSpPr>
        <p:spPr>
          <a:xfrm>
            <a:off x="1373636" y="2532660"/>
            <a:ext cx="4488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ɪn.tə.net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kəˈnek.ʃən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074" name="Picture 2" descr="Wifi Internet Icon Vector Wi Fi Wlan Access Wireless Wifi Hotspot Signal  Sign Stock Illustration - Download Image Now - iStock">
            <a:extLst>
              <a:ext uri="{FF2B5EF4-FFF2-40B4-BE49-F238E27FC236}">
                <a16:creationId xmlns:a16="http://schemas.microsoft.com/office/drawing/2014/main" id="{AAEBB46F-D8F5-59B1-08E7-C69472A18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592" y="2532660"/>
            <a:ext cx="3811369" cy="38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nternet connection.mp3" descr="internet connection.mp3">
            <a:hlinkClick r:id="" action="ppaction://media"/>
            <a:extLst>
              <a:ext uri="{FF2B5EF4-FFF2-40B4-BE49-F238E27FC236}">
                <a16:creationId xmlns:a16="http://schemas.microsoft.com/office/drawing/2014/main" id="{7142FC8E-59F5-7030-5943-7F934E1897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1600" y="4532607"/>
            <a:ext cx="812800" cy="81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37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4007</TotalTime>
  <Words>1007</Words>
  <Application>Microsoft Macintosh PowerPoint</Application>
  <PresentationFormat>Widescreen</PresentationFormat>
  <Paragraphs>160</Paragraphs>
  <Slides>18</Slides>
  <Notes>15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ChronicaPro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Thuy Dinh</cp:lastModifiedBy>
  <cp:revision>218</cp:revision>
  <dcterms:created xsi:type="dcterms:W3CDTF">2020-12-09T02:04:09Z</dcterms:created>
  <dcterms:modified xsi:type="dcterms:W3CDTF">2023-02-10T16:43:41Z</dcterms:modified>
</cp:coreProperties>
</file>