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08" r:id="rId6"/>
    <p:sldId id="341" r:id="rId7"/>
    <p:sldId id="281" r:id="rId8"/>
    <p:sldId id="315" r:id="rId9"/>
    <p:sldId id="316" r:id="rId10"/>
    <p:sldId id="338" r:id="rId11"/>
    <p:sldId id="283" r:id="rId12"/>
    <p:sldId id="342" r:id="rId13"/>
    <p:sldId id="276" r:id="rId14"/>
    <p:sldId id="326" r:id="rId15"/>
    <p:sldId id="298" r:id="rId16"/>
    <p:sldId id="327" r:id="rId17"/>
    <p:sldId id="331" r:id="rId18"/>
    <p:sldId id="343" r:id="rId19"/>
    <p:sldId id="313" r:id="rId20"/>
    <p:sldId id="344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576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ENERGY SOURCES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TYPES OF ENERGY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SOURCES OF ENERGY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ENERGY SOURCES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TYPES OF ENERGY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SOURCES OF ENERGY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run out (</a:t>
            </a:r>
            <a:r>
              <a:rPr lang="en-US" sz="4800" b="1" dirty="0" err="1">
                <a:solidFill>
                  <a:srgbClr val="F7941E"/>
                </a:solidFill>
              </a:rPr>
              <a:t>phr</a:t>
            </a:r>
            <a:r>
              <a:rPr lang="en-US" sz="4800" b="1" dirty="0">
                <a:solidFill>
                  <a:srgbClr val="F7941E"/>
                </a:solidFill>
              </a:rPr>
              <a:t> 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CẠN KIÊT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4079" y="3252092"/>
            <a:ext cx="137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rʌn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aʊt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75650"/>
              </p:ext>
            </p:extLst>
          </p:nvPr>
        </p:nvGraphicFramePr>
        <p:xfrm>
          <a:off x="1396032" y="1402823"/>
          <a:ext cx="9617408" cy="46118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4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4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58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57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1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sources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năng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lượng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20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coal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than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renewable (adj)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62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run out (</a:t>
                      </a:r>
                      <a:r>
                        <a:rPr lang="en-US" sz="25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cạn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kiệt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166412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9208" y="2462954"/>
            <a:ext cx="1928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enədʒi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sɔːs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4009" y="3252092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kəʊl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5796" y="4254172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rɪˈnjuːəbl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8655" y="5306356"/>
            <a:ext cx="1378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rʌn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aʊt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3962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Read for main ideas: What are Lan and her father talking about?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conversation again and answer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3: Match the words / phrases in the box with the correct pictures.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of the sentences with the correct word from the conversation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PRESENTATION: LISTEN AND READ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5040" y="3975336"/>
            <a:ext cx="3616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get students interested in the topic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set the context 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help Ss understand the main idea of the text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DDD98AAC-BE36-FAE1-9982-8F20A2816B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4" y="1548197"/>
            <a:ext cx="8192332" cy="5218363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22C9AFF9-6FB7-E158-EA65-88BD5577FD87}"/>
              </a:ext>
            </a:extLst>
          </p:cNvPr>
          <p:cNvSpPr/>
          <p:nvPr/>
        </p:nvSpPr>
        <p:spPr>
          <a:xfrm>
            <a:off x="235764" y="10455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="" xmlns:a16="http://schemas.microsoft.com/office/drawing/2014/main" id="{3002778B-5E5C-BD8A-407B-0E97C1153AE3}"/>
              </a:ext>
            </a:extLst>
          </p:cNvPr>
          <p:cNvSpPr txBox="1"/>
          <p:nvPr/>
        </p:nvSpPr>
        <p:spPr>
          <a:xfrm>
            <a:off x="288549" y="9289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3A668E63-AD59-E30E-0BD8-88366BBFEB24}"/>
              </a:ext>
            </a:extLst>
          </p:cNvPr>
          <p:cNvSpPr txBox="1"/>
          <p:nvPr/>
        </p:nvSpPr>
        <p:spPr>
          <a:xfrm>
            <a:off x="791155" y="108653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</a:t>
            </a:r>
          </a:p>
        </p:txBody>
      </p:sp>
      <p:pic>
        <p:nvPicPr>
          <p:cNvPr id="3" name="06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37098" y="1996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6227B192-A3FE-667E-444A-CAD762D55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1061661"/>
            <a:ext cx="5548312" cy="2832193"/>
          </a:xfrm>
          <a:prstGeom prst="rect">
            <a:avLst/>
          </a:prstGeom>
        </p:spPr>
      </p:pic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9D288AFC-FAC2-9E2D-AAE6-1244FCA1D7E8}"/>
              </a:ext>
            </a:extLst>
          </p:cNvPr>
          <p:cNvSpPr/>
          <p:nvPr/>
        </p:nvSpPr>
        <p:spPr>
          <a:xfrm>
            <a:off x="1270000" y="3225800"/>
            <a:ext cx="579120" cy="5915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EA55688-8D1B-79A5-7F70-36F9CB89C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75" y="1686560"/>
            <a:ext cx="4776426" cy="46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29252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55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8FC9D17A-221E-D255-6143-A1BC40286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1873375"/>
            <a:ext cx="4958693" cy="198627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297894" y="3701281"/>
            <a:ext cx="12192000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Lan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It’s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power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light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electricity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  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…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renewable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Renewable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those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can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easily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replace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them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such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vi-VN" sz="2400" b="1" dirty="0" err="1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</a:t>
            </a:r>
            <a:r>
              <a:rPr lang="vi-VN" sz="24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sun,…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in the box with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6605" y="2042183"/>
            <a:ext cx="4740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To help student develop the vocabulary about the topic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D0A24BF-CE41-860D-4970-94C8CF4E0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9" y="2119087"/>
            <a:ext cx="5278893" cy="421059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6B48F844-B652-0173-EC53-D0B445524D02}"/>
              </a:ext>
            </a:extLst>
          </p:cNvPr>
          <p:cNvSpPr txBox="1"/>
          <p:nvPr/>
        </p:nvSpPr>
        <p:spPr>
          <a:xfrm>
            <a:off x="9482445" y="4073937"/>
            <a:ext cx="2296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c                      2. a                     3. b                 </a:t>
            </a:r>
            <a:r>
              <a:rPr lang="vi-VN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vi-V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d</a:t>
            </a:r>
            <a:r>
              <a:rPr lang="vi-VN" sz="3200" b="1" dirty="0">
                <a:solidFill>
                  <a:srgbClr val="0B53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vi-VN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Mũi tên: Phải 2">
            <a:extLst>
              <a:ext uri="{FF2B5EF4-FFF2-40B4-BE49-F238E27FC236}">
                <a16:creationId xmlns="" xmlns:a16="http://schemas.microsoft.com/office/drawing/2014/main" id="{07856F60-2093-6FAE-B515-BC27CACE7F7B}"/>
              </a:ext>
            </a:extLst>
          </p:cNvPr>
          <p:cNvSpPr/>
          <p:nvPr/>
        </p:nvSpPr>
        <p:spPr>
          <a:xfrm>
            <a:off x="6353165" y="4276408"/>
            <a:ext cx="2546995" cy="124968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1C235DE-F8B1-4FBE-603D-65663ECAED09}"/>
              </a:ext>
            </a:extLst>
          </p:cNvPr>
          <p:cNvSpPr txBox="1"/>
          <p:nvPr/>
        </p:nvSpPr>
        <p:spPr>
          <a:xfrm>
            <a:off x="6539246" y="4639638"/>
            <a:ext cx="166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6018" y="118713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of the sentences with the correct word from the conversation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0627" y="113912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300" y="10640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28B934CC-DA78-4309-BB91-481D55E3110D}"/>
              </a:ext>
            </a:extLst>
          </p:cNvPr>
          <p:cNvSpPr/>
          <p:nvPr/>
        </p:nvSpPr>
        <p:spPr>
          <a:xfrm>
            <a:off x="-1961711" y="1159592"/>
            <a:ext cx="10583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endParaRPr lang="vi-VN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DE5BEF87-AE8E-14CF-BD7A-E73A84364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018135"/>
            <a:ext cx="5031327" cy="4309800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7193280" y="2460397"/>
            <a:ext cx="4013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Answers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1. power 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2. sun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3.  wind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4. run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5. cheap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1" y="5396603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48477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Read for main ideas: What are Lan and her father talking about?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conversation again and answer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3: Match the words / phrases in the box with the correct pictures.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552382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GROUP DISCUSSION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endCxn id="19" idx="0"/>
          </p:cNvCxnSpPr>
          <p:nvPr/>
        </p:nvCxnSpPr>
        <p:spPr>
          <a:xfrm rot="16200000" flipH="1">
            <a:off x="2467104" y="4326045"/>
            <a:ext cx="1526176" cy="614940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6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38E000CF-D717-1370-1093-01F4250D9130}"/>
              </a:ext>
            </a:extLst>
          </p:cNvPr>
          <p:cNvSpPr txBox="1"/>
          <p:nvPr/>
        </p:nvSpPr>
        <p:spPr>
          <a:xfrm>
            <a:off x="487067" y="109603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</a:t>
            </a:r>
            <a:r>
              <a:rPr lang="vi-VN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  <a:endParaRPr lang="vi-VN" sz="3200" u="sng" dirty="0"/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698EA9DC-7386-DFDA-443F-A658EC0737CB}"/>
              </a:ext>
            </a:extLst>
          </p:cNvPr>
          <p:cNvSpPr txBox="1"/>
          <p:nvPr/>
        </p:nvSpPr>
        <p:spPr>
          <a:xfrm>
            <a:off x="3921760" y="1290971"/>
            <a:ext cx="7955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source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Why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think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vi-VN" sz="3200" i="1" dirty="0">
                <a:solidFill>
                  <a:srgbClr val="048D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vi-VN" sz="4000" dirty="0">
              <a:solidFill>
                <a:srgbClr val="048D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210C2A55-3611-0DFF-8CA6-46BD2FF2F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8" y="1908538"/>
            <a:ext cx="3703072" cy="4107227"/>
          </a:xfrm>
          <a:prstGeom prst="rect">
            <a:avLst/>
          </a:prstGeom>
          <a:noFill/>
        </p:spPr>
      </p:pic>
      <p:sp>
        <p:nvSpPr>
          <p:cNvPr id="15" name="Rectangle 1">
            <a:extLst>
              <a:ext uri="{FF2B5EF4-FFF2-40B4-BE49-F238E27FC236}">
                <a16:creationId xmlns="" xmlns:a16="http://schemas.microsoft.com/office/drawing/2014/main" id="{41A32D6B-9F54-9B6C-C8C7-BB0EBE31B209}"/>
              </a:ext>
            </a:extLst>
          </p:cNvPr>
          <p:cNvSpPr/>
          <p:nvPr/>
        </p:nvSpPr>
        <p:spPr>
          <a:xfrm>
            <a:off x="4511040" y="3376369"/>
            <a:ext cx="6502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help Ss </a:t>
            </a:r>
            <a:r>
              <a:rPr lang="en-US" sz="2400" kern="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practising</a:t>
            </a: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 talking about energy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</a:t>
            </a:r>
            <a:r>
              <a:rPr lang="en-US" sz="2400" kern="0" dirty="0" err="1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practise</a:t>
            </a: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 team working 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To give students authentic practice in using target language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="" xmlns:a16="http://schemas.microsoft.com/office/drawing/2014/main" id="{8183E57F-7166-460D-8CE7-765560E61997}"/>
              </a:ext>
            </a:extLst>
          </p:cNvPr>
          <p:cNvSpPr txBox="1"/>
          <p:nvPr/>
        </p:nvSpPr>
        <p:spPr>
          <a:xfrm>
            <a:off x="3372567" y="2424738"/>
            <a:ext cx="56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Types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sources</a:t>
            </a:r>
            <a:endParaRPr lang="en-US" sz="4400" b="1" dirty="0">
              <a:solidFill>
                <a:srgbClr val="0FB7BD"/>
              </a:solidFill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id="{B43C81A3-8C79-83D6-CE60-C6DA622C2FAF}"/>
              </a:ext>
            </a:extLst>
          </p:cNvPr>
          <p:cNvSpPr txBox="1"/>
          <p:nvPr/>
        </p:nvSpPr>
        <p:spPr>
          <a:xfrm>
            <a:off x="3334775" y="220866"/>
            <a:ext cx="6235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=""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46514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8ED4D8E6-C101-E318-D365-F74F28221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71029"/>
            <a:ext cx="2458677" cy="245867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F72FD182-219D-8B92-39ED-B4F0E58B6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39" y="3842037"/>
            <a:ext cx="2550619" cy="245867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83610A6D-9461-CDB8-A755-D20DC9475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56" y="1386918"/>
            <a:ext cx="3361551" cy="336155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A701CAB9-4528-77EF-8A58-CC7C122908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2" y="3678025"/>
            <a:ext cx="2622690" cy="26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252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Read for main ideas: What are Lan and her father talking about?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conversation again and answer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3: Match the words / phrases in the box with the correct pictures.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4317" y="5224953"/>
            <a:ext cx="5465179" cy="49274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GROUP DISCUSSION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6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877407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544" y="20227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716" y="3145906"/>
            <a:ext cx="95513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Exercises in </a:t>
            </a:r>
            <a:r>
              <a:rPr lang="en-US" sz="2800"/>
              <a:t>your workbook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the vocabulary for the next lesson: A closer look 1.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“Energy sources”.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types of energy.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39"/>
            <a:ext cx="5465180" cy="2252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Read for main ideas: What are Lan and her father talking about?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conversation again and answer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3: Match the words / phrases in the box with the correct pictures.</a:t>
            </a:r>
          </a:p>
          <a:p>
            <a:r>
              <a:rPr lang="en-US" dirty="0">
                <a:solidFill>
                  <a:schemeClr val="tx1"/>
                </a:solidFill>
              </a:rPr>
              <a:t>Task 4: Complete each of the sentences with the correct word from the conversation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94317" y="5224953"/>
            <a:ext cx="5465179" cy="49274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GROUP DISCUSSION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2922723" y="3870428"/>
            <a:ext cx="513299" cy="11365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STORMING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9925" y="2692911"/>
            <a:ext cx="10391415" cy="170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activate students’ knowledge on the topic of the unit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-	To enhance students’ skills of cooperating with team mates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Listen and read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="" xmlns:a16="http://schemas.microsoft.com/office/drawing/2014/main" id="{1658401E-F293-B46F-F458-9DE522B31C51}"/>
              </a:ext>
            </a:extLst>
          </p:cNvPr>
          <p:cNvSpPr/>
          <p:nvPr/>
        </p:nvSpPr>
        <p:spPr>
          <a:xfrm>
            <a:off x="5882945" y="3577286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="" xmlns:a16="http://schemas.microsoft.com/office/drawing/2014/main" id="{2ED4D8A3-5F7B-F06C-42E5-D25ACAB1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energy source 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20008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NGUỒN NĂNG LƯỢNG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9164" y="3252092"/>
            <a:ext cx="1928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/ˈ</a:t>
            </a:r>
            <a:r>
              <a:rPr lang="en-US" sz="2400" b="1" dirty="0" err="1">
                <a:solidFill>
                  <a:srgbClr val="0FB7BD"/>
                </a:solidFill>
              </a:rPr>
              <a:t>enədʒi</a:t>
            </a:r>
            <a:r>
              <a:rPr lang="en-US" sz="2400" b="1" dirty="0">
                <a:solidFill>
                  <a:srgbClr val="0FB7BD"/>
                </a:solidFill>
              </a:rPr>
              <a:t> </a:t>
            </a:r>
            <a:r>
              <a:rPr lang="en-US" sz="2400" b="1" dirty="0" err="1">
                <a:solidFill>
                  <a:srgbClr val="0FB7BD"/>
                </a:solidFill>
              </a:rPr>
              <a:t>sɔːs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3C7BFAB3-3B69-A0FF-00AA-1BEBC979D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54" y="1534770"/>
            <a:ext cx="3809365" cy="38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coal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THAN ĐÁ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9225" y="3252092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kəʊl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FAD295A-969E-F6CF-2B02-282BA058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584960"/>
            <a:ext cx="4050892" cy="40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renewable (a)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076709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/>
              <a:t>CÓ THỂ TÁI TẠO ĐƯỢC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3434" y="3252092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en-US" sz="2400" b="1" dirty="0" err="1">
                <a:solidFill>
                  <a:srgbClr val="0FB7BD"/>
                </a:solidFill>
              </a:rPr>
              <a:t>rɪˈnjuːəbl</a:t>
            </a:r>
            <a:r>
              <a:rPr lang="en-US" sz="24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2759</TotalTime>
  <Words>795</Words>
  <Application>Microsoft Office PowerPoint</Application>
  <PresentationFormat>Custom</PresentationFormat>
  <Paragraphs>179</Paragraphs>
  <Slides>23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120</cp:revision>
  <dcterms:created xsi:type="dcterms:W3CDTF">2020-12-09T02:04:09Z</dcterms:created>
  <dcterms:modified xsi:type="dcterms:W3CDTF">2024-03-22T00:25:25Z</dcterms:modified>
</cp:coreProperties>
</file>