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503" r:id="rId2"/>
    <p:sldId id="550" r:id="rId3"/>
    <p:sldId id="497" r:id="rId4"/>
    <p:sldId id="551" r:id="rId5"/>
    <p:sldId id="552" r:id="rId6"/>
    <p:sldId id="553" r:id="rId7"/>
    <p:sldId id="515" r:id="rId8"/>
    <p:sldId id="559" r:id="rId9"/>
    <p:sldId id="554" r:id="rId10"/>
    <p:sldId id="568" r:id="rId11"/>
    <p:sldId id="521" r:id="rId12"/>
    <p:sldId id="534" r:id="rId13"/>
    <p:sldId id="567" r:id="rId14"/>
    <p:sldId id="555" r:id="rId15"/>
    <p:sldId id="556" r:id="rId16"/>
    <p:sldId id="569" r:id="rId17"/>
    <p:sldId id="557" r:id="rId18"/>
    <p:sldId id="558" r:id="rId19"/>
    <p:sldId id="571" r:id="rId20"/>
    <p:sldId id="572" r:id="rId21"/>
    <p:sldId id="541" r:id="rId22"/>
    <p:sldId id="544" r:id="rId23"/>
    <p:sldId id="564" r:id="rId24"/>
    <p:sldId id="566" r:id="rId25"/>
    <p:sldId id="527" r:id="rId26"/>
    <p:sldId id="519" r:id="rId27"/>
    <p:sldId id="53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BCFCD4"/>
    <a:srgbClr val="33CCFF"/>
    <a:srgbClr val="99FF66"/>
    <a:srgbClr val="FF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3" d="100"/>
          <a:sy n="63" d="100"/>
        </p:scale>
        <p:origin x="1404"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Đất</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feralit</a:t>
          </a:r>
          <a:r>
            <a:rPr lang="en-US" sz="1600" b="0" dirty="0" smtClean="0">
              <a:solidFill>
                <a:schemeClr val="tx1"/>
              </a:solidFill>
              <a:effectLst/>
              <a:latin typeface="Cambria" pitchFamily="18" charset="0"/>
              <a:ea typeface="Cambria" pitchFamily="18" charset="0"/>
              <a:cs typeface="Times New Roman"/>
            </a:rPr>
            <a:t> c</a:t>
          </a:r>
          <a:r>
            <a:rPr lang="vi-VN" sz="1600" b="0" dirty="0" smtClean="0">
              <a:solidFill>
                <a:schemeClr val="tx1"/>
              </a:solidFill>
              <a:effectLst/>
              <a:latin typeface="Cambria" pitchFamily="18" charset="0"/>
              <a:ea typeface="Cambria" pitchFamily="18" charset="0"/>
              <a:cs typeface="Times New Roman"/>
            </a:rPr>
            <a:t>hiếm tới 65% diện tích đất tự nhiên.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vi-VN" sz="1600" b="1" dirty="0" smtClean="0">
              <a:solidFill>
                <a:schemeClr val="tx1"/>
              </a:solidFill>
              <a:effectLst/>
              <a:latin typeface="Cambria" pitchFamily="18" charset="0"/>
              <a:ea typeface="Cambria" pitchFamily="18" charset="0"/>
              <a:cs typeface="Times New Roman"/>
            </a:rPr>
            <a:t>Phân bố</a:t>
          </a:r>
          <a:r>
            <a:rPr lang="en-US" sz="1600" b="1" dirty="0" smtClean="0">
              <a:solidFill>
                <a:schemeClr val="tx1"/>
              </a:solidFill>
              <a:effectLst/>
              <a:latin typeface="Cambria" pitchFamily="18" charset="0"/>
              <a:ea typeface="Cambria" pitchFamily="18" charset="0"/>
              <a:cs typeface="Times New Roman"/>
            </a:rPr>
            <a:t>:</a:t>
          </a:r>
          <a:r>
            <a:rPr lang="vi-VN" sz="1600" b="1"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gồm</a:t>
          </a:r>
          <a:r>
            <a:rPr lang="en-US" sz="1600" b="0" dirty="0" smtClean="0">
              <a:solidFill>
                <a:schemeClr val="tx1"/>
              </a:solidFill>
              <a:effectLst/>
              <a:latin typeface="Cambria" pitchFamily="18" charset="0"/>
              <a:ea typeface="Cambria" pitchFamily="18" charset="0"/>
              <a:cs typeface="Times New Roman"/>
            </a:rPr>
            <a:t> đ</a:t>
          </a:r>
          <a:r>
            <a:rPr lang="vi-VN" sz="1600" b="0" dirty="0" smtClean="0">
              <a:solidFill>
                <a:schemeClr val="tx1"/>
              </a:solidFill>
              <a:effectLst/>
              <a:latin typeface="Cambria" pitchFamily="18" charset="0"/>
              <a:ea typeface="Cambria" pitchFamily="18" charset="0"/>
              <a:cs typeface="Times New Roman"/>
            </a:rPr>
            <a:t>ất feralit trên đá vôi phân bố ở Tây Bắc, </a:t>
          </a:r>
          <a:r>
            <a:rPr lang="en-US" sz="1600" b="0" dirty="0" smtClean="0">
              <a:solidFill>
                <a:schemeClr val="tx1"/>
              </a:solidFill>
              <a:effectLst/>
              <a:latin typeface="Cambria" pitchFamily="18" charset="0"/>
              <a:ea typeface="Cambria" pitchFamily="18" charset="0"/>
              <a:cs typeface="Times New Roman"/>
            </a:rPr>
            <a:t>Đ</a:t>
          </a:r>
          <a:r>
            <a:rPr lang="vi-VN" sz="1600" b="0" dirty="0" smtClean="0">
              <a:solidFill>
                <a:schemeClr val="tx1"/>
              </a:solidFill>
              <a:effectLst/>
              <a:latin typeface="Cambria" pitchFamily="18" charset="0"/>
              <a:ea typeface="Cambria" pitchFamily="18" charset="0"/>
              <a:cs typeface="Times New Roman"/>
            </a:rPr>
            <a:t>ông </a:t>
          </a:r>
          <a:r>
            <a:rPr lang="en-US" sz="1600" b="0" dirty="0" smtClean="0">
              <a:solidFill>
                <a:schemeClr val="tx1"/>
              </a:solidFill>
              <a:effectLst/>
              <a:latin typeface="Cambria" pitchFamily="18" charset="0"/>
              <a:ea typeface="Cambria" pitchFamily="18" charset="0"/>
              <a:cs typeface="Times New Roman"/>
            </a:rPr>
            <a:t>B</a:t>
          </a:r>
          <a:r>
            <a:rPr lang="vi-VN" sz="1600" b="0" dirty="0" smtClean="0">
              <a:solidFill>
                <a:schemeClr val="tx1"/>
              </a:solidFill>
              <a:effectLst/>
              <a:latin typeface="Cambria" pitchFamily="18" charset="0"/>
              <a:ea typeface="Cambria" pitchFamily="18" charset="0"/>
              <a:cs typeface="Times New Roman"/>
            </a:rPr>
            <a:t>ắc và Bắc Trung </a:t>
          </a:r>
          <a:r>
            <a:rPr lang="en-US" sz="1600" b="0" dirty="0" smtClean="0">
              <a:solidFill>
                <a:schemeClr val="tx1"/>
              </a:solidFill>
              <a:effectLst/>
              <a:latin typeface="Cambria" pitchFamily="18" charset="0"/>
              <a:ea typeface="Cambria" pitchFamily="18" charset="0"/>
              <a:cs typeface="Times New Roman"/>
            </a:rPr>
            <a:t>B</a:t>
          </a:r>
          <a:r>
            <a:rPr lang="vi-VN" sz="1600" b="0" dirty="0" smtClean="0">
              <a:solidFill>
                <a:schemeClr val="tx1"/>
              </a:solidFill>
              <a:effectLst/>
              <a:latin typeface="Cambria" pitchFamily="18" charset="0"/>
              <a:ea typeface="Cambria" pitchFamily="18" charset="0"/>
              <a:cs typeface="Times New Roman"/>
            </a:rPr>
            <a:t>ộ</a:t>
          </a:r>
          <a:r>
            <a:rPr lang="en-US" sz="1600" b="0" dirty="0" smtClean="0">
              <a:solidFill>
                <a:schemeClr val="tx1"/>
              </a:solidFill>
              <a:effectLst/>
              <a:latin typeface="Cambria" pitchFamily="18" charset="0"/>
              <a:ea typeface="Cambria" pitchFamily="18" charset="0"/>
              <a:cs typeface="Times New Roman"/>
            </a:rPr>
            <a:t>, đ</a:t>
          </a:r>
          <a:r>
            <a:rPr lang="vi-VN" sz="1600" b="0" dirty="0" smtClean="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b="0" dirty="0" smtClean="0">
              <a:solidFill>
                <a:schemeClr val="tx1"/>
              </a:solidFill>
              <a:effectLst/>
              <a:latin typeface="Cambria" pitchFamily="18" charset="0"/>
              <a:ea typeface="Cambria" pitchFamily="18" charset="0"/>
              <a:cs typeface="Times New Roman"/>
            </a:rPr>
            <a:t>+ C</a:t>
          </a:r>
          <a:r>
            <a:rPr lang="vi-VN" sz="1600" b="0" dirty="0" smtClean="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 L</a:t>
          </a:r>
          <a:r>
            <a:rPr lang="vi-VN" sz="1600" b="0" dirty="0" smtClean="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Giá</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trị</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sử</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dụng</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Trong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nông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nghiệp</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các cây công nghiệp lâu năm (chè, cà phê, cao su, hồ tiêu,…), cây dược liệu (quế, hồi, sâm,…)</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các loại cây ăn quả như: bưởi, cam, xoài…</a:t>
          </a:r>
          <a:endParaRPr lang="en-US" sz="1600" dirty="0" smtClean="0">
            <a:solidFill>
              <a:schemeClr val="tx1"/>
            </a:solidFill>
            <a:latin typeface="Cambria" pitchFamily="18" charset="0"/>
            <a:ea typeface="Cambria" pitchFamily="18" charset="0"/>
          </a:endParaRPr>
        </a:p>
        <a:p>
          <a:pPr algn="just"/>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262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871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Chiếm khoảng 24% diện tích đất tự nhiên.</a:t>
          </a:r>
          <a:endParaRPr lang="en-US" sz="1600" b="0"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vi-VN" sz="1600" b="1" dirty="0" smtClean="0">
              <a:solidFill>
                <a:schemeClr val="tx1"/>
              </a:solidFill>
              <a:effectLst/>
              <a:latin typeface="Cambria" pitchFamily="18" charset="0"/>
              <a:ea typeface="Cambria" pitchFamily="18" charset="0"/>
              <a:cs typeface="Times New Roman"/>
            </a:rPr>
            <a:t>Phân bố</a:t>
          </a:r>
          <a:r>
            <a:rPr lang="en-US" sz="1600" b="1" dirty="0" smtClean="0">
              <a:solidFill>
                <a:schemeClr val="tx1"/>
              </a:solidFill>
              <a:effectLst/>
              <a:latin typeface="Cambria" pitchFamily="18" charset="0"/>
              <a:ea typeface="Cambria" pitchFamily="18" charset="0"/>
              <a:cs typeface="Times New Roman"/>
            </a:rPr>
            <a:t>:</a:t>
          </a:r>
          <a:r>
            <a:rPr lang="vi-VN" sz="1600" b="1" dirty="0" smtClean="0">
              <a:solidFill>
                <a:schemeClr val="tx1"/>
              </a:solidFill>
              <a:effectLst/>
              <a:latin typeface="Cambria" pitchFamily="18" charset="0"/>
              <a:ea typeface="Cambria" pitchFamily="18" charset="0"/>
              <a:cs typeface="Times New Roman"/>
            </a:rPr>
            <a:t> </a:t>
          </a:r>
          <a:r>
            <a:rPr lang="en-US" sz="1600" b="0" dirty="0" smtClean="0">
              <a:solidFill>
                <a:schemeClr val="tx1"/>
              </a:solidFill>
              <a:effectLst/>
              <a:latin typeface="Cambria" pitchFamily="18" charset="0"/>
              <a:ea typeface="Cambria" pitchFamily="18" charset="0"/>
              <a:cs typeface="Times New Roman"/>
            </a:rPr>
            <a:t>c</a:t>
          </a:r>
          <a:r>
            <a:rPr lang="vi-VN" sz="1600" b="0" dirty="0" smtClean="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600" b="1" dirty="0" smtClean="0">
            <a:solidFill>
              <a:schemeClr val="tx1"/>
            </a:solidFill>
            <a:effectLst/>
            <a:latin typeface="Cambria" pitchFamily="18" charset="0"/>
            <a:ea typeface="Cambria" pitchFamily="18" charset="0"/>
            <a:cs typeface="Times New Roman"/>
          </a:endParaRP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độ phì cao, rất giàu dinh dưỡng.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a:t>
          </a:r>
          <a:r>
            <a:rPr lang="vi-VN" sz="1600" b="0" dirty="0" smtClean="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dirty="0" smtClean="0">
            <a:solidFill>
              <a:schemeClr val="tx1"/>
            </a:solidFill>
            <a:effectLst/>
            <a:latin typeface="Cambria" pitchFamily="18" charset="0"/>
            <a:ea typeface="Cambria" pitchFamily="18" charset="0"/>
            <a:cs typeface="Times New Roman"/>
          </a:endParaRPr>
        </a:p>
        <a:p>
          <a:pPr algn="just"/>
          <a:r>
            <a:rPr lang="en-US" sz="1600" b="0" dirty="0" smtClean="0">
              <a:solidFill>
                <a:schemeClr val="tx1"/>
              </a:solidFill>
              <a:effectLst/>
              <a:latin typeface="Cambria" pitchFamily="18" charset="0"/>
              <a:ea typeface="Cambria" pitchFamily="18" charset="0"/>
              <a:cs typeface="Times New Roman"/>
            </a:rPr>
            <a:t>+ </a:t>
          </a:r>
          <a:r>
            <a:rPr lang="vi-VN" sz="1600" b="0" dirty="0" smtClean="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dirty="0" smtClean="0">
            <a:solidFill>
              <a:schemeClr val="tx1"/>
            </a:solidFill>
            <a:effectLst/>
            <a:latin typeface="Cambria" pitchFamily="18" charset="0"/>
            <a:ea typeface="Cambria" pitchFamily="18" charset="0"/>
            <a:cs typeface="Times New Roman"/>
          </a:endParaRPr>
        </a:p>
        <a:p>
          <a:pPr algn="just"/>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Giá</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trị</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sử</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dụng</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 </a:t>
          </a:r>
          <a:r>
            <a:rPr lang="vi-VN" sz="1600" dirty="0" smtClean="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Trong thủy sản: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ùng đất phèn, đất mặn tạo điều kiện thuận lợi cho việc đánh bắt thuỷ sản</a:t>
          </a:r>
          <a:r>
            <a:rPr lang="en-US" sz="1600" dirty="0" smtClean="0">
              <a:solidFill>
                <a:schemeClr val="tx1"/>
              </a:solidFill>
              <a:latin typeface="Cambria" pitchFamily="18" charset="0"/>
              <a:ea typeface="Cambria" pitchFamily="18" charset="0"/>
            </a:rPr>
            <a:t>, ở</a:t>
          </a:r>
          <a:r>
            <a:rPr lang="vi-VN" sz="1600" dirty="0" smtClean="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dirty="0" smtClean="0">
            <a:solidFill>
              <a:schemeClr val="tx1"/>
            </a:solidFill>
            <a:latin typeface="Cambria" pitchFamily="18" charset="0"/>
            <a:ea typeface="Cambria" pitchFamily="18" charset="0"/>
          </a:endParaRPr>
        </a:p>
        <a:p>
          <a:pPr algn="just"/>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119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C38D16C-5785-4895-AF11-15E84FDE8D9B}"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FA8A16-0E20-47D6-AF88-9AFE4F1608B2}" type="presOf" srcId="{75A2E02A-7769-4E94-8561-8178449CF35B}" destId="{534504B8-3AD3-4D7F-BA10-772C4BC9F4DA}" srcOrd="0" destOrd="0" presId="urn:microsoft.com/office/officeart/2008/layout/VerticalCurvedList"/>
    <dgm:cxn modelId="{599456E2-F2A4-4700-8B58-7B77A145344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A7A61303-8C8F-4E27-A038-69A515D8CC4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21C367C-2727-4C65-9449-AC24F91F3F47}" type="presOf" srcId="{A55E36B4-5DBD-4D69-9E07-2ACE1B02C75C}" destId="{287E208B-7CBA-48D9-A845-7C3BA9246006}" srcOrd="0" destOrd="0" presId="urn:microsoft.com/office/officeart/2008/layout/VerticalCurvedList"/>
    <dgm:cxn modelId="{63355B33-6441-4CA9-A898-43E5A0658F9C}" type="presParOf" srcId="{287E208B-7CBA-48D9-A845-7C3BA9246006}" destId="{5A99791D-9E28-4B3D-8ACD-8F48A5C6199A}" srcOrd="0" destOrd="0" presId="urn:microsoft.com/office/officeart/2008/layout/VerticalCurvedList"/>
    <dgm:cxn modelId="{8F92AB35-91DC-4A44-9F7D-C3A70EEC9B13}" type="presParOf" srcId="{5A99791D-9E28-4B3D-8ACD-8F48A5C6199A}" destId="{9839DEA4-81CC-40F3-A882-992AC1AF75D3}" srcOrd="0" destOrd="0" presId="urn:microsoft.com/office/officeart/2008/layout/VerticalCurvedList"/>
    <dgm:cxn modelId="{6D9ACA21-FF05-45D0-B892-FD14E9B29F0B}" type="presParOf" srcId="{9839DEA4-81CC-40F3-A882-992AC1AF75D3}" destId="{28F6DBF1-E187-4C38-B1F1-C875CC0EEA2D}" srcOrd="0" destOrd="0" presId="urn:microsoft.com/office/officeart/2008/layout/VerticalCurvedList"/>
    <dgm:cxn modelId="{F454F5F0-4736-4F97-BFCD-9D618E840073}" type="presParOf" srcId="{9839DEA4-81CC-40F3-A882-992AC1AF75D3}" destId="{C7497E28-FAE4-42DA-8D9D-5B4659273D7A}" srcOrd="1" destOrd="0" presId="urn:microsoft.com/office/officeart/2008/layout/VerticalCurvedList"/>
    <dgm:cxn modelId="{52ECA87C-764F-40F6-8489-06C6CFF14552}" type="presParOf" srcId="{9839DEA4-81CC-40F3-A882-992AC1AF75D3}" destId="{175AA276-58F2-4DD9-80FC-A508711E986D}" srcOrd="2" destOrd="0" presId="urn:microsoft.com/office/officeart/2008/layout/VerticalCurvedList"/>
    <dgm:cxn modelId="{90961B80-5D9E-45BA-9EC7-A56D48D85396}" type="presParOf" srcId="{9839DEA4-81CC-40F3-A882-992AC1AF75D3}" destId="{99D1BCB1-BBEC-4020-AF46-9B84DFEEEB12}" srcOrd="3" destOrd="0" presId="urn:microsoft.com/office/officeart/2008/layout/VerticalCurvedList"/>
    <dgm:cxn modelId="{2D843E0B-E396-43DC-B408-ECFD53E634B1}" type="presParOf" srcId="{5A99791D-9E28-4B3D-8ACD-8F48A5C6199A}" destId="{534504B8-3AD3-4D7F-BA10-772C4BC9F4DA}" srcOrd="1" destOrd="0" presId="urn:microsoft.com/office/officeart/2008/layout/VerticalCurvedList"/>
    <dgm:cxn modelId="{256C1D5B-7DD2-4CD5-8481-8AF8C22B0F8C}" type="presParOf" srcId="{5A99791D-9E28-4B3D-8ACD-8F48A5C6199A}" destId="{449D8CCB-25E3-4F77-9AA7-F013F49094ED}" srcOrd="2" destOrd="0" presId="urn:microsoft.com/office/officeart/2008/layout/VerticalCurvedList"/>
    <dgm:cxn modelId="{92C40CAA-47F4-4EA2-9215-E435439C2B22}" type="presParOf" srcId="{449D8CCB-25E3-4F77-9AA7-F013F49094ED}" destId="{467C472B-F399-46AE-B017-5DC56BBEA7D7}" srcOrd="0" destOrd="0" presId="urn:microsoft.com/office/officeart/2008/layout/VerticalCurvedList"/>
    <dgm:cxn modelId="{43E643E5-BB61-452A-8413-CDFB371637B1}" type="presParOf" srcId="{5A99791D-9E28-4B3D-8ACD-8F48A5C6199A}" destId="{DD97E049-4A6C-47F8-8707-C5FFDBF743ED}" srcOrd="3" destOrd="0" presId="urn:microsoft.com/office/officeart/2008/layout/VerticalCurvedList"/>
    <dgm:cxn modelId="{1F2D69F0-4B53-4B5B-9FC9-F2F0216E9A68}" type="presParOf" srcId="{5A99791D-9E28-4B3D-8ACD-8F48A5C6199A}" destId="{7DBD23B7-51C8-4591-8906-0B740EFCF017}" srcOrd="4" destOrd="0" presId="urn:microsoft.com/office/officeart/2008/layout/VerticalCurvedList"/>
    <dgm:cxn modelId="{F54F8E90-85D4-452F-B4A4-5FA4885FBFEC}" type="presParOf" srcId="{7DBD23B7-51C8-4591-8906-0B740EFCF017}" destId="{9D6C96D5-59F1-4074-AA4E-276172A59D56}" srcOrd="0" destOrd="0" presId="urn:microsoft.com/office/officeart/2008/layout/VerticalCurvedList"/>
    <dgm:cxn modelId="{CFE577B1-5C45-44D0-B75A-4B0ED12067C7}" type="presParOf" srcId="{5A99791D-9E28-4B3D-8ACD-8F48A5C6199A}" destId="{A0E9B536-5134-4AC7-990D-17E1F41843BA}" srcOrd="5" destOrd="0" presId="urn:microsoft.com/office/officeart/2008/layout/VerticalCurvedList"/>
    <dgm:cxn modelId="{1C15AD6C-510C-4C83-9B14-1307EA04A982}" type="presParOf" srcId="{5A99791D-9E28-4B3D-8ACD-8F48A5C6199A}" destId="{E6CA5371-E765-4FE6-A6BE-7ECD1C15C765}" srcOrd="6" destOrd="0" presId="urn:microsoft.com/office/officeart/2008/layout/VerticalCurvedList"/>
    <dgm:cxn modelId="{BDD5493A-1862-47C9-A825-DC267D53B875}"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 Chiếm khoảng 11% diện tích đất tự nhiên.</a:t>
          </a:r>
          <a:endParaRPr lang="en-US" sz="1800" b="0" dirty="0" smtClean="0">
            <a:solidFill>
              <a:schemeClr val="tx1"/>
            </a:solidFill>
            <a:effectLst/>
            <a:latin typeface="Cambria" pitchFamily="18" charset="0"/>
            <a:ea typeface="Cambria" pitchFamily="18" charset="0"/>
            <a:cs typeface="Times New Roman"/>
          </a:endParaRPr>
        </a:p>
        <a:p>
          <a:pPr algn="just"/>
          <a:r>
            <a:rPr lang="vi-VN" sz="1800" b="1" dirty="0" smtClean="0">
              <a:solidFill>
                <a:schemeClr val="tx1"/>
              </a:solidFill>
              <a:effectLst/>
              <a:latin typeface="Cambria" pitchFamily="18" charset="0"/>
              <a:ea typeface="Cambria" pitchFamily="18" charset="0"/>
              <a:cs typeface="Times New Roman"/>
            </a:rPr>
            <a:t>- Phân bố </a:t>
          </a:r>
          <a:r>
            <a:rPr lang="vi-VN" sz="1800" b="0" dirty="0" smtClean="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effectLst/>
              <a:latin typeface="Cambria" pitchFamily="18" charset="0"/>
              <a:ea typeface="Cambria" pitchFamily="18" charset="0"/>
              <a:cs typeface="Times New Roman"/>
            </a:rPr>
            <a:t>Đặc</a:t>
          </a:r>
          <a:r>
            <a:rPr lang="en-US" sz="1800" b="1" dirty="0" smtClean="0">
              <a:solidFill>
                <a:schemeClr val="tx1"/>
              </a:solidFill>
              <a:effectLst/>
              <a:latin typeface="Cambria" pitchFamily="18" charset="0"/>
              <a:ea typeface="Cambria" pitchFamily="18" charset="0"/>
              <a:cs typeface="Times New Roman"/>
            </a:rPr>
            <a:t> </a:t>
          </a:r>
          <a:r>
            <a:rPr lang="en-US" sz="1800" b="1" dirty="0" err="1" smtClean="0">
              <a:solidFill>
                <a:schemeClr val="tx1"/>
              </a:solidFill>
              <a:effectLst/>
              <a:latin typeface="Cambria" pitchFamily="18" charset="0"/>
              <a:ea typeface="Cambria" pitchFamily="18" charset="0"/>
              <a:cs typeface="Times New Roman"/>
            </a:rPr>
            <a:t>điểm</a:t>
          </a:r>
          <a:r>
            <a:rPr lang="en-US" sz="1800" b="1"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Giá</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trị</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hích hợp trồng rừng phòng hộ đầu nguồn</a:t>
          </a:r>
          <a:r>
            <a:rPr lang="vi-VN" sz="1600" dirty="0" smtClean="0">
              <a:solidFill>
                <a:schemeClr val="tx1"/>
              </a:solidFill>
              <a:latin typeface="Cambria" pitchFamily="18" charset="0"/>
              <a:ea typeface="Cambria" pitchFamily="18" charset="0"/>
            </a:rPr>
            <a:t>.</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881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19848"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7359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4B67E891-8B6B-4495-9201-D5A3210F8EE3}" type="presOf" srcId="{A55E36B4-5DBD-4D69-9E07-2ACE1B02C75C}" destId="{287E208B-7CBA-48D9-A845-7C3BA9246006}" srcOrd="0" destOrd="0" presId="urn:microsoft.com/office/officeart/2008/layout/VerticalCurvedList"/>
    <dgm:cxn modelId="{AB5B6360-5B85-4495-B177-ADF82165D359}"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FF49C48-B208-48C0-BB05-E0C2E5254FBE}" type="presOf" srcId="{75A2E02A-7769-4E94-8561-8178449CF35B}" destId="{534504B8-3AD3-4D7F-BA10-772C4BC9F4DA}" srcOrd="0" destOrd="0" presId="urn:microsoft.com/office/officeart/2008/layout/VerticalCurvedList"/>
    <dgm:cxn modelId="{D18E2C3A-4BF9-49C3-8E76-2EDF5EC93A54}" type="presOf" srcId="{9B38993F-91D9-4E45-89FE-E7C2053BB052}" destId="{A0E9B536-5134-4AC7-990D-17E1F41843BA}" srcOrd="0" destOrd="0" presId="urn:microsoft.com/office/officeart/2008/layout/VerticalCurvedList"/>
    <dgm:cxn modelId="{F3EE7431-45AC-45A8-8DFC-C4F582468BCC}"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C4ACA8D7-DA49-4EFC-8432-D292276F9A5A}" type="presParOf" srcId="{287E208B-7CBA-48D9-A845-7C3BA9246006}" destId="{5A99791D-9E28-4B3D-8ACD-8F48A5C6199A}" srcOrd="0" destOrd="0" presId="urn:microsoft.com/office/officeart/2008/layout/VerticalCurvedList"/>
    <dgm:cxn modelId="{816C77D1-955F-4598-B81B-F7F9A05C3D23}" type="presParOf" srcId="{5A99791D-9E28-4B3D-8ACD-8F48A5C6199A}" destId="{9839DEA4-81CC-40F3-A882-992AC1AF75D3}" srcOrd="0" destOrd="0" presId="urn:microsoft.com/office/officeart/2008/layout/VerticalCurvedList"/>
    <dgm:cxn modelId="{4BDA1E59-D45B-4873-A60A-6BC8D8D624F6}" type="presParOf" srcId="{9839DEA4-81CC-40F3-A882-992AC1AF75D3}" destId="{28F6DBF1-E187-4C38-B1F1-C875CC0EEA2D}" srcOrd="0" destOrd="0" presId="urn:microsoft.com/office/officeart/2008/layout/VerticalCurvedList"/>
    <dgm:cxn modelId="{A13F5DE3-AF05-49F6-BC6D-48F1430D1081}" type="presParOf" srcId="{9839DEA4-81CC-40F3-A882-992AC1AF75D3}" destId="{C7497E28-FAE4-42DA-8D9D-5B4659273D7A}" srcOrd="1" destOrd="0" presId="urn:microsoft.com/office/officeart/2008/layout/VerticalCurvedList"/>
    <dgm:cxn modelId="{D4BA53A4-11AA-4CD3-965B-F913E4EB3DA7}" type="presParOf" srcId="{9839DEA4-81CC-40F3-A882-992AC1AF75D3}" destId="{175AA276-58F2-4DD9-80FC-A508711E986D}" srcOrd="2" destOrd="0" presId="urn:microsoft.com/office/officeart/2008/layout/VerticalCurvedList"/>
    <dgm:cxn modelId="{C22DCF0A-866C-446A-BCE4-BA187B26A64D}" type="presParOf" srcId="{9839DEA4-81CC-40F3-A882-992AC1AF75D3}" destId="{99D1BCB1-BBEC-4020-AF46-9B84DFEEEB12}" srcOrd="3" destOrd="0" presId="urn:microsoft.com/office/officeart/2008/layout/VerticalCurvedList"/>
    <dgm:cxn modelId="{C478D970-8CFD-4885-8E36-6AD3FF3E6BB4}" type="presParOf" srcId="{5A99791D-9E28-4B3D-8ACD-8F48A5C6199A}" destId="{534504B8-3AD3-4D7F-BA10-772C4BC9F4DA}" srcOrd="1" destOrd="0" presId="urn:microsoft.com/office/officeart/2008/layout/VerticalCurvedList"/>
    <dgm:cxn modelId="{B98E23FC-CBD0-48C7-9324-C01B460EBFED}" type="presParOf" srcId="{5A99791D-9E28-4B3D-8ACD-8F48A5C6199A}" destId="{449D8CCB-25E3-4F77-9AA7-F013F49094ED}" srcOrd="2" destOrd="0" presId="urn:microsoft.com/office/officeart/2008/layout/VerticalCurvedList"/>
    <dgm:cxn modelId="{2AA8987A-E615-4571-A163-B95D0B856C1F}" type="presParOf" srcId="{449D8CCB-25E3-4F77-9AA7-F013F49094ED}" destId="{467C472B-F399-46AE-B017-5DC56BBEA7D7}" srcOrd="0" destOrd="0" presId="urn:microsoft.com/office/officeart/2008/layout/VerticalCurvedList"/>
    <dgm:cxn modelId="{65D85F46-2634-490A-A294-AAAE625B711C}" type="presParOf" srcId="{5A99791D-9E28-4B3D-8ACD-8F48A5C6199A}" destId="{DD97E049-4A6C-47F8-8707-C5FFDBF743ED}" srcOrd="3" destOrd="0" presId="urn:microsoft.com/office/officeart/2008/layout/VerticalCurvedList"/>
    <dgm:cxn modelId="{C39A0375-257D-482A-9659-3F8925EDEAB6}" type="presParOf" srcId="{5A99791D-9E28-4B3D-8ACD-8F48A5C6199A}" destId="{7DBD23B7-51C8-4591-8906-0B740EFCF017}" srcOrd="4" destOrd="0" presId="urn:microsoft.com/office/officeart/2008/layout/VerticalCurvedList"/>
    <dgm:cxn modelId="{C529B7A6-907B-43BE-B1BD-B40BD5D92038}" type="presParOf" srcId="{7DBD23B7-51C8-4591-8906-0B740EFCF017}" destId="{9D6C96D5-59F1-4074-AA4E-276172A59D56}" srcOrd="0" destOrd="0" presId="urn:microsoft.com/office/officeart/2008/layout/VerticalCurvedList"/>
    <dgm:cxn modelId="{520706B9-EBAF-4074-9CC3-002868B16805}" type="presParOf" srcId="{5A99791D-9E28-4B3D-8ACD-8F48A5C6199A}" destId="{A0E9B536-5134-4AC7-990D-17E1F41843BA}" srcOrd="5" destOrd="0" presId="urn:microsoft.com/office/officeart/2008/layout/VerticalCurvedList"/>
    <dgm:cxn modelId="{B4B838DE-04C4-4880-886F-8F88E2A9532B}" type="presParOf" srcId="{5A99791D-9E28-4B3D-8ACD-8F48A5C6199A}" destId="{E6CA5371-E765-4FE6-A6BE-7ECD1C15C765}" srcOrd="6" destOrd="0" presId="urn:microsoft.com/office/officeart/2008/layout/VerticalCurvedList"/>
    <dgm:cxn modelId="{2F6611E5-C014-4A90-A4DD-21141BDDFA6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itchFamily="18" charset="0"/>
              <a:ea typeface="Cambria" pitchFamily="18" charset="0"/>
            </a:rPr>
            <a:t>NHÓM 3</a:t>
          </a:r>
          <a:endParaRPr lang="en-US" sz="20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Thực</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trạng</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Nguyên</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nhân</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191498">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191176">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192169">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1921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83B0AFFF-AC81-43D2-B7C1-93DBA14E8A97}" type="presOf" srcId="{1634262A-FB6D-4858-A144-C3641F148963}" destId="{983CCE9D-A68F-45B6-B5E3-8C935362A290}" srcOrd="0" destOrd="0" presId="urn:microsoft.com/office/officeart/2005/8/layout/hierarchy2"/>
    <dgm:cxn modelId="{C98FE35F-295B-4FCB-9EF5-7E9AFEFD0E52}" type="presOf" srcId="{99908FFD-A0F5-4A87-B547-D4BBAEEB43AA}" destId="{80640835-4190-482C-AF6B-5C3B01C3B856}" srcOrd="1"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5F44E168-D63E-4526-B6E5-EA2CEAF99B9B}" type="presOf" srcId="{0B9124BE-4ED4-4FF6-B81E-71DF7CE4C04C}" destId="{977D9258-F91B-4ECD-93BD-F70F8E8628FA}" srcOrd="0" destOrd="0" presId="urn:microsoft.com/office/officeart/2005/8/layout/hierarchy2"/>
    <dgm:cxn modelId="{EE239BAD-2933-451F-BDB0-E043D8F7744C}" type="presOf" srcId="{665372D5-BE4E-4DCA-B1F6-E02FDFAAF9A2}" destId="{E015C146-2506-4481-A4D5-7B3CD11B341C}"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B3830713-1D9F-4721-A5ED-6C6EFE21CBB0}" type="presOf" srcId="{2354FD9F-CD2E-44A5-B060-5A930A4E99F0}" destId="{E06B0587-1B83-4659-BE19-EEC915595376}" srcOrd="0" destOrd="0" presId="urn:microsoft.com/office/officeart/2005/8/layout/hierarchy2"/>
    <dgm:cxn modelId="{F3EBBC8C-B7A7-486A-81E5-98DE4901D941}" type="presOf" srcId="{8223C472-8209-42F3-B27B-AD74AB189A29}" destId="{8ABD9155-0C2D-4925-B73A-7F453F57773A}" srcOrd="0" destOrd="0" presId="urn:microsoft.com/office/officeart/2005/8/layout/hierarchy2"/>
    <dgm:cxn modelId="{255812AD-B3CB-44FA-8D7C-296391DE8DA3}" type="presOf" srcId="{3D8889BC-0038-4C00-8994-17023F300B58}" destId="{83021AC3-EBE3-4F91-90D4-B475F247BF98}" srcOrd="0" destOrd="0" presId="urn:microsoft.com/office/officeart/2005/8/layout/hierarchy2"/>
    <dgm:cxn modelId="{603C53E0-B5A8-45EA-A5E7-770C7F36EC12}" type="presOf" srcId="{4C34C2E4-DF8D-4994-B558-0EF1B663C4F4}" destId="{085DDCEE-9B2A-4FE1-8803-7719DDB3D6CB}" srcOrd="0" destOrd="0" presId="urn:microsoft.com/office/officeart/2005/8/layout/hierarchy2"/>
    <dgm:cxn modelId="{66D9A619-8F42-4760-B737-1A5051A7942F}" type="presOf" srcId="{4C34C2E4-DF8D-4994-B558-0EF1B663C4F4}" destId="{B41E6B5A-A328-4DE1-8785-B9517E0A6BB1}" srcOrd="1" destOrd="0" presId="urn:microsoft.com/office/officeart/2005/8/layout/hierarchy2"/>
    <dgm:cxn modelId="{51FF19EC-F1C7-4A3A-87B4-BD2DE357DAFC}" type="presOf" srcId="{10D0F947-8FEF-4A0E-A91D-CA6A7A9529ED}" destId="{E830DF01-FA7C-4A8E-95CC-AC276B40E34D}"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57A8E382-5B83-4A26-8832-FB9E8640EF72}" type="presOf" srcId="{205F0AF9-0767-4948-8972-1518CD1A8D70}" destId="{E698F970-A5A2-443E-98A7-4922B9BF8E1C}" srcOrd="0" destOrd="0" presId="urn:microsoft.com/office/officeart/2005/8/layout/hierarchy2"/>
    <dgm:cxn modelId="{5600C77B-CC80-4D2C-9720-485CCE0EEE49}" type="presOf" srcId="{552909E3-A49D-419A-A306-3A8A76B0346F}" destId="{2C7633BD-46F7-4934-84F1-2C7EF7441B97}" srcOrd="0" destOrd="0" presId="urn:microsoft.com/office/officeart/2005/8/layout/hierarchy2"/>
    <dgm:cxn modelId="{A68F8FA9-910A-4A25-867E-C1194E452E0E}" type="presOf" srcId="{552909E3-A49D-419A-A306-3A8A76B0346F}" destId="{37AA8596-C342-4C9F-A426-C1E1A14A36E8}"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3E4CB937-5FB5-43B6-8440-CA59D195A4B9}" type="presOf" srcId="{665372D5-BE4E-4DCA-B1F6-E02FDFAAF9A2}" destId="{A1FEFD21-6778-4284-B86B-C974983303A3}" srcOrd="1" destOrd="0" presId="urn:microsoft.com/office/officeart/2005/8/layout/hierarchy2"/>
    <dgm:cxn modelId="{F21DA777-2353-45F3-9760-5B87492D6928}" type="presOf" srcId="{F3A90923-DA21-429E-BA8C-0BC22FE0EE25}" destId="{00160372-EE32-43F3-AEC8-EDBE1EE30523}" srcOrd="0" destOrd="0" presId="urn:microsoft.com/office/officeart/2005/8/layout/hierarchy2"/>
    <dgm:cxn modelId="{792D29E2-65F0-4ED7-B003-2377A06F4B9A}" type="presOf" srcId="{AE81F2B6-4AEB-45C9-99C1-9516D9169289}" destId="{74752D16-F284-4733-BD06-D81B903FC595}" srcOrd="0" destOrd="0" presId="urn:microsoft.com/office/officeart/2005/8/layout/hierarchy2"/>
    <dgm:cxn modelId="{83C065F7-6F43-43B4-A9D8-F7CDD84A9F67}" type="presOf" srcId="{628BFE78-A541-4A4D-AE8E-691C1888CC46}" destId="{BEE14AB2-5155-4062-BDC9-81FC40CC96C5}"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B38B70CD-D315-4A37-849D-E6673CBE7E29}" type="presOf" srcId="{99908FFD-A0F5-4A87-B547-D4BBAEEB43AA}" destId="{516AF49E-EFD9-4C3D-9038-3141FA588384}" srcOrd="0" destOrd="0" presId="urn:microsoft.com/office/officeart/2005/8/layout/hierarchy2"/>
    <dgm:cxn modelId="{D4D4BFD5-726B-4AF6-BA96-7EF3F8D89095}" type="presOf" srcId="{628BFE78-A541-4A4D-AE8E-691C1888CC46}" destId="{5518DF69-BB7B-49B4-B920-0E581597F8FE}"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8DC2E1E7-05EB-4E7C-9F49-6E1CDD58A1AC}" srcId="{F3A90923-DA21-429E-BA8C-0BC22FE0EE25}" destId="{1634262A-FB6D-4858-A144-C3641F148963}" srcOrd="0" destOrd="0" parTransId="{0B9124BE-4ED4-4FF6-B81E-71DF7CE4C04C}" sibTransId="{72E760BE-DB98-4E48-A13A-BC53E31FF3C6}"/>
    <dgm:cxn modelId="{DED11AD3-0908-4D40-85F2-C5215BCE4F54}" type="presOf" srcId="{0B9124BE-4ED4-4FF6-B81E-71DF7CE4C04C}" destId="{00A668B9-5C07-47FF-AB23-6245ED1EB727}" srcOrd="1" destOrd="0" presId="urn:microsoft.com/office/officeart/2005/8/layout/hierarchy2"/>
    <dgm:cxn modelId="{3685F0B2-E8A2-45D7-9455-543570ACFA1C}" type="presParOf" srcId="{E698F970-A5A2-443E-98A7-4922B9BF8E1C}" destId="{C84F10C9-3A9A-4ECD-9AF4-62DA8DC98267}" srcOrd="0" destOrd="0" presId="urn:microsoft.com/office/officeart/2005/8/layout/hierarchy2"/>
    <dgm:cxn modelId="{30622B56-2F66-4E5C-A4F5-17C3B87E84C3}" type="presParOf" srcId="{C84F10C9-3A9A-4ECD-9AF4-62DA8DC98267}" destId="{00160372-EE32-43F3-AEC8-EDBE1EE30523}" srcOrd="0" destOrd="0" presId="urn:microsoft.com/office/officeart/2005/8/layout/hierarchy2"/>
    <dgm:cxn modelId="{7CBA0C74-B666-4F31-B06D-EFB57E22C63E}" type="presParOf" srcId="{C84F10C9-3A9A-4ECD-9AF4-62DA8DC98267}" destId="{5F69C5E3-989A-4E1E-8C9E-7C66267D231A}" srcOrd="1" destOrd="0" presId="urn:microsoft.com/office/officeart/2005/8/layout/hierarchy2"/>
    <dgm:cxn modelId="{EAAEF713-DCAD-4C04-854E-7D56AE007D3A}" type="presParOf" srcId="{5F69C5E3-989A-4E1E-8C9E-7C66267D231A}" destId="{977D9258-F91B-4ECD-93BD-F70F8E8628FA}" srcOrd="0" destOrd="0" presId="urn:microsoft.com/office/officeart/2005/8/layout/hierarchy2"/>
    <dgm:cxn modelId="{5FB39DB8-042E-441F-94A5-999D3B7DA3CD}" type="presParOf" srcId="{977D9258-F91B-4ECD-93BD-F70F8E8628FA}" destId="{00A668B9-5C07-47FF-AB23-6245ED1EB727}" srcOrd="0" destOrd="0" presId="urn:microsoft.com/office/officeart/2005/8/layout/hierarchy2"/>
    <dgm:cxn modelId="{7C4FC9BF-DCD4-4DD0-B605-2C30BF69DDEE}" type="presParOf" srcId="{5F69C5E3-989A-4E1E-8C9E-7C66267D231A}" destId="{8C2B1B1C-2705-475C-9F06-61EFB223F8FB}" srcOrd="1" destOrd="0" presId="urn:microsoft.com/office/officeart/2005/8/layout/hierarchy2"/>
    <dgm:cxn modelId="{43637F97-BD3B-46AC-9A2C-3F0569183692}" type="presParOf" srcId="{8C2B1B1C-2705-475C-9F06-61EFB223F8FB}" destId="{983CCE9D-A68F-45B6-B5E3-8C935362A290}" srcOrd="0" destOrd="0" presId="urn:microsoft.com/office/officeart/2005/8/layout/hierarchy2"/>
    <dgm:cxn modelId="{B9438CCA-4212-4239-A2B8-F0229DDE6120}" type="presParOf" srcId="{8C2B1B1C-2705-475C-9F06-61EFB223F8FB}" destId="{076CED39-AF8E-4C73-904E-47B7B6680D87}" srcOrd="1" destOrd="0" presId="urn:microsoft.com/office/officeart/2005/8/layout/hierarchy2"/>
    <dgm:cxn modelId="{4A5CFFA1-F431-4C78-B47C-C4C89D98E29E}" type="presParOf" srcId="{076CED39-AF8E-4C73-904E-47B7B6680D87}" destId="{BEE14AB2-5155-4062-BDC9-81FC40CC96C5}" srcOrd="0" destOrd="0" presId="urn:microsoft.com/office/officeart/2005/8/layout/hierarchy2"/>
    <dgm:cxn modelId="{8C54474F-89BC-4F41-BBF3-9373EFFD9723}" type="presParOf" srcId="{BEE14AB2-5155-4062-BDC9-81FC40CC96C5}" destId="{5518DF69-BB7B-49B4-B920-0E581597F8FE}" srcOrd="0" destOrd="0" presId="urn:microsoft.com/office/officeart/2005/8/layout/hierarchy2"/>
    <dgm:cxn modelId="{B0E873E8-5D4D-4C1A-BCC5-D790B55581FA}" type="presParOf" srcId="{076CED39-AF8E-4C73-904E-47B7B6680D87}" destId="{D0A0D276-BF89-496E-8084-BDA9A46C0387}" srcOrd="1" destOrd="0" presId="urn:microsoft.com/office/officeart/2005/8/layout/hierarchy2"/>
    <dgm:cxn modelId="{76810B72-EEDA-401E-8C79-C2CB0581EEE4}" type="presParOf" srcId="{D0A0D276-BF89-496E-8084-BDA9A46C0387}" destId="{74752D16-F284-4733-BD06-D81B903FC595}" srcOrd="0" destOrd="0" presId="urn:microsoft.com/office/officeart/2005/8/layout/hierarchy2"/>
    <dgm:cxn modelId="{752BD169-C8AB-46AB-B933-0714F5ED89B4}" type="presParOf" srcId="{D0A0D276-BF89-496E-8084-BDA9A46C0387}" destId="{7675D633-B686-4DD1-80DE-343425969930}" srcOrd="1" destOrd="0" presId="urn:microsoft.com/office/officeart/2005/8/layout/hierarchy2"/>
    <dgm:cxn modelId="{BA23439A-3B1A-46F8-BE64-A2E1811CBCFA}" type="presParOf" srcId="{076CED39-AF8E-4C73-904E-47B7B6680D87}" destId="{085DDCEE-9B2A-4FE1-8803-7719DDB3D6CB}" srcOrd="2" destOrd="0" presId="urn:microsoft.com/office/officeart/2005/8/layout/hierarchy2"/>
    <dgm:cxn modelId="{CDC26F90-6E75-4DFE-B801-3E1EFFE0BD07}" type="presParOf" srcId="{085DDCEE-9B2A-4FE1-8803-7719DDB3D6CB}" destId="{B41E6B5A-A328-4DE1-8785-B9517E0A6BB1}" srcOrd="0" destOrd="0" presId="urn:microsoft.com/office/officeart/2005/8/layout/hierarchy2"/>
    <dgm:cxn modelId="{41273A0D-33EA-49EC-AA84-AAE9C7456C4E}" type="presParOf" srcId="{076CED39-AF8E-4C73-904E-47B7B6680D87}" destId="{DA0981DE-30D7-4D21-BE1E-471740CC4E8B}" srcOrd="3" destOrd="0" presId="urn:microsoft.com/office/officeart/2005/8/layout/hierarchy2"/>
    <dgm:cxn modelId="{B943922B-5C6C-4C8B-AD99-609F28204217}" type="presParOf" srcId="{DA0981DE-30D7-4D21-BE1E-471740CC4E8B}" destId="{83021AC3-EBE3-4F91-90D4-B475F247BF98}" srcOrd="0" destOrd="0" presId="urn:microsoft.com/office/officeart/2005/8/layout/hierarchy2"/>
    <dgm:cxn modelId="{17973E75-5F75-4BC5-B50A-259421A8D84B}" type="presParOf" srcId="{DA0981DE-30D7-4D21-BE1E-471740CC4E8B}" destId="{582F9CE5-D76C-4DA4-B96A-62D405D74400}" srcOrd="1" destOrd="0" presId="urn:microsoft.com/office/officeart/2005/8/layout/hierarchy2"/>
    <dgm:cxn modelId="{E888E58E-EA3C-4836-B8CB-BDB54EB30648}" type="presParOf" srcId="{5F69C5E3-989A-4E1E-8C9E-7C66267D231A}" destId="{2C7633BD-46F7-4934-84F1-2C7EF7441B97}" srcOrd="2" destOrd="0" presId="urn:microsoft.com/office/officeart/2005/8/layout/hierarchy2"/>
    <dgm:cxn modelId="{C832E4D8-F39F-4B32-8C1A-B9123B8F1711}" type="presParOf" srcId="{2C7633BD-46F7-4934-84F1-2C7EF7441B97}" destId="{37AA8596-C342-4C9F-A426-C1E1A14A36E8}" srcOrd="0" destOrd="0" presId="urn:microsoft.com/office/officeart/2005/8/layout/hierarchy2"/>
    <dgm:cxn modelId="{E7B0A29C-CAFC-4671-8A4B-0050B1D74E21}" type="presParOf" srcId="{5F69C5E3-989A-4E1E-8C9E-7C66267D231A}" destId="{7D38F219-1E01-4266-8B60-82AF8B7D7D98}" srcOrd="3" destOrd="0" presId="urn:microsoft.com/office/officeart/2005/8/layout/hierarchy2"/>
    <dgm:cxn modelId="{33EDBC0C-7187-48CB-8CFA-863C40639010}" type="presParOf" srcId="{7D38F219-1E01-4266-8B60-82AF8B7D7D98}" destId="{E06B0587-1B83-4659-BE19-EEC915595376}" srcOrd="0" destOrd="0" presId="urn:microsoft.com/office/officeart/2005/8/layout/hierarchy2"/>
    <dgm:cxn modelId="{2B5CA5F2-C130-425A-A73B-32AEF889B945}" type="presParOf" srcId="{7D38F219-1E01-4266-8B60-82AF8B7D7D98}" destId="{26153FE8-1B0F-4CF1-96E4-EAF1D0D1B15F}" srcOrd="1" destOrd="0" presId="urn:microsoft.com/office/officeart/2005/8/layout/hierarchy2"/>
    <dgm:cxn modelId="{C82A4E2C-415A-4531-943C-F113E48ACD82}" type="presParOf" srcId="{26153FE8-1B0F-4CF1-96E4-EAF1D0D1B15F}" destId="{E015C146-2506-4481-A4D5-7B3CD11B341C}" srcOrd="0" destOrd="0" presId="urn:microsoft.com/office/officeart/2005/8/layout/hierarchy2"/>
    <dgm:cxn modelId="{C99A456C-B104-4DE3-BB8F-FF4DBABE02A9}" type="presParOf" srcId="{E015C146-2506-4481-A4D5-7B3CD11B341C}" destId="{A1FEFD21-6778-4284-B86B-C974983303A3}" srcOrd="0" destOrd="0" presId="urn:microsoft.com/office/officeart/2005/8/layout/hierarchy2"/>
    <dgm:cxn modelId="{68682CA2-4620-4DCD-9C80-61AE1A8D9673}" type="presParOf" srcId="{26153FE8-1B0F-4CF1-96E4-EAF1D0D1B15F}" destId="{13DD9C75-2758-4BB2-AEA3-56582D4C141A}" srcOrd="1" destOrd="0" presId="urn:microsoft.com/office/officeart/2005/8/layout/hierarchy2"/>
    <dgm:cxn modelId="{893F34E5-7C7A-4AB1-BFC8-ED88F7AD93D8}" type="presParOf" srcId="{13DD9C75-2758-4BB2-AEA3-56582D4C141A}" destId="{E830DF01-FA7C-4A8E-95CC-AC276B40E34D}" srcOrd="0" destOrd="0" presId="urn:microsoft.com/office/officeart/2005/8/layout/hierarchy2"/>
    <dgm:cxn modelId="{CB62865C-5DF6-4C5A-B5F2-35C47EE952E9}" type="presParOf" srcId="{13DD9C75-2758-4BB2-AEA3-56582D4C141A}" destId="{671A03C5-2AFD-4D62-AF42-AE4FB2674A02}" srcOrd="1" destOrd="0" presId="urn:microsoft.com/office/officeart/2005/8/layout/hierarchy2"/>
    <dgm:cxn modelId="{A6B630D4-5301-425D-8818-F594984DA39C}" type="presParOf" srcId="{26153FE8-1B0F-4CF1-96E4-EAF1D0D1B15F}" destId="{516AF49E-EFD9-4C3D-9038-3141FA588384}" srcOrd="2" destOrd="0" presId="urn:microsoft.com/office/officeart/2005/8/layout/hierarchy2"/>
    <dgm:cxn modelId="{1F9A3987-160A-431E-8B18-2EF6452B990E}" type="presParOf" srcId="{516AF49E-EFD9-4C3D-9038-3141FA588384}" destId="{80640835-4190-482C-AF6B-5C3B01C3B856}" srcOrd="0" destOrd="0" presId="urn:microsoft.com/office/officeart/2005/8/layout/hierarchy2"/>
    <dgm:cxn modelId="{46EDB8B5-46EB-4DE5-8A5D-358F861EE7A2}" type="presParOf" srcId="{26153FE8-1B0F-4CF1-96E4-EAF1D0D1B15F}" destId="{EF2BA584-9CB6-4D48-B705-DA1D96E5229D}" srcOrd="3" destOrd="0" presId="urn:microsoft.com/office/officeart/2005/8/layout/hierarchy2"/>
    <dgm:cxn modelId="{DD97F712-069F-4B14-9183-F45C246E9F89}" type="presParOf" srcId="{EF2BA584-9CB6-4D48-B705-DA1D96E5229D}" destId="{8ABD9155-0C2D-4925-B73A-7F453F57773A}" srcOrd="0" destOrd="0" presId="urn:microsoft.com/office/officeart/2005/8/layout/hierarchy2"/>
    <dgm:cxn modelId="{0C0E7182-F8E8-43AE-82BB-A437A6638362}"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2000" b="1" dirty="0" smtClean="0">
              <a:solidFill>
                <a:srgbClr val="FF0000"/>
              </a:solidFill>
              <a:latin typeface="Cambria" pitchFamily="18" charset="0"/>
              <a:ea typeface="Cambria" pitchFamily="18" charset="0"/>
            </a:rPr>
            <a:t>NHÓM 7</a:t>
          </a:r>
          <a:endParaRPr lang="en-US" sz="20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Hậu</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quả</a:t>
          </a:r>
          <a:endParaRPr lang="en-US" sz="20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en-US" sz="1600" dirty="0" smtClean="0">
              <a:solidFill>
                <a:schemeClr val="tx1"/>
              </a:solidFill>
              <a:latin typeface="Cambria" pitchFamily="18" charset="0"/>
              <a:ea typeface="Cambria" pitchFamily="18" charset="0"/>
            </a:rPr>
            <a:t>Đ</a:t>
          </a:r>
          <a:r>
            <a:rPr lang="vi-VN" sz="1600" dirty="0" smtClean="0">
              <a:solidFill>
                <a:schemeClr val="tx1"/>
              </a:solidFill>
              <a:latin typeface="Cambria" pitchFamily="18" charset="0"/>
              <a:ea typeface="Cambria" pitchFamily="18" charset="0"/>
            </a:rPr>
            <a:t>ộ phì của đất giảm, mất chất dinh dưỡng, khiến năng suất cây trồng bị ảnh hưởng</a:t>
          </a:r>
          <a:r>
            <a:rPr lang="en-US" sz="1600" dirty="0" smtClean="0">
              <a:solidFill>
                <a:schemeClr val="tx1"/>
              </a:solidFill>
              <a:latin typeface="Cambria" pitchFamily="18" charset="0"/>
              <a:ea typeface="Cambria" pitchFamily="18" charset="0"/>
            </a:rPr>
            <a:t>.</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smtClean="0">
              <a:solidFill>
                <a:schemeClr val="tx1"/>
              </a:solidFill>
              <a:latin typeface="Cambria" pitchFamily="18" charset="0"/>
              <a:ea typeface="Cambria" pitchFamily="18" charset="0"/>
            </a:rPr>
            <a:t>N</a:t>
          </a:r>
          <a:r>
            <a:rPr lang="vi-VN" sz="1600" dirty="0" smtClean="0">
              <a:solidFill>
                <a:schemeClr val="tx1"/>
              </a:solidFill>
              <a:latin typeface="Cambria" pitchFamily="18" charset="0"/>
              <a:ea typeface="Cambria" pitchFamily="18" charset="0"/>
            </a:rPr>
            <a:t>hiều nơi đất bị thoái hóa nặng không thể sử dụng cho trồng trọt.</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2000" b="1" dirty="0" err="1" smtClean="0">
              <a:solidFill>
                <a:schemeClr val="tx1"/>
              </a:solidFill>
              <a:latin typeface="Cambria" pitchFamily="18" charset="0"/>
              <a:ea typeface="Cambria" pitchFamily="18" charset="0"/>
            </a:rPr>
            <a:t>Biện</a:t>
          </a:r>
          <a:r>
            <a:rPr lang="en-US" sz="2000" b="1" dirty="0" smtClean="0">
              <a:solidFill>
                <a:schemeClr val="tx1"/>
              </a:solidFill>
              <a:latin typeface="Cambria" pitchFamily="18" charset="0"/>
              <a:ea typeface="Cambria" pitchFamily="18" charset="0"/>
            </a:rPr>
            <a:t> </a:t>
          </a:r>
          <a:r>
            <a:rPr lang="en-US" sz="2000" b="1" dirty="0" err="1" smtClean="0">
              <a:solidFill>
                <a:schemeClr val="tx1"/>
              </a:solidFill>
              <a:latin typeface="Cambria" pitchFamily="18" charset="0"/>
              <a:ea typeface="Cambria" pitchFamily="18" charset="0"/>
            </a:rPr>
            <a:t>pháp</a:t>
          </a:r>
          <a:endParaRPr lang="en-US" sz="20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endParaRPr lang="en-US" sz="1600" dirty="0" smtClean="0">
            <a:solidFill>
              <a:schemeClr val="tx1"/>
            </a:solidFill>
            <a:latin typeface="Cambria" pitchFamily="18" charset="0"/>
            <a:ea typeface="Cambria" pitchFamily="18" charset="0"/>
          </a:endParaRPr>
        </a:p>
        <a:p>
          <a:pPr algn="just"/>
          <a:r>
            <a:rPr lang="en-US" sz="1600" dirty="0" err="1" smtClean="0">
              <a:solidFill>
                <a:schemeClr val="tx1"/>
              </a:solidFill>
              <a:latin typeface="Cambria" pitchFamily="18" charset="0"/>
              <a:ea typeface="Cambria" pitchFamily="18" charset="0"/>
            </a:rPr>
            <a:t>Bảo</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vệ</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rừng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và</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trồng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rừng</a:t>
          </a:r>
          <a:r>
            <a:rPr lang="en-US" sz="1600" dirty="0" smtClean="0">
              <a:solidFill>
                <a:schemeClr val="tx1"/>
              </a:solidFill>
              <a:latin typeface="Cambria" pitchFamily="18" charset="0"/>
              <a:ea typeface="Cambria" pitchFamily="18" charset="0"/>
            </a:rPr>
            <a:t>: b</a:t>
          </a:r>
          <a:r>
            <a:rPr lang="vi-VN" sz="1600" dirty="0" smtClean="0">
              <a:solidFill>
                <a:schemeClr val="tx1"/>
              </a:solidFill>
              <a:latin typeface="Cambria" pitchFamily="18" charset="0"/>
              <a:ea typeface="Cambria" pitchFamily="18" charset="0"/>
            </a:rPr>
            <a:t>ảo vệ rừng phòng hộ đầu nguồn, ven biển</a:t>
          </a:r>
          <a:r>
            <a:rPr lang="en-US" sz="1600" dirty="0" smtClean="0">
              <a:solidFill>
                <a:schemeClr val="tx1"/>
              </a:solidFill>
              <a:latin typeface="Cambria" pitchFamily="18" charset="0"/>
              <a:ea typeface="Cambria" pitchFamily="18" charset="0"/>
            </a:rPr>
            <a:t>; t</a:t>
          </a:r>
          <a:r>
            <a:rPr lang="vi-VN" sz="1600" dirty="0" smtClean="0">
              <a:solidFill>
                <a:schemeClr val="tx1"/>
              </a:solidFill>
              <a:latin typeface="Cambria" pitchFamily="18" charset="0"/>
              <a:ea typeface="Cambria" pitchFamily="18" charset="0"/>
            </a:rPr>
            <a:t>rồng cây phủ xanh đất trống, đồi núi trọc để hạn chế quá trình xói mòn đất.</a:t>
          </a:r>
          <a:endParaRPr lang="en-US" sz="1600" dirty="0" smtClean="0">
            <a:solidFill>
              <a:schemeClr val="tx1"/>
            </a:solidFill>
            <a:latin typeface="Cambria" pitchFamily="18" charset="0"/>
            <a:ea typeface="Cambria" pitchFamily="18" charset="0"/>
          </a:endParaRPr>
        </a:p>
        <a:p>
          <a:pPr algn="just"/>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AF95336-0C54-4952-B3ED-D14D519E43B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dirty="0">
            <a:solidFill>
              <a:schemeClr val="tx1"/>
            </a:solidFill>
            <a:latin typeface="Cambria" pitchFamily="18" charset="0"/>
            <a:ea typeface="Cambria" pitchFamily="18" charset="0"/>
          </a:endParaRPr>
        </a:p>
      </dgm:t>
    </dgm:pt>
    <dgm:pt modelId="{67D40461-60B2-4B8A-AF1D-DA49317EB219}" type="parTrans" cxnId="{18329CCC-E92C-419A-97BE-4502365AD549}">
      <dgm:prSet/>
      <dgm:spPr/>
      <dgm:t>
        <a:bodyPr/>
        <a:lstStyle/>
        <a:p>
          <a:endParaRPr lang="en-US"/>
        </a:p>
      </dgm:t>
    </dgm:pt>
    <dgm:pt modelId="{B6187DA9-7897-4083-82B7-DE758D75714E}" type="sibTrans" cxnId="{18329CCC-E92C-419A-97BE-4502365AD549}">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191498" custScaleY="59349">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191176" custScaleY="56941">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5"/>
      <dgm:spPr/>
      <dgm:t>
        <a:bodyPr/>
        <a:lstStyle/>
        <a:p>
          <a:endParaRPr lang="en-US"/>
        </a:p>
      </dgm:t>
    </dgm:pt>
    <dgm:pt modelId="{A1FEFD21-6778-4284-B86B-C974983303A3}" type="pres">
      <dgm:prSet presAssocID="{665372D5-BE4E-4DCA-B1F6-E02FDFAAF9A2}" presName="connTx" presStyleLbl="parChTrans1D3" presStyleIdx="2" presStyleCnt="5"/>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5" custScaleX="192169" custScaleY="74473">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5"/>
      <dgm:spPr/>
      <dgm:t>
        <a:bodyPr/>
        <a:lstStyle/>
        <a:p>
          <a:endParaRPr lang="en-US"/>
        </a:p>
      </dgm:t>
    </dgm:pt>
    <dgm:pt modelId="{80640835-4190-482C-AF6B-5C3B01C3B856}" type="pres">
      <dgm:prSet presAssocID="{99908FFD-A0F5-4A87-B547-D4BBAEEB43AA}" presName="connTx" presStyleLbl="parChTrans1D3" presStyleIdx="3"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5" custScaleX="192169" custScaleY="79069">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 modelId="{BA4907F3-4C7A-4A8B-832D-CE4F945BC720}" type="pres">
      <dgm:prSet presAssocID="{67D40461-60B2-4B8A-AF1D-DA49317EB219}" presName="conn2-1" presStyleLbl="parChTrans1D3" presStyleIdx="4" presStyleCnt="5"/>
      <dgm:spPr/>
      <dgm:t>
        <a:bodyPr/>
        <a:lstStyle/>
        <a:p>
          <a:endParaRPr lang="en-US"/>
        </a:p>
      </dgm:t>
    </dgm:pt>
    <dgm:pt modelId="{0D90F2AA-B888-425E-8132-E3D284939858}" type="pres">
      <dgm:prSet presAssocID="{67D40461-60B2-4B8A-AF1D-DA49317EB219}" presName="connTx" presStyleLbl="parChTrans1D3" presStyleIdx="4" presStyleCnt="5"/>
      <dgm:spPr/>
      <dgm:t>
        <a:bodyPr/>
        <a:lstStyle/>
        <a:p>
          <a:endParaRPr lang="en-US"/>
        </a:p>
      </dgm:t>
    </dgm:pt>
    <dgm:pt modelId="{62A128C6-9D57-45C6-87F0-C26CCC53E88E}" type="pres">
      <dgm:prSet presAssocID="{EAF95336-0C54-4952-B3ED-D14D519E43B8}" presName="root2" presStyleCnt="0"/>
      <dgm:spPr/>
    </dgm:pt>
    <dgm:pt modelId="{2DF296F3-CC75-40EE-A52F-90B0CBEB6394}" type="pres">
      <dgm:prSet presAssocID="{EAF95336-0C54-4952-B3ED-D14D519E43B8}" presName="LevelTwoTextNode" presStyleLbl="node3" presStyleIdx="4" presStyleCnt="5" custScaleX="191386" custScaleY="71277">
        <dgm:presLayoutVars>
          <dgm:chPref val="3"/>
        </dgm:presLayoutVars>
      </dgm:prSet>
      <dgm:spPr/>
      <dgm:t>
        <a:bodyPr/>
        <a:lstStyle/>
        <a:p>
          <a:endParaRPr lang="en-US"/>
        </a:p>
      </dgm:t>
    </dgm:pt>
    <dgm:pt modelId="{75887232-210D-43DE-B2D9-2D16077EFB48}" type="pres">
      <dgm:prSet presAssocID="{EAF95336-0C54-4952-B3ED-D14D519E43B8}" presName="level3hierChild" presStyleCnt="0"/>
      <dgm:spPr/>
    </dgm:pt>
  </dgm:ptLst>
  <dgm:cxnLst>
    <dgm:cxn modelId="{E5C9BD0F-C1F3-4729-9572-03CEA9B9B1EF}" srcId="{1634262A-FB6D-4858-A144-C3641F148963}" destId="{AE81F2B6-4AEB-45C9-99C1-9516D9169289}" srcOrd="0" destOrd="0" parTransId="{628BFE78-A541-4A4D-AE8E-691C1888CC46}" sibTransId="{7296AC96-6041-4074-AD07-94AEA0A3E929}"/>
    <dgm:cxn modelId="{2A37E019-1D40-4C01-8CD2-890917F6D7E3}" type="presOf" srcId="{4C34C2E4-DF8D-4994-B558-0EF1B663C4F4}" destId="{085DDCEE-9B2A-4FE1-8803-7719DDB3D6CB}"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6334032A-DA48-4A42-87AA-2DF203FBC4D4}" type="presOf" srcId="{67D40461-60B2-4B8A-AF1D-DA49317EB219}" destId="{BA4907F3-4C7A-4A8B-832D-CE4F945BC720}" srcOrd="0" destOrd="0" presId="urn:microsoft.com/office/officeart/2005/8/layout/hierarchy2"/>
    <dgm:cxn modelId="{9F89EBAE-686B-4439-A0D1-ADB1F55649A4}" type="presOf" srcId="{99908FFD-A0F5-4A87-B547-D4BBAEEB43AA}" destId="{516AF49E-EFD9-4C3D-9038-3141FA588384}" srcOrd="0" destOrd="0" presId="urn:microsoft.com/office/officeart/2005/8/layout/hierarchy2"/>
    <dgm:cxn modelId="{835E4FC5-0908-4132-AD7F-EEC793B15DBB}" type="presOf" srcId="{552909E3-A49D-419A-A306-3A8A76B0346F}" destId="{37AA8596-C342-4C9F-A426-C1E1A14A36E8}" srcOrd="1" destOrd="0" presId="urn:microsoft.com/office/officeart/2005/8/layout/hierarchy2"/>
    <dgm:cxn modelId="{5C2D051E-FEA6-4259-AD3C-DAE70BCDD8EC}" type="presOf" srcId="{628BFE78-A541-4A4D-AE8E-691C1888CC46}" destId="{5518DF69-BB7B-49B4-B920-0E581597F8FE}" srcOrd="1" destOrd="0" presId="urn:microsoft.com/office/officeart/2005/8/layout/hierarchy2"/>
    <dgm:cxn modelId="{F70879CD-2529-412A-8F34-21B812BAD6D0}" type="presOf" srcId="{67D40461-60B2-4B8A-AF1D-DA49317EB219}" destId="{0D90F2AA-B888-425E-8132-E3D284939858}" srcOrd="1" destOrd="0" presId="urn:microsoft.com/office/officeart/2005/8/layout/hierarchy2"/>
    <dgm:cxn modelId="{79D81F26-166A-4FF1-A6F4-B3ABFC3D184F}" type="presOf" srcId="{8223C472-8209-42F3-B27B-AD74AB189A29}" destId="{8ABD9155-0C2D-4925-B73A-7F453F57773A}" srcOrd="0" destOrd="0" presId="urn:microsoft.com/office/officeart/2005/8/layout/hierarchy2"/>
    <dgm:cxn modelId="{4D294B55-1B3D-4367-AE5A-350F903BBEB4}" type="presOf" srcId="{205F0AF9-0767-4948-8972-1518CD1A8D70}" destId="{E698F970-A5A2-443E-98A7-4922B9BF8E1C}"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3DC7A142-3547-43D4-B6A2-EF85D8B1FBD4}" type="presOf" srcId="{EAF95336-0C54-4952-B3ED-D14D519E43B8}" destId="{2DF296F3-CC75-40EE-A52F-90B0CBEB6394}" srcOrd="0" destOrd="0" presId="urn:microsoft.com/office/officeart/2005/8/layout/hierarchy2"/>
    <dgm:cxn modelId="{A1841F72-2CCD-4555-9D15-FFE5D8032AC2}" type="presOf" srcId="{AE81F2B6-4AEB-45C9-99C1-9516D9169289}" destId="{74752D16-F284-4733-BD06-D81B903FC595}"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526BBD23-B68E-4FE9-85A8-5D11978E41B9}" type="presOf" srcId="{2354FD9F-CD2E-44A5-B060-5A930A4E99F0}" destId="{E06B0587-1B83-4659-BE19-EEC915595376}" srcOrd="0" destOrd="0" presId="urn:microsoft.com/office/officeart/2005/8/layout/hierarchy2"/>
    <dgm:cxn modelId="{3F81EC35-3569-4F99-A88E-6F85D9FA8A88}" type="presOf" srcId="{4C34C2E4-DF8D-4994-B558-0EF1B663C4F4}" destId="{B41E6B5A-A328-4DE1-8785-B9517E0A6BB1}" srcOrd="1" destOrd="0" presId="urn:microsoft.com/office/officeart/2005/8/layout/hierarchy2"/>
    <dgm:cxn modelId="{8E19C971-1A56-4CD8-9F6D-A85A14771A17}" type="presOf" srcId="{0B9124BE-4ED4-4FF6-B81E-71DF7CE4C04C}" destId="{00A668B9-5C07-47FF-AB23-6245ED1EB727}" srcOrd="1" destOrd="0" presId="urn:microsoft.com/office/officeart/2005/8/layout/hierarchy2"/>
    <dgm:cxn modelId="{D336C923-F5B6-4B42-BAC3-A1769EF43F00}" srcId="{2354FD9F-CD2E-44A5-B060-5A930A4E99F0}" destId="{8223C472-8209-42F3-B27B-AD74AB189A29}" srcOrd="1" destOrd="0" parTransId="{99908FFD-A0F5-4A87-B547-D4BBAEEB43AA}" sibTransId="{CC5F4844-3B24-47F4-9ADF-C6338428CC3E}"/>
    <dgm:cxn modelId="{BFED9840-3571-4A10-B1D3-C15F5DF8CDC2}" type="presOf" srcId="{0B9124BE-4ED4-4FF6-B81E-71DF7CE4C04C}" destId="{977D9258-F91B-4ECD-93BD-F70F8E8628FA}" srcOrd="0" destOrd="0" presId="urn:microsoft.com/office/officeart/2005/8/layout/hierarchy2"/>
    <dgm:cxn modelId="{5E4E841B-D58A-4049-A9BE-8BF42B14F111}" type="presOf" srcId="{3D8889BC-0038-4C00-8994-17023F300B58}" destId="{83021AC3-EBE3-4F91-90D4-B475F247BF98}"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8C65C94C-85AC-415D-AAA7-32CAA3931FB8}" srcId="{2354FD9F-CD2E-44A5-B060-5A930A4E99F0}" destId="{10D0F947-8FEF-4A0E-A91D-CA6A7A9529ED}" srcOrd="0" destOrd="0" parTransId="{665372D5-BE4E-4DCA-B1F6-E02FDFAAF9A2}" sibTransId="{6757853A-2D9E-4525-B93E-05A663A1EF86}"/>
    <dgm:cxn modelId="{4A30725C-9E01-4C38-9B33-306F4CC3D418}" type="presOf" srcId="{1634262A-FB6D-4858-A144-C3641F148963}" destId="{983CCE9D-A68F-45B6-B5E3-8C935362A290}" srcOrd="0" destOrd="0" presId="urn:microsoft.com/office/officeart/2005/8/layout/hierarchy2"/>
    <dgm:cxn modelId="{7AF3FDCE-2994-4133-88CC-82DD2B649A3C}" type="presOf" srcId="{10D0F947-8FEF-4A0E-A91D-CA6A7A9529ED}" destId="{E830DF01-FA7C-4A8E-95CC-AC276B40E34D}" srcOrd="0" destOrd="0" presId="urn:microsoft.com/office/officeart/2005/8/layout/hierarchy2"/>
    <dgm:cxn modelId="{8B5681FD-8E56-4594-B339-12156C868C1F}" type="presOf" srcId="{665372D5-BE4E-4DCA-B1F6-E02FDFAAF9A2}" destId="{A1FEFD21-6778-4284-B86B-C974983303A3}" srcOrd="1" destOrd="0" presId="urn:microsoft.com/office/officeart/2005/8/layout/hierarchy2"/>
    <dgm:cxn modelId="{97534084-7F33-458A-BDC1-3AF8D8A62576}" type="presOf" srcId="{99908FFD-A0F5-4A87-B547-D4BBAEEB43AA}" destId="{80640835-4190-482C-AF6B-5C3B01C3B856}" srcOrd="1" destOrd="0" presId="urn:microsoft.com/office/officeart/2005/8/layout/hierarchy2"/>
    <dgm:cxn modelId="{5D3873EF-3EB2-4966-AA93-1A209DFCEFA5}" type="presOf" srcId="{628BFE78-A541-4A4D-AE8E-691C1888CC46}" destId="{BEE14AB2-5155-4062-BDC9-81FC40CC96C5}" srcOrd="0" destOrd="0" presId="urn:microsoft.com/office/officeart/2005/8/layout/hierarchy2"/>
    <dgm:cxn modelId="{FBE4D502-88AB-4D98-B3D3-BDE7A00D4683}" type="presOf" srcId="{665372D5-BE4E-4DCA-B1F6-E02FDFAAF9A2}" destId="{E015C146-2506-4481-A4D5-7B3CD11B341C}" srcOrd="0" destOrd="0" presId="urn:microsoft.com/office/officeart/2005/8/layout/hierarchy2"/>
    <dgm:cxn modelId="{880D8307-CEB9-4462-B6FF-E55D7F93CB5F}" type="presOf" srcId="{552909E3-A49D-419A-A306-3A8A76B0346F}" destId="{2C7633BD-46F7-4934-84F1-2C7EF7441B97}" srcOrd="0" destOrd="0" presId="urn:microsoft.com/office/officeart/2005/8/layout/hierarchy2"/>
    <dgm:cxn modelId="{18329CCC-E92C-419A-97BE-4502365AD549}" srcId="{2354FD9F-CD2E-44A5-B060-5A930A4E99F0}" destId="{EAF95336-0C54-4952-B3ED-D14D519E43B8}" srcOrd="2" destOrd="0" parTransId="{67D40461-60B2-4B8A-AF1D-DA49317EB219}" sibTransId="{B6187DA9-7897-4083-82B7-DE758D75714E}"/>
    <dgm:cxn modelId="{B312B7EF-5C6B-4DD3-9899-7957F5D64935}" type="presOf" srcId="{F3A90923-DA21-429E-BA8C-0BC22FE0EE25}" destId="{00160372-EE32-43F3-AEC8-EDBE1EE30523}" srcOrd="0" destOrd="0" presId="urn:microsoft.com/office/officeart/2005/8/layout/hierarchy2"/>
    <dgm:cxn modelId="{047901BA-EB96-47C5-9CF3-14E7CA339F79}" type="presParOf" srcId="{E698F970-A5A2-443E-98A7-4922B9BF8E1C}" destId="{C84F10C9-3A9A-4ECD-9AF4-62DA8DC98267}" srcOrd="0" destOrd="0" presId="urn:microsoft.com/office/officeart/2005/8/layout/hierarchy2"/>
    <dgm:cxn modelId="{455EC5C2-C98E-4F92-9BB2-38CFD231C6A5}" type="presParOf" srcId="{C84F10C9-3A9A-4ECD-9AF4-62DA8DC98267}" destId="{00160372-EE32-43F3-AEC8-EDBE1EE30523}" srcOrd="0" destOrd="0" presId="urn:microsoft.com/office/officeart/2005/8/layout/hierarchy2"/>
    <dgm:cxn modelId="{798E31BF-7C31-4646-8DD1-A3C73A7B57AD}" type="presParOf" srcId="{C84F10C9-3A9A-4ECD-9AF4-62DA8DC98267}" destId="{5F69C5E3-989A-4E1E-8C9E-7C66267D231A}" srcOrd="1" destOrd="0" presId="urn:microsoft.com/office/officeart/2005/8/layout/hierarchy2"/>
    <dgm:cxn modelId="{6CBC9DDE-050A-4AA4-96A5-49AFCFDD35A3}" type="presParOf" srcId="{5F69C5E3-989A-4E1E-8C9E-7C66267D231A}" destId="{977D9258-F91B-4ECD-93BD-F70F8E8628FA}" srcOrd="0" destOrd="0" presId="urn:microsoft.com/office/officeart/2005/8/layout/hierarchy2"/>
    <dgm:cxn modelId="{A48D2913-F41D-4FAE-B38C-7DDC921E01C5}" type="presParOf" srcId="{977D9258-F91B-4ECD-93BD-F70F8E8628FA}" destId="{00A668B9-5C07-47FF-AB23-6245ED1EB727}" srcOrd="0" destOrd="0" presId="urn:microsoft.com/office/officeart/2005/8/layout/hierarchy2"/>
    <dgm:cxn modelId="{67780289-609A-4F7C-B8CD-ECCF0350D9B9}" type="presParOf" srcId="{5F69C5E3-989A-4E1E-8C9E-7C66267D231A}" destId="{8C2B1B1C-2705-475C-9F06-61EFB223F8FB}" srcOrd="1" destOrd="0" presId="urn:microsoft.com/office/officeart/2005/8/layout/hierarchy2"/>
    <dgm:cxn modelId="{1C200D2D-C87B-40EA-866D-58C524D59AA9}" type="presParOf" srcId="{8C2B1B1C-2705-475C-9F06-61EFB223F8FB}" destId="{983CCE9D-A68F-45B6-B5E3-8C935362A290}" srcOrd="0" destOrd="0" presId="urn:microsoft.com/office/officeart/2005/8/layout/hierarchy2"/>
    <dgm:cxn modelId="{776A312C-CD28-4368-A232-DC29CF1A149D}" type="presParOf" srcId="{8C2B1B1C-2705-475C-9F06-61EFB223F8FB}" destId="{076CED39-AF8E-4C73-904E-47B7B6680D87}" srcOrd="1" destOrd="0" presId="urn:microsoft.com/office/officeart/2005/8/layout/hierarchy2"/>
    <dgm:cxn modelId="{9992765E-BA6E-4552-9E3D-F0FA6B5E2CC4}" type="presParOf" srcId="{076CED39-AF8E-4C73-904E-47B7B6680D87}" destId="{BEE14AB2-5155-4062-BDC9-81FC40CC96C5}" srcOrd="0" destOrd="0" presId="urn:microsoft.com/office/officeart/2005/8/layout/hierarchy2"/>
    <dgm:cxn modelId="{7B6DC04B-95A3-4ECA-9E9D-79E38982AD05}" type="presParOf" srcId="{BEE14AB2-5155-4062-BDC9-81FC40CC96C5}" destId="{5518DF69-BB7B-49B4-B920-0E581597F8FE}" srcOrd="0" destOrd="0" presId="urn:microsoft.com/office/officeart/2005/8/layout/hierarchy2"/>
    <dgm:cxn modelId="{27926606-EF5E-42C9-B161-074E22A5E3A6}" type="presParOf" srcId="{076CED39-AF8E-4C73-904E-47B7B6680D87}" destId="{D0A0D276-BF89-496E-8084-BDA9A46C0387}" srcOrd="1" destOrd="0" presId="urn:microsoft.com/office/officeart/2005/8/layout/hierarchy2"/>
    <dgm:cxn modelId="{DDD8C074-AD3D-46E6-9F28-552D442F8B3D}" type="presParOf" srcId="{D0A0D276-BF89-496E-8084-BDA9A46C0387}" destId="{74752D16-F284-4733-BD06-D81B903FC595}" srcOrd="0" destOrd="0" presId="urn:microsoft.com/office/officeart/2005/8/layout/hierarchy2"/>
    <dgm:cxn modelId="{1F55252E-5F13-424A-A029-CA4CEF7282A9}" type="presParOf" srcId="{D0A0D276-BF89-496E-8084-BDA9A46C0387}" destId="{7675D633-B686-4DD1-80DE-343425969930}" srcOrd="1" destOrd="0" presId="urn:microsoft.com/office/officeart/2005/8/layout/hierarchy2"/>
    <dgm:cxn modelId="{D83ECA73-2425-4A65-A80F-197BDDEFC44C}" type="presParOf" srcId="{076CED39-AF8E-4C73-904E-47B7B6680D87}" destId="{085DDCEE-9B2A-4FE1-8803-7719DDB3D6CB}" srcOrd="2" destOrd="0" presId="urn:microsoft.com/office/officeart/2005/8/layout/hierarchy2"/>
    <dgm:cxn modelId="{44904CA8-2EB1-410B-B29A-7579F103C630}" type="presParOf" srcId="{085DDCEE-9B2A-4FE1-8803-7719DDB3D6CB}" destId="{B41E6B5A-A328-4DE1-8785-B9517E0A6BB1}" srcOrd="0" destOrd="0" presId="urn:microsoft.com/office/officeart/2005/8/layout/hierarchy2"/>
    <dgm:cxn modelId="{9B397276-DC26-42F5-A8C5-9FDB8335FE8A}" type="presParOf" srcId="{076CED39-AF8E-4C73-904E-47B7B6680D87}" destId="{DA0981DE-30D7-4D21-BE1E-471740CC4E8B}" srcOrd="3" destOrd="0" presId="urn:microsoft.com/office/officeart/2005/8/layout/hierarchy2"/>
    <dgm:cxn modelId="{FC97DB40-EBC1-4220-A081-F8D8F42A4F6F}" type="presParOf" srcId="{DA0981DE-30D7-4D21-BE1E-471740CC4E8B}" destId="{83021AC3-EBE3-4F91-90D4-B475F247BF98}" srcOrd="0" destOrd="0" presId="urn:microsoft.com/office/officeart/2005/8/layout/hierarchy2"/>
    <dgm:cxn modelId="{7019C99A-C1C3-4B0A-81A3-FA2E4611C7F1}" type="presParOf" srcId="{DA0981DE-30D7-4D21-BE1E-471740CC4E8B}" destId="{582F9CE5-D76C-4DA4-B96A-62D405D74400}" srcOrd="1" destOrd="0" presId="urn:microsoft.com/office/officeart/2005/8/layout/hierarchy2"/>
    <dgm:cxn modelId="{D1A0B1FB-BD1E-453B-A72B-8C23C6AC3342}" type="presParOf" srcId="{5F69C5E3-989A-4E1E-8C9E-7C66267D231A}" destId="{2C7633BD-46F7-4934-84F1-2C7EF7441B97}" srcOrd="2" destOrd="0" presId="urn:microsoft.com/office/officeart/2005/8/layout/hierarchy2"/>
    <dgm:cxn modelId="{7A905E2A-8830-4D9F-A6E5-6CE0246A0FBD}" type="presParOf" srcId="{2C7633BD-46F7-4934-84F1-2C7EF7441B97}" destId="{37AA8596-C342-4C9F-A426-C1E1A14A36E8}" srcOrd="0" destOrd="0" presId="urn:microsoft.com/office/officeart/2005/8/layout/hierarchy2"/>
    <dgm:cxn modelId="{BCB999D3-700B-478A-83D2-0349B5D45B08}" type="presParOf" srcId="{5F69C5E3-989A-4E1E-8C9E-7C66267D231A}" destId="{7D38F219-1E01-4266-8B60-82AF8B7D7D98}" srcOrd="3" destOrd="0" presId="urn:microsoft.com/office/officeart/2005/8/layout/hierarchy2"/>
    <dgm:cxn modelId="{D14B599A-7B87-45C1-9A9E-CB7F8F933263}" type="presParOf" srcId="{7D38F219-1E01-4266-8B60-82AF8B7D7D98}" destId="{E06B0587-1B83-4659-BE19-EEC915595376}" srcOrd="0" destOrd="0" presId="urn:microsoft.com/office/officeart/2005/8/layout/hierarchy2"/>
    <dgm:cxn modelId="{16648770-233F-4AEA-B5BB-D89E0EB0AF7B}" type="presParOf" srcId="{7D38F219-1E01-4266-8B60-82AF8B7D7D98}" destId="{26153FE8-1B0F-4CF1-96E4-EAF1D0D1B15F}" srcOrd="1" destOrd="0" presId="urn:microsoft.com/office/officeart/2005/8/layout/hierarchy2"/>
    <dgm:cxn modelId="{4ABFE19F-195D-412C-8926-AD8D06182E2F}" type="presParOf" srcId="{26153FE8-1B0F-4CF1-96E4-EAF1D0D1B15F}" destId="{E015C146-2506-4481-A4D5-7B3CD11B341C}" srcOrd="0" destOrd="0" presId="urn:microsoft.com/office/officeart/2005/8/layout/hierarchy2"/>
    <dgm:cxn modelId="{93008369-1B33-4D70-8FFE-C2A701CC5FF9}" type="presParOf" srcId="{E015C146-2506-4481-A4D5-7B3CD11B341C}" destId="{A1FEFD21-6778-4284-B86B-C974983303A3}" srcOrd="0" destOrd="0" presId="urn:microsoft.com/office/officeart/2005/8/layout/hierarchy2"/>
    <dgm:cxn modelId="{046D8122-548B-428C-84CE-88B489AF70A0}" type="presParOf" srcId="{26153FE8-1B0F-4CF1-96E4-EAF1D0D1B15F}" destId="{13DD9C75-2758-4BB2-AEA3-56582D4C141A}" srcOrd="1" destOrd="0" presId="urn:microsoft.com/office/officeart/2005/8/layout/hierarchy2"/>
    <dgm:cxn modelId="{77182876-627D-4AB6-A281-8404B42855F2}" type="presParOf" srcId="{13DD9C75-2758-4BB2-AEA3-56582D4C141A}" destId="{E830DF01-FA7C-4A8E-95CC-AC276B40E34D}" srcOrd="0" destOrd="0" presId="urn:microsoft.com/office/officeart/2005/8/layout/hierarchy2"/>
    <dgm:cxn modelId="{F430B3B4-B51B-4156-9B52-EBD61BA17CB5}" type="presParOf" srcId="{13DD9C75-2758-4BB2-AEA3-56582D4C141A}" destId="{671A03C5-2AFD-4D62-AF42-AE4FB2674A02}" srcOrd="1" destOrd="0" presId="urn:microsoft.com/office/officeart/2005/8/layout/hierarchy2"/>
    <dgm:cxn modelId="{BB5F3804-6F2A-41A7-9D07-5F655276632D}" type="presParOf" srcId="{26153FE8-1B0F-4CF1-96E4-EAF1D0D1B15F}" destId="{516AF49E-EFD9-4C3D-9038-3141FA588384}" srcOrd="2" destOrd="0" presId="urn:microsoft.com/office/officeart/2005/8/layout/hierarchy2"/>
    <dgm:cxn modelId="{A80012B4-C5AA-43B8-A8F9-16201991D6EE}" type="presParOf" srcId="{516AF49E-EFD9-4C3D-9038-3141FA588384}" destId="{80640835-4190-482C-AF6B-5C3B01C3B856}" srcOrd="0" destOrd="0" presId="urn:microsoft.com/office/officeart/2005/8/layout/hierarchy2"/>
    <dgm:cxn modelId="{C31DF388-8179-46A6-9CDF-93DFF974B94B}" type="presParOf" srcId="{26153FE8-1B0F-4CF1-96E4-EAF1D0D1B15F}" destId="{EF2BA584-9CB6-4D48-B705-DA1D96E5229D}" srcOrd="3" destOrd="0" presId="urn:microsoft.com/office/officeart/2005/8/layout/hierarchy2"/>
    <dgm:cxn modelId="{C53A1251-F328-41A5-AFE1-909F3632EEAD}" type="presParOf" srcId="{EF2BA584-9CB6-4D48-B705-DA1D96E5229D}" destId="{8ABD9155-0C2D-4925-B73A-7F453F57773A}" srcOrd="0" destOrd="0" presId="urn:microsoft.com/office/officeart/2005/8/layout/hierarchy2"/>
    <dgm:cxn modelId="{69ED2C7D-4DFA-40FF-87CB-520DFFD40760}" type="presParOf" srcId="{EF2BA584-9CB6-4D48-B705-DA1D96E5229D}" destId="{AA72D46F-F664-4809-9A80-AB681CBC2A82}" srcOrd="1" destOrd="0" presId="urn:microsoft.com/office/officeart/2005/8/layout/hierarchy2"/>
    <dgm:cxn modelId="{70E830DA-6ED9-475A-85A4-6F2663730376}" type="presParOf" srcId="{26153FE8-1B0F-4CF1-96E4-EAF1D0D1B15F}" destId="{BA4907F3-4C7A-4A8B-832D-CE4F945BC720}" srcOrd="4" destOrd="0" presId="urn:microsoft.com/office/officeart/2005/8/layout/hierarchy2"/>
    <dgm:cxn modelId="{23CAEA73-C2C8-463F-A30D-5F6C1445B31C}" type="presParOf" srcId="{BA4907F3-4C7A-4A8B-832D-CE4F945BC720}" destId="{0D90F2AA-B888-425E-8132-E3D284939858}" srcOrd="0" destOrd="0" presId="urn:microsoft.com/office/officeart/2005/8/layout/hierarchy2"/>
    <dgm:cxn modelId="{81FBAC45-B582-41E6-AF3E-DAD4BB27AAB3}" type="presParOf" srcId="{26153FE8-1B0F-4CF1-96E4-EAF1D0D1B15F}" destId="{62A128C6-9D57-45C6-87F0-C26CCC53E88E}" srcOrd="5" destOrd="0" presId="urn:microsoft.com/office/officeart/2005/8/layout/hierarchy2"/>
    <dgm:cxn modelId="{F09973E2-D6EB-4F57-8652-090259FDA9CB}" type="presParOf" srcId="{62A128C6-9D57-45C6-87F0-C26CCC53E88E}" destId="{2DF296F3-CC75-40EE-A52F-90B0CBEB6394}" srcOrd="0" destOrd="0" presId="urn:microsoft.com/office/officeart/2005/8/layout/hierarchy2"/>
    <dgm:cxn modelId="{41D89818-E827-4F22-9470-7DEF45DC90CF}" type="presParOf" srcId="{62A128C6-9D57-45C6-87F0-C26CCC53E88E}" destId="{75887232-210D-43DE-B2D9-2D16077EFB48}"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26979"/>
          <a:ext cx="7158940" cy="135327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Đất</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feralit</a:t>
          </a:r>
          <a:r>
            <a:rPr lang="en-US" sz="1600" b="0" kern="1200" dirty="0" smtClean="0">
              <a:solidFill>
                <a:schemeClr val="tx1"/>
              </a:solidFill>
              <a:effectLst/>
              <a:latin typeface="Cambria" pitchFamily="18" charset="0"/>
              <a:ea typeface="Cambria" pitchFamily="18" charset="0"/>
              <a:cs typeface="Times New Roman"/>
            </a:rPr>
            <a:t> c</a:t>
          </a:r>
          <a:r>
            <a:rPr lang="vi-VN" sz="1600" b="0" kern="1200" dirty="0" smtClean="0">
              <a:solidFill>
                <a:schemeClr val="tx1"/>
              </a:solidFill>
              <a:effectLst/>
              <a:latin typeface="Cambria" pitchFamily="18" charset="0"/>
              <a:ea typeface="Cambria" pitchFamily="18" charset="0"/>
              <a:cs typeface="Times New Roman"/>
            </a:rPr>
            <a:t>hiếm tới 65% diện tích đất tự nhiên.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vi-VN" sz="1600" b="1" kern="1200" dirty="0" smtClean="0">
              <a:solidFill>
                <a:schemeClr val="tx1"/>
              </a:solidFill>
              <a:effectLst/>
              <a:latin typeface="Cambria" pitchFamily="18" charset="0"/>
              <a:ea typeface="Cambria" pitchFamily="18" charset="0"/>
              <a:cs typeface="Times New Roman"/>
            </a:rPr>
            <a:t>Phân bố</a:t>
          </a:r>
          <a:r>
            <a:rPr lang="en-US" sz="1600" b="1" kern="1200" dirty="0" smtClean="0">
              <a:solidFill>
                <a:schemeClr val="tx1"/>
              </a:solidFill>
              <a:effectLst/>
              <a:latin typeface="Cambria" pitchFamily="18" charset="0"/>
              <a:ea typeface="Cambria" pitchFamily="18" charset="0"/>
              <a:cs typeface="Times New Roman"/>
            </a:rPr>
            <a:t>:</a:t>
          </a:r>
          <a:r>
            <a:rPr lang="vi-VN" sz="1600" b="1"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ở các tỉnh trung du và miền núi, từ độ cao 1600 đến 1700m trở xuống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gồm</a:t>
          </a:r>
          <a:r>
            <a:rPr lang="en-US" sz="1600" b="0" kern="1200" dirty="0" smtClean="0">
              <a:solidFill>
                <a:schemeClr val="tx1"/>
              </a:solidFill>
              <a:effectLst/>
              <a:latin typeface="Cambria" pitchFamily="18" charset="0"/>
              <a:ea typeface="Cambria" pitchFamily="18" charset="0"/>
              <a:cs typeface="Times New Roman"/>
            </a:rPr>
            <a:t> đ</a:t>
          </a:r>
          <a:r>
            <a:rPr lang="vi-VN" sz="1600" b="0" kern="1200" dirty="0" smtClean="0">
              <a:solidFill>
                <a:schemeClr val="tx1"/>
              </a:solidFill>
              <a:effectLst/>
              <a:latin typeface="Cambria" pitchFamily="18" charset="0"/>
              <a:ea typeface="Cambria" pitchFamily="18" charset="0"/>
              <a:cs typeface="Times New Roman"/>
            </a:rPr>
            <a:t>ất feralit trên đá vôi phân bố ở Tây Bắc, </a:t>
          </a:r>
          <a:r>
            <a:rPr lang="en-US" sz="1600" b="0" kern="1200" dirty="0" smtClean="0">
              <a:solidFill>
                <a:schemeClr val="tx1"/>
              </a:solidFill>
              <a:effectLst/>
              <a:latin typeface="Cambria" pitchFamily="18" charset="0"/>
              <a:ea typeface="Cambria" pitchFamily="18" charset="0"/>
              <a:cs typeface="Times New Roman"/>
            </a:rPr>
            <a:t>Đ</a:t>
          </a:r>
          <a:r>
            <a:rPr lang="vi-VN" sz="1600" b="0" kern="1200" dirty="0" smtClean="0">
              <a:solidFill>
                <a:schemeClr val="tx1"/>
              </a:solidFill>
              <a:effectLst/>
              <a:latin typeface="Cambria" pitchFamily="18" charset="0"/>
              <a:ea typeface="Cambria" pitchFamily="18" charset="0"/>
              <a:cs typeface="Times New Roman"/>
            </a:rPr>
            <a:t>ông </a:t>
          </a:r>
          <a:r>
            <a:rPr lang="en-US" sz="1600" b="0" kern="1200" dirty="0" smtClean="0">
              <a:solidFill>
                <a:schemeClr val="tx1"/>
              </a:solidFill>
              <a:effectLst/>
              <a:latin typeface="Cambria" pitchFamily="18" charset="0"/>
              <a:ea typeface="Cambria" pitchFamily="18" charset="0"/>
              <a:cs typeface="Times New Roman"/>
            </a:rPr>
            <a:t>B</a:t>
          </a:r>
          <a:r>
            <a:rPr lang="vi-VN" sz="1600" b="0" kern="1200" dirty="0" smtClean="0">
              <a:solidFill>
                <a:schemeClr val="tx1"/>
              </a:solidFill>
              <a:effectLst/>
              <a:latin typeface="Cambria" pitchFamily="18" charset="0"/>
              <a:ea typeface="Cambria" pitchFamily="18" charset="0"/>
              <a:cs typeface="Times New Roman"/>
            </a:rPr>
            <a:t>ắc và Bắc Trung </a:t>
          </a:r>
          <a:r>
            <a:rPr lang="en-US" sz="1600" b="0" kern="1200" dirty="0" smtClean="0">
              <a:solidFill>
                <a:schemeClr val="tx1"/>
              </a:solidFill>
              <a:effectLst/>
              <a:latin typeface="Cambria" pitchFamily="18" charset="0"/>
              <a:ea typeface="Cambria" pitchFamily="18" charset="0"/>
              <a:cs typeface="Times New Roman"/>
            </a:rPr>
            <a:t>B</a:t>
          </a:r>
          <a:r>
            <a:rPr lang="vi-VN" sz="1600" b="0" kern="1200" dirty="0" smtClean="0">
              <a:solidFill>
                <a:schemeClr val="tx1"/>
              </a:solidFill>
              <a:effectLst/>
              <a:latin typeface="Cambria" pitchFamily="18" charset="0"/>
              <a:ea typeface="Cambria" pitchFamily="18" charset="0"/>
              <a:cs typeface="Times New Roman"/>
            </a:rPr>
            <a:t>ộ</a:t>
          </a:r>
          <a:r>
            <a:rPr lang="en-US" sz="1600" b="0" kern="1200" dirty="0" smtClean="0">
              <a:solidFill>
                <a:schemeClr val="tx1"/>
              </a:solidFill>
              <a:effectLst/>
              <a:latin typeface="Cambria" pitchFamily="18" charset="0"/>
              <a:ea typeface="Cambria" pitchFamily="18" charset="0"/>
              <a:cs typeface="Times New Roman"/>
            </a:rPr>
            <a:t>, đ</a:t>
          </a:r>
          <a:r>
            <a:rPr lang="vi-VN" sz="1600" b="0" kern="1200" dirty="0" smtClean="0">
              <a:solidFill>
                <a:schemeClr val="tx1"/>
              </a:solidFill>
              <a:effectLst/>
              <a:latin typeface="Cambria" pitchFamily="18" charset="0"/>
              <a:ea typeface="Cambria" pitchFamily="18" charset="0"/>
              <a:cs typeface="Times New Roman"/>
            </a:rPr>
            <a:t>ất feralit trên đá bazan phân bố ở Tây Nguyên và Đông Nam Bộ.</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426979"/>
        <a:ext cx="7158940" cy="135327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78247"/>
          <a:ext cx="6757774" cy="142053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C</a:t>
          </a:r>
          <a:r>
            <a:rPr lang="vi-VN" sz="1600" b="0" kern="1200" dirty="0" smtClean="0">
              <a:solidFill>
                <a:schemeClr val="tx1"/>
              </a:solidFill>
              <a:effectLst/>
              <a:latin typeface="Cambria" pitchFamily="18" charset="0"/>
              <a:ea typeface="Cambria" pitchFamily="18" charset="0"/>
              <a:cs typeface="Times New Roman"/>
            </a:rPr>
            <a:t>ó chứa nhiều oxit sắt và oxit nhôm tạo nên màu đỏ vàng.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L</a:t>
          </a:r>
          <a:r>
            <a:rPr lang="vi-VN" sz="1600" b="0" kern="1200" dirty="0" smtClean="0">
              <a:solidFill>
                <a:schemeClr val="tx1"/>
              </a:solidFill>
              <a:effectLst/>
              <a:latin typeface="Cambria" pitchFamily="18" charset="0"/>
              <a:ea typeface="Cambria" pitchFamily="18" charset="0"/>
              <a:cs typeface="Times New Roman"/>
            </a:rPr>
            <a:t>ớp vỏ phong hóa dày thoáng khí, dễ thoát nước, đất chua, nghèo các chất badơ và mùn.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feralit trên đá badan và đá vôi có độ phì cao nhất.</a:t>
          </a:r>
          <a:endParaRPr lang="en-US" sz="1600" b="0" kern="1200" dirty="0" smtClean="0">
            <a:solidFill>
              <a:schemeClr val="tx1"/>
            </a:solidFill>
            <a:effectLst/>
            <a:latin typeface="Cambria" pitchFamily="18" charset="0"/>
            <a:ea typeface="Cambria" pitchFamily="18" charset="0"/>
            <a:cs typeface="Times New Roman"/>
          </a:endParaRPr>
        </a:p>
      </dsp:txBody>
      <dsp:txXfrm>
        <a:off x="1140991" y="1978247"/>
        <a:ext cx="6757774" cy="142053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Giá</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trị</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sử</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dụng</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Trong lâm nghiệp: thích hợp phát triển rừng sản xuất với các loại cây như thông, bạch đàn, xà cừ, keo, cung cấp nguyên liệu cho công nghiệp chế biến gỗ.</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Trong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nông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nghiệp</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các cây công nghiệp lâu năm (chè, cà phê, cao su, hồ tiêu,…), cây dược liệu (quế, hồi, sâm,…)</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các loại cây ăn quả như: bưởi, cam, xoài…</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655582"/>
          <a:ext cx="7158940" cy="89607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Chiếm khoảng 24% diện tích đất tự nhiên.</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vi-VN" sz="1600" b="1" kern="1200" dirty="0" smtClean="0">
              <a:solidFill>
                <a:schemeClr val="tx1"/>
              </a:solidFill>
              <a:effectLst/>
              <a:latin typeface="Cambria" pitchFamily="18" charset="0"/>
              <a:ea typeface="Cambria" pitchFamily="18" charset="0"/>
              <a:cs typeface="Times New Roman"/>
            </a:rPr>
            <a:t>Phân bố</a:t>
          </a:r>
          <a:r>
            <a:rPr lang="en-US" sz="1600" b="1" kern="1200" dirty="0" smtClean="0">
              <a:solidFill>
                <a:schemeClr val="tx1"/>
              </a:solidFill>
              <a:effectLst/>
              <a:latin typeface="Cambria" pitchFamily="18" charset="0"/>
              <a:ea typeface="Cambria" pitchFamily="18" charset="0"/>
              <a:cs typeface="Times New Roman"/>
            </a:rPr>
            <a:t>:</a:t>
          </a:r>
          <a:r>
            <a:rPr lang="vi-VN" sz="1600" b="1" kern="1200" dirty="0" smtClean="0">
              <a:solidFill>
                <a:schemeClr val="tx1"/>
              </a:solidFill>
              <a:effectLst/>
              <a:latin typeface="Cambria" pitchFamily="18" charset="0"/>
              <a:ea typeface="Cambria" pitchFamily="18" charset="0"/>
              <a:cs typeface="Times New Roman"/>
            </a:rPr>
            <a:t> </a:t>
          </a:r>
          <a:r>
            <a:rPr lang="en-US" sz="1600" b="0" kern="1200" dirty="0" smtClean="0">
              <a:solidFill>
                <a:schemeClr val="tx1"/>
              </a:solidFill>
              <a:effectLst/>
              <a:latin typeface="Cambria" pitchFamily="18" charset="0"/>
              <a:ea typeface="Cambria" pitchFamily="18" charset="0"/>
              <a:cs typeface="Times New Roman"/>
            </a:rPr>
            <a:t>c</a:t>
          </a:r>
          <a:r>
            <a:rPr lang="vi-VN" sz="1600" b="0" kern="1200" dirty="0" smtClean="0">
              <a:solidFill>
                <a:schemeClr val="tx1"/>
              </a:solidFill>
              <a:effectLst/>
              <a:latin typeface="Cambria" pitchFamily="18" charset="0"/>
              <a:ea typeface="Cambria" pitchFamily="18" charset="0"/>
              <a:cs typeface="Times New Roman"/>
            </a:rPr>
            <a:t>hủ yếu ở đồng bằng sông Hồng, đồng bằng sông Cửu Long và các đồng bằng duyên hải miền Trung.</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655582"/>
        <a:ext cx="7158940" cy="896072"/>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b="1"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có</a:t>
          </a: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độ phì cao, rất giàu dinh dưỡng.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phù sa sông Hồng: ít chua, tơi xốp, giàu chất dinh dưỡng.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a:t>
          </a:r>
          <a:r>
            <a:rPr lang="vi-VN" sz="1600" b="0" kern="1200" dirty="0" smtClean="0">
              <a:solidFill>
                <a:schemeClr val="tx1"/>
              </a:solidFill>
              <a:effectLst/>
              <a:latin typeface="Cambria" pitchFamily="18" charset="0"/>
              <a:ea typeface="Cambria" pitchFamily="18" charset="0"/>
              <a:cs typeface="Times New Roman"/>
            </a:rPr>
            <a:t> Đất phù sa sông Cửu Long: đất phù sa ngọt có độ phì cao.</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r>
            <a:rPr lang="en-US" sz="1600" b="0" kern="1200" dirty="0" smtClean="0">
              <a:solidFill>
                <a:schemeClr val="tx1"/>
              </a:solidFill>
              <a:effectLst/>
              <a:latin typeface="Cambria" pitchFamily="18" charset="0"/>
              <a:ea typeface="Cambria" pitchFamily="18" charset="0"/>
              <a:cs typeface="Times New Roman"/>
            </a:rPr>
            <a:t>+ </a:t>
          </a:r>
          <a:r>
            <a:rPr lang="vi-VN" sz="1600" b="0" kern="1200" dirty="0" smtClean="0">
              <a:solidFill>
                <a:schemeClr val="tx1"/>
              </a:solidFill>
              <a:effectLst/>
              <a:latin typeface="Cambria" pitchFamily="18" charset="0"/>
              <a:ea typeface="Cambria" pitchFamily="18" charset="0"/>
              <a:cs typeface="Times New Roman"/>
            </a:rPr>
            <a:t>Đất phù sa ở dải đồng bằng ven biển miền Trung: độ phì thấp hơn, nhiều cát, ít phù sa sông.</a:t>
          </a:r>
          <a:endParaRPr lang="en-US" sz="1600" b="0" kern="1200" dirty="0" smtClean="0">
            <a:solidFill>
              <a:schemeClr val="tx1"/>
            </a:solidFill>
            <a:effectLst/>
            <a:latin typeface="Cambria" pitchFamily="18" charset="0"/>
            <a:ea typeface="Cambria" pitchFamily="18" charset="0"/>
            <a:cs typeface="Times New Roman"/>
          </a:endParaRPr>
        </a:p>
        <a:p>
          <a:pPr lvl="0" algn="just" defTabSz="711200">
            <a:lnSpc>
              <a:spcPct val="90000"/>
            </a:lnSpc>
            <a:spcBef>
              <a:spcPct val="0"/>
            </a:spcBef>
            <a:spcAft>
              <a:spcPct val="35000"/>
            </a:spcAft>
          </a:pPr>
          <a:endParaRPr lang="en-US" sz="1600" b="0" kern="1200" dirty="0" smtClean="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Giá</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trị</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sử</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dụng</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vi-VN" sz="1600" kern="1200" dirty="0" smtClean="0">
              <a:solidFill>
                <a:schemeClr val="tx1"/>
              </a:solidFill>
              <a:latin typeface="Cambria" pitchFamily="18" charset="0"/>
              <a:ea typeface="Cambria" pitchFamily="18" charset="0"/>
            </a:rPr>
            <a:t>Trong nông nghiệp: phù sa là nhóm đất phù hợp để sản xuất lương thực, cây công nghiệp hàng năm và cây ăn quả.</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Trong thủy sản: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ùng đất phèn, đất mặn tạo điều kiện thuận lợi cho việc đánh bắt thuỷ sản</a:t>
          </a:r>
          <a:r>
            <a:rPr lang="en-US" sz="1600" kern="1200" dirty="0" smtClean="0">
              <a:solidFill>
                <a:schemeClr val="tx1"/>
              </a:solidFill>
              <a:latin typeface="Cambria" pitchFamily="18" charset="0"/>
              <a:ea typeface="Cambria" pitchFamily="18" charset="0"/>
            </a:rPr>
            <a:t>, ở</a:t>
          </a:r>
          <a:r>
            <a:rPr lang="vi-VN" sz="1600" kern="1200" dirty="0" smtClean="0">
              <a:solidFill>
                <a:schemeClr val="tx1"/>
              </a:solidFill>
              <a:latin typeface="Cambria" pitchFamily="18" charset="0"/>
              <a:ea typeface="Cambria" pitchFamily="18" charset="0"/>
            </a:rPr>
            <a:t> các rừng ngập mặn ven biển, các bãi triều ngập nước và ở cửa sông lớn thuận lợi cho nuôi trồng nhiều loại thuỷ sản nước lợ và nước mặn.</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503183"/>
          <a:ext cx="7158940" cy="120086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 Chiếm khoảng 11% diện tích đất tự nhiên.</a:t>
          </a:r>
          <a:endParaRPr lang="en-US" sz="1800" b="0" kern="1200" dirty="0" smtClean="0">
            <a:solidFill>
              <a:schemeClr val="tx1"/>
            </a:solidFill>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vi-VN" sz="1800" b="1" kern="1200" dirty="0" smtClean="0">
              <a:solidFill>
                <a:schemeClr val="tx1"/>
              </a:solidFill>
              <a:effectLst/>
              <a:latin typeface="Cambria" pitchFamily="18" charset="0"/>
              <a:ea typeface="Cambria" pitchFamily="18" charset="0"/>
              <a:cs typeface="Times New Roman"/>
            </a:rPr>
            <a:t>- Phân bố </a:t>
          </a:r>
          <a:r>
            <a:rPr lang="vi-VN" sz="1800" b="0" kern="1200" dirty="0" smtClean="0">
              <a:solidFill>
                <a:schemeClr val="tx1"/>
              </a:solidFill>
              <a:effectLst/>
              <a:latin typeface="Cambria" pitchFamily="18" charset="0"/>
              <a:ea typeface="Cambria" pitchFamily="18" charset="0"/>
              <a:cs typeface="Times New Roman"/>
            </a:rPr>
            <a:t>rải rác ở các khu vực núi có độ cao từ 1600 - 1700 m trở lên.</a:t>
          </a:r>
          <a:endParaRPr lang="en-US" sz="1800" b="0" kern="1200" dirty="0" smtClean="0">
            <a:solidFill>
              <a:schemeClr val="tx1"/>
            </a:solidFill>
            <a:effectLst/>
            <a:latin typeface="Cambria" pitchFamily="18" charset="0"/>
            <a:ea typeface="Cambria" pitchFamily="18" charset="0"/>
            <a:cs typeface="Times New Roman"/>
          </a:endParaRPr>
        </a:p>
      </dsp:txBody>
      <dsp:txXfrm>
        <a:off x="765911" y="503183"/>
        <a:ext cx="7158940" cy="1200869"/>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027181"/>
          <a:ext cx="6757774" cy="132266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effectLst/>
              <a:latin typeface="Cambria" pitchFamily="18" charset="0"/>
              <a:ea typeface="Cambria" pitchFamily="18" charset="0"/>
              <a:cs typeface="Times New Roman"/>
            </a:rPr>
            <a:t>Đặc</a:t>
          </a:r>
          <a:r>
            <a:rPr lang="en-US" sz="1800" b="1" kern="1200" dirty="0" smtClean="0">
              <a:solidFill>
                <a:schemeClr val="tx1"/>
              </a:solidFill>
              <a:effectLst/>
              <a:latin typeface="Cambria" pitchFamily="18" charset="0"/>
              <a:ea typeface="Cambria" pitchFamily="18" charset="0"/>
              <a:cs typeface="Times New Roman"/>
            </a:rPr>
            <a:t> </a:t>
          </a:r>
          <a:r>
            <a:rPr lang="en-US" sz="1800" b="1" kern="1200" dirty="0" err="1" smtClean="0">
              <a:solidFill>
                <a:schemeClr val="tx1"/>
              </a:solidFill>
              <a:effectLst/>
              <a:latin typeface="Cambria" pitchFamily="18" charset="0"/>
              <a:ea typeface="Cambria" pitchFamily="18" charset="0"/>
              <a:cs typeface="Times New Roman"/>
            </a:rPr>
            <a:t>điểm</a:t>
          </a:r>
          <a:r>
            <a:rPr lang="en-US" sz="1800" b="1" kern="1200" dirty="0" smtClean="0">
              <a:solidFill>
                <a:schemeClr val="tx1"/>
              </a:solidFill>
              <a:effectLst/>
              <a:latin typeface="Cambria" pitchFamily="18" charset="0"/>
              <a:ea typeface="Cambria" pitchFamily="18" charset="0"/>
              <a:cs typeface="Times New Roman"/>
            </a:rPr>
            <a:t>: </a:t>
          </a:r>
          <a:r>
            <a:rPr lang="vi-VN" sz="1800" b="0" kern="1200" dirty="0" smtClean="0">
              <a:solidFill>
                <a:schemeClr val="tx1"/>
              </a:solidFill>
              <a:effectLst/>
              <a:latin typeface="Cambria" pitchFamily="18" charset="0"/>
              <a:ea typeface="Cambria" pitchFamily="18" charset="0"/>
              <a:cs typeface="Times New Roman"/>
            </a:rPr>
            <a:t>Được hình thành trong điều kiện khí hậu cận nhiệt đới và ôn đới núi cao, nhiệt độ thấp khiến quá trình phong hóa, phân giải các chất hữu cơ diễn ra chậm nên đất giàu mùn, địa hình cao, độ dốc lớn nên tầng đất mỏng.</a:t>
          </a:r>
          <a:endParaRPr lang="en-US" sz="1800" b="0" kern="1200" dirty="0" smtClean="0">
            <a:solidFill>
              <a:schemeClr val="tx1"/>
            </a:solidFill>
            <a:effectLst/>
            <a:latin typeface="Cambria" pitchFamily="18" charset="0"/>
            <a:ea typeface="Cambria" pitchFamily="18" charset="0"/>
            <a:cs typeface="Times New Roman"/>
          </a:endParaRPr>
        </a:p>
      </dsp:txBody>
      <dsp:txXfrm>
        <a:off x="1140991" y="2027181"/>
        <a:ext cx="6757774" cy="1322664"/>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4008381"/>
          <a:ext cx="7158940" cy="812186"/>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Giá</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trị</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dụng</a:t>
          </a:r>
          <a:r>
            <a:rPr lang="en-US" sz="1800" kern="1200" dirty="0" smtClean="0">
              <a:solidFill>
                <a:schemeClr val="tx1"/>
              </a:solidFill>
              <a:latin typeface="Cambria" pitchFamily="18" charset="0"/>
              <a:ea typeface="Cambria" pitchFamily="18" charset="0"/>
            </a:rPr>
            <a:t>: t</a:t>
          </a:r>
          <a:r>
            <a:rPr lang="vi-VN" sz="1800" kern="1200" dirty="0" smtClean="0">
              <a:solidFill>
                <a:schemeClr val="tx1"/>
              </a:solidFill>
              <a:latin typeface="Cambria" pitchFamily="18" charset="0"/>
              <a:ea typeface="Cambria" pitchFamily="18" charset="0"/>
            </a:rPr>
            <a:t>hích hợp trồng rừng phòng hộ đầu nguồn</a:t>
          </a:r>
          <a:r>
            <a:rPr lang="vi-VN" sz="1600" kern="1200" dirty="0" smtClean="0">
              <a:solidFill>
                <a:schemeClr val="tx1"/>
              </a:solidFill>
              <a:latin typeface="Cambria" pitchFamily="18" charset="0"/>
              <a:ea typeface="Cambria" pitchFamily="18" charset="0"/>
            </a:rPr>
            <a:t>.</a:t>
          </a:r>
          <a:endParaRPr lang="en-US" sz="1600" kern="1200" dirty="0" smtClean="0">
            <a:solidFill>
              <a:schemeClr val="tx1"/>
            </a:solidFill>
            <a:latin typeface="Cambria" pitchFamily="18" charset="0"/>
            <a:ea typeface="Cambria" pitchFamily="18" charset="0"/>
          </a:endParaRPr>
        </a:p>
      </dsp:txBody>
      <dsp:txXfrm>
        <a:off x="765911" y="4008381"/>
        <a:ext cx="7158940" cy="812186"/>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2153" y="2037597"/>
          <a:ext cx="954530" cy="1178985"/>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itchFamily="18" charset="0"/>
              <a:ea typeface="Cambria" pitchFamily="18" charset="0"/>
            </a:rPr>
            <a:t>NHÓM 3</a:t>
          </a:r>
          <a:endParaRPr lang="en-US" sz="2000" b="1" kern="1200" dirty="0">
            <a:solidFill>
              <a:srgbClr val="FF0000"/>
            </a:solidFill>
            <a:latin typeface="Cambria" pitchFamily="18" charset="0"/>
            <a:ea typeface="Cambria" pitchFamily="18" charset="0"/>
          </a:endParaRPr>
        </a:p>
      </dsp:txBody>
      <dsp:txXfrm>
        <a:off x="100110" y="2065554"/>
        <a:ext cx="898616" cy="1123071"/>
      </dsp:txXfrm>
    </dsp:sp>
    <dsp:sp modelId="{977D9258-F91B-4ECD-93BD-F70F8E8628FA}">
      <dsp:nvSpPr>
        <dsp:cNvPr id="0" name=""/>
        <dsp:cNvSpPr/>
      </dsp:nvSpPr>
      <dsp:spPr>
        <a:xfrm rot="18289469">
          <a:off x="672462" y="1928978"/>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6987" y="1907882"/>
        <a:ext cx="82581" cy="82581"/>
      </dsp:txXfrm>
    </dsp:sp>
    <dsp:sp modelId="{983CCE9D-A68F-45B6-B5E3-8C935362A290}">
      <dsp:nvSpPr>
        <dsp:cNvPr id="0" name=""/>
        <dsp:cNvSpPr/>
      </dsp:nvSpPr>
      <dsp:spPr>
        <a:xfrm>
          <a:off x="1969873" y="681763"/>
          <a:ext cx="1011994"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Thực</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trạng</a:t>
          </a:r>
          <a:endParaRPr lang="en-US" sz="2000" b="1" kern="1200" dirty="0">
            <a:solidFill>
              <a:schemeClr val="tx1"/>
            </a:solidFill>
            <a:latin typeface="Cambria" pitchFamily="18" charset="0"/>
            <a:ea typeface="Cambria" pitchFamily="18" charset="0"/>
          </a:endParaRPr>
        </a:p>
      </dsp:txBody>
      <dsp:txXfrm>
        <a:off x="1999513" y="711403"/>
        <a:ext cx="952714" cy="1119705"/>
      </dsp:txXfrm>
    </dsp:sp>
    <dsp:sp modelId="{BEE14AB2-5155-4062-BDC9-81FC40CC96C5}">
      <dsp:nvSpPr>
        <dsp:cNvPr id="0" name=""/>
        <dsp:cNvSpPr/>
      </dsp:nvSpPr>
      <dsp:spPr>
        <a:xfrm rot="19457599">
          <a:off x="2872691" y="912103"/>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4423" y="903259"/>
        <a:ext cx="58077" cy="58077"/>
      </dsp:txXfrm>
    </dsp:sp>
    <dsp:sp modelId="{74752D16-F284-4733-BD06-D81B903FC595}">
      <dsp:nvSpPr>
        <dsp:cNvPr id="0" name=""/>
        <dsp:cNvSpPr/>
      </dsp:nvSpPr>
      <dsp:spPr>
        <a:xfrm>
          <a:off x="3925056" y="3847"/>
          <a:ext cx="4515468"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Nhiều diện tích đất ở trung du và miền núi bị rửa trôi, xói mòn, bạc màu, trở nên khô cằn, nghèo dinh dưỡng; nguy cơ hoang mạc hoá có thể xảy ra ở khu vực duyên hải Nam Trung Bộ.</a:t>
          </a:r>
          <a:endParaRPr lang="en-US" sz="1600" kern="1200" dirty="0">
            <a:solidFill>
              <a:schemeClr val="tx1"/>
            </a:solidFill>
            <a:latin typeface="Cambria" pitchFamily="18" charset="0"/>
            <a:ea typeface="Cambria" pitchFamily="18" charset="0"/>
          </a:endParaRPr>
        </a:p>
      </dsp:txBody>
      <dsp:txXfrm>
        <a:off x="3959587" y="38378"/>
        <a:ext cx="4446406" cy="1109923"/>
      </dsp:txXfrm>
    </dsp:sp>
    <dsp:sp modelId="{085DDCEE-9B2A-4FE1-8803-7719DDB3D6CB}">
      <dsp:nvSpPr>
        <dsp:cNvPr id="0" name=""/>
        <dsp:cNvSpPr/>
      </dsp:nvSpPr>
      <dsp:spPr>
        <a:xfrm rot="2142401">
          <a:off x="2872691" y="159002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4423" y="1581176"/>
        <a:ext cx="58077" cy="58077"/>
      </dsp:txXfrm>
    </dsp:sp>
    <dsp:sp modelId="{83021AC3-EBE3-4F91-90D4-B475F247BF98}">
      <dsp:nvSpPr>
        <dsp:cNvPr id="0" name=""/>
        <dsp:cNvSpPr/>
      </dsp:nvSpPr>
      <dsp:spPr>
        <a:xfrm>
          <a:off x="3925056" y="1359680"/>
          <a:ext cx="4507875"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Đất ở nhiều vùng cửa sông, ven biển bị suy thoái do nhiễm mặn, nhiễm phèn, ngập úng và có xu hướng ngày càng tăng.</a:t>
          </a:r>
          <a:endParaRPr lang="en-US" sz="1600" kern="1200" dirty="0">
            <a:solidFill>
              <a:schemeClr val="tx1"/>
            </a:solidFill>
            <a:latin typeface="Cambria" pitchFamily="18" charset="0"/>
            <a:ea typeface="Cambria" pitchFamily="18" charset="0"/>
          </a:endParaRPr>
        </a:p>
      </dsp:txBody>
      <dsp:txXfrm>
        <a:off x="3959587" y="1394211"/>
        <a:ext cx="4438813" cy="1109923"/>
      </dsp:txXfrm>
    </dsp:sp>
    <dsp:sp modelId="{2C7633BD-46F7-4934-84F1-2C7EF7441B97}">
      <dsp:nvSpPr>
        <dsp:cNvPr id="0" name=""/>
        <dsp:cNvSpPr/>
      </dsp:nvSpPr>
      <dsp:spPr>
        <a:xfrm rot="3310531">
          <a:off x="672462" y="3284812"/>
          <a:ext cx="1651632" cy="40390"/>
        </a:xfrm>
        <a:custGeom>
          <a:avLst/>
          <a:gdLst/>
          <a:ahLst/>
          <a:cxnLst/>
          <a:rect l="0" t="0" r="0" b="0"/>
          <a:pathLst>
            <a:path>
              <a:moveTo>
                <a:pt x="0" y="20195"/>
              </a:moveTo>
              <a:lnTo>
                <a:pt x="1651632" y="201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56987" y="3263716"/>
        <a:ext cx="82581" cy="82581"/>
      </dsp:txXfrm>
    </dsp:sp>
    <dsp:sp modelId="{E06B0587-1B83-4659-BE19-EEC915595376}">
      <dsp:nvSpPr>
        <dsp:cNvPr id="0" name=""/>
        <dsp:cNvSpPr/>
      </dsp:nvSpPr>
      <dsp:spPr>
        <a:xfrm>
          <a:off x="1969873" y="3393431"/>
          <a:ext cx="1013880" cy="1178985"/>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Nguyên</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nhân</a:t>
          </a:r>
          <a:endParaRPr lang="en-US" sz="2000" b="1" kern="1200" dirty="0">
            <a:solidFill>
              <a:schemeClr val="tx1"/>
            </a:solidFill>
            <a:latin typeface="Cambria" pitchFamily="18" charset="0"/>
            <a:ea typeface="Cambria" pitchFamily="18" charset="0"/>
          </a:endParaRPr>
        </a:p>
      </dsp:txBody>
      <dsp:txXfrm>
        <a:off x="1999569" y="3423127"/>
        <a:ext cx="954488" cy="1119593"/>
      </dsp:txXfrm>
    </dsp:sp>
    <dsp:sp modelId="{E015C146-2506-4481-A4D5-7B3CD11B341C}">
      <dsp:nvSpPr>
        <dsp:cNvPr id="0" name=""/>
        <dsp:cNvSpPr/>
      </dsp:nvSpPr>
      <dsp:spPr>
        <a:xfrm rot="19457599">
          <a:off x="2874577" y="3623770"/>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6309" y="3614927"/>
        <a:ext cx="58077" cy="58077"/>
      </dsp:txXfrm>
    </dsp:sp>
    <dsp:sp modelId="{E830DF01-FA7C-4A8E-95CC-AC276B40E34D}">
      <dsp:nvSpPr>
        <dsp:cNvPr id="0" name=""/>
        <dsp:cNvSpPr/>
      </dsp:nvSpPr>
      <dsp:spPr>
        <a:xfrm>
          <a:off x="3926942" y="2715514"/>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1600" kern="1200" dirty="0">
            <a:solidFill>
              <a:schemeClr val="tx1"/>
            </a:solidFill>
            <a:latin typeface="Cambria" pitchFamily="18" charset="0"/>
            <a:ea typeface="Cambria" pitchFamily="18" charset="0"/>
          </a:endParaRPr>
        </a:p>
      </dsp:txBody>
      <dsp:txXfrm>
        <a:off x="3961473" y="2750045"/>
        <a:ext cx="4462228" cy="1109923"/>
      </dsp:txXfrm>
    </dsp:sp>
    <dsp:sp modelId="{516AF49E-EFD9-4C3D-9038-3141FA588384}">
      <dsp:nvSpPr>
        <dsp:cNvPr id="0" name=""/>
        <dsp:cNvSpPr/>
      </dsp:nvSpPr>
      <dsp:spPr>
        <a:xfrm rot="2142401">
          <a:off x="2874577" y="4301687"/>
          <a:ext cx="1161540" cy="40390"/>
        </a:xfrm>
        <a:custGeom>
          <a:avLst/>
          <a:gdLst/>
          <a:ahLst/>
          <a:cxnLst/>
          <a:rect l="0" t="0" r="0" b="0"/>
          <a:pathLst>
            <a:path>
              <a:moveTo>
                <a:pt x="0" y="20195"/>
              </a:moveTo>
              <a:lnTo>
                <a:pt x="1161540" y="20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26309" y="4292844"/>
        <a:ext cx="58077" cy="58077"/>
      </dsp:txXfrm>
    </dsp:sp>
    <dsp:sp modelId="{8ABD9155-0C2D-4925-B73A-7F453F57773A}">
      <dsp:nvSpPr>
        <dsp:cNvPr id="0" name=""/>
        <dsp:cNvSpPr/>
      </dsp:nvSpPr>
      <dsp:spPr>
        <a:xfrm>
          <a:off x="3926942" y="4071348"/>
          <a:ext cx="4531290" cy="1178985"/>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Do con người: nạn phá rừng lấy gỗ, đốt rừng làm nương gẫy, chưa quan tâm đến cải tạo đất, lạm dụng chất hóa học trong sản xuất.</a:t>
          </a:r>
          <a:endParaRPr lang="en-US" sz="1600" kern="1200" dirty="0">
            <a:solidFill>
              <a:schemeClr val="tx1"/>
            </a:solidFill>
            <a:latin typeface="Cambria" pitchFamily="18" charset="0"/>
            <a:ea typeface="Cambria" pitchFamily="18" charset="0"/>
          </a:endParaRPr>
        </a:p>
      </dsp:txBody>
      <dsp:txXfrm>
        <a:off x="3961473" y="4105879"/>
        <a:ext cx="4462228" cy="1109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8346" y="1658989"/>
          <a:ext cx="969055" cy="1196926"/>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FF0000"/>
              </a:solidFill>
              <a:latin typeface="Cambria" pitchFamily="18" charset="0"/>
              <a:ea typeface="Cambria" pitchFamily="18" charset="0"/>
            </a:rPr>
            <a:t>NHÓM 7</a:t>
          </a:r>
          <a:endParaRPr lang="en-US" sz="2000" b="1" kern="1200" dirty="0">
            <a:solidFill>
              <a:srgbClr val="FF0000"/>
            </a:solidFill>
            <a:latin typeface="Cambria" pitchFamily="18" charset="0"/>
            <a:ea typeface="Cambria" pitchFamily="18" charset="0"/>
          </a:endParaRPr>
        </a:p>
      </dsp:txBody>
      <dsp:txXfrm>
        <a:off x="36729" y="1687372"/>
        <a:ext cx="912289" cy="1140160"/>
      </dsp:txXfrm>
    </dsp:sp>
    <dsp:sp modelId="{977D9258-F91B-4ECD-93BD-F70F8E8628FA}">
      <dsp:nvSpPr>
        <dsp:cNvPr id="0" name=""/>
        <dsp:cNvSpPr/>
      </dsp:nvSpPr>
      <dsp:spPr>
        <a:xfrm rot="18453680">
          <a:off x="670801" y="161438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16905" y="1595618"/>
        <a:ext cx="78537" cy="78537"/>
      </dsp:txXfrm>
    </dsp:sp>
    <dsp:sp modelId="{983CCE9D-A68F-45B6-B5E3-8C935362A290}">
      <dsp:nvSpPr>
        <dsp:cNvPr id="0" name=""/>
        <dsp:cNvSpPr/>
      </dsp:nvSpPr>
      <dsp:spPr>
        <a:xfrm>
          <a:off x="1934944" y="413858"/>
          <a:ext cx="1027394"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Hậu</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quả</a:t>
          </a:r>
          <a:endParaRPr lang="en-US" sz="2000" b="1" kern="1200" dirty="0">
            <a:solidFill>
              <a:schemeClr val="tx1"/>
            </a:solidFill>
            <a:latin typeface="Cambria" pitchFamily="18" charset="0"/>
            <a:ea typeface="Cambria" pitchFamily="18" charset="0"/>
          </a:endParaRPr>
        </a:p>
      </dsp:txBody>
      <dsp:txXfrm>
        <a:off x="1965035" y="443949"/>
        <a:ext cx="967212" cy="1136744"/>
      </dsp:txXfrm>
    </dsp:sp>
    <dsp:sp modelId="{BEE14AB2-5155-4062-BDC9-81FC40CC96C5}">
      <dsp:nvSpPr>
        <dsp:cNvPr id="0" name=""/>
        <dsp:cNvSpPr/>
      </dsp:nvSpPr>
      <dsp:spPr>
        <a:xfrm rot="20147390">
          <a:off x="2916168" y="776549"/>
          <a:ext cx="1049881" cy="41004"/>
        </a:xfrm>
        <a:custGeom>
          <a:avLst/>
          <a:gdLst/>
          <a:ahLst/>
          <a:cxnLst/>
          <a:rect l="0" t="0" r="0" b="0"/>
          <a:pathLst>
            <a:path>
              <a:moveTo>
                <a:pt x="0" y="20502"/>
              </a:moveTo>
              <a:lnTo>
                <a:pt x="1049881"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862" y="770805"/>
        <a:ext cx="52494" cy="52494"/>
      </dsp:txXfrm>
    </dsp:sp>
    <dsp:sp modelId="{74752D16-F284-4733-BD06-D81B903FC595}">
      <dsp:nvSpPr>
        <dsp:cNvPr id="0" name=""/>
        <dsp:cNvSpPr/>
      </dsp:nvSpPr>
      <dsp:spPr>
        <a:xfrm>
          <a:off x="3919880" y="226599"/>
          <a:ext cx="4584182" cy="71036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Đ</a:t>
          </a:r>
          <a:r>
            <a:rPr lang="vi-VN" sz="1600" kern="1200" dirty="0" smtClean="0">
              <a:solidFill>
                <a:schemeClr val="tx1"/>
              </a:solidFill>
              <a:latin typeface="Cambria" pitchFamily="18" charset="0"/>
              <a:ea typeface="Cambria" pitchFamily="18" charset="0"/>
            </a:rPr>
            <a:t>ộ phì của đất giảm, mất chất dinh dưỡng, khiến năng suất cây trồng bị ảnh hưởng</a:t>
          </a:r>
          <a:r>
            <a:rPr lang="en-US" sz="1600" kern="1200" dirty="0" smtClean="0">
              <a:solidFill>
                <a:schemeClr val="tx1"/>
              </a:solidFill>
              <a:latin typeface="Cambria" pitchFamily="18" charset="0"/>
              <a:ea typeface="Cambria" pitchFamily="18" charset="0"/>
            </a:rPr>
            <a:t>.</a:t>
          </a:r>
          <a:endParaRPr lang="en-US" sz="1600" kern="1200" dirty="0">
            <a:solidFill>
              <a:schemeClr val="tx1"/>
            </a:solidFill>
            <a:latin typeface="Cambria" pitchFamily="18" charset="0"/>
            <a:ea typeface="Cambria" pitchFamily="18" charset="0"/>
          </a:endParaRPr>
        </a:p>
      </dsp:txBody>
      <dsp:txXfrm>
        <a:off x="3940686" y="247405"/>
        <a:ext cx="4542570" cy="668752"/>
      </dsp:txXfrm>
    </dsp:sp>
    <dsp:sp modelId="{085DDCEE-9B2A-4FE1-8803-7719DDB3D6CB}">
      <dsp:nvSpPr>
        <dsp:cNvPr id="0" name=""/>
        <dsp:cNvSpPr/>
      </dsp:nvSpPr>
      <dsp:spPr>
        <a:xfrm rot="1495405">
          <a:off x="2913172" y="1214295"/>
          <a:ext cx="1055872" cy="41004"/>
        </a:xfrm>
        <a:custGeom>
          <a:avLst/>
          <a:gdLst/>
          <a:ahLst/>
          <a:cxnLst/>
          <a:rect l="0" t="0" r="0" b="0"/>
          <a:pathLst>
            <a:path>
              <a:moveTo>
                <a:pt x="0" y="20502"/>
              </a:moveTo>
              <a:lnTo>
                <a:pt x="105587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4712" y="1208401"/>
        <a:ext cx="52793" cy="52793"/>
      </dsp:txXfrm>
    </dsp:sp>
    <dsp:sp modelId="{83021AC3-EBE3-4F91-90D4-B475F247BF98}">
      <dsp:nvSpPr>
        <dsp:cNvPr id="0" name=""/>
        <dsp:cNvSpPr/>
      </dsp:nvSpPr>
      <dsp:spPr>
        <a:xfrm>
          <a:off x="3919880" y="1116502"/>
          <a:ext cx="4576474" cy="68154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N</a:t>
          </a:r>
          <a:r>
            <a:rPr lang="vi-VN" sz="1600" kern="1200" dirty="0" smtClean="0">
              <a:solidFill>
                <a:schemeClr val="tx1"/>
              </a:solidFill>
              <a:latin typeface="Cambria" pitchFamily="18" charset="0"/>
              <a:ea typeface="Cambria" pitchFamily="18" charset="0"/>
            </a:rPr>
            <a:t>hiều nơi đất bị thoái hóa nặng không thể sử dụng cho trồng trọt.</a:t>
          </a:r>
          <a:endParaRPr lang="en-US" sz="1600" kern="1200" dirty="0">
            <a:solidFill>
              <a:schemeClr val="tx1"/>
            </a:solidFill>
            <a:latin typeface="Cambria" pitchFamily="18" charset="0"/>
            <a:ea typeface="Cambria" pitchFamily="18" charset="0"/>
          </a:endParaRPr>
        </a:p>
      </dsp:txBody>
      <dsp:txXfrm>
        <a:off x="3939842" y="1136464"/>
        <a:ext cx="4536550" cy="641618"/>
      </dsp:txXfrm>
    </dsp:sp>
    <dsp:sp modelId="{2C7633BD-46F7-4934-84F1-2C7EF7441B97}">
      <dsp:nvSpPr>
        <dsp:cNvPr id="0" name=""/>
        <dsp:cNvSpPr/>
      </dsp:nvSpPr>
      <dsp:spPr>
        <a:xfrm rot="3146320">
          <a:off x="670801" y="2859515"/>
          <a:ext cx="1570743" cy="41004"/>
        </a:xfrm>
        <a:custGeom>
          <a:avLst/>
          <a:gdLst/>
          <a:ahLst/>
          <a:cxnLst/>
          <a:rect l="0" t="0" r="0" b="0"/>
          <a:pathLst>
            <a:path>
              <a:moveTo>
                <a:pt x="0" y="20502"/>
              </a:moveTo>
              <a:lnTo>
                <a:pt x="1570743" y="205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16905" y="2840749"/>
        <a:ext cx="78537" cy="78537"/>
      </dsp:txXfrm>
    </dsp:sp>
    <dsp:sp modelId="{E06B0587-1B83-4659-BE19-EEC915595376}">
      <dsp:nvSpPr>
        <dsp:cNvPr id="0" name=""/>
        <dsp:cNvSpPr/>
      </dsp:nvSpPr>
      <dsp:spPr>
        <a:xfrm>
          <a:off x="1934944" y="2904119"/>
          <a:ext cx="1029309" cy="1196926"/>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chemeClr val="tx1"/>
              </a:solidFill>
              <a:latin typeface="Cambria" pitchFamily="18" charset="0"/>
              <a:ea typeface="Cambria" pitchFamily="18" charset="0"/>
            </a:rPr>
            <a:t>Biện</a:t>
          </a:r>
          <a:r>
            <a:rPr lang="en-US" sz="2000" b="1" kern="1200" dirty="0" smtClean="0">
              <a:solidFill>
                <a:schemeClr val="tx1"/>
              </a:solidFill>
              <a:latin typeface="Cambria" pitchFamily="18" charset="0"/>
              <a:ea typeface="Cambria" pitchFamily="18" charset="0"/>
            </a:rPr>
            <a:t> </a:t>
          </a:r>
          <a:r>
            <a:rPr lang="en-US" sz="2000" b="1" kern="1200" dirty="0" err="1" smtClean="0">
              <a:solidFill>
                <a:schemeClr val="tx1"/>
              </a:solidFill>
              <a:latin typeface="Cambria" pitchFamily="18" charset="0"/>
              <a:ea typeface="Cambria" pitchFamily="18" charset="0"/>
            </a:rPr>
            <a:t>pháp</a:t>
          </a:r>
          <a:endParaRPr lang="en-US" sz="2000" b="1" kern="1200" dirty="0">
            <a:solidFill>
              <a:schemeClr val="tx1"/>
            </a:solidFill>
            <a:latin typeface="Cambria" pitchFamily="18" charset="0"/>
            <a:ea typeface="Cambria" pitchFamily="18" charset="0"/>
          </a:endParaRPr>
        </a:p>
      </dsp:txBody>
      <dsp:txXfrm>
        <a:off x="1965091" y="2934266"/>
        <a:ext cx="969015" cy="1136632"/>
      </dsp:txXfrm>
    </dsp:sp>
    <dsp:sp modelId="{E015C146-2506-4481-A4D5-7B3CD11B341C}">
      <dsp:nvSpPr>
        <dsp:cNvPr id="0" name=""/>
        <dsp:cNvSpPr/>
      </dsp:nvSpPr>
      <dsp:spPr>
        <a:xfrm rot="18694735">
          <a:off x="2721604" y="2942427"/>
          <a:ext cx="1442839" cy="41004"/>
        </a:xfrm>
        <a:custGeom>
          <a:avLst/>
          <a:gdLst/>
          <a:ahLst/>
          <a:cxnLst/>
          <a:rect l="0" t="0" r="0" b="0"/>
          <a:pathLst>
            <a:path>
              <a:moveTo>
                <a:pt x="0" y="20502"/>
              </a:moveTo>
              <a:lnTo>
                <a:pt x="1442839"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06953" y="2926859"/>
        <a:ext cx="72141" cy="72141"/>
      </dsp:txXfrm>
    </dsp:sp>
    <dsp:sp modelId="{E830DF01-FA7C-4A8E-95CC-AC276B40E34D}">
      <dsp:nvSpPr>
        <dsp:cNvPr id="0" name=""/>
        <dsp:cNvSpPr/>
      </dsp:nvSpPr>
      <dsp:spPr>
        <a:xfrm>
          <a:off x="3921795" y="1977584"/>
          <a:ext cx="4600244" cy="89138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err="1" smtClean="0">
              <a:solidFill>
                <a:schemeClr val="tx1"/>
              </a:solidFill>
              <a:latin typeface="Cambria" pitchFamily="18" charset="0"/>
              <a:ea typeface="Cambria" pitchFamily="18" charset="0"/>
            </a:rPr>
            <a:t>Bảo</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vệ</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rừng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và</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trồng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rừng</a:t>
          </a:r>
          <a:r>
            <a:rPr lang="en-US" sz="1600" kern="1200" dirty="0" smtClean="0">
              <a:solidFill>
                <a:schemeClr val="tx1"/>
              </a:solidFill>
              <a:latin typeface="Cambria" pitchFamily="18" charset="0"/>
              <a:ea typeface="Cambria" pitchFamily="18" charset="0"/>
            </a:rPr>
            <a:t>: b</a:t>
          </a:r>
          <a:r>
            <a:rPr lang="vi-VN" sz="1600" kern="1200" dirty="0" smtClean="0">
              <a:solidFill>
                <a:schemeClr val="tx1"/>
              </a:solidFill>
              <a:latin typeface="Cambria" pitchFamily="18" charset="0"/>
              <a:ea typeface="Cambria" pitchFamily="18" charset="0"/>
            </a:rPr>
            <a:t>ảo vệ rừng phòng hộ đầu nguồn, ven biển</a:t>
          </a:r>
          <a:r>
            <a:rPr lang="en-US" sz="1600" kern="1200" dirty="0" smtClean="0">
              <a:solidFill>
                <a:schemeClr val="tx1"/>
              </a:solidFill>
              <a:latin typeface="Cambria" pitchFamily="18" charset="0"/>
              <a:ea typeface="Cambria" pitchFamily="18" charset="0"/>
            </a:rPr>
            <a:t>; t</a:t>
          </a:r>
          <a:r>
            <a:rPr lang="vi-VN" sz="1600" kern="1200" dirty="0" smtClean="0">
              <a:solidFill>
                <a:schemeClr val="tx1"/>
              </a:solidFill>
              <a:latin typeface="Cambria" pitchFamily="18" charset="0"/>
              <a:ea typeface="Cambria" pitchFamily="18" charset="0"/>
            </a:rPr>
            <a:t>rồng cây phủ xanh đất trống, đồi núi trọc để hạn chế quá trình xói mòn đất.</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endParaRPr lang="en-US" sz="1600" kern="1200" dirty="0">
            <a:solidFill>
              <a:schemeClr val="tx1"/>
            </a:solidFill>
            <a:latin typeface="Cambria" pitchFamily="18" charset="0"/>
            <a:ea typeface="Cambria" pitchFamily="18" charset="0"/>
          </a:endParaRPr>
        </a:p>
      </dsp:txBody>
      <dsp:txXfrm>
        <a:off x="3947903" y="2003692"/>
        <a:ext cx="4548028" cy="839171"/>
      </dsp:txXfrm>
    </dsp:sp>
    <dsp:sp modelId="{516AF49E-EFD9-4C3D-9038-3141FA588384}">
      <dsp:nvSpPr>
        <dsp:cNvPr id="0" name=""/>
        <dsp:cNvSpPr/>
      </dsp:nvSpPr>
      <dsp:spPr>
        <a:xfrm rot="68660">
          <a:off x="2964158" y="3491643"/>
          <a:ext cx="957732" cy="41004"/>
        </a:xfrm>
        <a:custGeom>
          <a:avLst/>
          <a:gdLst/>
          <a:ahLst/>
          <a:cxnLst/>
          <a:rect l="0" t="0" r="0" b="0"/>
          <a:pathLst>
            <a:path>
              <a:moveTo>
                <a:pt x="0" y="20502"/>
              </a:moveTo>
              <a:lnTo>
                <a:pt x="95773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19081" y="3488202"/>
        <a:ext cx="47886" cy="47886"/>
      </dsp:txXfrm>
    </dsp:sp>
    <dsp:sp modelId="{8ABD9155-0C2D-4925-B73A-7F453F57773A}">
      <dsp:nvSpPr>
        <dsp:cNvPr id="0" name=""/>
        <dsp:cNvSpPr/>
      </dsp:nvSpPr>
      <dsp:spPr>
        <a:xfrm>
          <a:off x="3921795" y="3048510"/>
          <a:ext cx="4600244" cy="9463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Củng cố và hoàn thiện hệ thống đê biển, hệ thống công trình thủy lợi để duy trì nước ngọt thường xuyên, hạn chế tối đa tình trạng khô hạn, mặn hoá, phèn hoá.</a:t>
          </a:r>
          <a:endParaRPr lang="en-US" sz="1600" kern="1200" dirty="0">
            <a:solidFill>
              <a:schemeClr val="tx1"/>
            </a:solidFill>
            <a:latin typeface="Cambria" pitchFamily="18" charset="0"/>
            <a:ea typeface="Cambria" pitchFamily="18" charset="0"/>
          </a:endParaRPr>
        </a:p>
      </dsp:txBody>
      <dsp:txXfrm>
        <a:off x="3949514" y="3076229"/>
        <a:ext cx="4544806" cy="890960"/>
      </dsp:txXfrm>
    </dsp:sp>
    <dsp:sp modelId="{BA4907F3-4C7A-4A8B-832D-CE4F945BC720}">
      <dsp:nvSpPr>
        <dsp:cNvPr id="0" name=""/>
        <dsp:cNvSpPr/>
      </dsp:nvSpPr>
      <dsp:spPr>
        <a:xfrm rot="2935212">
          <a:off x="2714423" y="4031296"/>
          <a:ext cx="1457202" cy="41004"/>
        </a:xfrm>
        <a:custGeom>
          <a:avLst/>
          <a:gdLst/>
          <a:ahLst/>
          <a:cxnLst/>
          <a:rect l="0" t="0" r="0" b="0"/>
          <a:pathLst>
            <a:path>
              <a:moveTo>
                <a:pt x="0" y="20502"/>
              </a:moveTo>
              <a:lnTo>
                <a:pt x="1457202" y="2050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06594" y="4015368"/>
        <a:ext cx="72860" cy="72860"/>
      </dsp:txXfrm>
    </dsp:sp>
    <dsp:sp modelId="{2DF296F3-CC75-40EE-A52F-90B0CBEB6394}">
      <dsp:nvSpPr>
        <dsp:cNvPr id="0" name=""/>
        <dsp:cNvSpPr/>
      </dsp:nvSpPr>
      <dsp:spPr>
        <a:xfrm>
          <a:off x="3921795" y="4174447"/>
          <a:ext cx="4581501" cy="853133"/>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Bổ sung các chất hữu cơ cho đất, nhằm: cung cấp chất dinh dưỡng, bổ sung các vi sinh vật cho đất và làm tăng độ phì nhiêu của đất.</a:t>
          </a:r>
          <a:endParaRPr lang="en-US" sz="1600" kern="1200" dirty="0">
            <a:solidFill>
              <a:schemeClr val="tx1"/>
            </a:solidFill>
            <a:latin typeface="Cambria" pitchFamily="18" charset="0"/>
            <a:ea typeface="Cambria" pitchFamily="18" charset="0"/>
          </a:endParaRPr>
        </a:p>
      </dsp:txBody>
      <dsp:txXfrm>
        <a:off x="3946782" y="4199434"/>
        <a:ext cx="4531527" cy="80315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3/3/2024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26</a:t>
            </a:fld>
            <a:endParaRPr lang="en-US"/>
          </a:p>
        </p:txBody>
      </p:sp>
    </p:spTree>
    <p:extLst>
      <p:ext uri="{BB962C8B-B14F-4D97-AF65-F5344CB8AC3E}">
        <p14:creationId xmlns:p14="http://schemas.microsoft.com/office/powerpoint/2010/main" val="97401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3/3/2024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3/3/2024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3/3/2024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3/3/2024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3/3/2024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9.png"/><Relationship Id="rId4" Type="http://schemas.openxmlformats.org/officeDocument/2006/relationships/image" Target="../media/image8.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9.png"/><Relationship Id="rId4" Type="http://schemas.openxmlformats.org/officeDocument/2006/relationships/image" Target="../media/image8.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9.png"/><Relationship Id="rId4" Type="http://schemas.openxmlformats.org/officeDocument/2006/relationships/image" Target="../media/image8.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8.jpeg"/><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png"/><Relationship Id="rId7" Type="http://schemas.openxmlformats.org/officeDocument/2006/relationships/diagramQuickStyle" Target="../diagrams/quickStyle5.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8.jpeg"/><Relationship Id="rId9" Type="http://schemas.microsoft.com/office/2007/relationships/diagramDrawing" Target="../diagrams/drawing5.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37.jpeg"/><Relationship Id="rId4" Type="http://schemas.openxmlformats.org/officeDocument/2006/relationships/image" Target="../media/image2.png"/><Relationship Id="rId9"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37.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image" Target="../media/image8.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THỔ NHƯỠNG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9</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Bùi</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Thị</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Thủy</a:t>
            </a:r>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CAM NHẠT</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809297070"/>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feralit</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2130147"/>
            <a:ext cx="6553198" cy="3508653"/>
          </a:xfrm>
          <a:prstGeom prst="rect">
            <a:avLst/>
          </a:prstGeom>
        </p:spPr>
        <p:txBody>
          <a:bodyPr wrap="square">
            <a:spAutoFit/>
          </a:bodyPr>
          <a:lstStyle/>
          <a:p>
            <a:pPr algn="just">
              <a:spcBef>
                <a:spcPts val="600"/>
              </a:spcBef>
              <a:spcAft>
                <a:spcPts val="0"/>
              </a:spcAft>
            </a:pPr>
            <a:r>
              <a:rPr lang="vi-VN" sz="1700" dirty="0">
                <a:latin typeface="Cambria" pitchFamily="18" charset="0"/>
                <a:ea typeface="Cambria" pitchFamily="18" charset="0"/>
              </a:rPr>
              <a:t>- Chiếm tới 65% diện tích đất tự nhiên.</a:t>
            </a:r>
          </a:p>
          <a:p>
            <a:pPr algn="just">
              <a:spcBef>
                <a:spcPts val="600"/>
              </a:spcBef>
              <a:spcAft>
                <a:spcPts val="0"/>
              </a:spcAft>
            </a:pPr>
            <a:r>
              <a:rPr lang="vi-VN" sz="1700" b="1" dirty="0">
                <a:latin typeface="Cambria" pitchFamily="18" charset="0"/>
                <a:ea typeface="Cambria" pitchFamily="18" charset="0"/>
              </a:rPr>
              <a:t>- Phân </a:t>
            </a:r>
            <a:r>
              <a:rPr lang="vi-VN" sz="1700" b="1" dirty="0" smtClean="0">
                <a:latin typeface="Cambria" pitchFamily="18" charset="0"/>
                <a:ea typeface="Cambria" pitchFamily="18" charset="0"/>
              </a:rPr>
              <a:t>bố</a:t>
            </a:r>
            <a:r>
              <a:rPr lang="en-US" sz="1700" b="1" dirty="0" smtClean="0">
                <a:latin typeface="Cambria" pitchFamily="18" charset="0"/>
                <a:ea typeface="Cambria" pitchFamily="18" charset="0"/>
              </a:rPr>
              <a:t>:</a:t>
            </a:r>
            <a:r>
              <a:rPr lang="vi-VN" sz="1700" b="1" dirty="0" smtClean="0">
                <a:latin typeface="Cambria" pitchFamily="18" charset="0"/>
                <a:ea typeface="Cambria" pitchFamily="18" charset="0"/>
              </a:rPr>
              <a:t> </a:t>
            </a:r>
            <a:r>
              <a:rPr lang="vi-VN" sz="1700" dirty="0">
                <a:latin typeface="Cambria" pitchFamily="18" charset="0"/>
                <a:ea typeface="Cambria" pitchFamily="18" charset="0"/>
              </a:rPr>
              <a:t>ở các tỉnh trung du và miền núi, từ độ cao 1600 đến 1700m trở xuống. </a:t>
            </a:r>
          </a:p>
          <a:p>
            <a:pPr algn="just">
              <a:spcBef>
                <a:spcPts val="600"/>
              </a:spcBef>
              <a:spcAft>
                <a:spcPts val="0"/>
              </a:spcAft>
            </a:pPr>
            <a:r>
              <a:rPr lang="vi-VN" sz="1700" b="1" dirty="0">
                <a:latin typeface="Cambria" pitchFamily="18" charset="0"/>
                <a:ea typeface="Cambria" pitchFamily="18" charset="0"/>
              </a:rPr>
              <a:t>- Đặc điểm:</a:t>
            </a:r>
          </a:p>
          <a:p>
            <a:pPr algn="just">
              <a:spcBef>
                <a:spcPts val="600"/>
              </a:spcBef>
              <a:spcAft>
                <a:spcPts val="0"/>
              </a:spcAft>
            </a:pPr>
            <a:r>
              <a:rPr lang="vi-VN" sz="1700" dirty="0">
                <a:latin typeface="Cambria" pitchFamily="18" charset="0"/>
                <a:ea typeface="Cambria" pitchFamily="18" charset="0"/>
              </a:rPr>
              <a:t>+ Chứa nhiều oxit sắt và oxit nhôm tạo nên màu đỏ vàng.</a:t>
            </a:r>
          </a:p>
          <a:p>
            <a:pPr algn="just">
              <a:spcBef>
                <a:spcPts val="600"/>
              </a:spcBef>
              <a:spcAft>
                <a:spcPts val="0"/>
              </a:spcAft>
            </a:pPr>
            <a:r>
              <a:rPr lang="vi-VN" sz="1700" dirty="0">
                <a:latin typeface="Cambria" pitchFamily="18" charset="0"/>
                <a:ea typeface="Cambria" pitchFamily="18" charset="0"/>
              </a:rPr>
              <a:t>+ Có lớp vỏ phong hóa dày thoáng khí, dễ thoát nước, đất chua, nghèo các chất badơ và mùn.</a:t>
            </a:r>
          </a:p>
          <a:p>
            <a:pPr algn="just">
              <a:spcBef>
                <a:spcPts val="600"/>
              </a:spcBef>
              <a:spcAft>
                <a:spcPts val="0"/>
              </a:spcAft>
            </a:pPr>
            <a:r>
              <a:rPr lang="vi-VN" sz="1700" b="1" dirty="0">
                <a:latin typeface="Cambria" pitchFamily="18" charset="0"/>
                <a:ea typeface="Cambria" pitchFamily="18" charset="0"/>
              </a:rPr>
              <a:t>- Giá trị sử dụng: </a:t>
            </a:r>
          </a:p>
          <a:p>
            <a:pPr algn="just">
              <a:spcBef>
                <a:spcPts val="600"/>
              </a:spcBef>
              <a:spcAft>
                <a:spcPts val="0"/>
              </a:spcAft>
            </a:pPr>
            <a:r>
              <a:rPr lang="vi-VN" sz="1700" dirty="0">
                <a:latin typeface="Cambria" pitchFamily="18" charset="0"/>
                <a:ea typeface="Cambria" pitchFamily="18" charset="0"/>
              </a:rPr>
              <a:t>+ Trong lâm nghiệp: thích hợp phát triển rừng sản </a:t>
            </a:r>
            <a:r>
              <a:rPr lang="vi-VN" sz="1700" dirty="0" smtClean="0">
                <a:latin typeface="Cambria" pitchFamily="18" charset="0"/>
                <a:ea typeface="Cambria" pitchFamily="18" charset="0"/>
              </a:rPr>
              <a:t>xuất</a:t>
            </a:r>
            <a:r>
              <a:rPr lang="en-US" sz="1700" dirty="0" smtClean="0">
                <a:latin typeface="Cambria" pitchFamily="18" charset="0"/>
                <a:ea typeface="Cambria" pitchFamily="18" charset="0"/>
              </a:rPr>
              <a:t>.</a:t>
            </a:r>
            <a:endParaRPr lang="vi-VN" sz="1700" dirty="0">
              <a:latin typeface="Cambria" pitchFamily="18" charset="0"/>
              <a:ea typeface="Cambria" pitchFamily="18" charset="0"/>
            </a:endParaRPr>
          </a:p>
          <a:p>
            <a:pPr algn="just">
              <a:spcBef>
                <a:spcPts val="600"/>
              </a:spcBef>
              <a:spcAft>
                <a:spcPts val="0"/>
              </a:spcAft>
            </a:pPr>
            <a:r>
              <a:rPr lang="en-US" sz="1700" dirty="0" smtClean="0">
                <a:latin typeface="Cambria" pitchFamily="18" charset="0"/>
                <a:ea typeface="Cambria" pitchFamily="18" charset="0"/>
              </a:rPr>
              <a:t>+</a:t>
            </a:r>
            <a:r>
              <a:rPr lang="vi-VN" sz="1700" dirty="0" smtClean="0">
                <a:latin typeface="Cambria" pitchFamily="18" charset="0"/>
                <a:ea typeface="Cambria" pitchFamily="18" charset="0"/>
              </a:rPr>
              <a:t> </a:t>
            </a:r>
            <a:r>
              <a:rPr lang="vi-VN" sz="1700" dirty="0">
                <a:latin typeface="Cambria" pitchFamily="18" charset="0"/>
                <a:ea typeface="Cambria" pitchFamily="18" charset="0"/>
              </a:rPr>
              <a:t>Trong nông nghiệp: trồng các cây công nghiệp lâu </a:t>
            </a:r>
            <a:r>
              <a:rPr lang="vi-VN" sz="1700" dirty="0" smtClean="0">
                <a:latin typeface="Cambria" pitchFamily="18" charset="0"/>
                <a:ea typeface="Cambria" pitchFamily="18" charset="0"/>
              </a:rPr>
              <a:t>năm</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cây </a:t>
            </a:r>
            <a:r>
              <a:rPr lang="vi-VN" sz="1700" dirty="0">
                <a:latin typeface="Cambria" pitchFamily="18" charset="0"/>
                <a:ea typeface="Cambria" pitchFamily="18" charset="0"/>
              </a:rPr>
              <a:t>dược liệu </a:t>
            </a:r>
            <a:r>
              <a:rPr lang="vi-VN" sz="1700" dirty="0" smtClean="0">
                <a:latin typeface="Cambria" pitchFamily="18" charset="0"/>
                <a:ea typeface="Cambria" pitchFamily="18" charset="0"/>
              </a:rPr>
              <a:t>và </a:t>
            </a:r>
            <a:r>
              <a:rPr lang="vi-VN" sz="1700" dirty="0">
                <a:latin typeface="Cambria" pitchFamily="18" charset="0"/>
                <a:ea typeface="Cambria" pitchFamily="18" charset="0"/>
              </a:rPr>
              <a:t>các loại cây ăn </a:t>
            </a:r>
            <a:r>
              <a:rPr lang="vi-VN" sz="1700" dirty="0" smtClean="0">
                <a:latin typeface="Cambria" pitchFamily="18" charset="0"/>
                <a:ea typeface="Cambria" pitchFamily="18" charset="0"/>
              </a:rPr>
              <a:t>quả</a:t>
            </a:r>
            <a:r>
              <a:rPr lang="en-US" sz="1700" dirty="0" smtClean="0">
                <a:latin typeface="Cambria" pitchFamily="18" charset="0"/>
                <a:ea typeface="Cambria" pitchFamily="18" charset="0"/>
              </a:rPr>
              <a:t>.</a:t>
            </a:r>
            <a:endParaRPr lang="vi-VN" sz="1700" dirty="0">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XANH</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589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99998258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773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phù</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733800"/>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39357"/>
            <a:ext cx="6553198" cy="3247043"/>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24% diện tích đất tự nhiên.</a:t>
            </a:r>
          </a:p>
          <a:p>
            <a:pPr algn="just">
              <a:spcBef>
                <a:spcPts val="600"/>
              </a:spcBef>
              <a:spcAft>
                <a:spcPts val="0"/>
              </a:spcAft>
            </a:pPr>
            <a:r>
              <a:rPr lang="vi-VN" sz="2000" b="1" dirty="0">
                <a:latin typeface="Cambria" pitchFamily="18" charset="0"/>
                <a:ea typeface="Cambria" pitchFamily="18" charset="0"/>
              </a:rPr>
              <a:t>- Phân </a:t>
            </a:r>
            <a:r>
              <a:rPr lang="vi-VN" sz="2000" b="1" dirty="0" smtClean="0">
                <a:latin typeface="Cambria" pitchFamily="18" charset="0"/>
                <a:ea typeface="Cambria" pitchFamily="18" charset="0"/>
              </a:rPr>
              <a:t>bố</a:t>
            </a:r>
            <a:r>
              <a:rPr lang="en-US" sz="2000" b="1" dirty="0" smtClean="0">
                <a:latin typeface="Cambria" pitchFamily="18" charset="0"/>
                <a:ea typeface="Cambria" pitchFamily="18" charset="0"/>
              </a:rPr>
              <a:t>:</a:t>
            </a:r>
            <a:r>
              <a:rPr lang="vi-VN" sz="2000" b="1" dirty="0" smtClean="0">
                <a:latin typeface="Cambria" pitchFamily="18" charset="0"/>
                <a:ea typeface="Cambria" pitchFamily="18" charset="0"/>
              </a:rPr>
              <a:t> </a:t>
            </a:r>
            <a:r>
              <a:rPr lang="vi-VN" sz="2000" dirty="0">
                <a:latin typeface="Cambria" pitchFamily="18" charset="0"/>
                <a:ea typeface="Cambria" pitchFamily="18" charset="0"/>
              </a:rPr>
              <a:t>chủ yếu ở đồng bằng sông Hồng, đồng bằng sông Cửu Long và các đồng bằng duyên hải miền Trung.</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có độ phì cao, rất giàu dinh dưỡng.</a:t>
            </a:r>
          </a:p>
          <a:p>
            <a:pPr algn="just">
              <a:spcBef>
                <a:spcPts val="600"/>
              </a:spcBef>
              <a:spcAft>
                <a:spcPts val="0"/>
              </a:spcAft>
            </a:pPr>
            <a:r>
              <a:rPr lang="vi-VN" sz="2000" b="1" dirty="0">
                <a:latin typeface="Cambria" pitchFamily="18" charset="0"/>
                <a:ea typeface="Cambria" pitchFamily="18" charset="0"/>
              </a:rPr>
              <a:t>- Giá trị sử dụng: </a:t>
            </a:r>
          </a:p>
          <a:p>
            <a:pPr algn="just">
              <a:spcBef>
                <a:spcPts val="600"/>
              </a:spcBef>
              <a:spcAft>
                <a:spcPts val="0"/>
              </a:spcAft>
            </a:pPr>
            <a:r>
              <a:rPr lang="vi-VN" sz="2000" dirty="0">
                <a:latin typeface="Cambria" pitchFamily="18" charset="0"/>
                <a:ea typeface="Cambria" pitchFamily="18" charset="0"/>
              </a:rPr>
              <a:t>+ Trong nông nghiệp: sản xuất lương thực, cây công nghiệp hàng năm và cây ăn quả.</a:t>
            </a:r>
          </a:p>
          <a:p>
            <a:pPr algn="just">
              <a:spcBef>
                <a:spcPts val="600"/>
              </a:spcBef>
              <a:spcAft>
                <a:spcPts val="0"/>
              </a:spcAft>
            </a:pPr>
            <a:r>
              <a:rPr lang="vi-VN" sz="2000" dirty="0">
                <a:latin typeface="Cambria" pitchFamily="18" charset="0"/>
                <a:ea typeface="Cambria" pitchFamily="18" charset="0"/>
              </a:rPr>
              <a:t>+ Trong thủy sản: thuận lợi cho việc đánh bắt và nuôi trồng thủy sản.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989321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90800" y="6400800"/>
            <a:ext cx="4800600" cy="369332"/>
          </a:xfrm>
          <a:prstGeom prst="rect">
            <a:avLst/>
          </a:prstGeom>
          <a:noFill/>
        </p:spPr>
        <p:txBody>
          <a:bodyPr wrap="square" rtlCol="0">
            <a:spAutoFit/>
          </a:bodyPr>
          <a:lstStyle/>
          <a:p>
            <a:r>
              <a:rPr lang="en-US" b="1" dirty="0" smtClean="0">
                <a:solidFill>
                  <a:srgbClr val="0D30DD"/>
                </a:solidFill>
                <a:latin typeface="Cambria" pitchFamily="18" charset="0"/>
                <a:ea typeface="Cambria" pitchFamily="18" charset="0"/>
              </a:rPr>
              <a:t>HỌC SINH XÁC ĐỊNH PHẦN MÀU ĐỎ</a:t>
            </a:r>
            <a:endParaRPr lang="en-US"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2944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985846804"/>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405504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Nhóm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971800"/>
          </a:xfrm>
          <a:prstGeom prst="wedgeRoundRectCallout">
            <a:avLst>
              <a:gd name="adj1" fmla="val 48027"/>
              <a:gd name="adj2" fmla="val 6433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43200"/>
            <a:ext cx="6553198" cy="2169825"/>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Chiếm khoảng 11% diện tích đất tự nhiên.</a:t>
            </a:r>
          </a:p>
          <a:p>
            <a:pPr algn="just">
              <a:spcBef>
                <a:spcPts val="600"/>
              </a:spcBef>
              <a:spcAft>
                <a:spcPts val="0"/>
              </a:spcAft>
            </a:pPr>
            <a:r>
              <a:rPr lang="vi-VN" sz="2000" b="1" dirty="0">
                <a:latin typeface="Cambria" pitchFamily="18" charset="0"/>
                <a:ea typeface="Cambria" pitchFamily="18" charset="0"/>
              </a:rPr>
              <a:t>- Phân </a:t>
            </a:r>
            <a:r>
              <a:rPr lang="vi-VN" sz="2000" b="1" dirty="0" smtClean="0">
                <a:latin typeface="Cambria" pitchFamily="18" charset="0"/>
                <a:ea typeface="Cambria" pitchFamily="18" charset="0"/>
              </a:rPr>
              <a:t>bố</a:t>
            </a:r>
            <a:r>
              <a:rPr lang="en-US" sz="2000" b="1" dirty="0" smtClean="0">
                <a:latin typeface="Cambria" pitchFamily="18" charset="0"/>
                <a:ea typeface="Cambria" pitchFamily="18" charset="0"/>
              </a:rPr>
              <a:t>:</a:t>
            </a:r>
            <a:r>
              <a:rPr lang="vi-VN" sz="2000" b="1" dirty="0" smtClean="0">
                <a:latin typeface="Cambria" pitchFamily="18" charset="0"/>
                <a:ea typeface="Cambria" pitchFamily="18" charset="0"/>
              </a:rPr>
              <a:t> </a:t>
            </a:r>
            <a:r>
              <a:rPr lang="vi-VN" sz="2000" dirty="0">
                <a:latin typeface="Cambria" pitchFamily="18" charset="0"/>
                <a:ea typeface="Cambria" pitchFamily="18" charset="0"/>
              </a:rPr>
              <a:t>rải rác ở các khu vực núi có độ cao từ 1600 - 1700 m trở lên.</a:t>
            </a:r>
          </a:p>
          <a:p>
            <a:pPr algn="just">
              <a:spcBef>
                <a:spcPts val="600"/>
              </a:spcBef>
              <a:spcAft>
                <a:spcPts val="0"/>
              </a:spcAft>
            </a:pPr>
            <a:r>
              <a:rPr lang="vi-VN" sz="2000" b="1" dirty="0">
                <a:latin typeface="Cambria" pitchFamily="18" charset="0"/>
                <a:ea typeface="Cambria" pitchFamily="18" charset="0"/>
              </a:rPr>
              <a:t>- Đặc điểm: </a:t>
            </a:r>
            <a:r>
              <a:rPr lang="vi-VN" sz="2000" dirty="0">
                <a:latin typeface="Cambria" pitchFamily="18" charset="0"/>
                <a:ea typeface="Cambria" pitchFamily="18" charset="0"/>
              </a:rPr>
              <a:t>đất giàu mùn, tầng đất mỏng.</a:t>
            </a:r>
          </a:p>
          <a:p>
            <a:pPr algn="just">
              <a:spcBef>
                <a:spcPts val="600"/>
              </a:spcBef>
              <a:spcAft>
                <a:spcPts val="0"/>
              </a:spcAft>
            </a:pPr>
            <a:r>
              <a:rPr lang="vi-VN" sz="2000" b="1" dirty="0">
                <a:latin typeface="Cambria" pitchFamily="18" charset="0"/>
                <a:ea typeface="Cambria" pitchFamily="18" charset="0"/>
              </a:rPr>
              <a:t>- Giá trị sử dụng: </a:t>
            </a:r>
            <a:r>
              <a:rPr lang="vi-VN" sz="2000" dirty="0">
                <a:latin typeface="Cambria" pitchFamily="18" charset="0"/>
                <a:ea typeface="Cambria" pitchFamily="18" charset="0"/>
              </a:rPr>
              <a:t>thích hợp trồng rừng phòng hộ đầu nguồn.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41093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a:t>
            </a:r>
            <a:endParaRPr lang="en-US" sz="2400" b="1" dirty="0">
              <a:solidFill>
                <a:srgbClr val="0D30DD"/>
              </a:solidFill>
              <a:latin typeface="Cambria" pitchFamily="18" charset="0"/>
            </a:endParaRPr>
          </a:p>
        </p:txBody>
      </p:sp>
      <p:sp>
        <p:nvSpPr>
          <p:cNvPr id="22" name="Rectangle 21"/>
          <p:cNvSpPr/>
          <p:nvPr/>
        </p:nvSpPr>
        <p:spPr>
          <a:xfrm>
            <a:off x="268865" y="1447800"/>
            <a:ext cx="3998335" cy="5062924"/>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10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3 VÀ 4: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video clip,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itchFamily="18" charset="0"/>
                <a:ea typeface="Cambria" pitchFamily="18" charset="0"/>
              </a:rPr>
              <a:t>Nêu </a:t>
            </a:r>
            <a:r>
              <a:rPr lang="vi-VN" sz="1900" i="1" dirty="0">
                <a:solidFill>
                  <a:srgbClr val="FF0000"/>
                </a:solidFill>
                <a:latin typeface="Cambria" pitchFamily="18" charset="0"/>
                <a:ea typeface="Cambria" pitchFamily="18" charset="0"/>
              </a:rPr>
              <a:t>thực trạng thoái hóa đất ở nước ta</a:t>
            </a:r>
            <a:r>
              <a:rPr lang="vi-VN" sz="1900" i="1" dirty="0" smtClean="0">
                <a:solidFill>
                  <a:srgbClr val="FF0000"/>
                </a:solidFill>
                <a:latin typeface="Cambria" pitchFamily="18" charset="0"/>
                <a:ea typeface="Cambria"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Nguyên </a:t>
            </a:r>
            <a:r>
              <a:rPr lang="vi-VN" sz="1900" i="1" dirty="0">
                <a:solidFill>
                  <a:srgbClr val="FF0000"/>
                </a:solidFill>
                <a:latin typeface="Cambria" panose="02040503050406030204" pitchFamily="18" charset="0"/>
                <a:ea typeface="Cambria" panose="02040503050406030204" pitchFamily="18" charset="0"/>
              </a:rPr>
              <a:t>nhân nào gây nên tình trạng thoái hóa đất ở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smtClean="0">
                <a:solidFill>
                  <a:srgbClr val="FF0000"/>
                </a:solidFill>
                <a:latin typeface="Cambria" panose="02040503050406030204" pitchFamily="18" charset="0"/>
                <a:ea typeface="Cambria" panose="02040503050406030204" pitchFamily="18" charset="0"/>
              </a:rPr>
              <a:t>video clip,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và kênh chữ SGK, cho </a:t>
            </a:r>
            <a:r>
              <a:rPr lang="vi-VN" sz="1900" i="1" dirty="0"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hậu quả của việc thoái hóa đất ở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các biện pháp chống thoái hóa đất ở nước ta hiện nay.</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060" y="1581150"/>
            <a:ext cx="660399" cy="704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2">
            <a:hlinkClick r:id="" action="ppaction://media"/>
            <a:extLst>
              <a:ext uri="{FF2B5EF4-FFF2-40B4-BE49-F238E27FC236}">
                <a16:creationId xmlns:a16="http://schemas.microsoft.com/office/drawing/2014/main" id="{1E81DC88-7ABF-7883-29E0-4258E6386C7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99018"/>
            <a:ext cx="4419600" cy="5165539"/>
          </a:xfrm>
          <a:prstGeom prst="rect">
            <a:avLst/>
          </a:prstGeom>
        </p:spPr>
      </p:pic>
    </p:spTree>
    <p:extLst>
      <p:ext uri="{BB962C8B-B14F-4D97-AF65-F5344CB8AC3E}">
        <p14:creationId xmlns:p14="http://schemas.microsoft.com/office/powerpoint/2010/main" val="1791611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18"/>
                </p:tgtEl>
              </p:cMediaNode>
            </p:video>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9. THỔ NHƯỠNG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CHẤT NHIỆT ĐỚI GIÓ MÙA CỦA LỚP PHỦ THỔ NHƯỠNG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BA NHÓM ĐẤT CHÍNH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CẤP THIẾT CỦA VẤN ĐỀ CHỐNG THOÁI HÓA ĐẤT</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020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Sử</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dụng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bón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phân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hữu</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Đốt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làm</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rẫy</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a:t>
            </a:r>
            <a:endParaRPr lang="en-US" sz="2400" b="1" dirty="0">
              <a:solidFill>
                <a:srgbClr val="0D30DD"/>
              </a:solidFill>
              <a:latin typeface="Cambria" pitchFamily="18"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 y="1424818"/>
            <a:ext cx="3795268"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1424818"/>
            <a:ext cx="3810000"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1" y="4114466"/>
            <a:ext cx="3810000" cy="21119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344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706665737"/>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077766"/>
          </a:xfrm>
          <a:prstGeom prst="rect">
            <a:avLst/>
          </a:prstGeom>
        </p:spPr>
        <p:txBody>
          <a:bodyPr wrap="square">
            <a:spAutoFit/>
          </a:bodyPr>
          <a:lstStyle/>
          <a:p>
            <a:pPr algn="just">
              <a:lnSpc>
                <a:spcPct val="115000"/>
              </a:lnSpc>
              <a:spcBef>
                <a:spcPts val="600"/>
              </a:spcBef>
              <a:spcAft>
                <a:spcPts val="0"/>
              </a:spcAft>
            </a:pPr>
            <a:r>
              <a:rPr lang="vi-VN" sz="2000" b="1" dirty="0">
                <a:latin typeface="Cambria" pitchFamily="18" charset="0"/>
                <a:ea typeface="Cambria" pitchFamily="18" charset="0"/>
                <a:cs typeface="Times New Roman"/>
              </a:rPr>
              <a:t>- Thực trạng: </a:t>
            </a:r>
          </a:p>
          <a:p>
            <a:pPr algn="just">
              <a:lnSpc>
                <a:spcPct val="115000"/>
              </a:lnSpc>
              <a:spcBef>
                <a:spcPts val="600"/>
              </a:spcBef>
              <a:spcAft>
                <a:spcPts val="0"/>
              </a:spcAft>
            </a:pPr>
            <a:r>
              <a:rPr lang="vi-VN" sz="2000" dirty="0">
                <a:latin typeface="Cambria" pitchFamily="18" charset="0"/>
                <a:ea typeface="Cambria" pitchFamily="18" charset="0"/>
                <a:cs typeface="Times New Roman"/>
              </a:rPr>
              <a:t>+ Nhiều diện tích đất ở trung du và miền núi bị rửa trôi, xói mòn, bạc màu, trở nên khô cằn, nghèo dinh dưỡng; nguy cơ hoang mạc hoá có thể xảy ra ở khu vực duyên hải Nam Trung Bộ.</a:t>
            </a:r>
          </a:p>
          <a:p>
            <a:pPr algn="just">
              <a:lnSpc>
                <a:spcPct val="115000"/>
              </a:lnSpc>
              <a:spcBef>
                <a:spcPts val="600"/>
              </a:spcBef>
              <a:spcAft>
                <a:spcPts val="0"/>
              </a:spcAft>
            </a:pPr>
            <a:r>
              <a:rPr lang="vi-VN" sz="2000" dirty="0">
                <a:latin typeface="Cambria" pitchFamily="18" charset="0"/>
                <a:ea typeface="Cambria" pitchFamily="18" charset="0"/>
                <a:cs typeface="Times New Roman"/>
              </a:rPr>
              <a:t>+ Đất ở nhiều vùng cửa sông, ven biển bị suy thoái do nhiễm mặn, nhiễm phèn, ngập úng và có xu hướng ngày càng tăng.</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043109874"/>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174818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0520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86000"/>
            <a:ext cx="6553198" cy="2871555"/>
          </a:xfrm>
          <a:prstGeom prst="rect">
            <a:avLst/>
          </a:prstGeom>
        </p:spPr>
        <p:txBody>
          <a:bodyPr wrap="square">
            <a:spAutoFit/>
          </a:bodyPr>
          <a:lstStyle/>
          <a:p>
            <a:pPr algn="just">
              <a:lnSpc>
                <a:spcPct val="115000"/>
              </a:lnSpc>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Biện pháp: </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Bảo vệ rừng và trồng rừng.</a:t>
            </a:r>
          </a:p>
          <a:p>
            <a:pPr algn="just">
              <a:lnSpc>
                <a:spcPct val="115000"/>
              </a:lnSpc>
              <a:spcBef>
                <a:spcPts val="600"/>
              </a:spcBef>
              <a:spcAft>
                <a:spcPts val="0"/>
              </a:spcAft>
            </a:pPr>
            <a:r>
              <a:rPr lang="vi-VN" sz="2400" dirty="0">
                <a:latin typeface="Cambria" pitchFamily="18" charset="0"/>
                <a:ea typeface="Cambria" pitchFamily="18" charset="0"/>
                <a:cs typeface="Times New Roman"/>
              </a:rPr>
              <a:t>+ Củng cố và hoàn thiện hệ thống đê biển, hệ thống công trình thủy lợi.</a:t>
            </a:r>
          </a:p>
          <a:p>
            <a:pPr algn="just">
              <a:lnSpc>
                <a:spcPct val="115000"/>
              </a:lnSpc>
              <a:spcBef>
                <a:spcPts val="600"/>
              </a:spcBef>
              <a:spcAft>
                <a:spcPts val="0"/>
              </a:spcAft>
            </a:pPr>
            <a:r>
              <a:rPr lang="vi-VN" sz="2400" dirty="0">
                <a:latin typeface="Cambria" pitchFamily="18" charset="0"/>
                <a:ea typeface="Cambria" pitchFamily="18" charset="0"/>
                <a:cs typeface="Times New Roman"/>
              </a:rPr>
              <a:t>+ Bổ sung các chất hữu cơ, các vi sinh vật cho đất và làm tăng độ phì nhiêu của đất.</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CHỐNG THOÁI</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HÓA ĐẤT </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084376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95400"/>
            <a:ext cx="6259110" cy="2554545"/>
          </a:xfrm>
          <a:prstGeom prst="rect">
            <a:avLst/>
          </a:prstGeom>
        </p:spPr>
        <p:txBody>
          <a:bodyPr wrap="square">
            <a:spAutoFit/>
          </a:bodyPr>
          <a:lstStyle/>
          <a:p>
            <a:pPr algn="just"/>
            <a:r>
              <a:rPr lang="vi-VN" sz="2000" dirty="0">
                <a:solidFill>
                  <a:srgbClr val="0D30DD"/>
                </a:solidFill>
                <a:latin typeface="Times New Roman"/>
                <a:ea typeface="Times New Roman"/>
              </a:rPr>
              <a:t>- Đá mẹ là nguồn gốc cung cấp vật chất vô cơ cho đất. Đá mẹ có ảnh hưởng đến màu sắc và tính chất của đất.</a:t>
            </a:r>
          </a:p>
          <a:p>
            <a:pPr algn="just"/>
            <a:r>
              <a:rPr lang="vi-VN" sz="2000" dirty="0">
                <a:solidFill>
                  <a:srgbClr val="0D30DD"/>
                </a:solidFill>
                <a:latin typeface="Times New Roman"/>
                <a:ea typeface="Times New Roman"/>
              </a:rPr>
              <a:t>- Khí hậu, đặc biệt là nhiệt độ và lượng mưa, quyết định mức độ rửa trôi, thúc đẩy quá trình hòa tan, tích tụ hữu cơ.</a:t>
            </a:r>
          </a:p>
          <a:p>
            <a:pPr algn="just"/>
            <a:r>
              <a:rPr lang="vi-VN" sz="2000" dirty="0">
                <a:solidFill>
                  <a:srgbClr val="0D30DD"/>
                </a:solidFill>
                <a:latin typeface="Times New Roman"/>
                <a:ea typeface="Times New Roman"/>
              </a:rPr>
              <a:t>- Sinh vật đóng vai trò quan trọng trong quá trình hình thành đất. Thực vât cung cấp vật chất hữu cơ, vi sinh vật phân giải xác súc vật tạo mùn, động vật làm đất tơi xốp hơn.</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09190"/>
            <a:ext cx="6096000" cy="25968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1000"/>
                                        <p:tgtEl>
                                          <p:spTgt spid="5122"/>
                                        </p:tgtEl>
                                      </p:cBhvr>
                                    </p:animEffect>
                                    <p:anim calcmode="lin" valueType="num">
                                      <p:cBhvr>
                                        <p:cTn id="27" dur="1000" fill="hold"/>
                                        <p:tgtEl>
                                          <p:spTgt spid="5122"/>
                                        </p:tgtEl>
                                        <p:attrNameLst>
                                          <p:attrName>ppt_x</p:attrName>
                                        </p:attrNameLst>
                                      </p:cBhvr>
                                      <p:tavLst>
                                        <p:tav tm="0">
                                          <p:val>
                                            <p:strVal val="#ppt_x"/>
                                          </p:val>
                                        </p:tav>
                                        <p:tav tm="100000">
                                          <p:val>
                                            <p:strVal val="#ppt_x"/>
                                          </p:val>
                                        </p:tav>
                                      </p:tavLst>
                                    </p:anim>
                                    <p:anim calcmode="lin" valueType="num">
                                      <p:cBhvr>
                                        <p:cTn id="2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26132" y="1905000"/>
            <a:ext cx="7456108"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 Hoàn thành bảng về giá trị sử dụng của đất feralit và đất phù sa vào vở.</a:t>
            </a:r>
          </a:p>
        </p:txBody>
      </p:sp>
      <p:pic>
        <p:nvPicPr>
          <p:cNvPr id="22"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1827304465"/>
              </p:ext>
            </p:extLst>
          </p:nvPr>
        </p:nvGraphicFramePr>
        <p:xfrm>
          <a:off x="1238324" y="3079496"/>
          <a:ext cx="7443916" cy="3271139"/>
        </p:xfrm>
        <a:graphic>
          <a:graphicData uri="http://schemas.openxmlformats.org/drawingml/2006/table">
            <a:tbl>
              <a:tblPr firstRow="1" bandRow="1">
                <a:tableStyleId>{5C22544A-7EE6-4342-B048-85BDC9FD1C3A}</a:tableStyleId>
              </a:tblPr>
              <a:tblGrid>
                <a:gridCol w="1116587">
                  <a:extLst>
                    <a:ext uri="{9D8B030D-6E8A-4147-A177-3AD203B41FA5}">
                      <a16:colId xmlns:a16="http://schemas.microsoft.com/office/drawing/2014/main" val="20000"/>
                    </a:ext>
                  </a:extLst>
                </a:gridCol>
                <a:gridCol w="6327329">
                  <a:extLst>
                    <a:ext uri="{9D8B030D-6E8A-4147-A177-3AD203B41FA5}">
                      <a16:colId xmlns:a16="http://schemas.microsoft.com/office/drawing/2014/main" val="20001"/>
                    </a:ext>
                  </a:extLst>
                </a:gridCol>
              </a:tblGrid>
              <a:tr h="370840">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Nhóm đất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Bef>
                          <a:spcPts val="600"/>
                        </a:spcBef>
                        <a:spcAft>
                          <a:spcPts val="0"/>
                        </a:spcAft>
                      </a:pPr>
                      <a:r>
                        <a:rPr lang="vi-VN" sz="2000" b="1" dirty="0">
                          <a:effectLst/>
                          <a:latin typeface="Cambria" pitchFamily="18" charset="0"/>
                          <a:ea typeface="Cambria" pitchFamily="18" charset="0"/>
                          <a:cs typeface="Times New Roman"/>
                        </a:rPr>
                        <a:t>Giá trị sử dụng</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83259">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feralit</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lâm nghiệp: thích hợp phát triển rừng sản xuất.</a:t>
                      </a:r>
                    </a:p>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nông nghiệp: trồng các cây công nghiệp lâu năm, cây dược liệu và các loại cây ăn quả.</a:t>
                      </a:r>
                      <a:endParaRPr lang="vi-VN"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lnSpc>
                          <a:spcPct val="110000"/>
                        </a:lnSpc>
                        <a:spcBef>
                          <a:spcPts val="600"/>
                        </a:spcBef>
                        <a:spcAft>
                          <a:spcPts val="0"/>
                        </a:spcAft>
                      </a:pPr>
                      <a:r>
                        <a:rPr lang="vi-VN" sz="2000" dirty="0">
                          <a:effectLst/>
                          <a:latin typeface="Cambria" pitchFamily="18" charset="0"/>
                          <a:ea typeface="Cambria" pitchFamily="18" charset="0"/>
                          <a:cs typeface="Times New Roman"/>
                        </a:rPr>
                        <a:t>Đất </a:t>
                      </a:r>
                      <a:endParaRPr lang="en-US" sz="2000" dirty="0" smtClean="0">
                        <a:effectLst/>
                        <a:latin typeface="Cambria" pitchFamily="18" charset="0"/>
                        <a:ea typeface="Cambria" pitchFamily="18" charset="0"/>
                        <a:cs typeface="Times New Roman"/>
                      </a:endParaRPr>
                    </a:p>
                    <a:p>
                      <a:pPr algn="ctr">
                        <a:lnSpc>
                          <a:spcPct val="110000"/>
                        </a:lnSpc>
                        <a:spcBef>
                          <a:spcPts val="600"/>
                        </a:spcBef>
                        <a:spcAft>
                          <a:spcPts val="0"/>
                        </a:spcAft>
                      </a:pPr>
                      <a:r>
                        <a:rPr lang="vi-VN" sz="2000" dirty="0" smtClean="0">
                          <a:effectLst/>
                          <a:latin typeface="Cambria" pitchFamily="18" charset="0"/>
                          <a:ea typeface="Cambria" pitchFamily="18" charset="0"/>
                          <a:cs typeface="Times New Roman"/>
                        </a:rPr>
                        <a:t>phù </a:t>
                      </a:r>
                      <a:r>
                        <a:rPr lang="vi-VN" sz="2000" dirty="0">
                          <a:effectLst/>
                          <a:latin typeface="Cambria" pitchFamily="18" charset="0"/>
                          <a:ea typeface="Cambria" pitchFamily="18" charset="0"/>
                          <a:cs typeface="Times New Roman"/>
                        </a:rPr>
                        <a:t>sa</a:t>
                      </a:r>
                      <a:endParaRPr lang="en-US" sz="2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 </a:t>
                      </a:r>
                      <a:r>
                        <a:rPr lang="vi-VN" sz="2000" dirty="0" smtClean="0">
                          <a:effectLst/>
                          <a:latin typeface="Cambria" pitchFamily="18" charset="0"/>
                          <a:ea typeface="Cambria" pitchFamily="18" charset="0"/>
                          <a:cs typeface="Times New Roman"/>
                        </a:rPr>
                        <a:t>Trong nông nghiệp: sản xuất lương thực, cây công nghiệp hàng năm và cây ăn quả.</a:t>
                      </a:r>
                    </a:p>
                    <a:p>
                      <a:pPr algn="just">
                        <a:lnSpc>
                          <a:spcPct val="110000"/>
                        </a:lnSpc>
                        <a:spcBef>
                          <a:spcPts val="600"/>
                        </a:spcBef>
                        <a:spcAft>
                          <a:spcPts val="0"/>
                        </a:spcAft>
                      </a:pPr>
                      <a:r>
                        <a:rPr lang="en-US" sz="2000" dirty="0" smtClean="0">
                          <a:effectLst/>
                          <a:latin typeface="Cambria" pitchFamily="18" charset="0"/>
                          <a:ea typeface="Cambria" pitchFamily="18" charset="0"/>
                          <a:cs typeface="Times New Roman"/>
                        </a:rPr>
                        <a:t>-</a:t>
                      </a:r>
                      <a:r>
                        <a:rPr lang="vi-VN" sz="2000" dirty="0" smtClean="0">
                          <a:effectLst/>
                          <a:latin typeface="Cambria" pitchFamily="18" charset="0"/>
                          <a:ea typeface="Cambria" pitchFamily="18" charset="0"/>
                          <a:cs typeface="Times New Roman"/>
                        </a:rPr>
                        <a:t> Trong thủy sản: thuận lợi cho việc đánh bắt và nuôi trồng thủy sản.</a:t>
                      </a:r>
                      <a:endParaRPr lang="vi-VN" sz="20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1956137"/>
            <a:ext cx="7400378" cy="1015663"/>
          </a:xfrm>
          <a:prstGeom prst="rect">
            <a:avLst/>
          </a:prstGeom>
          <a:solidFill>
            <a:srgbClr val="BCFCD4"/>
          </a:solidFill>
          <a:ln w="12700">
            <a:solidFill>
              <a:srgbClr val="009900"/>
            </a:solidFill>
          </a:ln>
        </p:spPr>
        <p:txBody>
          <a:bodyPr wrap="square">
            <a:spAutoFit/>
          </a:bodyPr>
          <a:lstStyle/>
          <a:p>
            <a:pPr algn="just"/>
            <a:r>
              <a:rPr lang="en-US" sz="2000" i="1" dirty="0" smtClean="0">
                <a:solidFill>
                  <a:srgbClr val="FF0000"/>
                </a:solidFill>
                <a:latin typeface="Cambria" panose="02040503050406030204" pitchFamily="18" charset="0"/>
                <a:ea typeface="Cambria" panose="02040503050406030204" pitchFamily="18" charset="0"/>
              </a:rPr>
              <a:t>T</a:t>
            </a:r>
            <a:r>
              <a:rPr lang="vi-VN" sz="2000" i="1" dirty="0" smtClean="0">
                <a:solidFill>
                  <a:srgbClr val="FF0000"/>
                </a:solidFill>
                <a:latin typeface="Cambria" panose="02040503050406030204" pitchFamily="18" charset="0"/>
                <a:ea typeface="Cambria" panose="02040503050406030204" pitchFamily="18" charset="0"/>
              </a:rPr>
              <a:t>ìm </a:t>
            </a:r>
            <a:r>
              <a:rPr lang="vi-VN" sz="2000" i="1" dirty="0">
                <a:solidFill>
                  <a:srgbClr val="FF0000"/>
                </a:solidFill>
                <a:latin typeface="Cambria" panose="02040503050406030204" pitchFamily="18" charset="0"/>
                <a:ea typeface="Cambria" panose="02040503050406030204" pitchFamily="18" charset="0"/>
              </a:rPr>
              <a:t>hiểu </a:t>
            </a:r>
            <a:r>
              <a:rPr lang="vi-VN" sz="2000" i="1" dirty="0" smtClean="0">
                <a:solidFill>
                  <a:srgbClr val="FF0000"/>
                </a:solidFill>
                <a:latin typeface="Cambria" panose="02040503050406030204" pitchFamily="18" charset="0"/>
                <a:ea typeface="Cambria" panose="02040503050406030204" pitchFamily="18" charset="0"/>
              </a:rPr>
              <a:t>về </a:t>
            </a:r>
            <a:r>
              <a:rPr lang="vi-VN" sz="2000" i="1" dirty="0">
                <a:solidFill>
                  <a:srgbClr val="FF0000"/>
                </a:solidFill>
                <a:latin typeface="Cambria" panose="02040503050406030204" pitchFamily="18" charset="0"/>
                <a:ea typeface="Cambria" panose="02040503050406030204" pitchFamily="18" charset="0"/>
              </a:rPr>
              <a:t>tài nguyên đất ở địa phương </a:t>
            </a:r>
            <a:r>
              <a:rPr lang="vi-VN" sz="2000" i="1" dirty="0" smtClean="0">
                <a:solidFill>
                  <a:srgbClr val="FF0000"/>
                </a:solidFill>
                <a:latin typeface="Cambria" panose="02040503050406030204" pitchFamily="18" charset="0"/>
                <a:ea typeface="Cambria" panose="02040503050406030204" pitchFamily="18" charset="0"/>
              </a:rPr>
              <a:t>nơi </a:t>
            </a:r>
            <a:r>
              <a:rPr lang="vi-VN" sz="2000" i="1" dirty="0">
                <a:solidFill>
                  <a:srgbClr val="FF0000"/>
                </a:solidFill>
                <a:latin typeface="Cambria" panose="02040503050406030204" pitchFamily="18" charset="0"/>
                <a:ea typeface="Cambria" panose="02040503050406030204" pitchFamily="18" charset="0"/>
              </a:rPr>
              <a:t>em sinh sống và viết một báo cáo ngắn về </a:t>
            </a:r>
            <a:r>
              <a:rPr lang="en-US" sz="2000" i="1" dirty="0" smtClean="0">
                <a:solidFill>
                  <a:srgbClr val="FF0000"/>
                </a:solidFill>
                <a:latin typeface="Cambria" panose="02040503050406030204" pitchFamily="18" charset="0"/>
                <a:ea typeface="Cambria" panose="02040503050406030204" pitchFamily="18" charset="0"/>
              </a:rPr>
              <a:t>n</a:t>
            </a:r>
            <a:r>
              <a:rPr lang="vi-VN" sz="2000" i="1" dirty="0" smtClean="0">
                <a:solidFill>
                  <a:srgbClr val="FF0000"/>
                </a:solidFill>
                <a:latin typeface="Cambria" panose="02040503050406030204" pitchFamily="18" charset="0"/>
                <a:ea typeface="Cambria" panose="02040503050406030204" pitchFamily="18" charset="0"/>
              </a:rPr>
              <a:t>hóm </a:t>
            </a:r>
            <a:r>
              <a:rPr lang="vi-VN" sz="2000" i="1" dirty="0">
                <a:solidFill>
                  <a:srgbClr val="FF0000"/>
                </a:solidFill>
                <a:latin typeface="Cambria" panose="02040503050406030204" pitchFamily="18" charset="0"/>
                <a:ea typeface="Cambria" panose="02040503050406030204" pitchFamily="18" charset="0"/>
              </a:rPr>
              <a:t>đất chủ yếu ở địa phương và giá trị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sử dụng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0973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286422" y="3287640"/>
            <a:ext cx="7400378" cy="3113160"/>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b="1" dirty="0" smtClean="0">
                <a:solidFill>
                  <a:srgbClr val="0D30DD"/>
                </a:solidFill>
                <a:latin typeface="Cambria" pitchFamily="18" charset="0"/>
                <a:ea typeface="Cambria" pitchFamily="18" charset="0"/>
                <a:cs typeface="Times New Roman"/>
              </a:rPr>
              <a:t>TÀI NGUYÊN ĐẤT Ở TPHCM</a:t>
            </a:r>
          </a:p>
          <a:p>
            <a:pPr algn="just">
              <a:lnSpc>
                <a:spcPct val="115000"/>
              </a:lnSpc>
              <a:spcBef>
                <a:spcPts val="600"/>
              </a:spcBef>
              <a:spcAft>
                <a:spcPts val="0"/>
              </a:spcAft>
            </a:pPr>
            <a:r>
              <a:rPr lang="vi-VN" b="1" dirty="0">
                <a:latin typeface="Cambria" pitchFamily="18" charset="0"/>
                <a:ea typeface="Cambria" pitchFamily="18" charset="0"/>
                <a:cs typeface="Times New Roman"/>
              </a:rPr>
              <a:t> - Đất xám phù sa </a:t>
            </a:r>
            <a:r>
              <a:rPr lang="vi-VN" b="1" dirty="0" smtClean="0">
                <a:latin typeface="Cambria" pitchFamily="18" charset="0"/>
                <a:ea typeface="Cambria" pitchFamily="18" charset="0"/>
                <a:cs typeface="Times New Roman"/>
              </a:rPr>
              <a:t>cổ</a:t>
            </a:r>
            <a:r>
              <a:rPr lang="en-US" b="1" dirty="0" smtClean="0">
                <a:latin typeface="Cambria" pitchFamily="18" charset="0"/>
                <a:ea typeface="Cambria" pitchFamily="18" charset="0"/>
                <a:cs typeface="Times New Roman"/>
              </a:rPr>
              <a:t>:</a:t>
            </a:r>
            <a:r>
              <a:rPr lang="vi-VN" b="1"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tuy </a:t>
            </a:r>
            <a:r>
              <a:rPr lang="vi-VN" dirty="0">
                <a:latin typeface="Cambria" pitchFamily="18" charset="0"/>
                <a:ea typeface="Cambria" pitchFamily="18" charset="0"/>
                <a:cs typeface="Times New Roman"/>
              </a:rPr>
              <a:t>nghèo dinh dưỡng nhưng đất có tầng dày nên thích hợp cho việc trồng cây công nghiệp hàng năm, cây thực phẩm…, có khả năng cho năng suất và hiệu quả kinh tế cao, nếu áp dụng biện pháp luân canh, thâm canh tốt. Nền đất xám phù hợp đối với sử dụng bố trí các công trình xây dựng cơ bản.</a:t>
            </a:r>
          </a:p>
          <a:p>
            <a:pPr algn="just">
              <a:lnSpc>
                <a:spcPct val="115000"/>
              </a:lnSpc>
              <a:spcBef>
                <a:spcPts val="600"/>
              </a:spcBef>
              <a:spcAft>
                <a:spcPts val="0"/>
              </a:spcAft>
            </a:pPr>
            <a:r>
              <a:rPr lang="vi-VN" b="1" dirty="0" smtClean="0">
                <a:latin typeface="Cambria" pitchFamily="18" charset="0"/>
                <a:ea typeface="Cambria" pitchFamily="18" charset="0"/>
                <a:cs typeface="Times New Roman"/>
              </a:rPr>
              <a:t>- </a:t>
            </a:r>
            <a:r>
              <a:rPr lang="vi-VN" b="1" dirty="0">
                <a:latin typeface="Cambria" pitchFamily="18" charset="0"/>
                <a:ea typeface="Cambria" pitchFamily="18" charset="0"/>
                <a:cs typeface="Times New Roman"/>
              </a:rPr>
              <a:t>Đất phù </a:t>
            </a:r>
            <a:r>
              <a:rPr lang="vi-VN" b="1" dirty="0" smtClean="0">
                <a:latin typeface="Cambria" pitchFamily="18" charset="0"/>
                <a:ea typeface="Cambria" pitchFamily="18" charset="0"/>
                <a:cs typeface="Times New Roman"/>
              </a:rPr>
              <a:t>sa</a:t>
            </a:r>
            <a:r>
              <a:rPr lang="en-US" b="1" dirty="0" smtClean="0">
                <a:latin typeface="Cambria" pitchFamily="18" charset="0"/>
                <a:ea typeface="Cambria" pitchFamily="18" charset="0"/>
                <a:cs typeface="Times New Roman"/>
              </a:rPr>
              <a:t>:</a:t>
            </a:r>
            <a:r>
              <a:rPr lang="vi-VN" b="1"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được </a:t>
            </a:r>
            <a:r>
              <a:rPr lang="vi-VN" dirty="0">
                <a:latin typeface="Cambria" pitchFamily="18" charset="0"/>
                <a:ea typeface="Cambria" pitchFamily="18" charset="0"/>
                <a:cs typeface="Times New Roman"/>
              </a:rPr>
              <a:t>khai thác để trồng </a:t>
            </a:r>
            <a:r>
              <a:rPr lang="vi-VN" dirty="0" smtClean="0">
                <a:latin typeface="Cambria" pitchFamily="18" charset="0"/>
                <a:ea typeface="Cambria" pitchFamily="18" charset="0"/>
                <a:cs typeface="Times New Roman"/>
              </a:rPr>
              <a:t>lúa</a:t>
            </a:r>
            <a:r>
              <a:rPr lang="en-US" dirty="0" smtClean="0">
                <a:latin typeface="Cambria" pitchFamily="18" charset="0"/>
                <a:ea typeface="Cambria" pitchFamily="18" charset="0"/>
                <a:cs typeface="Times New Roman"/>
              </a:rPr>
              <a:t>, </a:t>
            </a:r>
            <a:r>
              <a:rPr lang="vi-VN" dirty="0" smtClean="0">
                <a:latin typeface="Cambria" pitchFamily="18" charset="0"/>
                <a:ea typeface="Cambria" pitchFamily="18" charset="0"/>
                <a:cs typeface="Times New Roman"/>
              </a:rPr>
              <a:t>trồng </a:t>
            </a:r>
            <a:r>
              <a:rPr lang="vi-VN" dirty="0">
                <a:latin typeface="Cambria" pitchFamily="18" charset="0"/>
                <a:ea typeface="Cambria" pitchFamily="18" charset="0"/>
                <a:cs typeface="Times New Roman"/>
              </a:rPr>
              <a:t>mía, dứa (thơm) hay lạc (đậu phộng) phụ thuộc vào mức độ cải tạo đất. Đất phù sa thích hợp cho việc trồng lúa, đất mặn đang khai thác để trồng rừng, đặc biệt là đước.</a:t>
            </a:r>
            <a:endParaRPr lang="en-US"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3" dur="500"/>
                                        <p:tgtEl>
                                          <p:spTgt spid="2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28" dur="500"/>
                                        <p:tgtEl>
                                          <p:spTgt spid="2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kiến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đã</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học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a:solidFill>
                  <a:srgbClr val="FF0000"/>
                </a:solidFill>
                <a:latin typeface="Cambria" panose="02040503050406030204" pitchFamily="18" charset="0"/>
                <a:ea typeface="Cambria" panose="02040503050406030204" pitchFamily="18" charset="0"/>
              </a:rPr>
              <a:t>t</a:t>
            </a:r>
            <a:r>
              <a:rPr lang="vi-VN" sz="2200" i="1" dirty="0" smtClean="0">
                <a:solidFill>
                  <a:srgbClr val="FF0000"/>
                </a:solidFill>
                <a:latin typeface="Cambria" panose="02040503050406030204" pitchFamily="18" charset="0"/>
                <a:ea typeface="Cambria" panose="02040503050406030204" pitchFamily="18" charset="0"/>
              </a:rPr>
              <a: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là gì? </a:t>
            </a:r>
            <a:r>
              <a:rPr lang="vi-VN" sz="2200" i="1" dirty="0" smtClean="0">
                <a:solidFill>
                  <a:srgbClr val="FF0000"/>
                </a:solidFill>
                <a:latin typeface="Cambria" panose="02040503050406030204" pitchFamily="18" charset="0"/>
                <a:ea typeface="Cambria" panose="02040503050406030204" pitchFamily="18" charset="0"/>
              </a:rPr>
              <a:t>Những </a:t>
            </a:r>
            <a:r>
              <a:rPr lang="vi-VN" sz="2200" i="1" dirty="0">
                <a:solidFill>
                  <a:srgbClr val="FF0000"/>
                </a:solidFill>
                <a:latin typeface="Cambria" panose="02040503050406030204" pitchFamily="18" charset="0"/>
                <a:ea typeface="Cambria" panose="02040503050406030204" pitchFamily="18" charset="0"/>
              </a:rPr>
              <a:t>nhân tố nào đã tác động đất sự hình thành </a:t>
            </a:r>
            <a:r>
              <a:rPr lang="vi-VN" sz="2200" i="1" dirty="0" smtClean="0">
                <a:solidFill>
                  <a:srgbClr val="FF0000"/>
                </a:solidFill>
                <a:latin typeface="Cambria" panose="02040503050406030204" pitchFamily="18" charset="0"/>
                <a:ea typeface="Cambria" panose="02040503050406030204" pitchFamily="18" charset="0"/>
              </a:rPr>
              <a:t>th</a:t>
            </a:r>
            <a:r>
              <a:rPr lang="en-US" sz="2200" i="1" dirty="0" smtClean="0">
                <a:solidFill>
                  <a:srgbClr val="FF0000"/>
                </a:solidFill>
                <a:latin typeface="Cambria" panose="02040503050406030204" pitchFamily="18" charset="0"/>
                <a:ea typeface="Cambria" panose="02040503050406030204" pitchFamily="18" charset="0"/>
              </a:rPr>
              <a:t>ổ</a:t>
            </a:r>
            <a:r>
              <a:rPr lang="vi-VN"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nhưỡng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230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Thổ </a:t>
            </a:r>
            <a:r>
              <a:rPr lang="vi-VN" sz="2200" dirty="0">
                <a:latin typeface="Cambria" pitchFamily="18" charset="0"/>
                <a:ea typeface="Cambria" pitchFamily="18" charset="0"/>
              </a:rPr>
              <a:t>nhưỡng là lớp vật chất mỏng, vụn bở, bao phủ trên bề mặt các lục địa và đảo, được đặc trưng bởi độ phì.</a:t>
            </a:r>
          </a:p>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Các </a:t>
            </a:r>
            <a:r>
              <a:rPr lang="vi-VN" sz="2200" dirty="0">
                <a:latin typeface="Cambria" pitchFamily="18" charset="0"/>
                <a:ea typeface="Cambria" pitchFamily="18" charset="0"/>
              </a:rPr>
              <a:t>nhân tố hình thành đất ở nước ta: đá mẹ, khí hậu, sinh vật, địa hình, thời gian, con người.</a:t>
            </a: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311232"/>
            <a:ext cx="3528125" cy="22818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Cày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nghiệp</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nhưỡng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thổ nhưỡng nước ta mang tính chất nhiệt đới </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gió </a:t>
            </a:r>
            <a:r>
              <a:rPr lang="vi-VN" sz="2200" i="1" dirty="0">
                <a:solidFill>
                  <a:srgbClr val="FF0000"/>
                </a:solidFill>
                <a:latin typeface="Cambria" panose="02040503050406030204" pitchFamily="18" charset="0"/>
                <a:ea typeface="Cambria" panose="02040503050406030204" pitchFamily="18" charset="0"/>
              </a:rPr>
              <a:t>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76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59991"/>
            <a:ext cx="3657601" cy="329320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Ở khu vực nhiệt đới ẩm gió mùa, quá trình phong hoá diễn ra với cường độ mạnh.</a:t>
            </a:r>
          </a:p>
          <a:p>
            <a:pPr algn="just">
              <a:spcBef>
                <a:spcPts val="600"/>
              </a:spcBef>
              <a:spcAft>
                <a:spcPts val="0"/>
              </a:spcAft>
            </a:pPr>
            <a:r>
              <a:rPr lang="vi-VN" sz="2200" dirty="0">
                <a:latin typeface="Cambria" pitchFamily="18" charset="0"/>
                <a:ea typeface="Cambria" pitchFamily="18" charset="0"/>
              </a:rPr>
              <a:t>- Lượng mưa tập trung theo mùa rửa trôi các chất badơ dễ tan đồng thời tích tụ oxit sắt và oxit nhôm.</a:t>
            </a:r>
          </a:p>
          <a:p>
            <a:pPr algn="just">
              <a:spcBef>
                <a:spcPts val="600"/>
              </a:spcBef>
              <a:spcAft>
                <a:spcPts val="0"/>
              </a:spcAft>
            </a:pPr>
            <a:r>
              <a:rPr lang="vi-VN" sz="2200" dirty="0">
                <a:latin typeface="Cambria" pitchFamily="18" charset="0"/>
                <a:ea typeface="Cambria" pitchFamily="18" charset="0"/>
              </a:rPr>
              <a:t>- Một số nơi mất đi lớp phủ thực vật.</a:t>
            </a:r>
          </a:p>
        </p:txBody>
      </p:sp>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lớp</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phủ</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mưa</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2660" y="1339096"/>
            <a:ext cx="3496539" cy="22539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1803" y="4036730"/>
            <a:ext cx="3487395" cy="22233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684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9.3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n</a:t>
            </a:r>
            <a:r>
              <a:rPr lang="vi-VN" sz="2100" i="1" dirty="0" smtClean="0">
                <a:solidFill>
                  <a:srgbClr val="FF0000"/>
                </a:solidFill>
                <a:latin typeface="Cambria" panose="02040503050406030204" pitchFamily="18" charset="0"/>
                <a:ea typeface="Cambria" panose="02040503050406030204" pitchFamily="18" charset="0"/>
              </a:rPr>
              <a:t>êu </a:t>
            </a:r>
            <a:r>
              <a:rPr lang="vi-VN" sz="2100" i="1" dirty="0">
                <a:solidFill>
                  <a:srgbClr val="FF0000"/>
                </a:solidFill>
                <a:latin typeface="Cambria" panose="02040503050406030204" pitchFamily="18" charset="0"/>
                <a:ea typeface="Cambria" panose="02040503050406030204" pitchFamily="18" charset="0"/>
              </a:rPr>
              <a:t>biểu hiện của tính chất nhiệt đới gió mùa của lớp phủ thổ nhưỡng</a:t>
            </a:r>
            <a:r>
              <a:rPr lang="vi-VN" sz="2100" i="1" dirty="0" smtClean="0">
                <a:solidFill>
                  <a:srgbClr val="FF0000"/>
                </a:solidFill>
                <a:latin typeface="Cambria" panose="02040503050406030204" pitchFamily="18" charset="0"/>
                <a:ea typeface="Cambria" panose="02040503050406030204" pitchFamily="18" charset="0"/>
              </a:rPr>
              <a:t>.</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Kể tên các nhóm đất chính ở nước </a:t>
            </a:r>
            <a:r>
              <a:rPr lang="vi-VN" sz="2100" i="1" dirty="0" smtClean="0">
                <a:solidFill>
                  <a:srgbClr val="FF0000"/>
                </a:solidFill>
                <a:latin typeface="Cambria" panose="02040503050406030204" pitchFamily="18" charset="0"/>
                <a:ea typeface="Cambria" panose="02040503050406030204" pitchFamily="18" charset="0"/>
              </a:rPr>
              <a:t>ta</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7787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Biểu</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hiện</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a:t>
            </a:r>
            <a:r>
              <a:rPr lang="vi-VN" sz="2000" dirty="0" smtClean="0">
                <a:latin typeface="Cambria" pitchFamily="18" charset="0"/>
                <a:ea typeface="Cambria" pitchFamily="18" charset="0"/>
              </a:rPr>
              <a:t> </a:t>
            </a:r>
            <a:r>
              <a:rPr lang="vi-VN" sz="2000" dirty="0">
                <a:latin typeface="Cambria" pitchFamily="18" charset="0"/>
                <a:ea typeface="Cambria" pitchFamily="18" charset="0"/>
              </a:rPr>
              <a:t>Lớp thổ nhưỡng dày.</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Quá </a:t>
            </a:r>
            <a:r>
              <a:rPr lang="vi-VN" sz="2000" dirty="0">
                <a:latin typeface="Cambria" pitchFamily="18" charset="0"/>
                <a:ea typeface="Cambria" pitchFamily="18" charset="0"/>
              </a:rPr>
              <a:t>trình feralit là quá trình hình thành đất đặc trưng của nước ta.</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Đất </a:t>
            </a:r>
            <a:r>
              <a:rPr lang="vi-VN" sz="2000" dirty="0">
                <a:latin typeface="Cambria" pitchFamily="18" charset="0"/>
                <a:ea typeface="Cambria" pitchFamily="18" charset="0"/>
              </a:rPr>
              <a:t>feralit thường bị rửa trôi, xói mòn mạnh</a:t>
            </a:r>
            <a:r>
              <a:rPr lang="vi-VN"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en-US" sz="2000" dirty="0" smtClean="0">
                <a:latin typeface="Cambria" pitchFamily="18" charset="0"/>
                <a:ea typeface="Cambria" pitchFamily="18" charset="0"/>
              </a:rPr>
              <a:t>- </a:t>
            </a:r>
            <a:r>
              <a:rPr lang="en-US" sz="2000" dirty="0">
                <a:latin typeface="Cambria" pitchFamily="18" charset="0"/>
                <a:ea typeface="Cambria" pitchFamily="18" charset="0"/>
              </a:rPr>
              <a:t>C</a:t>
            </a:r>
            <a:r>
              <a:rPr lang="vi-VN" sz="2000" dirty="0" smtClean="0">
                <a:latin typeface="Cambria" pitchFamily="18" charset="0"/>
                <a:ea typeface="Cambria" pitchFamily="18" charset="0"/>
              </a:rPr>
              <a:t>ó </a:t>
            </a:r>
            <a:r>
              <a:rPr lang="vi-VN" sz="2000" dirty="0">
                <a:latin typeface="Cambria" pitchFamily="18" charset="0"/>
                <a:ea typeface="Cambria" pitchFamily="18" charset="0"/>
              </a:rPr>
              <a:t>3 nhóm đất </a:t>
            </a:r>
            <a:r>
              <a:rPr lang="vi-VN" sz="2000" dirty="0" smtClean="0">
                <a:latin typeface="Cambria" pitchFamily="18" charset="0"/>
                <a:ea typeface="Cambria" pitchFamily="18" charset="0"/>
              </a:rPr>
              <a:t>chính:</a:t>
            </a: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đất </a:t>
            </a:r>
            <a:r>
              <a:rPr lang="vi-VN" sz="2000" dirty="0">
                <a:latin typeface="Cambria" pitchFamily="18" charset="0"/>
                <a:ea typeface="Cambria" pitchFamily="18" charset="0"/>
              </a:rPr>
              <a:t>feralit, đất phù sa và đất mùn núi cao.</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3642" y="1295399"/>
            <a:ext cx="3631757" cy="5306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061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8"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438400"/>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Lớp phủ thổ nhưỡng dày.</a:t>
            </a:r>
          </a:p>
          <a:p>
            <a:pPr algn="just">
              <a:spcBef>
                <a:spcPts val="600"/>
              </a:spcBef>
              <a:spcAft>
                <a:spcPts val="0"/>
              </a:spcAft>
            </a:pPr>
            <a:r>
              <a:rPr lang="vi-VN" sz="2400" dirty="0">
                <a:latin typeface="Cambria" pitchFamily="18" charset="0"/>
                <a:ea typeface="Cambria" pitchFamily="18" charset="0"/>
              </a:rPr>
              <a:t>- Quá trình feralit là quá trình hình thành đất đặc trưng của nước ta.</a:t>
            </a:r>
          </a:p>
          <a:p>
            <a:pPr algn="just">
              <a:spcBef>
                <a:spcPts val="600"/>
              </a:spcBef>
              <a:spcAft>
                <a:spcPts val="0"/>
              </a:spcAft>
            </a:pPr>
            <a:r>
              <a:rPr lang="vi-VN" sz="2400" dirty="0">
                <a:latin typeface="Cambria" pitchFamily="18" charset="0"/>
                <a:ea typeface="Cambria" pitchFamily="18" charset="0"/>
              </a:rPr>
              <a:t>- Đất feralit thường bị rửa trôi, xói mòn mạnh.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THỔ </a:t>
            </a:r>
            <a:r>
              <a:rPr lang="vi-VN" sz="2400" b="1" dirty="0">
                <a:solidFill>
                  <a:srgbClr val="0D30DD"/>
                </a:solidFill>
                <a:latin typeface="Cambria" pitchFamily="18" charset="0"/>
              </a:rPr>
              <a:t>NHƯỠNG</a:t>
            </a:r>
          </a:p>
        </p:txBody>
      </p:sp>
    </p:spTree>
    <p:extLst>
      <p:ext uri="{BB962C8B-B14F-4D97-AF65-F5344CB8AC3E}">
        <p14:creationId xmlns:p14="http://schemas.microsoft.com/office/powerpoint/2010/main" val="195318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 </a:t>
            </a:r>
            <a:endParaRPr lang="en-US" sz="2400" b="1" dirty="0">
              <a:solidFill>
                <a:srgbClr val="0D30DD"/>
              </a:solidFill>
              <a:latin typeface="Cambria" pitchFamily="18" charset="0"/>
            </a:endParaRPr>
          </a:p>
        </p:txBody>
      </p:sp>
      <p:sp>
        <p:nvSpPr>
          <p:cNvPr id="22" name="Rectangle 21"/>
          <p:cNvSpPr/>
          <p:nvPr/>
        </p:nvSpPr>
        <p:spPr>
          <a:xfrm>
            <a:off x="228600" y="1295400"/>
            <a:ext cx="86106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15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9.3, </a:t>
            </a:r>
            <a:r>
              <a:rPr lang="en-US" sz="1850" i="1" dirty="0" err="1" smtClean="0">
                <a:solidFill>
                  <a:srgbClr val="FF0000"/>
                </a:solidFill>
                <a:latin typeface="Cambria" panose="02040503050406030204" pitchFamily="18" charset="0"/>
                <a:ea typeface="Cambria" panose="02040503050406030204" pitchFamily="18" charset="0"/>
              </a:rPr>
              <a:t>các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ảnh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a:t>
            </a:r>
          </a:p>
          <a:p>
            <a:pPr algn="just"/>
            <a:r>
              <a:rPr lang="en-US" sz="1850" i="1" dirty="0" smtClean="0">
                <a:solidFill>
                  <a:srgbClr val="FF0000"/>
                </a:solidFill>
                <a:latin typeface="Cambria" panose="02040503050406030204" pitchFamily="18" charset="0"/>
                <a:ea typeface="Cambria" panose="02040503050406030204" pitchFamily="18" charset="0"/>
              </a:rPr>
              <a:t> -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n</a:t>
            </a:r>
            <a:r>
              <a:rPr lang="vi-VN" sz="1850" i="1" dirty="0" smtClean="0">
                <a:solidFill>
                  <a:srgbClr val="FF0000"/>
                </a:solidFill>
                <a:latin typeface="Cambria" panose="02040503050406030204" pitchFamily="18" charset="0"/>
                <a:ea typeface="Cambria" panose="02040503050406030204" pitchFamily="18" charset="0"/>
              </a:rPr>
              <a:t>hóm </a:t>
            </a:r>
            <a:r>
              <a:rPr lang="vi-VN" sz="1850" i="1" dirty="0">
                <a:solidFill>
                  <a:srgbClr val="FF0000"/>
                </a:solidFill>
                <a:latin typeface="Cambria" panose="02040503050406030204" pitchFamily="18" charset="0"/>
                <a:ea typeface="Cambria" panose="02040503050406030204" pitchFamily="18" charset="0"/>
              </a:rPr>
              <a:t>đất feralit chiếm diện tích bao nhiêu? Xác định sự phân bố nhóm đất feralit trên bản đồ</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Trình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bày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đặc</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điểm</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của </a:t>
            </a:r>
            <a:r>
              <a:rPr lang="vi-VN" sz="1850" i="1" dirty="0">
                <a:solidFill>
                  <a:srgbClr val="FF0000"/>
                </a:solidFill>
                <a:latin typeface="Cambria" panose="02040503050406030204" pitchFamily="18" charset="0"/>
                <a:ea typeface="Cambria" panose="02040503050406030204" pitchFamily="18" charset="0"/>
              </a:rPr>
              <a:t>nhóm đất </a:t>
            </a:r>
            <a:r>
              <a:rPr lang="vi-VN" sz="1850" i="1" dirty="0"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a:t>
            </a:r>
            <a:r>
              <a:rPr lang="vi-VN" sz="1850" i="1" dirty="0" smtClean="0">
                <a:solidFill>
                  <a:srgbClr val="FF0000"/>
                </a:solidFill>
                <a:latin typeface="Cambria" panose="02040503050406030204" pitchFamily="18" charset="0"/>
                <a:ea typeface="Cambria" panose="02040503050406030204" pitchFamily="18" charset="0"/>
              </a:rPr>
              <a:t>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Phân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tích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trị</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sử</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dụng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của</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nhóm</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feralit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trong </a:t>
            </a:r>
            <a:r>
              <a:rPr lang="vi-VN" sz="1850" i="1" dirty="0">
                <a:solidFill>
                  <a:srgbClr val="FF0000"/>
                </a:solidFill>
                <a:latin typeface="Cambria" panose="02040503050406030204" pitchFamily="18" charset="0"/>
                <a:ea typeface="Cambria" panose="02040503050406030204" pitchFamily="18" charset="0"/>
              </a:rPr>
              <a:t>sản xuất nông</a:t>
            </a:r>
            <a:r>
              <a:rPr lang="vi-VN" sz="1850" i="1" dirty="0" smtClean="0">
                <a:solidFill>
                  <a:srgbClr val="FF0000"/>
                </a:solidFill>
                <a:latin typeface="Cambria" panose="02040503050406030204" pitchFamily="18" charset="0"/>
                <a:ea typeface="Cambria" panose="02040503050406030204" pitchFamily="18" charset="0"/>
              </a:rPr>
              <a: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lâm </a:t>
            </a:r>
            <a:r>
              <a:rPr lang="vi-VN" sz="1850" i="1" dirty="0">
                <a:solidFill>
                  <a:srgbClr val="FF0000"/>
                </a:solidFill>
                <a:latin typeface="Cambria" panose="02040503050406030204" pitchFamily="18" charset="0"/>
                <a:ea typeface="Cambria" panose="02040503050406030204" pitchFamily="18" charset="0"/>
              </a:rPr>
              <a:t>nghiệp</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3, 4: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a:t>
            </a:r>
            <a:r>
              <a:rPr lang="vi-VN" sz="1850" i="1" dirty="0" smtClean="0">
                <a:solidFill>
                  <a:srgbClr val="FF0000"/>
                </a:solidFill>
                <a:latin typeface="Cambria" panose="02040503050406030204" pitchFamily="18" charset="0"/>
                <a:ea typeface="Cambria" panose="02040503050406030204" pitchFamily="18" charset="0"/>
              </a:rPr>
              <a:t>đất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chiếm </a:t>
            </a:r>
            <a:r>
              <a:rPr lang="vi-VN" sz="1850" i="1" dirty="0">
                <a:solidFill>
                  <a:srgbClr val="FF0000"/>
                </a:solidFill>
                <a:latin typeface="Cambria" panose="02040503050406030204" pitchFamily="18" charset="0"/>
                <a:ea typeface="Cambria" panose="02040503050406030204" pitchFamily="18" charset="0"/>
              </a:rPr>
              <a:t>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Phân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tích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giá</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phù</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sa</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trong sản xuất </a:t>
            </a:r>
            <a:r>
              <a:rPr lang="vi-VN" sz="1850" i="1" dirty="0" smtClean="0">
                <a:solidFill>
                  <a:srgbClr val="FF0000"/>
                </a:solidFill>
                <a:latin typeface="Cambria" panose="02040503050406030204" pitchFamily="18" charset="0"/>
                <a:ea typeface="Cambria" panose="02040503050406030204" pitchFamily="18" charset="0"/>
              </a:rPr>
              <a:t>nông</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smtClean="0">
                <a:solidFill>
                  <a:srgbClr val="FF0000"/>
                </a:solidFill>
                <a:latin typeface="Cambria" panose="02040503050406030204" pitchFamily="18" charset="0"/>
                <a:ea typeface="Cambria" panose="02040503050406030204" pitchFamily="18" charset="0"/>
              </a:rPr>
              <a:t>nghiệp</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thủy</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sản</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a:t>
            </a:r>
            <a:r>
              <a:rPr lang="en-US" sz="1850" b="1" dirty="0">
                <a:solidFill>
                  <a:srgbClr val="00B050"/>
                </a:solidFill>
                <a:latin typeface="Cambria" panose="02040503050406030204" pitchFamily="18" charset="0"/>
                <a:ea typeface="Cambria" panose="02040503050406030204" pitchFamily="18" charset="0"/>
              </a:rPr>
              <a:t>NHÓM </a:t>
            </a:r>
            <a:r>
              <a:rPr lang="en-US" sz="1850" b="1" dirty="0" smtClean="0">
                <a:solidFill>
                  <a:srgbClr val="00B050"/>
                </a:solidFill>
                <a:latin typeface="Cambria" panose="02040503050406030204" pitchFamily="18" charset="0"/>
                <a:ea typeface="Cambria" panose="02040503050406030204" pitchFamily="18" charset="0"/>
              </a:rPr>
              <a:t>5, 6: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9.3, </a:t>
            </a:r>
            <a:r>
              <a:rPr lang="en-US" sz="1850" i="1" dirty="0" err="1">
                <a:solidFill>
                  <a:srgbClr val="FF0000"/>
                </a:solidFill>
                <a:latin typeface="Cambria" panose="02040503050406030204" pitchFamily="18" charset="0"/>
                <a:ea typeface="Cambria" panose="02040503050406030204" pitchFamily="18" charset="0"/>
              </a:rPr>
              <a:t>các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ảnh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a:t>
            </a:r>
          </a:p>
          <a:p>
            <a:pPr algn="just"/>
            <a:r>
              <a:rPr lang="en-US" sz="1850" i="1" dirty="0">
                <a:solidFill>
                  <a:srgbClr val="FF0000"/>
                </a:solidFill>
                <a:latin typeface="Cambria" panose="02040503050406030204" pitchFamily="18" charset="0"/>
                <a:ea typeface="Cambria" panose="02040503050406030204" pitchFamily="18" charset="0"/>
              </a:rPr>
              <a:t> -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n</a:t>
            </a:r>
            <a:r>
              <a:rPr lang="vi-VN" sz="1850" i="1" dirty="0">
                <a:solidFill>
                  <a:srgbClr val="FF0000"/>
                </a:solidFill>
                <a:latin typeface="Cambria" panose="02040503050406030204" pitchFamily="18" charset="0"/>
                <a:ea typeface="Cambria" panose="02040503050406030204" pitchFamily="18" charset="0"/>
              </a:rPr>
              <a:t>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chiếm diện tích bao nhiêu? Xác định sự phân bố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trên bản đồ.</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Trình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bày</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đặc</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điểm</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của nhóm đất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giá</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trị</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sử</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dụng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của</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nhóm</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đất</a:t>
            </a:r>
            <a:r>
              <a:rPr lang="en-US" sz="1850" i="1" dirty="0">
                <a:solidFill>
                  <a:srgbClr val="FF0000"/>
                </a:solidFill>
                <a:latin typeface="Cambria" panose="02040503050406030204" pitchFamily="18" charset="0"/>
                <a:ea typeface="Cambria" panose="02040503050406030204" pitchFamily="18" charset="0"/>
              </a:rPr>
              <a:t> </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mùn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núi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cao</a:t>
            </a:r>
            <a:r>
              <a:rPr lang="en-US" sz="1850" i="1" dirty="0" smtClean="0">
                <a:solidFill>
                  <a:srgbClr val="FF0000"/>
                </a:solidFill>
                <a:latin typeface="Cambria" panose="02040503050406030204" pitchFamily="18" charset="0"/>
                <a:ea typeface="Cambria" panose="02040503050406030204" pitchFamily="18" charset="0"/>
              </a:rPr>
              <a:t>.</a:t>
            </a:r>
            <a:endParaRPr lang="en-US" sz="185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1397386"/>
            <a:ext cx="762000" cy="713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22">
                                            <p:txEl>
                                              <p:pRg st="13" end="13"/>
                                            </p:txEl>
                                          </p:spTgt>
                                        </p:tgtEl>
                                        <p:attrNameLst>
                                          <p:attrName>style.visibility</p:attrName>
                                        </p:attrNameLst>
                                      </p:cBhvr>
                                      <p:to>
                                        <p:strVal val="visible"/>
                                      </p:to>
                                    </p:set>
                                    <p:animEffect transition="in" filter="randombar(horizontal)">
                                      <p:cBhvr>
                                        <p:cTn id="78" dur="500"/>
                                        <p:tgtEl>
                                          <p:spTgt spid="22">
                                            <p:txEl>
                                              <p:pRg st="13" end="1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nodeType="clickEffect">
                                  <p:stCondLst>
                                    <p:cond delay="0"/>
                                  </p:stCondLst>
                                  <p:childTnLst>
                                    <p:set>
                                      <p:cBhvr>
                                        <p:cTn id="82" dur="1" fill="hold">
                                          <p:stCondLst>
                                            <p:cond delay="0"/>
                                          </p:stCondLst>
                                        </p:cTn>
                                        <p:tgtEl>
                                          <p:spTgt spid="22">
                                            <p:txEl>
                                              <p:pRg st="14" end="14"/>
                                            </p:txEl>
                                          </p:spTgt>
                                        </p:tgtEl>
                                        <p:attrNameLst>
                                          <p:attrName>style.visibility</p:attrName>
                                        </p:attrNameLst>
                                      </p:cBhvr>
                                      <p:to>
                                        <p:strVal val="visible"/>
                                      </p:to>
                                    </p:set>
                                    <p:animEffect transition="in" filter="randombar(horizontal)">
                                      <p:cBhvr>
                                        <p:cTn id="83" dur="500"/>
                                        <p:tgtEl>
                                          <p:spTgt spid="2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4648200" cy="6858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5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lúa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Nuôi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tôm</a:t>
            </a:r>
            <a:r>
              <a:rPr lang="en-US" dirty="0" smtClean="0">
                <a:latin typeface="Cambria" pitchFamily="18" charset="0"/>
                <a:ea typeface="Cambria" pitchFamily="18" charset="0"/>
              </a:rPr>
              <a:t> ở ĐB.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feralit</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nguồn</a:t>
            </a:r>
            <a:endParaRPr lang="en-US" dirty="0">
              <a:latin typeface="Cambria" pitchFamily="18" charset="0"/>
              <a:ea typeface="Cambria" pitchFamily="18" charset="0"/>
            </a:endParaRPr>
          </a:p>
        </p:txBody>
      </p:sp>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 NHÓM ĐẤT CHÍNH</a:t>
            </a:r>
            <a:endParaRPr lang="en-US" sz="2400" b="1" dirty="0">
              <a:solidFill>
                <a:srgbClr val="0D30DD"/>
              </a:solidFill>
              <a:latin typeface="Cambria" pitchFamily="18"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72" y="1415674"/>
            <a:ext cx="3806226"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415674"/>
            <a:ext cx="3915037"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372" y="4114800"/>
            <a:ext cx="380622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0217" y="4114800"/>
            <a:ext cx="3924181"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randombar(horizontal)">
                                      <p:cBhvr>
                                        <p:cTn id="19" dur="500"/>
                                        <p:tgtEl>
                                          <p:spTgt spid="4101"/>
                                        </p:tgtEl>
                                      </p:cBhvr>
                                    </p:animEffect>
                                  </p:childTnLst>
                                </p:cTn>
                              </p:par>
                              <p:par>
                                <p:cTn id="20" presetID="14" presetClass="entr" presetSubtype="1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randombar(horizontal)">
                                      <p:cBhvr>
                                        <p:cTn id="22" dur="500"/>
                                        <p:tgtEl>
                                          <p:spTgt spid="410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5659</TotalTime>
  <Words>2698</Words>
  <Application>Microsoft Office PowerPoint</Application>
  <PresentationFormat>On-screen Show (4:3)</PresentationFormat>
  <Paragraphs>237</Paragraphs>
  <Slides>27</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Cambria</vt:lpstr>
      <vt:lpstr>Times New Roman</vt:lpstr>
      <vt:lpstr>Office Theme</vt:lpstr>
      <vt:lpstr>THỔ NHƯỠNG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FPT</cp:lastModifiedBy>
  <cp:revision>422</cp:revision>
  <dcterms:created xsi:type="dcterms:W3CDTF">2016-02-15T14:28:12Z</dcterms:created>
  <dcterms:modified xsi:type="dcterms:W3CDTF">2024-03-02T18:22:46Z</dcterms:modified>
</cp:coreProperties>
</file>