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665" r:id="rId2"/>
    <p:sldId id="666" r:id="rId3"/>
    <p:sldId id="695" r:id="rId4"/>
    <p:sldId id="503" r:id="rId5"/>
    <p:sldId id="682" r:id="rId6"/>
    <p:sldId id="642" r:id="rId7"/>
    <p:sldId id="668" r:id="rId8"/>
    <p:sldId id="696" r:id="rId9"/>
    <p:sldId id="683" r:id="rId10"/>
    <p:sldId id="684" r:id="rId11"/>
    <p:sldId id="670" r:id="rId12"/>
    <p:sldId id="671" r:id="rId13"/>
    <p:sldId id="672" r:id="rId14"/>
    <p:sldId id="673" r:id="rId15"/>
    <p:sldId id="622" r:id="rId16"/>
    <p:sldId id="626" r:id="rId17"/>
    <p:sldId id="677" r:id="rId18"/>
    <p:sldId id="678" r:id="rId19"/>
    <p:sldId id="679" r:id="rId20"/>
    <p:sldId id="680" r:id="rId21"/>
    <p:sldId id="685" r:id="rId22"/>
    <p:sldId id="688" r:id="rId23"/>
    <p:sldId id="689" r:id="rId24"/>
    <p:sldId id="690" r:id="rId25"/>
    <p:sldId id="687" r:id="rId26"/>
    <p:sldId id="691" r:id="rId27"/>
    <p:sldId id="692" r:id="rId28"/>
    <p:sldId id="693" r:id="rId29"/>
    <p:sldId id="664" r:id="rId30"/>
    <p:sldId id="694" r:id="rId31"/>
    <p:sldId id="63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94680" autoAdjust="0"/>
  </p:normalViewPr>
  <p:slideViewPr>
    <p:cSldViewPr>
      <p:cViewPr varScale="1">
        <p:scale>
          <a:sx n="63" d="100"/>
          <a:sy n="63" d="100"/>
        </p:scale>
        <p:origin x="1460"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Diện tích khoảng 40000km</a:t>
          </a:r>
          <a:r>
            <a:rPr lang="vi-VN" sz="1800" b="0" baseline="30000" dirty="0">
              <a:solidFill>
                <a:schemeClr val="tx1"/>
              </a:solidFill>
              <a:latin typeface="Cambria" pitchFamily="18" charset="0"/>
              <a:ea typeface="Cambria" pitchFamily="18" charset="0"/>
            </a:rPr>
            <a:t>2</a:t>
          </a:r>
          <a:r>
            <a:rPr lang="vi-VN" sz="1800" b="0" dirty="0">
              <a:solidFill>
                <a:schemeClr val="tx1"/>
              </a:solidFill>
              <a:latin typeface="Cambria" pitchFamily="18" charset="0"/>
              <a:ea typeface="Cambria" pitchFamily="18" charset="0"/>
            </a:rPr>
            <a:t>, do sông Cửu Long (sông Tiền và sông Hậu) bồi đắp.</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dòng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chính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Tiền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sông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a:t>
          </a:r>
        </a:p>
        <a:p>
          <a:pPr algn="just"/>
          <a:r>
            <a:rPr lang="vi-VN" sz="1800" b="0" dirty="0">
              <a:solidFill>
                <a:schemeClr val="tx1"/>
              </a:solidFill>
              <a:latin typeface="Cambria" pitchFamily="18" charset="0"/>
              <a:ea typeface="Cambria" pitchFamily="18" charset="0"/>
            </a:rPr>
            <a:t>- Các ô trũng lớn: Đồng Tháp Mười, Tứ giác Long Xuyên, bán đảo Cà Mau.</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a:solidFill>
                <a:schemeClr val="tx1"/>
              </a:solidFill>
              <a:latin typeface="Cambria" pitchFamily="18" charset="0"/>
              <a:ea typeface="Cambria" pitchFamily="18" charset="0"/>
            </a:rPr>
            <a:t>Hiện nay, do biến đổi khí hậu, nước biển dâng và hàm lượng phù sa trong nước sông giảm nên nhiều nơi ở ven biển của châu thổ bị sạt lở.</a:t>
          </a:r>
          <a:endParaRPr lang="en-US" sz="1800" b="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9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95566">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49DE7B4B-7F62-4E4E-B50C-88D4981D034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D28DA0AA-092E-470F-95E2-D1D2AAF86BA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EBDB95-B68B-49EF-A00E-3668C54CC794}" type="presOf" srcId="{75A2E02A-7769-4E94-8561-8178449CF35B}" destId="{534504B8-3AD3-4D7F-BA10-772C4BC9F4DA}" srcOrd="0" destOrd="0" presId="urn:microsoft.com/office/officeart/2008/layout/VerticalCurvedList"/>
    <dgm:cxn modelId="{AD3665F9-8A6E-4321-A399-64884E18AF55}" type="presOf" srcId="{9B38993F-91D9-4E45-89FE-E7C2053BB052}" destId="{A0E9B536-5134-4AC7-990D-17E1F41843BA}" srcOrd="0" destOrd="0" presId="urn:microsoft.com/office/officeart/2008/layout/VerticalCurvedList"/>
    <dgm:cxn modelId="{F2F28B29-70A5-473F-A797-9CC78D1FAEF8}" type="presOf" srcId="{2EA4557B-2359-4BA8-9F14-A6ECB8DAC4AB}" destId="{DD97E049-4A6C-47F8-8707-C5FFDBF743ED}" srcOrd="0" destOrd="0" presId="urn:microsoft.com/office/officeart/2008/layout/VerticalCurvedList"/>
    <dgm:cxn modelId="{5C8398CA-3BAA-4E6E-A27A-2300029E9B69}" type="presParOf" srcId="{287E208B-7CBA-48D9-A845-7C3BA9246006}" destId="{5A99791D-9E28-4B3D-8ACD-8F48A5C6199A}" srcOrd="0" destOrd="0" presId="urn:microsoft.com/office/officeart/2008/layout/VerticalCurvedList"/>
    <dgm:cxn modelId="{11BC10D0-E1F0-4B17-B0D2-54BFD9A75A95}" type="presParOf" srcId="{5A99791D-9E28-4B3D-8ACD-8F48A5C6199A}" destId="{9839DEA4-81CC-40F3-A882-992AC1AF75D3}" srcOrd="0" destOrd="0" presId="urn:microsoft.com/office/officeart/2008/layout/VerticalCurvedList"/>
    <dgm:cxn modelId="{02EB3246-C660-4877-84D8-40C2AED62FD2}" type="presParOf" srcId="{9839DEA4-81CC-40F3-A882-992AC1AF75D3}" destId="{28F6DBF1-E187-4C38-B1F1-C875CC0EEA2D}" srcOrd="0" destOrd="0" presId="urn:microsoft.com/office/officeart/2008/layout/VerticalCurvedList"/>
    <dgm:cxn modelId="{C699D1D5-D377-4453-8D73-F3E38B8CE623}" type="presParOf" srcId="{9839DEA4-81CC-40F3-A882-992AC1AF75D3}" destId="{C7497E28-FAE4-42DA-8D9D-5B4659273D7A}" srcOrd="1" destOrd="0" presId="urn:microsoft.com/office/officeart/2008/layout/VerticalCurvedList"/>
    <dgm:cxn modelId="{23EE0D8A-4BD9-4321-BE7E-74BD343680C5}" type="presParOf" srcId="{9839DEA4-81CC-40F3-A882-992AC1AF75D3}" destId="{175AA276-58F2-4DD9-80FC-A508711E986D}" srcOrd="2" destOrd="0" presId="urn:microsoft.com/office/officeart/2008/layout/VerticalCurvedList"/>
    <dgm:cxn modelId="{A9B14A1A-C3CF-4ECA-BD56-1C1C4F24FD3D}" type="presParOf" srcId="{9839DEA4-81CC-40F3-A882-992AC1AF75D3}" destId="{99D1BCB1-BBEC-4020-AF46-9B84DFEEEB12}" srcOrd="3" destOrd="0" presId="urn:microsoft.com/office/officeart/2008/layout/VerticalCurvedList"/>
    <dgm:cxn modelId="{65ADF937-3DCD-4AD7-B00F-0A8BC9C38591}" type="presParOf" srcId="{5A99791D-9E28-4B3D-8ACD-8F48A5C6199A}" destId="{534504B8-3AD3-4D7F-BA10-772C4BC9F4DA}" srcOrd="1" destOrd="0" presId="urn:microsoft.com/office/officeart/2008/layout/VerticalCurvedList"/>
    <dgm:cxn modelId="{21551CCC-7394-4EC4-981F-591C651E1705}" type="presParOf" srcId="{5A99791D-9E28-4B3D-8ACD-8F48A5C6199A}" destId="{449D8CCB-25E3-4F77-9AA7-F013F49094ED}" srcOrd="2" destOrd="0" presId="urn:microsoft.com/office/officeart/2008/layout/VerticalCurvedList"/>
    <dgm:cxn modelId="{19A85273-ADEC-44C3-B0D7-BE6A824D8A42}" type="presParOf" srcId="{449D8CCB-25E3-4F77-9AA7-F013F49094ED}" destId="{467C472B-F399-46AE-B017-5DC56BBEA7D7}" srcOrd="0" destOrd="0" presId="urn:microsoft.com/office/officeart/2008/layout/VerticalCurvedList"/>
    <dgm:cxn modelId="{FA716D96-8DF5-4C8C-A4C5-EE858A4951A0}" type="presParOf" srcId="{5A99791D-9E28-4B3D-8ACD-8F48A5C6199A}" destId="{DD97E049-4A6C-47F8-8707-C5FFDBF743ED}" srcOrd="3" destOrd="0" presId="urn:microsoft.com/office/officeart/2008/layout/VerticalCurvedList"/>
    <dgm:cxn modelId="{345853CD-79BA-43D3-A7EC-29FDD4BE76C5}" type="presParOf" srcId="{5A99791D-9E28-4B3D-8ACD-8F48A5C6199A}" destId="{7DBD23B7-51C8-4591-8906-0B740EFCF017}" srcOrd="4" destOrd="0" presId="urn:microsoft.com/office/officeart/2008/layout/VerticalCurvedList"/>
    <dgm:cxn modelId="{27687AF2-C1C5-4E30-95D9-043681CFB188}" type="presParOf" srcId="{7DBD23B7-51C8-4591-8906-0B740EFCF017}" destId="{9D6C96D5-59F1-4074-AA4E-276172A59D56}" srcOrd="0" destOrd="0" presId="urn:microsoft.com/office/officeart/2008/layout/VerticalCurvedList"/>
    <dgm:cxn modelId="{19D278DC-22DE-4B3A-B994-D18C76C1ED5B}" type="presParOf" srcId="{5A99791D-9E28-4B3D-8ACD-8F48A5C6199A}" destId="{A0E9B536-5134-4AC7-990D-17E1F41843BA}" srcOrd="5" destOrd="0" presId="urn:microsoft.com/office/officeart/2008/layout/VerticalCurvedList"/>
    <dgm:cxn modelId="{B055A8D8-70E9-4E87-8309-7FE34711F22E}" type="presParOf" srcId="{5A99791D-9E28-4B3D-8ACD-8F48A5C6199A}" destId="{E6CA5371-E765-4FE6-A6BE-7ECD1C15C765}" srcOrd="6" destOrd="0" presId="urn:microsoft.com/office/officeart/2008/layout/VerticalCurvedList"/>
    <dgm:cxn modelId="{23FAA690-4EDA-40D2-8FB6-96F52D5BF46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a:solidFill>
                <a:schemeClr val="tx1"/>
              </a:solidFill>
              <a:latin typeface="Cambria" pitchFamily="18" charset="0"/>
              <a:ea typeface="Cambria" pitchFamily="18" charset="0"/>
            </a:rPr>
            <a:t>Mùa lũ </a:t>
          </a:r>
          <a:r>
            <a:rPr lang="vi-VN" sz="1800" b="0" dirty="0">
              <a:solidFill>
                <a:schemeClr val="tx1"/>
              </a:solidFill>
              <a:latin typeface="Cambria" pitchFamily="18" charset="0"/>
              <a:ea typeface="Cambria" pitchFamily="18" charset="0"/>
            </a:rPr>
            <a:t>từ tháng 7 đến tháng 11, chiếm khoảng 80% lưu lượng dòng chảy cả năm. Nước sông khá điều hòa, lũ lên chậm và rút chậm.</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a:solidFill>
                <a:schemeClr val="tx1"/>
              </a:solidFill>
              <a:latin typeface="Cambria" pitchFamily="18" charset="0"/>
              <a:ea typeface="Cambria" pitchFamily="18" charset="0"/>
            </a:rPr>
            <a:t>Mùa cạn </a:t>
          </a:r>
          <a:r>
            <a:rPr lang="vi-VN" sz="1800" b="0" dirty="0">
              <a:solidFill>
                <a:schemeClr val="tx1"/>
              </a:solidFill>
              <a:latin typeface="Cambria" pitchFamily="18" charset="0"/>
              <a:ea typeface="Cambria" pitchFamily="18" charset="0"/>
            </a:rPr>
            <a:t>từ tháng 1 đến tháng 6 năm sau, chiếm khoảng 2</a:t>
          </a:r>
          <a:r>
            <a:rPr lang="en-US" sz="1800" b="0" dirty="0">
              <a:solidFill>
                <a:schemeClr val="tx1"/>
              </a:solidFill>
              <a:latin typeface="Cambria" pitchFamily="18" charset="0"/>
              <a:ea typeface="Cambria" pitchFamily="18" charset="0"/>
            </a:rPr>
            <a:t>0</a:t>
          </a:r>
          <a:r>
            <a:rPr lang="vi-VN" sz="1800" b="0" dirty="0">
              <a:solidFill>
                <a:schemeClr val="tx1"/>
              </a:solidFill>
              <a:latin typeface="Cambria" pitchFamily="18" charset="0"/>
              <a:ea typeface="Cambria" pitchFamily="18" charset="0"/>
            </a:rPr>
            <a:t>% lưu lượng dòng chảy cả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b="1" dirty="0">
              <a:solidFill>
                <a:schemeClr val="tx1"/>
              </a:solidFill>
              <a:latin typeface="Cambria" pitchFamily="18" charset="0"/>
              <a:ea typeface="Cambria" pitchFamily="18" charset="0"/>
            </a:rPr>
            <a:t>:</a:t>
          </a:r>
        </a:p>
        <a:p>
          <a:pPr algn="just"/>
          <a:r>
            <a:rPr lang="vi-VN" sz="1800" b="0" dirty="0">
              <a:solidFill>
                <a:schemeClr val="tx1"/>
              </a:solidFill>
              <a:latin typeface="Cambria" pitchFamily="18" charset="0"/>
              <a:ea typeface="Cambria" pitchFamily="18" charset="0"/>
            </a:rPr>
            <a:t>- Sông có dạng hình lông chim lại được nối thông với hồ Tônlê Xáp. Vậy nên mùa lũ lên chậm, xuống chậm.</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Sông chảy ra biển qua 9 cửa nên lũ thoát nhanh hơn.</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Địa hình sông chảy qua thấp, mạng lưới kênh rạch dày đặc.</a:t>
          </a:r>
          <a:endParaRPr lang="en-US" sz="1800" b="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963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69203" custLinFactNeighborX="2702" custLinFactNeighborY="-3094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LinFactNeighborX="6779" custLinFactNeighborY="-18280"/>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8884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C96049D2-0754-48B6-8210-D5EE6A3083F1}"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0ED3362-A89E-4BCC-9613-CCFB8908586A}" type="presOf" srcId="{A55E36B4-5DBD-4D69-9E07-2ACE1B02C75C}" destId="{287E208B-7CBA-48D9-A845-7C3BA9246006}" srcOrd="0" destOrd="0" presId="urn:microsoft.com/office/officeart/2008/layout/VerticalCurvedList"/>
    <dgm:cxn modelId="{0CCAE0B6-685B-44AF-8A5F-360FDB6A4815}"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0BA18F-4AFC-48DF-AFDF-13F148A32E59}" type="presOf" srcId="{9B38993F-91D9-4E45-89FE-E7C2053BB052}" destId="{A0E9B536-5134-4AC7-990D-17E1F41843BA}" srcOrd="0" destOrd="0" presId="urn:microsoft.com/office/officeart/2008/layout/VerticalCurvedList"/>
    <dgm:cxn modelId="{07518049-0943-44DC-90D4-570E6795DC91}" type="presOf" srcId="{2EA4557B-2359-4BA8-9F14-A6ECB8DAC4AB}" destId="{DD97E049-4A6C-47F8-8707-C5FFDBF743ED}" srcOrd="0" destOrd="0" presId="urn:microsoft.com/office/officeart/2008/layout/VerticalCurvedList"/>
    <dgm:cxn modelId="{AF700CD7-B0CF-4A3D-806F-0AD6BCF92D01}" type="presParOf" srcId="{287E208B-7CBA-48D9-A845-7C3BA9246006}" destId="{5A99791D-9E28-4B3D-8ACD-8F48A5C6199A}" srcOrd="0" destOrd="0" presId="urn:microsoft.com/office/officeart/2008/layout/VerticalCurvedList"/>
    <dgm:cxn modelId="{E9E53614-D370-434E-BFF9-639593865B16}" type="presParOf" srcId="{5A99791D-9E28-4B3D-8ACD-8F48A5C6199A}" destId="{9839DEA4-81CC-40F3-A882-992AC1AF75D3}" srcOrd="0" destOrd="0" presId="urn:microsoft.com/office/officeart/2008/layout/VerticalCurvedList"/>
    <dgm:cxn modelId="{F6147D99-AF2E-4836-93E2-7362FFD25ADE}" type="presParOf" srcId="{9839DEA4-81CC-40F3-A882-992AC1AF75D3}" destId="{28F6DBF1-E187-4C38-B1F1-C875CC0EEA2D}" srcOrd="0" destOrd="0" presId="urn:microsoft.com/office/officeart/2008/layout/VerticalCurvedList"/>
    <dgm:cxn modelId="{7E35E466-205E-4CAA-9E5B-70D58A8987FB}" type="presParOf" srcId="{9839DEA4-81CC-40F3-A882-992AC1AF75D3}" destId="{C7497E28-FAE4-42DA-8D9D-5B4659273D7A}" srcOrd="1" destOrd="0" presId="urn:microsoft.com/office/officeart/2008/layout/VerticalCurvedList"/>
    <dgm:cxn modelId="{2E97DB85-9A44-497D-B8BC-B4A0CDA389BE}" type="presParOf" srcId="{9839DEA4-81CC-40F3-A882-992AC1AF75D3}" destId="{175AA276-58F2-4DD9-80FC-A508711E986D}" srcOrd="2" destOrd="0" presId="urn:microsoft.com/office/officeart/2008/layout/VerticalCurvedList"/>
    <dgm:cxn modelId="{A7240192-C570-4C6D-9C4B-068FBB3CE870}" type="presParOf" srcId="{9839DEA4-81CC-40F3-A882-992AC1AF75D3}" destId="{99D1BCB1-BBEC-4020-AF46-9B84DFEEEB12}" srcOrd="3" destOrd="0" presId="urn:microsoft.com/office/officeart/2008/layout/VerticalCurvedList"/>
    <dgm:cxn modelId="{F30D347F-966E-451F-AF76-1091677E96D5}" type="presParOf" srcId="{5A99791D-9E28-4B3D-8ACD-8F48A5C6199A}" destId="{534504B8-3AD3-4D7F-BA10-772C4BC9F4DA}" srcOrd="1" destOrd="0" presId="urn:microsoft.com/office/officeart/2008/layout/VerticalCurvedList"/>
    <dgm:cxn modelId="{6EF84166-A582-48DD-B1BE-E3FC4F371C4B}" type="presParOf" srcId="{5A99791D-9E28-4B3D-8ACD-8F48A5C6199A}" destId="{449D8CCB-25E3-4F77-9AA7-F013F49094ED}" srcOrd="2" destOrd="0" presId="urn:microsoft.com/office/officeart/2008/layout/VerticalCurvedList"/>
    <dgm:cxn modelId="{05053AB0-9DA6-44D7-9C20-93AAAD97308A}" type="presParOf" srcId="{449D8CCB-25E3-4F77-9AA7-F013F49094ED}" destId="{467C472B-F399-46AE-B017-5DC56BBEA7D7}" srcOrd="0" destOrd="0" presId="urn:microsoft.com/office/officeart/2008/layout/VerticalCurvedList"/>
    <dgm:cxn modelId="{8DC3B3EC-8B77-4550-804E-F62EE07F2C5D}" type="presParOf" srcId="{5A99791D-9E28-4B3D-8ACD-8F48A5C6199A}" destId="{DD97E049-4A6C-47F8-8707-C5FFDBF743ED}" srcOrd="3" destOrd="0" presId="urn:microsoft.com/office/officeart/2008/layout/VerticalCurvedList"/>
    <dgm:cxn modelId="{3D6BD969-5FD2-4AF6-BE34-8D6511A93207}" type="presParOf" srcId="{5A99791D-9E28-4B3D-8ACD-8F48A5C6199A}" destId="{7DBD23B7-51C8-4591-8906-0B740EFCF017}" srcOrd="4" destOrd="0" presId="urn:microsoft.com/office/officeart/2008/layout/VerticalCurvedList"/>
    <dgm:cxn modelId="{11F28283-85DA-411A-85D4-5FDDC3D8367C}" type="presParOf" srcId="{7DBD23B7-51C8-4591-8906-0B740EFCF017}" destId="{9D6C96D5-59F1-4074-AA4E-276172A59D56}" srcOrd="0" destOrd="0" presId="urn:microsoft.com/office/officeart/2008/layout/VerticalCurvedList"/>
    <dgm:cxn modelId="{99707FC2-CEBC-46C1-9761-51437C708CC8}" type="presParOf" srcId="{5A99791D-9E28-4B3D-8ACD-8F48A5C6199A}" destId="{A0E9B536-5134-4AC7-990D-17E1F41843BA}" srcOrd="5" destOrd="0" presId="urn:microsoft.com/office/officeart/2008/layout/VerticalCurvedList"/>
    <dgm:cxn modelId="{16114EF1-007B-483E-88A2-476F248EDCD1}" type="presParOf" srcId="{5A99791D-9E28-4B3D-8ACD-8F48A5C6199A}" destId="{E6CA5371-E765-4FE6-A6BE-7ECD1C15C765}" srcOrd="6" destOrd="0" presId="urn:microsoft.com/office/officeart/2008/layout/VerticalCurvedList"/>
    <dgm:cxn modelId="{3D6BEE57-AD38-4EF9-B0C7-A73E3E60FDAB}"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Diện tích khoảng 40000km</a:t>
          </a:r>
          <a:r>
            <a:rPr lang="vi-VN" sz="1800" b="0" kern="1200" baseline="30000" dirty="0">
              <a:solidFill>
                <a:schemeClr val="tx1"/>
              </a:solidFill>
              <a:latin typeface="Cambria" pitchFamily="18" charset="0"/>
              <a:ea typeface="Cambria" pitchFamily="18" charset="0"/>
            </a:rPr>
            <a:t>2</a:t>
          </a:r>
          <a:r>
            <a:rPr lang="vi-VN" sz="1800" b="0" kern="1200" dirty="0">
              <a:solidFill>
                <a:schemeClr val="tx1"/>
              </a:solidFill>
              <a:latin typeface="Cambria" pitchFamily="18" charset="0"/>
              <a:ea typeface="Cambria" pitchFamily="18" charset="0"/>
            </a:rPr>
            <a:t>, do sông Cửu Long (sông Tiền và sông Hậu) bồi đắp.</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798"/>
          <a:ext cx="6153508" cy="124460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dòng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chính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Tiền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sông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 Các ô trũng lớn: Đồng Tháp Mười, Tứ giác Long Xuyên, bán đảo Cà Mau.</a:t>
          </a:r>
          <a:endParaRPr lang="en-US" sz="1800" b="0" kern="1200" dirty="0">
            <a:solidFill>
              <a:schemeClr val="tx1"/>
            </a:solidFill>
            <a:latin typeface="Cambria" pitchFamily="18" charset="0"/>
            <a:ea typeface="Cambria" pitchFamily="18" charset="0"/>
          </a:endParaRPr>
        </a:p>
      </dsp:txBody>
      <dsp:txXfrm>
        <a:off x="1090536" y="1955798"/>
        <a:ext cx="6153508" cy="124460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632202"/>
          <a:ext cx="6528363" cy="985514"/>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Hiện nay, do biến đổi khí hậu, nước biển dâng và hàm lượng phù sa trong nước sông giảm nên nhiều nơi ở ven biển của châu thổ bị sạt lở.</a:t>
          </a:r>
          <a:endParaRPr lang="en-US" sz="1800" b="0" kern="1200" dirty="0">
            <a:solidFill>
              <a:schemeClr val="tx1"/>
            </a:solidFill>
            <a:latin typeface="Cambria" pitchFamily="18" charset="0"/>
            <a:ea typeface="Cambria" pitchFamily="18" charset="0"/>
          </a:endParaRPr>
        </a:p>
      </dsp:txBody>
      <dsp:txXfrm>
        <a:off x="715680" y="3632202"/>
        <a:ext cx="6528363" cy="985514"/>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918494"/>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8000"/>
          <a:ext cx="6528363" cy="9940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a:solidFill>
                <a:schemeClr val="tx1"/>
              </a:solidFill>
              <a:latin typeface="Cambria" pitchFamily="18" charset="0"/>
              <a:ea typeface="Cambria" pitchFamily="18" charset="0"/>
            </a:rPr>
            <a:t>Mùa lũ </a:t>
          </a:r>
          <a:r>
            <a:rPr lang="vi-VN" sz="1800" b="0" kern="1200" dirty="0">
              <a:solidFill>
                <a:schemeClr val="tx1"/>
              </a:solidFill>
              <a:latin typeface="Cambria" pitchFamily="18" charset="0"/>
              <a:ea typeface="Cambria" pitchFamily="18" charset="0"/>
            </a:rPr>
            <a:t>từ tháng 7 đến tháng 11, chiếm khoảng 80% lưu lượng dòng chảy cả năm. Nước sông khá điều hòa, lũ lên chậm và rút chậm.</a:t>
          </a:r>
          <a:endParaRPr lang="en-US" sz="1800" b="0" kern="1200" dirty="0">
            <a:solidFill>
              <a:schemeClr val="tx1"/>
            </a:solidFill>
            <a:latin typeface="Cambria" pitchFamily="18" charset="0"/>
            <a:ea typeface="Cambria" pitchFamily="18" charset="0"/>
          </a:endParaRPr>
        </a:p>
      </dsp:txBody>
      <dsp:txXfrm>
        <a:off x="715680" y="508000"/>
        <a:ext cx="6528363" cy="994022"/>
      </dsp:txXfrm>
    </dsp:sp>
    <dsp:sp modelId="{467C472B-F399-46AE-B017-5DC56BBEA7D7}">
      <dsp:nvSpPr>
        <dsp:cNvPr id="0" name=""/>
        <dsp:cNvSpPr/>
      </dsp:nvSpPr>
      <dsp:spPr>
        <a:xfrm>
          <a:off x="71155" y="360487"/>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61691" y="1875940"/>
          <a:ext cx="6153508" cy="713649"/>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a:solidFill>
                <a:schemeClr val="tx1"/>
              </a:solidFill>
              <a:latin typeface="Cambria" pitchFamily="18" charset="0"/>
              <a:ea typeface="Cambria" pitchFamily="18" charset="0"/>
            </a:rPr>
            <a:t>Mùa cạn </a:t>
          </a:r>
          <a:r>
            <a:rPr lang="vi-VN" sz="1800" b="0" kern="1200" dirty="0">
              <a:solidFill>
                <a:schemeClr val="tx1"/>
              </a:solidFill>
              <a:latin typeface="Cambria" pitchFamily="18" charset="0"/>
              <a:ea typeface="Cambria" pitchFamily="18" charset="0"/>
            </a:rPr>
            <a:t>từ tháng 1 đến tháng 6 năm sau, chiếm khoảng 2</a:t>
          </a:r>
          <a:r>
            <a:rPr lang="en-US" sz="1800" b="0" kern="1200" dirty="0">
              <a:solidFill>
                <a:schemeClr val="tx1"/>
              </a:solidFill>
              <a:latin typeface="Cambria" pitchFamily="18" charset="0"/>
              <a:ea typeface="Cambria" pitchFamily="18" charset="0"/>
            </a:rPr>
            <a:t>0</a:t>
          </a:r>
          <a:r>
            <a:rPr lang="vi-VN" sz="1800" b="0" kern="1200" dirty="0">
              <a:solidFill>
                <a:schemeClr val="tx1"/>
              </a:solidFill>
              <a:latin typeface="Cambria" pitchFamily="18" charset="0"/>
              <a:ea typeface="Cambria" pitchFamily="18" charset="0"/>
            </a:rPr>
            <a:t>% lưu lượng dòng chảy cả năm.</a:t>
          </a:r>
          <a:endParaRPr lang="en-US" sz="1800" b="0" kern="1200" dirty="0">
            <a:solidFill>
              <a:schemeClr val="tx1"/>
            </a:solidFill>
            <a:latin typeface="Cambria" pitchFamily="18" charset="0"/>
            <a:ea typeface="Cambria" pitchFamily="18" charset="0"/>
          </a:endParaRPr>
        </a:p>
      </dsp:txBody>
      <dsp:txXfrm>
        <a:off x="1161691" y="1875940"/>
        <a:ext cx="6153508" cy="713649"/>
      </dsp:txXfrm>
    </dsp:sp>
    <dsp:sp modelId="{9D6C96D5-59F1-4074-AA4E-276172A59D56}">
      <dsp:nvSpPr>
        <dsp:cNvPr id="0" name=""/>
        <dsp:cNvSpPr/>
      </dsp:nvSpPr>
      <dsp:spPr>
        <a:xfrm>
          <a:off x="533395" y="1671708"/>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125035"/>
          <a:ext cx="6528363" cy="1947393"/>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b="1" kern="1200" dirty="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 Sông có dạng hình lông chim lại được nối thông với hồ Tônlê Xáp. Vậy nên mùa lũ lên chậm, xuống chậm.</a:t>
          </a:r>
          <a:endParaRPr lang="en-US" sz="1800" b="0" kern="1200" dirty="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 Sông chảy ra biển qua 9 cửa nên lũ thoát nhanh hơn.</a:t>
          </a:r>
          <a:endParaRPr lang="en-US" sz="1800" b="0" kern="1200" dirty="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a:solidFill>
                <a:schemeClr val="tx1"/>
              </a:solidFill>
              <a:latin typeface="Cambria" pitchFamily="18" charset="0"/>
              <a:ea typeface="Cambria" pitchFamily="18" charset="0"/>
            </a:rPr>
            <a:t>- Địa hình sông chảy qua thấp, mạng lưới kênh rạch dày đặc.</a:t>
          </a:r>
          <a:endParaRPr lang="en-US" sz="1800" b="0" kern="1200" dirty="0">
            <a:solidFill>
              <a:schemeClr val="tx1"/>
            </a:solidFill>
            <a:latin typeface="Cambria" pitchFamily="18" charset="0"/>
            <a:ea typeface="Cambria" pitchFamily="18" charset="0"/>
          </a:endParaRPr>
        </a:p>
      </dsp:txBody>
      <dsp:txXfrm>
        <a:off x="715680" y="3125035"/>
        <a:ext cx="6528363" cy="1947393"/>
      </dsp:txXfrm>
    </dsp:sp>
    <dsp:sp modelId="{BB02C15B-25BD-4CA5-8B62-85830BA892A9}">
      <dsp:nvSpPr>
        <dsp:cNvPr id="0" name=""/>
        <dsp:cNvSpPr/>
      </dsp:nvSpPr>
      <dsp:spPr>
        <a:xfrm>
          <a:off x="71155" y="3454207"/>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2/29/2024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22.emf"/><Relationship Id="rId4" Type="http://schemas.openxmlformats.org/officeDocument/2006/relationships/image" Target="../media/image8.jpeg"/><Relationship Id="rId9"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33.png"/><Relationship Id="rId4" Type="http://schemas.openxmlformats.org/officeDocument/2006/relationships/image" Target="../media/image8.jpeg"/><Relationship Id="rId9" Type="http://schemas.openxmlformats.org/officeDocument/2006/relationships/image" Target="../media/image11.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34.png"/><Relationship Id="rId4" Type="http://schemas.openxmlformats.org/officeDocument/2006/relationships/image" Target="../media/image8.jpeg"/><Relationship Id="rId9" Type="http://schemas.openxmlformats.org/officeDocument/2006/relationships/image" Target="../media/image11.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image" Target="../media/image8.jpeg"/><Relationship Id="rId9" Type="http://schemas.openxmlformats.org/officeDocument/2006/relationships/image" Target="../media/image11.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8.jpeg"/><Relationship Id="rId9"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2.jpeg"/><Relationship Id="rId5" Type="http://schemas.openxmlformats.org/officeDocument/2006/relationships/image" Target="../media/image9.png"/><Relationship Id="rId10" Type="http://schemas.openxmlformats.org/officeDocument/2006/relationships/image" Target="../media/image41.jpeg"/><Relationship Id="rId4" Type="http://schemas.openxmlformats.org/officeDocument/2006/relationships/image" Target="../media/image8.jpeg"/><Relationship Id="rId9"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TRÒ CHƠI Ô CHỮ</a:t>
            </a:r>
          </a:p>
        </p:txBody>
      </p:sp>
      <p:sp>
        <p:nvSpPr>
          <p:cNvPr id="36" name="Rectangle 35"/>
          <p:cNvSpPr/>
          <p:nvPr/>
        </p:nvSpPr>
        <p:spPr>
          <a:xfrm>
            <a:off x="0" y="3276600"/>
            <a:ext cx="9144000" cy="2677656"/>
          </a:xfrm>
          <a:prstGeom prst="rect">
            <a:avLst/>
          </a:prstGeom>
        </p:spPr>
        <p:txBody>
          <a:bodyPr wrap="square">
            <a:spAutoFit/>
          </a:bodyPr>
          <a:lstStyle/>
          <a:p>
            <a:pPr algn="ctr"/>
            <a:r>
              <a:rPr lang="en-US" sz="2400" b="1" dirty="0">
                <a:solidFill>
                  <a:srgbClr val="FF0000"/>
                </a:solidFill>
                <a:latin typeface="Cambria" panose="02040503050406030204" pitchFamily="18" charset="0"/>
                <a:ea typeface="Cambria" panose="02040503050406030204" pitchFamily="18" charset="0"/>
              </a:rPr>
              <a:t>L</a:t>
            </a:r>
            <a:r>
              <a:rPr lang="vi-VN" sz="2400" b="1" dirty="0">
                <a:solidFill>
                  <a:srgbClr val="FF0000"/>
                </a:solidFill>
                <a:latin typeface="Cambria" panose="02040503050406030204" pitchFamily="18" charset="0"/>
                <a:ea typeface="Cambria" panose="02040503050406030204" pitchFamily="18" charset="0"/>
              </a:rPr>
              <a:t>UẬT CHƠI</a:t>
            </a:r>
          </a:p>
          <a:p>
            <a:pPr algn="just"/>
            <a:r>
              <a:rPr lang="vi-VN" sz="2400" b="1" dirty="0">
                <a:solidFill>
                  <a:srgbClr val="0D30DD"/>
                </a:solidFill>
                <a:latin typeface="Cambria" panose="02040503050406030204" pitchFamily="18" charset="0"/>
                <a:ea typeface="Cambria" panose="02040503050406030204" pitchFamily="18" charset="0"/>
              </a:rPr>
              <a:t>- Trò chơi ô chữ gồm </a:t>
            </a:r>
            <a:r>
              <a:rPr lang="en-US" sz="2400" b="1" dirty="0">
                <a:solidFill>
                  <a:srgbClr val="0D30DD"/>
                </a:solidFill>
                <a:latin typeface="Cambria" panose="02040503050406030204" pitchFamily="18" charset="0"/>
                <a:ea typeface="Cambria" panose="02040503050406030204" pitchFamily="18" charset="0"/>
              </a:rPr>
              <a:t>7</a:t>
            </a:r>
            <a:r>
              <a:rPr lang="vi-VN" sz="2400" b="1" dirty="0">
                <a:solidFill>
                  <a:srgbClr val="0D30DD"/>
                </a:solidFill>
                <a:latin typeface="Cambria" panose="02040503050406030204" pitchFamily="18" charset="0"/>
                <a:ea typeface="Cambria" panose="02040503050406030204" pitchFamily="18" charset="0"/>
              </a:rPr>
              <a:t> ô chữ được đánh số từ 1 đến </a:t>
            </a:r>
            <a:r>
              <a:rPr lang="en-US" sz="2400" b="1" dirty="0">
                <a:solidFill>
                  <a:srgbClr val="0D30DD"/>
                </a:solidFill>
                <a:latin typeface="Cambria" panose="02040503050406030204" pitchFamily="18" charset="0"/>
                <a:ea typeface="Cambria" panose="02040503050406030204" pitchFamily="18" charset="0"/>
              </a:rPr>
              <a:t>7</a:t>
            </a:r>
            <a:r>
              <a:rPr lang="vi-VN" sz="2400" b="1" dirty="0">
                <a:solidFill>
                  <a:srgbClr val="0D30DD"/>
                </a:solidFill>
                <a:latin typeface="Cambria" panose="02040503050406030204" pitchFamily="18" charset="0"/>
                <a:ea typeface="Cambria" panose="02040503050406030204" pitchFamily="18" charset="0"/>
              </a:rPr>
              <a:t> sẽ tương ứng với </a:t>
            </a:r>
            <a:r>
              <a:rPr lang="en-US" sz="2400" b="1" dirty="0">
                <a:solidFill>
                  <a:srgbClr val="0D30DD"/>
                </a:solidFill>
                <a:latin typeface="Cambria" panose="02040503050406030204" pitchFamily="18" charset="0"/>
                <a:ea typeface="Cambria" panose="02040503050406030204" pitchFamily="18" charset="0"/>
              </a:rPr>
              <a:t>7</a:t>
            </a:r>
            <a:r>
              <a:rPr lang="vi-VN" sz="2400" b="1" dirty="0">
                <a:solidFill>
                  <a:srgbClr val="0D30DD"/>
                </a:solidFill>
                <a:latin typeface="Cambria" panose="02040503050406030204" pitchFamily="18" charset="0"/>
                <a:ea typeface="Cambria" panose="02040503050406030204" pitchFamily="18" charset="0"/>
              </a:rPr>
              <a:t> câu hỏi</a:t>
            </a:r>
            <a:r>
              <a:rPr lang="en-US" sz="2400" b="1" dirty="0">
                <a:solidFill>
                  <a:srgbClr val="0D30DD"/>
                </a:solidFill>
                <a:latin typeface="Cambria" panose="02040503050406030204" pitchFamily="18" charset="0"/>
                <a:ea typeface="Cambria" panose="02040503050406030204" pitchFamily="18" charset="0"/>
              </a:rPr>
              <a:t>.</a:t>
            </a:r>
          </a:p>
          <a:p>
            <a:pPr algn="just"/>
            <a:r>
              <a:rPr lang="vi-VN" sz="2400" b="1" dirty="0">
                <a:solidFill>
                  <a:srgbClr val="0D30DD"/>
                </a:solidFill>
                <a:latin typeface="Cambria" panose="02040503050406030204" pitchFamily="18" charset="0"/>
                <a:ea typeface="Cambria" panose="02040503050406030204" pitchFamily="18" charset="0"/>
              </a:rPr>
              <a:t>- Các em dựa vào kiến thức đã học để trả lời, mỗi câu hỏi có </a:t>
            </a:r>
            <a:r>
              <a:rPr lang="en-US" sz="2400" b="1" dirty="0">
                <a:solidFill>
                  <a:srgbClr val="0D30DD"/>
                </a:solidFill>
                <a:latin typeface="Cambria" panose="02040503050406030204" pitchFamily="18" charset="0"/>
                <a:ea typeface="Cambria" panose="02040503050406030204" pitchFamily="18" charset="0"/>
              </a:rPr>
              <a:t>1</a:t>
            </a:r>
            <a:r>
              <a:rPr lang="vi-VN" sz="2400" b="1" dirty="0">
                <a:solidFill>
                  <a:srgbClr val="0D30DD"/>
                </a:solidFill>
                <a:latin typeface="Cambria" panose="02040503050406030204" pitchFamily="18" charset="0"/>
                <a:ea typeface="Cambria" panose="02040503050406030204" pitchFamily="18" charset="0"/>
              </a:rPr>
              <a:t> lượt trả lời.</a:t>
            </a:r>
          </a:p>
          <a:p>
            <a:pPr algn="just"/>
            <a:r>
              <a:rPr lang="en-US" sz="2400" b="1" dirty="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Em nào trả lời đúng ô chữ sẽ hiện ra chữ cái tương ứng, trả lời sai ô chữ sẽ bị khóa lại</a:t>
            </a:r>
            <a:r>
              <a:rPr lang="en-US" sz="2400" b="1" dirty="0">
                <a:solidFill>
                  <a:srgbClr val="0D30DD"/>
                </a:solidFill>
                <a:latin typeface="Cambria" panose="02040503050406030204" pitchFamily="18" charset="0"/>
                <a:ea typeface="Cambria" panose="02040503050406030204" pitchFamily="18" charset="0"/>
              </a:rPr>
              <a:t>.</a:t>
            </a:r>
          </a:p>
        </p:txBody>
      </p:sp>
      <p:sp>
        <p:nvSpPr>
          <p:cNvPr id="13" name="Rectangle 12"/>
          <p:cNvSpPr/>
          <p:nvPr/>
        </p:nvSpPr>
        <p:spPr>
          <a:xfrm>
            <a:off x="45720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63068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80416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397764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5112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701040" y="990600"/>
            <a:ext cx="685800"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1</a:t>
            </a:r>
          </a:p>
        </p:txBody>
      </p:sp>
      <p:sp>
        <p:nvSpPr>
          <p:cNvPr id="38" name="TextBox 37"/>
          <p:cNvSpPr txBox="1"/>
          <p:nvPr/>
        </p:nvSpPr>
        <p:spPr>
          <a:xfrm>
            <a:off x="1828800" y="990600"/>
            <a:ext cx="685800"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2</a:t>
            </a:r>
          </a:p>
        </p:txBody>
      </p:sp>
      <p:sp>
        <p:nvSpPr>
          <p:cNvPr id="39" name="TextBox 38"/>
          <p:cNvSpPr txBox="1"/>
          <p:nvPr/>
        </p:nvSpPr>
        <p:spPr>
          <a:xfrm>
            <a:off x="2971800" y="990600"/>
            <a:ext cx="685800"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3</a:t>
            </a:r>
          </a:p>
        </p:txBody>
      </p:sp>
      <p:sp>
        <p:nvSpPr>
          <p:cNvPr id="40" name="TextBox 39"/>
          <p:cNvSpPr txBox="1"/>
          <p:nvPr/>
        </p:nvSpPr>
        <p:spPr>
          <a:xfrm>
            <a:off x="4191000" y="990600"/>
            <a:ext cx="685800"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4</a:t>
            </a:r>
          </a:p>
        </p:txBody>
      </p:sp>
      <p:sp>
        <p:nvSpPr>
          <p:cNvPr id="41" name="TextBox 40"/>
          <p:cNvSpPr txBox="1"/>
          <p:nvPr/>
        </p:nvSpPr>
        <p:spPr>
          <a:xfrm>
            <a:off x="5334000" y="1012686"/>
            <a:ext cx="685800"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5</a:t>
            </a:r>
          </a:p>
        </p:txBody>
      </p:sp>
      <p:sp>
        <p:nvSpPr>
          <p:cNvPr id="18" name="Rectangle 17"/>
          <p:cNvSpPr/>
          <p:nvPr/>
        </p:nvSpPr>
        <p:spPr>
          <a:xfrm>
            <a:off x="6324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9" name="TextBox 18"/>
          <p:cNvSpPr txBox="1"/>
          <p:nvPr/>
        </p:nvSpPr>
        <p:spPr>
          <a:xfrm>
            <a:off x="6553200" y="1044714"/>
            <a:ext cx="685800"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6</a:t>
            </a:r>
          </a:p>
        </p:txBody>
      </p:sp>
      <p:sp>
        <p:nvSpPr>
          <p:cNvPr id="20" name="Rectangle 19"/>
          <p:cNvSpPr/>
          <p:nvPr/>
        </p:nvSpPr>
        <p:spPr>
          <a:xfrm>
            <a:off x="7467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1" name="TextBox 20"/>
          <p:cNvSpPr txBox="1"/>
          <p:nvPr/>
        </p:nvSpPr>
        <p:spPr>
          <a:xfrm>
            <a:off x="7711440" y="1029182"/>
            <a:ext cx="685800"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7</a:t>
            </a:r>
          </a:p>
        </p:txBody>
      </p:sp>
    </p:spTree>
    <p:extLst>
      <p:ext uri="{BB962C8B-B14F-4D97-AF65-F5344CB8AC3E}">
        <p14:creationId xmlns:p14="http://schemas.microsoft.com/office/powerpoint/2010/main" val="4111770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2" dur="500"/>
                                        <p:tgtEl>
                                          <p:spTgt spid="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33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c</a:t>
            </a:r>
            <a:r>
              <a:rPr lang="vi-VN" sz="2200" i="1" dirty="0">
                <a:solidFill>
                  <a:srgbClr val="FF0000"/>
                </a:solidFill>
                <a:latin typeface="Cambria" panose="02040503050406030204" pitchFamily="18" charset="0"/>
                <a:ea typeface="Cambria" panose="02040503050406030204" pitchFamily="18" charset="0"/>
              </a:rPr>
              <a:t>ho biết </a:t>
            </a:r>
            <a:r>
              <a:rPr lang="en-US" sz="2200" i="1" dirty="0">
                <a:solidFill>
                  <a:srgbClr val="FF0000"/>
                </a:solidFill>
                <a:latin typeface="Cambria" panose="02040503050406030204" pitchFamily="18" charset="0"/>
                <a:ea typeface="Cambria" panose="02040503050406030204" pitchFamily="18" charset="0"/>
              </a:rPr>
              <a:t>đ</a:t>
            </a:r>
            <a:r>
              <a:rPr lang="vi-VN" sz="2200" i="1" dirty="0">
                <a:solidFill>
                  <a:srgbClr val="FF0000"/>
                </a:solidFill>
                <a:latin typeface="Cambria" panose="02040503050406030204" pitchFamily="18" charset="0"/>
                <a:ea typeface="Cambria" panose="02040503050406030204" pitchFamily="18" charset="0"/>
              </a:rPr>
              <a:t>ê sông Hồng được xây dựng vào thời gian nào? Mục đích xây dựng là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438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09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err="1">
                <a:latin typeface="Cambria" pitchFamily="18" charset="0"/>
                <a:ea typeface="Cambria" pitchFamily="18" charset="0"/>
              </a:rPr>
              <a:t>Xây</a:t>
            </a:r>
            <a:r>
              <a:rPr lang="en-US" sz="2200" dirty="0">
                <a:latin typeface="Cambria" pitchFamily="18" charset="0"/>
                <a:ea typeface="Cambria" pitchFamily="18" charset="0"/>
              </a:rPr>
              <a:t> </a:t>
            </a:r>
            <a:r>
              <a:rPr lang="en-US" sz="2200" dirty="0" err="1">
                <a:latin typeface="Cambria" pitchFamily="18" charset="0"/>
                <a:ea typeface="Cambria" pitchFamily="18" charset="0"/>
              </a:rPr>
              <a:t>dựng</a:t>
            </a:r>
            <a:r>
              <a:rPr lang="en-US" sz="2200" dirty="0">
                <a:latin typeface="Cambria" pitchFamily="18" charset="0"/>
                <a:ea typeface="Cambria" pitchFamily="18" charset="0"/>
              </a:rPr>
              <a:t> </a:t>
            </a:r>
            <a:r>
              <a:rPr lang="vi-VN" sz="2200" dirty="0">
                <a:latin typeface="Cambria" pitchFamily="18" charset="0"/>
                <a:ea typeface="Cambria" pitchFamily="18" charset="0"/>
              </a:rPr>
              <a:t>từ năm 1108 vào thời Lý Nhân Tông để mở rộng diện tích sản xuất đồng thời để phòng chống lũ lụt. Điều này đã làm cho địa hình bề mặt châu thổ đã có sự thay đổi.</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a:latin typeface="Cambria" pitchFamily="18" charset="0"/>
                <a:ea typeface="Cambria" pitchFamily="18" charset="0"/>
              </a:rPr>
              <a:t>Một</a:t>
            </a:r>
            <a:r>
              <a:rPr lang="en-US" dirty="0">
                <a:latin typeface="Cambria" pitchFamily="18" charset="0"/>
                <a:ea typeface="Cambria" pitchFamily="18" charset="0"/>
              </a:rPr>
              <a:t> </a:t>
            </a:r>
            <a:r>
              <a:rPr lang="en-US" dirty="0" err="1">
                <a:latin typeface="Cambria" pitchFamily="18" charset="0"/>
                <a:ea typeface="Cambria" pitchFamily="18" charset="0"/>
              </a:rPr>
              <a:t>đoạn</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Qúa</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thành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và</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phát</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triển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châu</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thổ</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6338" y="4113873"/>
            <a:ext cx="3559175" cy="213452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804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randombar(horizontal)">
                                      <p:cBhvr>
                                        <p:cTn id="18" dur="500"/>
                                        <p:tgtEl>
                                          <p:spTgt spid="3074"/>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427000"/>
            <a:ext cx="6553198" cy="2754600"/>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Diện tích khoảng 15000km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Hồng và sông Thái Bình bồi đắp.</a:t>
            </a:r>
          </a:p>
          <a:p>
            <a:pPr algn="just">
              <a:spcBef>
                <a:spcPts val="600"/>
              </a:spcBef>
              <a:spcAft>
                <a:spcPts val="0"/>
              </a:spcAft>
            </a:pPr>
            <a:r>
              <a:rPr lang="vi-VN" sz="2400" dirty="0">
                <a:latin typeface="Cambria" pitchFamily="18" charset="0"/>
                <a:ea typeface="Cambria" pitchFamily="18" charset="0"/>
              </a:rPr>
              <a:t>- Để mở rộng diện tích sản xuất đồng thời để phòng chống lũ lụt, ông cha ta đã xây dựng một hệ thống đê dài hàng nghìn ki-lô-mét dọc hai bên bờ sông. Điều này đã làm cho địa hình bề mặt châu thổ đã có sự thay đổi.</a:t>
            </a: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sp>
        <p:nvSpPr>
          <p:cNvPr id="24"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Qúa</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thành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và</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phát</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triển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châu</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thổ</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52241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m</a:t>
            </a:r>
            <a:r>
              <a:rPr lang="vi-VN" sz="1900" i="1" dirty="0">
                <a:solidFill>
                  <a:srgbClr val="FF0000"/>
                </a:solidFill>
                <a:latin typeface="Cambria" panose="02040503050406030204" pitchFamily="18" charset="0"/>
                <a:ea typeface="Cambria" panose="02040503050406030204" pitchFamily="18" charset="0"/>
              </a:rPr>
              <a:t>ô tả chế độ nước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50323" y="1919886"/>
            <a:ext cx="872089" cy="9162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46490" y="4030589"/>
            <a:ext cx="973677" cy="10080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82992"/>
            <a:ext cx="3657601" cy="357020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Chế độ nước sông Hồng tương đối đơn giản, trong năm có một mùa lũ và một mùa cạn rõ rệt:</a:t>
            </a:r>
          </a:p>
          <a:p>
            <a:pPr algn="just">
              <a:spcBef>
                <a:spcPts val="600"/>
              </a:spcBef>
              <a:spcAft>
                <a:spcPts val="0"/>
              </a:spcAft>
            </a:pPr>
            <a:r>
              <a:rPr lang="vi-VN" dirty="0">
                <a:latin typeface="Cambria" pitchFamily="18" charset="0"/>
                <a:ea typeface="Cambria" pitchFamily="18" charset="0"/>
              </a:rPr>
              <a:t>- Mùa lũ kéo dài 5 tháng (từ tháng 6 đến tháng 10), chiếm khoảng 75% lưu lượng dòng chảy cả năm với các đợt lũ lên nhanh và đột ngột.</a:t>
            </a:r>
          </a:p>
          <a:p>
            <a:pPr algn="just">
              <a:spcBef>
                <a:spcPts val="600"/>
              </a:spcBef>
              <a:spcAft>
                <a:spcPts val="0"/>
              </a:spcAft>
            </a:pPr>
            <a:r>
              <a:rPr lang="vi-VN" dirty="0">
                <a:latin typeface="Cambria" pitchFamily="18" charset="0"/>
                <a:ea typeface="Cambria" pitchFamily="18" charset="0"/>
              </a:rPr>
              <a:t>- Mùa cạn kéo dài 7 tháng (từ tháng 11 đến tháng 5 năm sau), chỉ chiếm khoảng 25% lưu lượng dòng chảy cả năm, mực nước sông hạ thấp rõ rệt.</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Chế</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độ</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nước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5194" y="4329680"/>
            <a:ext cx="3524006" cy="19187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pic>
        <p:nvPicPr>
          <p:cNvPr id="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5194" y="1308684"/>
            <a:ext cx="3535362" cy="28075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589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24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lược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biểu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vì</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sao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sông Hồng lại có chế độ nước như vậy?</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992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a:latin typeface="Cambria" pitchFamily="18" charset="0"/>
                <a:ea typeface="Cambria" pitchFamily="18" charset="0"/>
              </a:rPr>
              <a:t>- </a:t>
            </a:r>
            <a:r>
              <a:rPr lang="vi-VN" sz="2200" dirty="0">
                <a:latin typeface="Cambria" pitchFamily="18" charset="0"/>
                <a:ea typeface="Cambria" pitchFamily="18" charset="0"/>
              </a:rPr>
              <a:t>Nguồn cung cấp nước cho sông Hồng chủ yếu là mưa nên thời gian mùa lũ cũng theo sát mùa mưa.</a:t>
            </a:r>
          </a:p>
          <a:p>
            <a:pPr algn="just">
              <a:spcBef>
                <a:spcPts val="600"/>
              </a:spcBef>
              <a:spcAft>
                <a:spcPts val="0"/>
              </a:spcAft>
            </a:pPr>
            <a:r>
              <a:rPr lang="en-US" sz="2200" dirty="0">
                <a:latin typeface="Cambria" pitchFamily="18" charset="0"/>
                <a:ea typeface="Cambria" pitchFamily="18" charset="0"/>
              </a:rPr>
              <a:t>-</a:t>
            </a:r>
            <a:r>
              <a:rPr lang="vi-VN" sz="2200" dirty="0">
                <a:latin typeface="Cambria" pitchFamily="18" charset="0"/>
                <a:ea typeface="Cambria" pitchFamily="18" charset="0"/>
              </a:rPr>
              <a:t> Do là hợp lưu của nhiều sông nên khi mưa lớn thì lũ lên nhanh, rút chậm, diện tích ngập lớn.</a:t>
            </a: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Chế</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độ</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nước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5194" y="3931308"/>
            <a:ext cx="3524006" cy="24947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008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randombar(horizontal)">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90800"/>
            <a:ext cx="6553198" cy="2385268"/>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Mùa lũ từ tháng 6 đến tháng 10, chiếm khoảng 75% lưu lượng dòng chảy cả năm với các đợt lũ lên nhanh và đột ngột.</a:t>
            </a:r>
          </a:p>
          <a:p>
            <a:pPr algn="just">
              <a:spcBef>
                <a:spcPts val="600"/>
              </a:spcBef>
              <a:spcAft>
                <a:spcPts val="0"/>
              </a:spcAft>
            </a:pPr>
            <a:r>
              <a:rPr lang="vi-VN" sz="2400" dirty="0">
                <a:latin typeface="Cambria" pitchFamily="18" charset="0"/>
                <a:ea typeface="Cambria" pitchFamily="18" charset="0"/>
              </a:rPr>
              <a:t>- Mùa cạn từ tháng 11 đến tháng 5 năm sau, chỉ chiếm khoảng 25% lưu lượng dòng chảy cả năm, mực nước sông hạ thấp rõ rệt.</a:t>
            </a:r>
          </a:p>
        </p:txBody>
      </p:sp>
      <p:sp>
        <p:nvSpPr>
          <p:cNvPr id="21"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Chế</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độ</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nước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spTree>
    <p:extLst>
      <p:ext uri="{BB962C8B-B14F-4D97-AF65-F5344CB8AC3E}">
        <p14:creationId xmlns:p14="http://schemas.microsoft.com/office/powerpoint/2010/main" val="2840851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2" name="Rectangle 21"/>
          <p:cNvSpPr/>
          <p:nvPr/>
        </p:nvSpPr>
        <p:spPr>
          <a:xfrm>
            <a:off x="345065" y="1864816"/>
            <a:ext cx="8494135" cy="4154984"/>
          </a:xfrm>
          <a:prstGeom prst="rect">
            <a:avLst/>
          </a:prstGeom>
          <a:solidFill>
            <a:srgbClr val="BCFCD4"/>
          </a:solidFill>
          <a:ln>
            <a:solidFill>
              <a:srgbClr val="00B050"/>
            </a:solidFill>
          </a:ln>
        </p:spPr>
        <p:txBody>
          <a:bodyPr wrap="square">
            <a:spAutoFit/>
          </a:bodyPr>
          <a:lstStyle/>
          <a:p>
            <a:pPr algn="ctr"/>
            <a:r>
              <a:rPr lang="en-US" sz="2400" b="1" dirty="0">
                <a:solidFill>
                  <a:srgbClr val="00B050"/>
                </a:solidFill>
                <a:latin typeface="Cambria" panose="02040503050406030204" pitchFamily="18" charset="0"/>
                <a:ea typeface="Cambria" panose="02040503050406030204" pitchFamily="18" charset="0"/>
              </a:rPr>
              <a:t>HOẠT ĐỘNG NHÓM</a:t>
            </a:r>
          </a:p>
          <a:p>
            <a:pPr algn="ctr"/>
            <a:r>
              <a:rPr lang="en-US" sz="2400" b="1" dirty="0" err="1">
                <a:solidFill>
                  <a:srgbClr val="00B050"/>
                </a:solidFill>
                <a:latin typeface="Cambria" panose="02040503050406030204" pitchFamily="18" charset="0"/>
                <a:ea typeface="Cambria" panose="02040503050406030204" pitchFamily="18" charset="0"/>
              </a:rPr>
              <a:t>Thời</a:t>
            </a:r>
            <a:r>
              <a:rPr lang="en-US" sz="2400" b="1" dirty="0">
                <a:solidFill>
                  <a:srgbClr val="00B050"/>
                </a:solidFill>
                <a:latin typeface="Cambria" panose="02040503050406030204" pitchFamily="18" charset="0"/>
                <a:ea typeface="Cambria" panose="02040503050406030204" pitchFamily="18" charset="0"/>
              </a:rPr>
              <a:t> </a:t>
            </a:r>
            <a:r>
              <a:rPr lang="en-US" sz="2400" b="1" dirty="0" err="1">
                <a:solidFill>
                  <a:srgbClr val="00B050"/>
                </a:solidFill>
                <a:latin typeface="Cambria" panose="02040503050406030204" pitchFamily="18" charset="0"/>
                <a:ea typeface="Cambria" panose="02040503050406030204" pitchFamily="18" charset="0"/>
              </a:rPr>
              <a:t>gian</a:t>
            </a:r>
            <a:r>
              <a:rPr lang="en-US" sz="2400" b="1">
                <a:solidFill>
                  <a:srgbClr val="00B050"/>
                </a:solidFill>
                <a:latin typeface="Cambria" panose="02040503050406030204" pitchFamily="18" charset="0"/>
                <a:ea typeface="Cambria" panose="02040503050406030204" pitchFamily="18" charset="0"/>
              </a:rPr>
              <a:t>: 10 </a:t>
            </a:r>
            <a:r>
              <a:rPr lang="en-US" sz="2400" b="1" dirty="0" err="1">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a:solidFill>
                  <a:srgbClr val="FF0000"/>
                </a:solidFill>
                <a:latin typeface="Cambria" panose="02040503050406030204" pitchFamily="18" charset="0"/>
                <a:ea typeface="Cambria" panose="02040503050406030204" pitchFamily="18" charset="0"/>
              </a:rPr>
              <a:t>NHIỆM VỤ</a:t>
            </a:r>
          </a:p>
          <a:p>
            <a:pPr algn="just"/>
            <a:r>
              <a:rPr lang="en-US" sz="2400" b="1" dirty="0">
                <a:solidFill>
                  <a:srgbClr val="00B050"/>
                </a:solidFill>
                <a:latin typeface="Cambria" panose="02040503050406030204" pitchFamily="18" charset="0"/>
                <a:ea typeface="Cambria" panose="02040503050406030204" pitchFamily="18" charset="0"/>
              </a:rPr>
              <a:t>* NHÓM 1, 2, 3, 4: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Châu thổ sông Cửu Long có diện tích bao nhiêu? Do sông nào bồi đắp?</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Kể tên các dòng sông chính, các ô trũng lớn bị ngập nước của châu thổ. Vì sao nhiều nơi ven biển của châu thổ bị sạt lở?</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b="1" dirty="0">
                <a:solidFill>
                  <a:srgbClr val="00B050"/>
                </a:solidFill>
                <a:latin typeface="Cambria" panose="02040503050406030204" pitchFamily="18" charset="0"/>
                <a:ea typeface="Cambria" panose="02040503050406030204" pitchFamily="18" charset="0"/>
              </a:rPr>
              <a:t>* NHÓM 5, 6, 7, 8: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Mô tả chế độ nước của sông Cửu Long.</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Vì sao sông Cửu Long lại có chế độ nước như vậy?</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1401" y="198328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 Chế độ nước của 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a:t>
            </a:r>
          </a:p>
        </p:txBody>
      </p:sp>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
        <p:nvSpPr>
          <p:cNvPr id="22" name="TextBox 21"/>
          <p:cNvSpPr txBox="1"/>
          <p:nvPr/>
        </p:nvSpPr>
        <p:spPr>
          <a:xfrm>
            <a:off x="5058569" y="6260068"/>
            <a:ext cx="3475827" cy="369332"/>
          </a:xfrm>
          <a:prstGeom prst="rect">
            <a:avLst/>
          </a:prstGeom>
          <a:noFill/>
        </p:spPr>
        <p:txBody>
          <a:bodyPr wrap="square" rtlCol="0">
            <a:spAutoFit/>
          </a:bodyPr>
          <a:lstStyle/>
          <a:p>
            <a:pPr algn="ctr"/>
            <a:r>
              <a:rPr lang="en-US" dirty="0" err="1">
                <a:latin typeface="Cambria" pitchFamily="18" charset="0"/>
                <a:ea typeface="Cambria" pitchFamily="18" charset="0"/>
              </a:rPr>
              <a:t>Kênh</a:t>
            </a:r>
            <a:r>
              <a:rPr lang="en-US" dirty="0">
                <a:latin typeface="Cambria" pitchFamily="18" charset="0"/>
                <a:ea typeface="Cambria" pitchFamily="18" charset="0"/>
              </a:rPr>
              <a:t> </a:t>
            </a:r>
            <a:r>
              <a:rPr lang="en-US" dirty="0" err="1">
                <a:latin typeface="Cambria" pitchFamily="18" charset="0"/>
                <a:ea typeface="Cambria" pitchFamily="18" charset="0"/>
              </a:rPr>
              <a:t>Vĩnh</a:t>
            </a:r>
            <a:r>
              <a:rPr lang="en-US" dirty="0">
                <a:latin typeface="Cambria" pitchFamily="18" charset="0"/>
                <a:ea typeface="Cambria" pitchFamily="18" charset="0"/>
              </a:rPr>
              <a:t> </a:t>
            </a:r>
            <a:r>
              <a:rPr lang="en-US" dirty="0" err="1">
                <a:latin typeface="Cambria" pitchFamily="18" charset="0"/>
                <a:ea typeface="Cambria" pitchFamily="18" charset="0"/>
              </a:rPr>
              <a:t>Tế</a:t>
            </a:r>
            <a:r>
              <a:rPr lang="en-US" dirty="0">
                <a:latin typeface="Cambria" pitchFamily="18" charset="0"/>
                <a:ea typeface="Cambria" pitchFamily="18" charset="0"/>
              </a:rPr>
              <a:t> (An </a:t>
            </a:r>
            <a:r>
              <a:rPr lang="en-US" dirty="0" err="1">
                <a:latin typeface="Cambria" pitchFamily="18" charset="0"/>
                <a:ea typeface="Cambria" pitchFamily="18" charset="0"/>
              </a:rPr>
              <a:t>Giang</a:t>
            </a:r>
            <a:r>
              <a:rPr lang="en-US" dirty="0">
                <a:latin typeface="Cambria" pitchFamily="18" charset="0"/>
                <a:ea typeface="Cambria" pitchFamily="18" charset="0"/>
              </a:rPr>
              <a:t>)</a:t>
            </a: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10" y="4343400"/>
            <a:ext cx="3947090"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4538" y="4343400"/>
            <a:ext cx="4132262"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 Chế độ nước của 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8962" y="1371600"/>
            <a:ext cx="4137838" cy="28035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510" y="1340005"/>
            <a:ext cx="3941514"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57200" y="3811342"/>
            <a:ext cx="3756986" cy="369332"/>
          </a:xfrm>
          <a:prstGeom prst="rect">
            <a:avLst/>
          </a:prstGeom>
          <a:noFill/>
        </p:spPr>
        <p:txBody>
          <a:bodyPr wrap="square" rtlCol="0">
            <a:spAutoFit/>
          </a:bodyPr>
          <a:lstStyle/>
          <a:p>
            <a:pPr algn="ctr"/>
            <a:r>
              <a:rPr lang="en-US" dirty="0" err="1">
                <a:latin typeface="Cambria" pitchFamily="18" charset="0"/>
                <a:ea typeface="Cambria" pitchFamily="18" charset="0"/>
              </a:rPr>
              <a:t>Lược</a:t>
            </a:r>
            <a:r>
              <a:rPr lang="en-US" dirty="0">
                <a:latin typeface="Cambria" pitchFamily="18" charset="0"/>
                <a:ea typeface="Cambria" pitchFamily="18" charset="0"/>
              </a:rPr>
              <a:t> </a:t>
            </a:r>
            <a:r>
              <a:rPr lang="en-US" dirty="0" err="1">
                <a:latin typeface="Cambria" pitchFamily="18" charset="0"/>
                <a:ea typeface="Cambria" pitchFamily="18" charset="0"/>
              </a:rPr>
              <a:t>đồ</a:t>
            </a:r>
            <a:r>
              <a:rPr lang="en-US" dirty="0">
                <a:latin typeface="Cambria" pitchFamily="18" charset="0"/>
                <a:ea typeface="Cambria" pitchFamily="18" charset="0"/>
              </a:rPr>
              <a:t> </a:t>
            </a:r>
            <a:r>
              <a:rPr lang="en-US" dirty="0" err="1">
                <a:latin typeface="Cambria" pitchFamily="18" charset="0"/>
                <a:ea typeface="Cambria" pitchFamily="18" charset="0"/>
              </a:rPr>
              <a:t>châu</a:t>
            </a:r>
            <a:r>
              <a:rPr lang="en-US" dirty="0">
                <a:latin typeface="Cambria" pitchFamily="18" charset="0"/>
                <a:ea typeface="Cambria" pitchFamily="18" charset="0"/>
              </a:rPr>
              <a:t> </a:t>
            </a:r>
            <a:r>
              <a:rPr lang="en-US" dirty="0" err="1">
                <a:latin typeface="Cambria" pitchFamily="18" charset="0"/>
                <a:ea typeface="Cambria" pitchFamily="18" charset="0"/>
              </a:rPr>
              <a:t>thổ</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randombar(horizontal)">
                                      <p:cBhvr>
                                        <p:cTn id="13" dur="500"/>
                                        <p:tgtEl>
                                          <p:spTgt spid="5122"/>
                                        </p:tgtEl>
                                      </p:cBhvr>
                                    </p:animEffect>
                                  </p:childTnLst>
                                </p:cTn>
                              </p:par>
                              <p:par>
                                <p:cTn id="14" presetID="14" presetClass="entr" presetSubtype="10" fill="hold"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randombar(horizontal)">
                                      <p:cBhvr>
                                        <p:cTn id="16" dur="500"/>
                                        <p:tgtEl>
                                          <p:spTgt spid="8195"/>
                                        </p:tgtEl>
                                      </p:cBhvr>
                                    </p:animEffect>
                                  </p:childTnLst>
                                </p:cTn>
                              </p:par>
                              <p:par>
                                <p:cTn id="17" presetID="14" presetClass="entr" presetSubtype="10" fill="hold" nodeType="with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randombar(horizontal)">
                                      <p:cBhvr>
                                        <p:cTn id="19" dur="500"/>
                                        <p:tgtEl>
                                          <p:spTgt spid="819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21408113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2</a:t>
            </a:r>
          </a:p>
        </p:txBody>
      </p:sp>
      <p:sp>
        <p:nvSpPr>
          <p:cNvPr id="19"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 Chế độ nước của 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a:t>
            </a:r>
          </a:p>
        </p:txBody>
      </p:sp>
    </p:spTree>
    <p:extLst>
      <p:ext uri="{BB962C8B-B14F-4D97-AF65-F5344CB8AC3E}">
        <p14:creationId xmlns:p14="http://schemas.microsoft.com/office/powerpoint/2010/main" val="1635585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2895600"/>
          </a:xfrm>
          <a:prstGeom prst="wedgeRoundRectCallout">
            <a:avLst>
              <a:gd name="adj1" fmla="val 47981"/>
              <a:gd name="adj2" fmla="val 6716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784664"/>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Diện tích khoảng 40000km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Cửu Long (sông Tiền và sông Hậu) bồi đắp.</a:t>
            </a:r>
          </a:p>
          <a:p>
            <a:pPr algn="just">
              <a:spcBef>
                <a:spcPts val="600"/>
              </a:spcBef>
              <a:spcAft>
                <a:spcPts val="0"/>
              </a:spcAft>
            </a:pPr>
            <a:r>
              <a:rPr lang="en-US" sz="2400" dirty="0">
                <a:latin typeface="Cambria" pitchFamily="18" charset="0"/>
                <a:ea typeface="Cambria" pitchFamily="18" charset="0"/>
              </a:rPr>
              <a:t>- </a:t>
            </a:r>
            <a:r>
              <a:rPr lang="vi-VN" sz="2400" dirty="0">
                <a:latin typeface="Cambria" pitchFamily="18" charset="0"/>
                <a:ea typeface="Cambria" pitchFamily="18" charset="0"/>
              </a:rPr>
              <a:t>Hiện nay, do biến đổi khí hậu, nước biển dâng và hàm lượng phù sa trong nước sông giảm nên nhiều nơi ở ven biển của châu thổ bị sạt lở.</a:t>
            </a:r>
          </a:p>
        </p:txBody>
      </p:sp>
      <p:sp>
        <p:nvSpPr>
          <p:cNvPr id="21" name="Text Box 9"/>
          <p:cNvSpPr txBox="1">
            <a:spLocks noChangeArrowheads="1"/>
          </p:cNvSpPr>
          <p:nvPr/>
        </p:nvSpPr>
        <p:spPr bwMode="auto">
          <a:xfrm>
            <a:off x="452585" y="1295399"/>
            <a:ext cx="5446189" cy="830997"/>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Qúa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trình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thành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và</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phát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châu</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thổ</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Cửu</a:t>
            </a:r>
            <a:r>
              <a:rPr lang="en-US" sz="2400" b="1" dirty="0">
                <a:solidFill>
                  <a:srgbClr val="CC0000"/>
                </a:solidFill>
                <a:latin typeface="Times New Roman" pitchFamily="18" charset="0"/>
                <a:cs typeface="Times New Roman" pitchFamily="18" charset="0"/>
              </a:rPr>
              <a:t> Long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 Chế độ nước của 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a:t>
            </a:r>
          </a:p>
        </p:txBody>
      </p:sp>
    </p:spTree>
    <p:extLst>
      <p:ext uri="{BB962C8B-B14F-4D97-AF65-F5344CB8AC3E}">
        <p14:creationId xmlns:p14="http://schemas.microsoft.com/office/powerpoint/2010/main" val="366710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92074960"/>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 Chế độ nước của 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a:t>
            </a:r>
          </a:p>
        </p:txBody>
      </p:sp>
    </p:spTree>
    <p:extLst>
      <p:ext uri="{BB962C8B-B14F-4D97-AF65-F5344CB8AC3E}">
        <p14:creationId xmlns:p14="http://schemas.microsoft.com/office/powerpoint/2010/main" val="1538709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TRÒ CHƠI Ô CHỮ</a:t>
            </a:r>
          </a:p>
        </p:txBody>
      </p:sp>
      <p:sp>
        <p:nvSpPr>
          <p:cNvPr id="36" name="Rectangle 35"/>
          <p:cNvSpPr/>
          <p:nvPr/>
        </p:nvSpPr>
        <p:spPr>
          <a:xfrm>
            <a:off x="304800" y="2362200"/>
            <a:ext cx="9144000" cy="4816703"/>
          </a:xfrm>
          <a:prstGeom prst="rect">
            <a:avLst/>
          </a:prstGeom>
        </p:spPr>
        <p:txBody>
          <a:bodyPr wrap="square">
            <a:spAutoFit/>
          </a:bodyPr>
          <a:lstStyle/>
          <a:p>
            <a:r>
              <a:rPr lang="vi-VN" sz="1900" b="1" dirty="0">
                <a:solidFill>
                  <a:srgbClr val="FF0000"/>
                </a:solidFill>
                <a:latin typeface="Cambria" panose="02040503050406030204" pitchFamily="18" charset="0"/>
                <a:ea typeface="Cambria" panose="02040503050406030204" pitchFamily="18" charset="0"/>
              </a:rPr>
              <a:t>Câu 1. </a:t>
            </a:r>
            <a:r>
              <a:rPr lang="vi-VN" sz="1900" dirty="0">
                <a:solidFill>
                  <a:srgbClr val="FF0000"/>
                </a:solidFill>
                <a:latin typeface="Cambria" panose="02040503050406030204" pitchFamily="18" charset="0"/>
                <a:ea typeface="Cambria" panose="02040503050406030204" pitchFamily="18" charset="0"/>
              </a:rPr>
              <a:t>Đảo có diện tích lớn nhất nước ta là:</a:t>
            </a:r>
          </a:p>
          <a:p>
            <a:r>
              <a:rPr lang="vi-VN" sz="1900" dirty="0">
                <a:latin typeface="Cambria" panose="02040503050406030204" pitchFamily="18" charset="0"/>
                <a:ea typeface="Cambria" panose="02040503050406030204" pitchFamily="18" charset="0"/>
              </a:rPr>
              <a:t>A. Phú Quốc   </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 Cát Bà</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C. Bạch Long Vĩ</a:t>
            </a:r>
            <a:r>
              <a:rPr lang="en-US" sz="1900" dirty="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Cái Bầu </a:t>
            </a:r>
          </a:p>
          <a:p>
            <a:r>
              <a:rPr lang="vi-VN" sz="1900" b="1" dirty="0">
                <a:solidFill>
                  <a:srgbClr val="FF0000"/>
                </a:solidFill>
                <a:latin typeface="Cambria" panose="02040503050406030204" pitchFamily="18" charset="0"/>
                <a:ea typeface="Cambria" panose="02040503050406030204" pitchFamily="18" charset="0"/>
              </a:rPr>
              <a:t>Câu 2. </a:t>
            </a:r>
            <a:r>
              <a:rPr lang="vi-VN" sz="1900" dirty="0">
                <a:solidFill>
                  <a:srgbClr val="FF0000"/>
                </a:solidFill>
                <a:latin typeface="Cambria" panose="02040503050406030204" pitchFamily="18" charset="0"/>
                <a:ea typeface="Cambria" panose="02040503050406030204" pitchFamily="18" charset="0"/>
              </a:rPr>
              <a:t>Nhiệt độ nước biển trên Biển Đông trên bao nhiêu 0C?</a:t>
            </a:r>
          </a:p>
          <a:p>
            <a:r>
              <a:rPr lang="vi-VN" sz="1900" dirty="0">
                <a:latin typeface="Cambria" panose="02040503050406030204" pitchFamily="18" charset="0"/>
                <a:ea typeface="Cambria" panose="02040503050406030204" pitchFamily="18" charset="0"/>
              </a:rPr>
              <a:t>A. 2</a:t>
            </a:r>
            <a:r>
              <a:rPr lang="en-US" sz="1900" dirty="0">
                <a:latin typeface="Cambria" panose="02040503050406030204" pitchFamily="18" charset="0"/>
                <a:ea typeface="Cambria" panose="02040503050406030204" pitchFamily="18" charset="0"/>
              </a:rPr>
              <a:t>1</a:t>
            </a:r>
            <a:r>
              <a:rPr lang="vi-VN" sz="1900" baseline="30000" dirty="0">
                <a:latin typeface="Cambria" panose="02040503050406030204" pitchFamily="18" charset="0"/>
                <a:ea typeface="Cambria" panose="02040503050406030204" pitchFamily="18" charset="0"/>
              </a:rPr>
              <a:t>0</a:t>
            </a:r>
            <a:r>
              <a:rPr lang="vi-VN" sz="1900" dirty="0">
                <a:latin typeface="Cambria" panose="02040503050406030204" pitchFamily="18" charset="0"/>
                <a:ea typeface="Cambria" panose="02040503050406030204" pitchFamily="18" charset="0"/>
              </a:rPr>
              <a:t>C	          </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 2</a:t>
            </a:r>
            <a:r>
              <a:rPr lang="en-US" sz="1900" dirty="0">
                <a:latin typeface="Cambria" panose="02040503050406030204" pitchFamily="18" charset="0"/>
                <a:ea typeface="Cambria" panose="02040503050406030204" pitchFamily="18" charset="0"/>
              </a:rPr>
              <a:t>0</a:t>
            </a:r>
            <a:r>
              <a:rPr lang="vi-VN" sz="1900" baseline="30000" dirty="0">
                <a:latin typeface="Cambria" panose="02040503050406030204" pitchFamily="18" charset="0"/>
                <a:ea typeface="Cambria" panose="02040503050406030204" pitchFamily="18" charset="0"/>
              </a:rPr>
              <a:t>0</a:t>
            </a:r>
            <a:r>
              <a:rPr lang="vi-VN" sz="1900" dirty="0">
                <a:latin typeface="Cambria" panose="02040503050406030204" pitchFamily="18" charset="0"/>
                <a:ea typeface="Cambria" panose="02040503050406030204" pitchFamily="18" charset="0"/>
              </a:rPr>
              <a:t>C             C. 2</a:t>
            </a:r>
            <a:r>
              <a:rPr lang="en-US" sz="1900" dirty="0">
                <a:latin typeface="Cambria" panose="02040503050406030204" pitchFamily="18" charset="0"/>
                <a:ea typeface="Cambria" panose="02040503050406030204" pitchFamily="18" charset="0"/>
              </a:rPr>
              <a:t>3</a:t>
            </a:r>
            <a:r>
              <a:rPr lang="vi-VN" sz="1900" baseline="30000" dirty="0">
                <a:latin typeface="Cambria" panose="02040503050406030204" pitchFamily="18" charset="0"/>
                <a:ea typeface="Cambria" panose="02040503050406030204" pitchFamily="18" charset="0"/>
              </a:rPr>
              <a:t>0</a:t>
            </a:r>
            <a:r>
              <a:rPr lang="vi-VN" sz="1900" dirty="0">
                <a:latin typeface="Cambria" panose="02040503050406030204" pitchFamily="18" charset="0"/>
                <a:ea typeface="Cambria" panose="02040503050406030204" pitchFamily="18" charset="0"/>
              </a:rPr>
              <a:t>C	                      D. 2</a:t>
            </a:r>
            <a:r>
              <a:rPr lang="en-US" sz="1900" dirty="0">
                <a:latin typeface="Cambria" panose="02040503050406030204" pitchFamily="18" charset="0"/>
                <a:ea typeface="Cambria" panose="02040503050406030204" pitchFamily="18" charset="0"/>
              </a:rPr>
              <a:t>2</a:t>
            </a:r>
            <a:r>
              <a:rPr lang="vi-VN" sz="1900" baseline="30000" dirty="0">
                <a:latin typeface="Cambria" panose="02040503050406030204" pitchFamily="18" charset="0"/>
                <a:ea typeface="Cambria" panose="02040503050406030204" pitchFamily="18" charset="0"/>
              </a:rPr>
              <a:t>0</a:t>
            </a:r>
            <a:r>
              <a:rPr lang="vi-VN" sz="1900" dirty="0">
                <a:latin typeface="Cambria" panose="02040503050406030204" pitchFamily="18" charset="0"/>
                <a:ea typeface="Cambria" panose="02040503050406030204" pitchFamily="18" charset="0"/>
              </a:rPr>
              <a:t>C</a:t>
            </a:r>
          </a:p>
          <a:p>
            <a:r>
              <a:rPr lang="vi-VN" sz="1900" b="1" dirty="0">
                <a:solidFill>
                  <a:srgbClr val="FF0000"/>
                </a:solidFill>
                <a:latin typeface="Cambria" panose="02040503050406030204" pitchFamily="18" charset="0"/>
                <a:ea typeface="Cambria" panose="02040503050406030204" pitchFamily="18" charset="0"/>
              </a:rPr>
              <a:t>Câu 3. </a:t>
            </a:r>
            <a:r>
              <a:rPr lang="vi-VN" sz="1900" dirty="0">
                <a:solidFill>
                  <a:srgbClr val="FF0000"/>
                </a:solidFill>
                <a:latin typeface="Cambria" panose="02040503050406030204" pitchFamily="18" charset="0"/>
                <a:ea typeface="Cambria" panose="02040503050406030204" pitchFamily="18" charset="0"/>
              </a:rPr>
              <a:t>Lượng mưa trung bình trên Biển Đông là bao nhiêu?</a:t>
            </a:r>
          </a:p>
          <a:p>
            <a:r>
              <a:rPr lang="vi-VN" sz="1900" dirty="0">
                <a:latin typeface="Cambria" panose="02040503050406030204" pitchFamily="18" charset="0"/>
                <a:ea typeface="Cambria" panose="02040503050406030204" pitchFamily="18" charset="0"/>
              </a:rPr>
              <a:t>A. 1</a:t>
            </a:r>
            <a:r>
              <a:rPr lang="en-US" sz="1900" dirty="0">
                <a:latin typeface="Cambria" panose="02040503050406030204" pitchFamily="18" charset="0"/>
                <a:ea typeface="Cambria" panose="02040503050406030204" pitchFamily="18" charset="0"/>
              </a:rPr>
              <a:t>000</a:t>
            </a:r>
            <a:r>
              <a:rPr lang="vi-VN" sz="1900" dirty="0">
                <a:latin typeface="Cambria" panose="02040503050406030204" pitchFamily="18" charset="0"/>
                <a:ea typeface="Cambria" panose="02040503050406030204" pitchFamily="18" charset="0"/>
              </a:rPr>
              <a:t>mm	        </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 1100</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mm           </a:t>
            </a:r>
          </a:p>
          <a:p>
            <a:r>
              <a:rPr lang="vi-VN" sz="1900" dirty="0">
                <a:latin typeface="Cambria" panose="02040503050406030204" pitchFamily="18" charset="0"/>
                <a:ea typeface="Cambria" panose="02040503050406030204" pitchFamily="18" charset="0"/>
              </a:rPr>
              <a:t>C. 1</a:t>
            </a:r>
            <a:r>
              <a:rPr lang="en-US" sz="1900" dirty="0">
                <a:latin typeface="Cambria" panose="02040503050406030204" pitchFamily="18" charset="0"/>
                <a:ea typeface="Cambria" panose="02040503050406030204" pitchFamily="18" charset="0"/>
              </a:rPr>
              <a:t>9</a:t>
            </a:r>
            <a:r>
              <a:rPr lang="vi-VN" sz="1900" dirty="0">
                <a:latin typeface="Cambria" panose="02040503050406030204" pitchFamily="18" charset="0"/>
                <a:ea typeface="Cambria" panose="02040503050406030204" pitchFamily="18" charset="0"/>
              </a:rPr>
              <a:t>00mm                    </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   D. </a:t>
            </a:r>
            <a:r>
              <a:rPr lang="en-US" sz="1900" dirty="0">
                <a:latin typeface="Cambria" panose="02040503050406030204" pitchFamily="18" charset="0"/>
                <a:ea typeface="Cambria" panose="02040503050406030204" pitchFamily="18" charset="0"/>
              </a:rPr>
              <a:t>800 mm</a:t>
            </a:r>
            <a:endParaRPr lang="vi-VN" sz="19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4. </a:t>
            </a:r>
            <a:r>
              <a:rPr lang="vi-VN" sz="1900" dirty="0">
                <a:solidFill>
                  <a:srgbClr val="FF0000"/>
                </a:solidFill>
                <a:latin typeface="Cambria" panose="02040503050406030204" pitchFamily="18" charset="0"/>
                <a:ea typeface="Cambria" panose="02040503050406030204" pitchFamily="18" charset="0"/>
              </a:rPr>
              <a:t>Độ muối bình quân trên Biển Đông là bao nhiêu?</a:t>
            </a:r>
          </a:p>
          <a:p>
            <a:r>
              <a:rPr lang="vi-VN" sz="1900" dirty="0">
                <a:latin typeface="Cambria" panose="02040503050406030204" pitchFamily="18" charset="0"/>
                <a:ea typeface="Cambria" panose="02040503050406030204" pitchFamily="18" charset="0"/>
              </a:rPr>
              <a:t>A. 3</a:t>
            </a:r>
            <a:r>
              <a:rPr lang="en-US" sz="1900" dirty="0">
                <a:latin typeface="Cambria" panose="02040503050406030204" pitchFamily="18" charset="0"/>
                <a:ea typeface="Cambria" panose="02040503050406030204" pitchFamily="18" charset="0"/>
              </a:rPr>
              <a:t>2</a:t>
            </a:r>
            <a:r>
              <a:rPr lang="vi-VN" sz="1900" dirty="0">
                <a:latin typeface="Cambria" panose="02040503050406030204" pitchFamily="18" charset="0"/>
                <a:ea typeface="Cambria" panose="02040503050406030204" pitchFamily="18" charset="0"/>
              </a:rPr>
              <a:t>-33%</a:t>
            </a:r>
            <a:r>
              <a:rPr lang="vi-VN" sz="1900" baseline="-25000" dirty="0">
                <a:latin typeface="Cambria" panose="02040503050406030204" pitchFamily="18" charset="0"/>
                <a:ea typeface="Cambria" panose="02040503050406030204" pitchFamily="18" charset="0"/>
              </a:rPr>
              <a:t>0</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 3</a:t>
            </a:r>
            <a:r>
              <a:rPr lang="en-US" sz="1900" dirty="0">
                <a:latin typeface="Cambria" panose="02040503050406030204" pitchFamily="18" charset="0"/>
                <a:ea typeface="Cambria" panose="02040503050406030204" pitchFamily="18" charset="0"/>
              </a:rPr>
              <a:t>2</a:t>
            </a:r>
            <a:r>
              <a:rPr lang="vi-VN" sz="1900" dirty="0">
                <a:latin typeface="Cambria" panose="02040503050406030204" pitchFamily="18" charset="0"/>
                <a:ea typeface="Cambria" panose="02040503050406030204" pitchFamily="18" charset="0"/>
              </a:rPr>
              <a:t>-35%</a:t>
            </a:r>
            <a:r>
              <a:rPr lang="vi-VN" sz="1900" baseline="-25000" dirty="0">
                <a:latin typeface="Cambria" panose="02040503050406030204" pitchFamily="18" charset="0"/>
                <a:ea typeface="Cambria" panose="02040503050406030204" pitchFamily="18" charset="0"/>
              </a:rPr>
              <a:t>0</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C. 3</a:t>
            </a:r>
            <a:r>
              <a:rPr lang="en-US" sz="1900" dirty="0">
                <a:latin typeface="Cambria" panose="02040503050406030204" pitchFamily="18" charset="0"/>
                <a:ea typeface="Cambria" panose="02040503050406030204" pitchFamily="18" charset="0"/>
              </a:rPr>
              <a:t>2</a:t>
            </a:r>
            <a:r>
              <a:rPr lang="vi-VN" sz="1900" dirty="0">
                <a:latin typeface="Cambria" panose="02040503050406030204" pitchFamily="18" charset="0"/>
                <a:ea typeface="Cambria" panose="02040503050406030204" pitchFamily="18" charset="0"/>
              </a:rPr>
              <a:t>-34%</a:t>
            </a:r>
            <a:r>
              <a:rPr lang="vi-VN" sz="1900" baseline="-25000" dirty="0">
                <a:latin typeface="Cambria" panose="02040503050406030204" pitchFamily="18" charset="0"/>
                <a:ea typeface="Cambria" panose="02040503050406030204" pitchFamily="18" charset="0"/>
              </a:rPr>
              <a:t>0</a:t>
            </a:r>
            <a:r>
              <a:rPr lang="vi-VN" sz="1900" dirty="0">
                <a:latin typeface="Cambria" panose="02040503050406030204" pitchFamily="18" charset="0"/>
                <a:ea typeface="Cambria" panose="02040503050406030204" pitchFamily="18" charset="0"/>
              </a:rPr>
              <a:t>                         D. 3</a:t>
            </a:r>
            <a:r>
              <a:rPr lang="en-US" sz="1900" dirty="0">
                <a:latin typeface="Cambria" panose="02040503050406030204" pitchFamily="18" charset="0"/>
                <a:ea typeface="Cambria" panose="02040503050406030204" pitchFamily="18" charset="0"/>
              </a:rPr>
              <a:t>2</a:t>
            </a:r>
            <a:r>
              <a:rPr lang="vi-VN" sz="1900" dirty="0">
                <a:latin typeface="Cambria" panose="02040503050406030204" pitchFamily="18" charset="0"/>
                <a:ea typeface="Cambria" panose="02040503050406030204" pitchFamily="18" charset="0"/>
              </a:rPr>
              <a:t>-36%</a:t>
            </a:r>
            <a:r>
              <a:rPr lang="vi-VN" sz="1900" baseline="-25000" dirty="0">
                <a:latin typeface="Cambria" panose="02040503050406030204" pitchFamily="18" charset="0"/>
                <a:ea typeface="Cambria" panose="02040503050406030204" pitchFamily="18" charset="0"/>
              </a:rPr>
              <a:t>0</a:t>
            </a:r>
          </a:p>
          <a:p>
            <a:r>
              <a:rPr lang="vi-VN" sz="1900" b="1" dirty="0">
                <a:solidFill>
                  <a:srgbClr val="FF0000"/>
                </a:solidFill>
                <a:latin typeface="Cambria" panose="02040503050406030204" pitchFamily="18" charset="0"/>
                <a:ea typeface="Cambria" panose="02040503050406030204" pitchFamily="18" charset="0"/>
              </a:rPr>
              <a:t>Câu 5. </a:t>
            </a:r>
            <a:r>
              <a:rPr lang="vi-VN" sz="1900" dirty="0">
                <a:solidFill>
                  <a:srgbClr val="FF0000"/>
                </a:solidFill>
                <a:latin typeface="Cambria" panose="02040503050406030204" pitchFamily="18" charset="0"/>
                <a:ea typeface="Cambria" panose="02040503050406030204" pitchFamily="18" charset="0"/>
              </a:rPr>
              <a:t>Biển nước ta có hơn bao nhiêu loài cá?</a:t>
            </a:r>
          </a:p>
          <a:p>
            <a:r>
              <a:rPr lang="vi-VN" sz="1900" dirty="0">
                <a:latin typeface="Cambria" panose="02040503050406030204" pitchFamily="18" charset="0"/>
                <a:ea typeface="Cambria" panose="02040503050406030204" pitchFamily="18" charset="0"/>
              </a:rPr>
              <a:t>A. 2500    </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 2000            C. 1500	                       D. 1000</a:t>
            </a:r>
          </a:p>
          <a:p>
            <a:r>
              <a:rPr lang="vi-VN" sz="1900" b="1" dirty="0">
                <a:solidFill>
                  <a:srgbClr val="FF0000"/>
                </a:solidFill>
                <a:latin typeface="Cambria" panose="02040503050406030204" pitchFamily="18" charset="0"/>
                <a:ea typeface="Cambria" panose="02040503050406030204" pitchFamily="18" charset="0"/>
              </a:rPr>
              <a:t>Câu 6. </a:t>
            </a:r>
            <a:r>
              <a:rPr lang="vi-VN" sz="1900" dirty="0">
                <a:solidFill>
                  <a:srgbClr val="FF0000"/>
                </a:solidFill>
                <a:latin typeface="Cambria" panose="02040503050406030204" pitchFamily="18" charset="0"/>
                <a:ea typeface="Cambria" panose="02040503050406030204" pitchFamily="18" charset="0"/>
              </a:rPr>
              <a:t>Tỉnh nào sau đây ở nước ta phát triển mạnh nghề làm muối?</a:t>
            </a:r>
          </a:p>
          <a:p>
            <a:r>
              <a:rPr lang="vi-VN" sz="1900" dirty="0">
                <a:latin typeface="Cambria" panose="02040503050406030204" pitchFamily="18" charset="0"/>
                <a:ea typeface="Cambria" panose="02040503050406030204" pitchFamily="18" charset="0"/>
              </a:rPr>
              <a:t>A. TPHCM   </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 Hà Nội</a:t>
            </a:r>
            <a:r>
              <a:rPr lang="en-US" sz="1900" dirty="0">
                <a:latin typeface="Cambria" panose="02040503050406030204" pitchFamily="18" charset="0"/>
                <a:ea typeface="Cambria" panose="02040503050406030204" pitchFamily="18" charset="0"/>
              </a:rPr>
              <a:t>          C</a:t>
            </a:r>
            <a:r>
              <a:rPr lang="vi-VN" sz="1900" dirty="0">
                <a:latin typeface="Cambria" panose="02040503050406030204" pitchFamily="18" charset="0"/>
                <a:ea typeface="Cambria" panose="02040503050406030204" pitchFamily="18" charset="0"/>
              </a:rPr>
              <a:t>. Quảng Ngãi	       D. Cà Mau</a:t>
            </a:r>
          </a:p>
          <a:p>
            <a:r>
              <a:rPr lang="vi-VN" sz="1900" b="1" dirty="0">
                <a:solidFill>
                  <a:srgbClr val="FF0000"/>
                </a:solidFill>
                <a:latin typeface="Cambria" panose="02040503050406030204" pitchFamily="18" charset="0"/>
                <a:ea typeface="Cambria" panose="02040503050406030204" pitchFamily="18" charset="0"/>
              </a:rPr>
              <a:t>Câu 7. </a:t>
            </a:r>
            <a:r>
              <a:rPr lang="vi-VN" sz="1900" dirty="0">
                <a:solidFill>
                  <a:srgbClr val="FF0000"/>
                </a:solidFill>
                <a:latin typeface="Cambria" panose="02040503050406030204" pitchFamily="18" charset="0"/>
                <a:ea typeface="Cambria" panose="02040503050406030204" pitchFamily="18" charset="0"/>
              </a:rPr>
              <a:t>Điểm du lịch nào sau đây được công nhận là di sản thiên nhiên thế giới?</a:t>
            </a:r>
          </a:p>
          <a:p>
            <a:r>
              <a:rPr lang="vi-VN" sz="1900" dirty="0">
                <a:latin typeface="Cambria" panose="02040503050406030204" pitchFamily="18" charset="0"/>
                <a:ea typeface="Cambria" panose="02040503050406030204" pitchFamily="18" charset="0"/>
              </a:rPr>
              <a:t>A. Đà Nẵng    </a:t>
            </a:r>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B. Nha Trang   C. Vũng Tàu</a:t>
            </a:r>
            <a:r>
              <a:rPr lang="en-US" sz="1900" dirty="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Vịnh Hạ Long</a:t>
            </a:r>
          </a:p>
          <a:p>
            <a:endParaRPr lang="vi-VN" sz="2200" dirty="0">
              <a:latin typeface="Cambria" panose="02040503050406030204" pitchFamily="18" charset="0"/>
              <a:ea typeface="Cambria" panose="02040503050406030204" pitchFamily="18" charset="0"/>
            </a:endParaRPr>
          </a:p>
        </p:txBody>
      </p:sp>
      <p:sp>
        <p:nvSpPr>
          <p:cNvPr id="13" name="Rectangle 12"/>
          <p:cNvSpPr/>
          <p:nvPr/>
        </p:nvSpPr>
        <p:spPr>
          <a:xfrm>
            <a:off x="838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905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9718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40386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054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1059873" y="609600"/>
            <a:ext cx="62345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1</a:t>
            </a:r>
          </a:p>
        </p:txBody>
      </p:sp>
      <p:sp>
        <p:nvSpPr>
          <p:cNvPr id="38" name="TextBox 37"/>
          <p:cNvSpPr txBox="1"/>
          <p:nvPr/>
        </p:nvSpPr>
        <p:spPr>
          <a:xfrm>
            <a:off x="2085109" y="609600"/>
            <a:ext cx="62345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2</a:t>
            </a:r>
          </a:p>
        </p:txBody>
      </p:sp>
      <p:sp>
        <p:nvSpPr>
          <p:cNvPr id="39" name="TextBox 38"/>
          <p:cNvSpPr txBox="1"/>
          <p:nvPr/>
        </p:nvSpPr>
        <p:spPr>
          <a:xfrm>
            <a:off x="3124200" y="609600"/>
            <a:ext cx="62345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3</a:t>
            </a:r>
          </a:p>
        </p:txBody>
      </p:sp>
      <p:sp>
        <p:nvSpPr>
          <p:cNvPr id="40" name="TextBox 39"/>
          <p:cNvSpPr txBox="1"/>
          <p:nvPr/>
        </p:nvSpPr>
        <p:spPr>
          <a:xfrm>
            <a:off x="4232564" y="609600"/>
            <a:ext cx="62345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4</a:t>
            </a:r>
          </a:p>
        </p:txBody>
      </p:sp>
      <p:sp>
        <p:nvSpPr>
          <p:cNvPr id="41" name="TextBox 40"/>
          <p:cNvSpPr txBox="1"/>
          <p:nvPr/>
        </p:nvSpPr>
        <p:spPr>
          <a:xfrm>
            <a:off x="5271655" y="627743"/>
            <a:ext cx="62345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5</a:t>
            </a:r>
          </a:p>
        </p:txBody>
      </p:sp>
      <p:sp>
        <p:nvSpPr>
          <p:cNvPr id="37" name="TextBox 36"/>
          <p:cNvSpPr txBox="1"/>
          <p:nvPr/>
        </p:nvSpPr>
        <p:spPr>
          <a:xfrm>
            <a:off x="1143000" y="1335629"/>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C</a:t>
            </a:r>
          </a:p>
        </p:txBody>
      </p:sp>
      <p:sp>
        <p:nvSpPr>
          <p:cNvPr id="43" name="Oval 42"/>
          <p:cNvSpPr/>
          <p:nvPr/>
        </p:nvSpPr>
        <p:spPr>
          <a:xfrm>
            <a:off x="3359727" y="3241589"/>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2209800"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45" name="Oval 44"/>
          <p:cNvSpPr/>
          <p:nvPr/>
        </p:nvSpPr>
        <p:spPr>
          <a:xfrm>
            <a:off x="333566" y="2642286"/>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3325091" y="3768811"/>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3325091"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Â</a:t>
            </a:r>
          </a:p>
        </p:txBody>
      </p:sp>
      <p:sp>
        <p:nvSpPr>
          <p:cNvPr id="48" name="Oval 47"/>
          <p:cNvSpPr/>
          <p:nvPr/>
        </p:nvSpPr>
        <p:spPr>
          <a:xfrm>
            <a:off x="370750" y="4676773"/>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43156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U</a:t>
            </a:r>
          </a:p>
        </p:txBody>
      </p:sp>
      <p:sp>
        <p:nvSpPr>
          <p:cNvPr id="50" name="Oval 49"/>
          <p:cNvSpPr/>
          <p:nvPr/>
        </p:nvSpPr>
        <p:spPr>
          <a:xfrm>
            <a:off x="1905720" y="52959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5410200"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T</a:t>
            </a:r>
          </a:p>
        </p:txBody>
      </p:sp>
      <p:sp>
        <p:nvSpPr>
          <p:cNvPr id="28" name="Rectangle 27"/>
          <p:cNvSpPr/>
          <p:nvPr/>
        </p:nvSpPr>
        <p:spPr>
          <a:xfrm>
            <a:off x="6172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9" name="TextBox 28"/>
          <p:cNvSpPr txBox="1"/>
          <p:nvPr/>
        </p:nvSpPr>
        <p:spPr>
          <a:xfrm>
            <a:off x="6386945" y="615867"/>
            <a:ext cx="62345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6</a:t>
            </a:r>
          </a:p>
        </p:txBody>
      </p:sp>
      <p:sp>
        <p:nvSpPr>
          <p:cNvPr id="30" name="Oval 29"/>
          <p:cNvSpPr/>
          <p:nvPr/>
        </p:nvSpPr>
        <p:spPr>
          <a:xfrm>
            <a:off x="3360650" y="59055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64492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33" name="Rectangle 32"/>
          <p:cNvSpPr/>
          <p:nvPr/>
        </p:nvSpPr>
        <p:spPr>
          <a:xfrm>
            <a:off x="7239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4" name="TextBox 33"/>
          <p:cNvSpPr txBox="1"/>
          <p:nvPr/>
        </p:nvSpPr>
        <p:spPr>
          <a:xfrm>
            <a:off x="7460672" y="627743"/>
            <a:ext cx="62345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7</a:t>
            </a:r>
          </a:p>
        </p:txBody>
      </p:sp>
      <p:sp>
        <p:nvSpPr>
          <p:cNvPr id="42" name="TextBox 41"/>
          <p:cNvSpPr txBox="1"/>
          <p:nvPr/>
        </p:nvSpPr>
        <p:spPr>
          <a:xfrm>
            <a:off x="7467600" y="1295400"/>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Ô</a:t>
            </a:r>
          </a:p>
        </p:txBody>
      </p:sp>
      <p:sp>
        <p:nvSpPr>
          <p:cNvPr id="54" name="Oval 53"/>
          <p:cNvSpPr/>
          <p:nvPr/>
        </p:nvSpPr>
        <p:spPr>
          <a:xfrm>
            <a:off x="5918887" y="6413157"/>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7467600" y="1295400"/>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Ổ</a:t>
            </a:r>
          </a:p>
        </p:txBody>
      </p:sp>
    </p:spTree>
    <p:extLst>
      <p:ext uri="{BB962C8B-B14F-4D97-AF65-F5344CB8AC3E}">
        <p14:creationId xmlns:p14="http://schemas.microsoft.com/office/powerpoint/2010/main" val="1372777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7" dur="500"/>
                                        <p:tgtEl>
                                          <p:spTgt spid="3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2" dur="500"/>
                                        <p:tgtEl>
                                          <p:spTgt spid="3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randombar(horizont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47" dur="500"/>
                                        <p:tgtEl>
                                          <p:spTgt spid="3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52" dur="500"/>
                                        <p:tgtEl>
                                          <p:spTgt spid="36">
                                            <p:txEl>
                                              <p:pRg st="5" end="5"/>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5" dur="500"/>
                                        <p:tgtEl>
                                          <p:spTgt spid="36">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randombar(horizontal)">
                                      <p:cBhvr>
                                        <p:cTn id="60" dur="5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randombar(horizont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70" dur="500"/>
                                        <p:tgtEl>
                                          <p:spTgt spid="36">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36">
                                            <p:txEl>
                                              <p:pRg st="8" end="8"/>
                                            </p:txEl>
                                          </p:spTgt>
                                        </p:tgtEl>
                                        <p:attrNameLst>
                                          <p:attrName>style.visibility</p:attrName>
                                        </p:attrNameLst>
                                      </p:cBhvr>
                                      <p:to>
                                        <p:strVal val="visible"/>
                                      </p:to>
                                    </p:set>
                                    <p:animEffect transition="in" filter="randombar(horizontal)">
                                      <p:cBhvr>
                                        <p:cTn id="75" dur="500"/>
                                        <p:tgtEl>
                                          <p:spTgt spid="36">
                                            <p:txEl>
                                              <p:pRg st="8" end="8"/>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randombar(horizont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randombar(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36">
                                            <p:txEl>
                                              <p:pRg st="9" end="9"/>
                                            </p:txEl>
                                          </p:spTgt>
                                        </p:tgtEl>
                                        <p:attrNameLst>
                                          <p:attrName>style.visibility</p:attrName>
                                        </p:attrNameLst>
                                      </p:cBhvr>
                                      <p:to>
                                        <p:strVal val="visible"/>
                                      </p:to>
                                    </p:set>
                                    <p:animEffect transition="in" filter="randombar(horizontal)">
                                      <p:cBhvr>
                                        <p:cTn id="90" dur="500"/>
                                        <p:tgtEl>
                                          <p:spTgt spid="36">
                                            <p:txEl>
                                              <p:pRg st="9" end="9"/>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nodeType="clickEffect">
                                  <p:stCondLst>
                                    <p:cond delay="0"/>
                                  </p:stCondLst>
                                  <p:childTnLst>
                                    <p:set>
                                      <p:cBhvr>
                                        <p:cTn id="94" dur="1" fill="hold">
                                          <p:stCondLst>
                                            <p:cond delay="0"/>
                                          </p:stCondLst>
                                        </p:cTn>
                                        <p:tgtEl>
                                          <p:spTgt spid="36">
                                            <p:txEl>
                                              <p:pRg st="10" end="10"/>
                                            </p:txEl>
                                          </p:spTgt>
                                        </p:tgtEl>
                                        <p:attrNameLst>
                                          <p:attrName>style.visibility</p:attrName>
                                        </p:attrNameLst>
                                      </p:cBhvr>
                                      <p:to>
                                        <p:strVal val="visible"/>
                                      </p:to>
                                    </p:set>
                                    <p:animEffect transition="in" filter="randombar(horizontal)">
                                      <p:cBhvr>
                                        <p:cTn id="95" dur="500"/>
                                        <p:tgtEl>
                                          <p:spTgt spid="36">
                                            <p:txEl>
                                              <p:pRg st="10" end="1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randombar(horizontal)">
                                      <p:cBhvr>
                                        <p:cTn id="100" dur="500"/>
                                        <p:tgtEl>
                                          <p:spTgt spid="50"/>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randombar(horizontal)">
                                      <p:cBhvr>
                                        <p:cTn id="105" dur="500"/>
                                        <p:tgtEl>
                                          <p:spTgt spid="51"/>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36">
                                            <p:txEl>
                                              <p:pRg st="11" end="11"/>
                                            </p:txEl>
                                          </p:spTgt>
                                        </p:tgtEl>
                                        <p:attrNameLst>
                                          <p:attrName>style.visibility</p:attrName>
                                        </p:attrNameLst>
                                      </p:cBhvr>
                                      <p:to>
                                        <p:strVal val="visible"/>
                                      </p:to>
                                    </p:set>
                                    <p:animEffect transition="in" filter="randombar(horizontal)">
                                      <p:cBhvr>
                                        <p:cTn id="110" dur="500"/>
                                        <p:tgtEl>
                                          <p:spTgt spid="36">
                                            <p:txEl>
                                              <p:pRg st="11" end="1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ntr" presetSubtype="10" fill="hold" nodeType="clickEffect">
                                  <p:stCondLst>
                                    <p:cond delay="0"/>
                                  </p:stCondLst>
                                  <p:childTnLst>
                                    <p:set>
                                      <p:cBhvr>
                                        <p:cTn id="114" dur="1" fill="hold">
                                          <p:stCondLst>
                                            <p:cond delay="0"/>
                                          </p:stCondLst>
                                        </p:cTn>
                                        <p:tgtEl>
                                          <p:spTgt spid="36">
                                            <p:txEl>
                                              <p:pRg st="12" end="12"/>
                                            </p:txEl>
                                          </p:spTgt>
                                        </p:tgtEl>
                                        <p:attrNameLst>
                                          <p:attrName>style.visibility</p:attrName>
                                        </p:attrNameLst>
                                      </p:cBhvr>
                                      <p:to>
                                        <p:strVal val="visible"/>
                                      </p:to>
                                    </p:set>
                                    <p:animEffect transition="in" filter="randombar(horizontal)">
                                      <p:cBhvr>
                                        <p:cTn id="115" dur="500"/>
                                        <p:tgtEl>
                                          <p:spTgt spid="36">
                                            <p:txEl>
                                              <p:pRg st="12" end="12"/>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randombar(horizontal)">
                                      <p:cBhvr>
                                        <p:cTn id="120" dur="5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randombar(horizont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36">
                                            <p:txEl>
                                              <p:pRg st="13" end="13"/>
                                            </p:txEl>
                                          </p:spTgt>
                                        </p:tgtEl>
                                        <p:attrNameLst>
                                          <p:attrName>style.visibility</p:attrName>
                                        </p:attrNameLst>
                                      </p:cBhvr>
                                      <p:to>
                                        <p:strVal val="visible"/>
                                      </p:to>
                                    </p:set>
                                    <p:animEffect transition="in" filter="randombar(horizontal)">
                                      <p:cBhvr>
                                        <p:cTn id="130" dur="500"/>
                                        <p:tgtEl>
                                          <p:spTgt spid="36">
                                            <p:txEl>
                                              <p:pRg st="13" end="1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4" presetClass="entr" presetSubtype="10" fill="hold" nodeType="clickEffect">
                                  <p:stCondLst>
                                    <p:cond delay="0"/>
                                  </p:stCondLst>
                                  <p:childTnLst>
                                    <p:set>
                                      <p:cBhvr>
                                        <p:cTn id="134" dur="1" fill="hold">
                                          <p:stCondLst>
                                            <p:cond delay="0"/>
                                          </p:stCondLst>
                                        </p:cTn>
                                        <p:tgtEl>
                                          <p:spTgt spid="36">
                                            <p:txEl>
                                              <p:pRg st="14" end="14"/>
                                            </p:txEl>
                                          </p:spTgt>
                                        </p:tgtEl>
                                        <p:attrNameLst>
                                          <p:attrName>style.visibility</p:attrName>
                                        </p:attrNameLst>
                                      </p:cBhvr>
                                      <p:to>
                                        <p:strVal val="visible"/>
                                      </p:to>
                                    </p:set>
                                    <p:animEffect transition="in" filter="randombar(horizontal)">
                                      <p:cBhvr>
                                        <p:cTn id="135" dur="500"/>
                                        <p:tgtEl>
                                          <p:spTgt spid="36">
                                            <p:txEl>
                                              <p:pRg st="14" end="14"/>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14" presetClass="entr" presetSubtype="10" fill="hold" grpId="0" nodeType="click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randombar(horizontal)">
                                      <p:cBhvr>
                                        <p:cTn id="140" dur="500"/>
                                        <p:tgtEl>
                                          <p:spTgt spid="54"/>
                                        </p:tgtEl>
                                      </p:cBhvr>
                                    </p:animEffect>
                                  </p:childTnLst>
                                </p:cTn>
                              </p:par>
                            </p:childTnLst>
                          </p:cTn>
                        </p:par>
                      </p:childTnLst>
                    </p:cTn>
                  </p:par>
                  <p:par>
                    <p:cTn id="141" fill="hold">
                      <p:stCondLst>
                        <p:cond delay="indefinite"/>
                      </p:stCondLst>
                      <p:childTnLst>
                        <p:par>
                          <p:cTn id="142" fill="hold">
                            <p:stCondLst>
                              <p:cond delay="0"/>
                            </p:stCondLst>
                            <p:childTnLst>
                              <p:par>
                                <p:cTn id="143" presetID="14" presetClass="entr" presetSubtype="10" fill="hold" grpId="0" nodeType="clickEffect">
                                  <p:stCondLst>
                                    <p:cond delay="0"/>
                                  </p:stCondLst>
                                  <p:childTnLst>
                                    <p:set>
                                      <p:cBhvr>
                                        <p:cTn id="144" dur="1" fill="hold">
                                          <p:stCondLst>
                                            <p:cond delay="0"/>
                                          </p:stCondLst>
                                        </p:cTn>
                                        <p:tgtEl>
                                          <p:spTgt spid="42"/>
                                        </p:tgtEl>
                                        <p:attrNameLst>
                                          <p:attrName>style.visibility</p:attrName>
                                        </p:attrNameLst>
                                      </p:cBhvr>
                                      <p:to>
                                        <p:strVal val="visible"/>
                                      </p:to>
                                    </p:set>
                                    <p:animEffect transition="in" filter="randombar(horizontal)">
                                      <p:cBhvr>
                                        <p:cTn id="145" dur="500"/>
                                        <p:tgtEl>
                                          <p:spTgt spid="42"/>
                                        </p:tgtEl>
                                      </p:cBhvr>
                                    </p:animEffect>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grpId="0" nodeType="click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randombar(horizontal)">
                                      <p:cBhvr>
                                        <p:cTn id="1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animBg="1"/>
      <p:bldP spid="44" grpId="0"/>
      <p:bldP spid="45" grpId="0" animBg="1"/>
      <p:bldP spid="46" grpId="0" animBg="1"/>
      <p:bldP spid="47" grpId="0"/>
      <p:bldP spid="48" grpId="0" animBg="1"/>
      <p:bldP spid="49" grpId="0"/>
      <p:bldP spid="50" grpId="0" animBg="1"/>
      <p:bldP spid="51" grpId="0"/>
      <p:bldP spid="30" grpId="0" animBg="1"/>
      <p:bldP spid="31" grpId="0"/>
      <p:bldP spid="42" grpId="0"/>
      <p:bldP spid="54"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90800"/>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Mùa lũ từ tháng 7 đến tháng 11, chiếm khoảng 80% lưu lượng dòng chảy cả năm. Nước sông khá điều hòa, lũ lên chậm và rút chậm.</a:t>
            </a:r>
          </a:p>
          <a:p>
            <a:pPr algn="just">
              <a:spcBef>
                <a:spcPts val="600"/>
              </a:spcBef>
              <a:spcAft>
                <a:spcPts val="0"/>
              </a:spcAft>
            </a:pPr>
            <a:r>
              <a:rPr lang="vi-VN" sz="2400" dirty="0">
                <a:latin typeface="Cambria" pitchFamily="18" charset="0"/>
                <a:ea typeface="Cambria" pitchFamily="18" charset="0"/>
              </a:rPr>
              <a:t>- Mùa cạn từ tháng 1 đến tháng 6 năm sau, chiếm khoảng 20% lưu lượng dòng chảy cả năm.</a:t>
            </a:r>
          </a:p>
        </p:txBody>
      </p:sp>
      <p:sp>
        <p:nvSpPr>
          <p:cNvPr id="21"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Chế</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độ</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nước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Cửu</a:t>
            </a:r>
            <a:r>
              <a:rPr lang="en-US" sz="2400" b="1" dirty="0">
                <a:solidFill>
                  <a:srgbClr val="CC0000"/>
                </a:solidFill>
                <a:latin typeface="Times New Roman" pitchFamily="18" charset="0"/>
                <a:cs typeface="Times New Roman" pitchFamily="18" charset="0"/>
              </a:rPr>
              <a:t> Long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 Chế độ nước của sông </a:t>
            </a:r>
            <a:r>
              <a:rPr lang="en-US" sz="2400" b="1" dirty="0" err="1">
                <a:solidFill>
                  <a:srgbClr val="0D30DD"/>
                </a:solidFill>
                <a:latin typeface="Cambria" pitchFamily="18" charset="0"/>
              </a:rPr>
              <a:t>Cửu</a:t>
            </a:r>
            <a:r>
              <a:rPr lang="en-US" sz="2400" b="1" dirty="0">
                <a:solidFill>
                  <a:srgbClr val="0D30DD"/>
                </a:solidFill>
                <a:latin typeface="Cambria" pitchFamily="18" charset="0"/>
              </a:rPr>
              <a:t> Long</a:t>
            </a:r>
            <a:r>
              <a:rPr lang="vi-VN" sz="2400" b="1" dirty="0">
                <a:solidFill>
                  <a:srgbClr val="0D30DD"/>
                </a:solidFill>
                <a:latin typeface="Cambria" pitchFamily="18" charset="0"/>
              </a:rPr>
              <a:t>.</a:t>
            </a:r>
          </a:p>
        </p:txBody>
      </p:sp>
    </p:spTree>
    <p:extLst>
      <p:ext uri="{BB962C8B-B14F-4D97-AF65-F5344CB8AC3E}">
        <p14:creationId xmlns:p14="http://schemas.microsoft.com/office/powerpoint/2010/main" val="68213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n</a:t>
            </a:r>
            <a:r>
              <a:rPr lang="vi-VN" sz="2000" i="1" dirty="0">
                <a:solidFill>
                  <a:srgbClr val="FF0000"/>
                </a:solidFill>
                <a:latin typeface="Cambria" panose="02040503050406030204" pitchFamily="18" charset="0"/>
                <a:ea typeface="Cambria" panose="02040503050406030204" pitchFamily="18" charset="0"/>
              </a:rPr>
              <a:t>êu vai trò của hệ thống sông Hồng đối với người Việt cổ.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6935"/>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Hết sức quan trọng trong cuộc sống của người Việt cổ ở miền Bắc. Đó là nơi cung cấp thức ăn, là đường giao thông liên kết giữa các vùng.</a:t>
            </a:r>
          </a:p>
          <a:p>
            <a:pPr algn="just">
              <a:spcBef>
                <a:spcPts val="600"/>
              </a:spcBef>
              <a:spcAft>
                <a:spcPts val="0"/>
              </a:spcAft>
            </a:pPr>
            <a:r>
              <a:rPr lang="vi-VN" dirty="0">
                <a:latin typeface="Cambria" pitchFamily="18" charset="0"/>
                <a:ea typeface="Cambria" pitchFamily="18" charset="0"/>
              </a:rPr>
              <a:t>- Hình ảnh về cuộc sống sông nước, cũng như dựa vào khai thác các sản phẩm tự nhiên từ sông nước được in đậm trên các di vật, hoặc vẫn được lưu giữ trong các tầng văn hoá khảo cổ học</a:t>
            </a:r>
            <a:r>
              <a:rPr lang="en-US" dirty="0">
                <a:latin typeface="Cambria" pitchFamily="18" charset="0"/>
                <a:ea typeface="Cambria" pitchFamily="18" charset="0"/>
              </a:rPr>
              <a:t> (</a:t>
            </a:r>
            <a:r>
              <a:rPr lang="en-US" dirty="0" err="1">
                <a:latin typeface="Cambria" pitchFamily="18" charset="0"/>
                <a:ea typeface="Cambria" pitchFamily="18" charset="0"/>
              </a:rPr>
              <a:t>hình</a:t>
            </a:r>
            <a:r>
              <a:rPr lang="en-US" dirty="0">
                <a:latin typeface="Cambria" pitchFamily="18" charset="0"/>
                <a:ea typeface="Cambria" pitchFamily="18" charset="0"/>
              </a:rPr>
              <a:t> 1.5, 1.6, 1.7)</a:t>
            </a:r>
            <a:endParaRPr lang="vi-VN"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4" name="Picture 33"/>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45906"/>
          <a:stretch/>
        </p:blipFill>
        <p:spPr bwMode="auto">
          <a:xfrm>
            <a:off x="5311074" y="1393508"/>
            <a:ext cx="3528125" cy="2416492"/>
          </a:xfrm>
          <a:prstGeom prst="rect">
            <a:avLst/>
          </a:prstGeom>
          <a:noFill/>
          <a:ln>
            <a:solidFill>
              <a:srgbClr val="FF0000"/>
            </a:solidFill>
          </a:ln>
        </p:spPr>
      </p:pic>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52409"/>
          <a:stretch/>
        </p:blipFill>
        <p:spPr bwMode="auto">
          <a:xfrm>
            <a:off x="5311075" y="3931307"/>
            <a:ext cx="3528123" cy="2621893"/>
          </a:xfrm>
          <a:prstGeom prst="rect">
            <a:avLst/>
          </a:prstGeom>
          <a:noFill/>
          <a:ln>
            <a:solidFill>
              <a:srgbClr val="FF0000"/>
            </a:solidFill>
          </a:ln>
        </p:spPr>
      </p:pic>
    </p:spTree>
    <p:extLst>
      <p:ext uri="{BB962C8B-B14F-4D97-AF65-F5344CB8AC3E}">
        <p14:creationId xmlns:p14="http://schemas.microsoft.com/office/powerpoint/2010/main" val="418587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randombar(horizont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t</a:t>
            </a:r>
            <a:r>
              <a:rPr lang="vi-VN" sz="2100" i="1" dirty="0">
                <a:solidFill>
                  <a:srgbClr val="FF0000"/>
                </a:solidFill>
                <a:latin typeface="Cambria" panose="02040503050406030204" pitchFamily="18" charset="0"/>
                <a:ea typeface="Cambria" panose="02040503050406030204" pitchFamily="18" charset="0"/>
              </a:rPr>
              <a:t>ừ xa xưa, để khai thác nguồn nước sông Hồng, người Việt đã làm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rPr>
              <a:t>N</a:t>
            </a:r>
            <a:r>
              <a:rPr lang="vi-VN" sz="2100" dirty="0">
                <a:latin typeface="Cambria" pitchFamily="18" charset="0"/>
                <a:ea typeface="Cambria" pitchFamily="18" charset="0"/>
              </a:rPr>
              <a:t>gười Việt đã biết tạo nên những hệ thống kênh (sông đào) dẫn nước vào ruộng, hoặc tiêu nước, phân lũ về mùa mưa; đồng thời cũng sớm phải tổ chức đắp đê, trị thuỷ để phát triển sản xuất và bảo vệ cuộc sống.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
        <p:nvSpPr>
          <p:cNvPr id="25" name="TextBox 24"/>
          <p:cNvSpPr txBox="1"/>
          <p:nvPr/>
        </p:nvSpPr>
        <p:spPr>
          <a:xfrm>
            <a:off x="5791200" y="6248400"/>
            <a:ext cx="2514600" cy="369332"/>
          </a:xfrm>
          <a:prstGeom prst="rect">
            <a:avLst/>
          </a:prstGeom>
          <a:noFill/>
        </p:spPr>
        <p:txBody>
          <a:bodyPr wrap="square" rtlCol="0">
            <a:spAutoFit/>
          </a:bodyPr>
          <a:lstStyle/>
          <a:p>
            <a:pPr algn="ctr"/>
            <a:r>
              <a:rPr lang="en-US" dirty="0" err="1">
                <a:latin typeface="Cambria" pitchFamily="18" charset="0"/>
                <a:ea typeface="Cambria" pitchFamily="18" charset="0"/>
              </a:rPr>
              <a:t>Kênh</a:t>
            </a:r>
            <a:r>
              <a:rPr lang="en-US" dirty="0">
                <a:latin typeface="Cambria" pitchFamily="18" charset="0"/>
                <a:ea typeface="Cambria" pitchFamily="18" charset="0"/>
              </a:rPr>
              <a:t> </a:t>
            </a:r>
            <a:r>
              <a:rPr lang="en-US" dirty="0" err="1">
                <a:latin typeface="Cambria" pitchFamily="18" charset="0"/>
                <a:ea typeface="Cambria" pitchFamily="18" charset="0"/>
              </a:rPr>
              <a:t>và</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4038600"/>
            <a:ext cx="352812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047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randombar(horizontal)">
                                      <p:cBhvr>
                                        <p:cTn id="18" dur="500"/>
                                        <p:tgtEl>
                                          <p:spTgt spid="61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hãy</a:t>
            </a:r>
            <a:r>
              <a:rPr lang="en-US" i="1" dirty="0">
                <a:solidFill>
                  <a:srgbClr val="FF0000"/>
                </a:solidFill>
                <a:latin typeface="Cambria" panose="02040503050406030204" pitchFamily="18" charset="0"/>
                <a:ea typeface="Cambria" panose="02040503050406030204" pitchFamily="18" charset="0"/>
              </a:rPr>
              <a:t> t</a:t>
            </a:r>
            <a:r>
              <a:rPr lang="vi-VN" i="1" dirty="0">
                <a:solidFill>
                  <a:srgbClr val="FF0000"/>
                </a:solidFill>
                <a:latin typeface="Cambria" panose="02040503050406030204" pitchFamily="18" charset="0"/>
                <a:ea typeface="Cambria" panose="02040503050406030204" pitchFamily="18" charset="0"/>
              </a:rPr>
              <a:t>rình bày quá trình con người khai khẩn và cải tạo châu thổ, chế ngự chế độ nước sông Hồng dưới thời nhà Lý và nhà Trần.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81400"/>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Từ thế kỉ XI, dưới thời Lý, Nhà nước Đại Việt đã cho đắp đê dọc theo hầu hết các con sông lớn.</a:t>
            </a:r>
          </a:p>
          <a:p>
            <a:pPr algn="just">
              <a:spcBef>
                <a:spcPts val="600"/>
              </a:spcBef>
              <a:spcAft>
                <a:spcPts val="0"/>
              </a:spcAft>
            </a:pPr>
            <a:r>
              <a:rPr lang="vi-VN" dirty="0">
                <a:latin typeface="Cambria" pitchFamily="18" charset="0"/>
                <a:ea typeface="Cambria" pitchFamily="18" charset="0"/>
              </a:rPr>
              <a:t>- Tới thời Trần, triều đình đã cho gia cố cho các đoạn đê xung yếu ở hai bên bờ sông Hồng từ đầu nguồn tới biển (đê quai vạc) và đặt ra chức quan Hà đê sứ chuyên trách trông coi việc bồi đắp và bảo vệ hệ thống đê điều,...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3914920"/>
            <a:ext cx="3535051" cy="26382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418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hãy</a:t>
            </a:r>
            <a:r>
              <a:rPr lang="en-US" sz="1700" i="1" dirty="0">
                <a:solidFill>
                  <a:srgbClr val="FF0000"/>
                </a:solidFill>
                <a:latin typeface="Cambria" panose="02040503050406030204" pitchFamily="18" charset="0"/>
                <a:ea typeface="Cambria" panose="02040503050406030204" pitchFamily="18" charset="0"/>
              </a:rPr>
              <a:t> t</a:t>
            </a:r>
            <a:r>
              <a:rPr lang="vi-VN" sz="1700" i="1" dirty="0">
                <a:solidFill>
                  <a:srgbClr val="FF0000"/>
                </a:solidFill>
                <a:latin typeface="Cambria" panose="02040503050406030204" pitchFamily="18" charset="0"/>
                <a:ea typeface="Cambria" panose="02040503050406030204" pitchFamily="18" charset="0"/>
              </a:rPr>
              <a:t>rình bày quá trình con người khai khẩn và cải tạo châu thổ, chế ngự chế độ nước sông Hồng dưới thời nhà </a:t>
            </a:r>
            <a:r>
              <a:rPr lang="en-US" sz="1700" i="1" dirty="0" err="1">
                <a:solidFill>
                  <a:srgbClr val="FF0000"/>
                </a:solidFill>
                <a:latin typeface="Cambria" panose="02040503050406030204" pitchFamily="18" charset="0"/>
                <a:ea typeface="Cambria" panose="02040503050406030204" pitchFamily="18" charset="0"/>
              </a:rPr>
              <a:t>Lê</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nhà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Nguyễn</a:t>
            </a:r>
            <a:r>
              <a:rPr lang="en-US" sz="1700" i="1" dirty="0">
                <a:solidFill>
                  <a:srgbClr val="FF0000"/>
                </a:solidFill>
                <a:latin typeface="Cambria" panose="02040503050406030204" pitchFamily="18" charset="0"/>
                <a:ea typeface="Cambria" panose="02040503050406030204" pitchFamily="18" charset="0"/>
              </a:rPr>
              <a:t>.</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29268"/>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600" dirty="0">
                <a:latin typeface="Cambria" pitchFamily="18" charset="0"/>
                <a:ea typeface="Cambria" pitchFamily="18" charset="0"/>
              </a:rPr>
              <a:t>- Sang thế kỉ XV, nhà Lê bắt đầu tiến hành quai đê lấn biển để khai thác bãi bồi vùng cửa sông. Công việc này được đẩy mạnh vào thời Nguyễn ở các vùng ven biển Thái Bình, Nam Định và Ninh Bình.</a:t>
            </a:r>
          </a:p>
          <a:p>
            <a:pPr algn="just">
              <a:spcBef>
                <a:spcPts val="600"/>
              </a:spcBef>
              <a:spcAft>
                <a:spcPts val="0"/>
              </a:spcAft>
            </a:pPr>
            <a:r>
              <a:rPr lang="vi-VN" sz="1600" dirty="0">
                <a:latin typeface="Cambria" pitchFamily="18" charset="0"/>
                <a:ea typeface="Cambria" pitchFamily="18" charset="0"/>
              </a:rPr>
              <a:t>-  Chính quyền phong kiến nhà Nguyễn rất quan tâm đến vấn đề đắp đê phòng lụt ở vùng châu thổ sông Hồng. Tuy nhiên, triều đình đang lâm vào thế bối rối, cân nhắc lợi - hại của việc nên tiếp tục đắp đê hay bỏ đê.</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7" y="3932178"/>
            <a:ext cx="3535052" cy="23162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410200" y="6248400"/>
            <a:ext cx="2971800" cy="369332"/>
          </a:xfrm>
          <a:prstGeom prst="rect">
            <a:avLst/>
          </a:prstGeom>
          <a:noFill/>
        </p:spPr>
        <p:txBody>
          <a:bodyPr wrap="square" rtlCol="0">
            <a:spAutoFit/>
          </a:bodyPr>
          <a:lstStyle/>
          <a:p>
            <a:pPr algn="ctr"/>
            <a:r>
              <a:rPr lang="en-US" dirty="0" err="1">
                <a:latin typeface="Cambria" pitchFamily="18" charset="0"/>
                <a:ea typeface="Cambria" pitchFamily="18" charset="0"/>
              </a:rPr>
              <a:t>Đắp</a:t>
            </a:r>
            <a:r>
              <a:rPr lang="en-US" dirty="0">
                <a:latin typeface="Cambria" pitchFamily="18" charset="0"/>
                <a:ea typeface="Cambria" pitchFamily="18" charset="0"/>
              </a:rPr>
              <a:t> </a:t>
            </a:r>
            <a:r>
              <a:rPr lang="en-US" dirty="0" err="1">
                <a:latin typeface="Cambria" pitchFamily="18" charset="0"/>
                <a:ea typeface="Cambria" pitchFamily="18" charset="0"/>
              </a:rPr>
              <a:t>đê</a:t>
            </a:r>
            <a:r>
              <a:rPr lang="en-US" dirty="0">
                <a:latin typeface="Cambria" pitchFamily="18" charset="0"/>
                <a:ea typeface="Cambria" pitchFamily="18" charset="0"/>
              </a:rPr>
              <a:t> </a:t>
            </a:r>
            <a:r>
              <a:rPr lang="en-US" dirty="0" err="1">
                <a:latin typeface="Cambria" pitchFamily="18" charset="0"/>
                <a:ea typeface="Cambria" pitchFamily="18" charset="0"/>
              </a:rPr>
              <a:t>thời</a:t>
            </a:r>
            <a:r>
              <a:rPr lang="en-US" dirty="0">
                <a:latin typeface="Cambria" pitchFamily="18" charset="0"/>
                <a:ea typeface="Cambria" pitchFamily="18" charset="0"/>
              </a:rPr>
              <a:t> </a:t>
            </a:r>
            <a:r>
              <a:rPr lang="en-US" dirty="0" err="1">
                <a:latin typeface="Cambria" pitchFamily="18" charset="0"/>
                <a:ea typeface="Cambria" pitchFamily="18" charset="0"/>
              </a:rPr>
              <a:t>nhà</a:t>
            </a:r>
            <a:r>
              <a:rPr lang="en-US" dirty="0">
                <a:latin typeface="Cambria" pitchFamily="18" charset="0"/>
                <a:ea typeface="Cambria" pitchFamily="18" charset="0"/>
              </a:rPr>
              <a:t> </a:t>
            </a:r>
            <a:r>
              <a:rPr lang="en-US" dirty="0" err="1">
                <a:latin typeface="Cambria" pitchFamily="18" charset="0"/>
                <a:ea typeface="Cambria" pitchFamily="18" charset="0"/>
              </a:rPr>
              <a:t>Nguyễn</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260756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randombar(horizontal)">
                                      <p:cBhvr>
                                        <p:cTn id="18" dur="500"/>
                                        <p:tgtEl>
                                          <p:spTgt spid="717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89944" y="1981201"/>
            <a:ext cx="6792509" cy="3567510"/>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1635"/>
            <a:ext cx="6553198" cy="3354765"/>
          </a:xfrm>
          <a:prstGeom prst="rect">
            <a:avLst/>
          </a:prstGeom>
        </p:spPr>
        <p:txBody>
          <a:bodyPr wrap="square">
            <a:spAutoFit/>
          </a:bodyPr>
          <a:lstStyle/>
          <a:p>
            <a:pPr algn="just">
              <a:spcBef>
                <a:spcPts val="600"/>
              </a:spcBef>
              <a:spcAft>
                <a:spcPts val="0"/>
              </a:spcAft>
            </a:pPr>
            <a:r>
              <a:rPr lang="vi-VN" sz="1600" dirty="0">
                <a:latin typeface="Cambria" pitchFamily="18" charset="0"/>
                <a:ea typeface="Cambria" pitchFamily="18" charset="0"/>
              </a:rPr>
              <a:t>- Từ xa xưa, người Việt đã biết dẫn nước vào ruộng, hoặc tiêu nước, phân lũ về mùa mưa; đồng thời cũng sớm phải tổ chức đắp đê, trị thuỷ để phát triển sản xuất và bảo vệ cuộc sống.</a:t>
            </a:r>
          </a:p>
          <a:p>
            <a:pPr algn="just">
              <a:spcBef>
                <a:spcPts val="600"/>
              </a:spcBef>
              <a:spcAft>
                <a:spcPts val="0"/>
              </a:spcAft>
            </a:pPr>
            <a:r>
              <a:rPr lang="vi-VN" sz="1600" dirty="0">
                <a:latin typeface="Cambria" pitchFamily="18" charset="0"/>
                <a:ea typeface="Cambria" pitchFamily="18" charset="0"/>
              </a:rPr>
              <a:t>- Từ thế kỉ XI, dưới thời Lý đã cho đắp đê dọc theo hầu hết các con sông lớn.</a:t>
            </a:r>
          </a:p>
          <a:p>
            <a:pPr algn="just">
              <a:spcBef>
                <a:spcPts val="600"/>
              </a:spcBef>
              <a:spcAft>
                <a:spcPts val="0"/>
              </a:spcAft>
            </a:pPr>
            <a:r>
              <a:rPr lang="vi-VN" sz="1600" dirty="0">
                <a:latin typeface="Cambria" pitchFamily="18" charset="0"/>
                <a:ea typeface="Cambria" pitchFamily="18" charset="0"/>
              </a:rPr>
              <a:t>- Tới thời Trần, triều đình đã cho gia cố cho các đoạn đê xung yếu, chuyên trách trông coi việc bồi đắp và bảo vệ hệ thống đê điều,...</a:t>
            </a:r>
          </a:p>
          <a:p>
            <a:pPr algn="just">
              <a:spcBef>
                <a:spcPts val="600"/>
              </a:spcBef>
              <a:spcAft>
                <a:spcPts val="0"/>
              </a:spcAft>
            </a:pPr>
            <a:r>
              <a:rPr lang="vi-VN" sz="1600" dirty="0">
                <a:latin typeface="Cambria" pitchFamily="18" charset="0"/>
                <a:ea typeface="Cambria" pitchFamily="18" charset="0"/>
              </a:rPr>
              <a:t>- Sang thế kỉ XV, nhà Lê bắt đầu tiến hành quai đê lấn biển để khai thác bãi bồi vùng cửa sông. </a:t>
            </a:r>
          </a:p>
          <a:p>
            <a:pPr algn="just">
              <a:spcBef>
                <a:spcPts val="600"/>
              </a:spcBef>
              <a:spcAft>
                <a:spcPts val="0"/>
              </a:spcAft>
            </a:pPr>
            <a:r>
              <a:rPr lang="vi-VN" sz="1600" dirty="0">
                <a:latin typeface="Cambria" pitchFamily="18" charset="0"/>
                <a:ea typeface="Cambria" pitchFamily="18" charset="0"/>
              </a:rPr>
              <a:t>-  Chính quyền phong kiến nhà Nguyễn rất quan tâm đến vấn đề đắp đê, tuy nhiên, triều đình đang lâm vào thế bối rối, cân nhắc lợi - hại của việc nên tiếp tục đắp đê hay bỏ đê.</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sp>
        <p:nvSpPr>
          <p:cNvPr id="24"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9077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t</a:t>
            </a:r>
            <a:r>
              <a:rPr lang="vi-VN" sz="1700" i="1" dirty="0">
                <a:solidFill>
                  <a:srgbClr val="FF0000"/>
                </a:solidFill>
                <a:latin typeface="Cambria" panose="02040503050406030204" pitchFamily="18" charset="0"/>
                <a:ea typeface="Cambria" panose="02040503050406030204" pitchFamily="18" charset="0"/>
              </a:rPr>
              <a:t>rình bày quá trình con người khai khẩn và cải tạo châu thổ, chế ngự chế độ nước sông Cửu Long dưới thời vương quốc Phù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30012"/>
            <a:ext cx="3657601" cy="304698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700" dirty="0">
                <a:latin typeface="Cambria" pitchFamily="18" charset="0"/>
                <a:ea typeface="Cambria"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1700" dirty="0">
                <a:latin typeface="Cambria" pitchFamily="18" charset="0"/>
                <a:ea typeface="Cambria"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Cửu</a:t>
            </a:r>
            <a:r>
              <a:rPr lang="en-US" sz="2000" b="1" dirty="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pic>
        <p:nvPicPr>
          <p:cNvPr id="2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2911" y="1274955"/>
            <a:ext cx="3410089"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181600" y="3746292"/>
            <a:ext cx="3756986" cy="369332"/>
          </a:xfrm>
          <a:prstGeom prst="rect">
            <a:avLst/>
          </a:prstGeom>
          <a:noFill/>
        </p:spPr>
        <p:txBody>
          <a:bodyPr wrap="square" rtlCol="0">
            <a:spAutoFit/>
          </a:bodyPr>
          <a:lstStyle/>
          <a:p>
            <a:pPr algn="ctr"/>
            <a:r>
              <a:rPr lang="en-US" dirty="0" err="1">
                <a:latin typeface="Cambria" pitchFamily="18" charset="0"/>
                <a:ea typeface="Cambria" pitchFamily="18" charset="0"/>
              </a:rPr>
              <a:t>Lược</a:t>
            </a:r>
            <a:r>
              <a:rPr lang="en-US" dirty="0">
                <a:latin typeface="Cambria" pitchFamily="18" charset="0"/>
                <a:ea typeface="Cambria" pitchFamily="18" charset="0"/>
              </a:rPr>
              <a:t> </a:t>
            </a:r>
            <a:r>
              <a:rPr lang="en-US" dirty="0" err="1">
                <a:latin typeface="Cambria" pitchFamily="18" charset="0"/>
                <a:ea typeface="Cambria" pitchFamily="18" charset="0"/>
              </a:rPr>
              <a:t>đồ</a:t>
            </a:r>
            <a:r>
              <a:rPr lang="en-US" dirty="0">
                <a:latin typeface="Cambria" pitchFamily="18" charset="0"/>
                <a:ea typeface="Cambria" pitchFamily="18" charset="0"/>
              </a:rPr>
              <a:t> </a:t>
            </a:r>
            <a:r>
              <a:rPr lang="en-US" dirty="0" err="1">
                <a:latin typeface="Cambria" pitchFamily="18" charset="0"/>
                <a:ea typeface="Cambria" pitchFamily="18" charset="0"/>
              </a:rPr>
              <a:t>châu</a:t>
            </a:r>
            <a:r>
              <a:rPr lang="en-US" dirty="0">
                <a:latin typeface="Cambria" pitchFamily="18" charset="0"/>
                <a:ea typeface="Cambria" pitchFamily="18" charset="0"/>
              </a:rPr>
              <a:t> </a:t>
            </a:r>
            <a:r>
              <a:rPr lang="en-US" dirty="0" err="1">
                <a:latin typeface="Cambria" pitchFamily="18" charset="0"/>
                <a:ea typeface="Cambria" pitchFamily="18" charset="0"/>
              </a:rPr>
              <a:t>thổ</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Cửu</a:t>
            </a:r>
            <a:r>
              <a:rPr lang="en-US" dirty="0">
                <a:latin typeface="Cambria" pitchFamily="18" charset="0"/>
                <a:ea typeface="Cambria" pitchFamily="18" charset="0"/>
              </a:rPr>
              <a:t> Long</a:t>
            </a:r>
          </a:p>
        </p:txBody>
      </p:sp>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2910" y="4185014"/>
            <a:ext cx="3410089" cy="20633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11075" y="6248400"/>
            <a:ext cx="3756986" cy="369332"/>
          </a:xfrm>
          <a:prstGeom prst="rect">
            <a:avLst/>
          </a:prstGeom>
          <a:noFill/>
        </p:spPr>
        <p:txBody>
          <a:bodyPr wrap="square" rtlCol="0">
            <a:spAutoFit/>
          </a:bodyPr>
          <a:lstStyle/>
          <a:p>
            <a:pPr algn="ctr"/>
            <a:r>
              <a:rPr lang="en-US" dirty="0" err="1">
                <a:latin typeface="Cambria" pitchFamily="18" charset="0"/>
                <a:ea typeface="Cambria" pitchFamily="18" charset="0"/>
              </a:rPr>
              <a:t>Văn</a:t>
            </a:r>
            <a:r>
              <a:rPr lang="en-US" dirty="0">
                <a:latin typeface="Cambria" pitchFamily="18" charset="0"/>
                <a:ea typeface="Cambria" pitchFamily="18" charset="0"/>
              </a:rPr>
              <a:t> </a:t>
            </a:r>
            <a:r>
              <a:rPr lang="en-US" dirty="0" err="1">
                <a:latin typeface="Cambria" pitchFamily="18" charset="0"/>
                <a:ea typeface="Cambria" pitchFamily="18" charset="0"/>
              </a:rPr>
              <a:t>hóa</a:t>
            </a:r>
            <a:r>
              <a:rPr lang="en-US" dirty="0">
                <a:latin typeface="Cambria" pitchFamily="18" charset="0"/>
                <a:ea typeface="Cambria" pitchFamily="18" charset="0"/>
              </a:rPr>
              <a:t> </a:t>
            </a:r>
            <a:r>
              <a:rPr lang="en-US" dirty="0" err="1">
                <a:latin typeface="Cambria" pitchFamily="18" charset="0"/>
                <a:ea typeface="Cambria" pitchFamily="18" charset="0"/>
              </a:rPr>
              <a:t>Óc</a:t>
            </a:r>
            <a:r>
              <a:rPr lang="en-US" dirty="0">
                <a:latin typeface="Cambria" pitchFamily="18" charset="0"/>
                <a:ea typeface="Cambria" pitchFamily="18" charset="0"/>
              </a:rPr>
              <a:t> </a:t>
            </a:r>
            <a:r>
              <a:rPr lang="en-US" dirty="0" err="1">
                <a:latin typeface="Cambria" pitchFamily="18" charset="0"/>
                <a:ea typeface="Cambria" pitchFamily="18" charset="0"/>
              </a:rPr>
              <a:t>Eo</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1816319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randombar(horizontal)">
                                      <p:cBhvr>
                                        <p:cTn id="26" dur="500"/>
                                        <p:tgtEl>
                                          <p:spTgt spid="819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1672"/>
            <a:ext cx="3657601" cy="1477328"/>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c</a:t>
            </a:r>
            <a:r>
              <a:rPr lang="vi-VN" i="1" dirty="0">
                <a:solidFill>
                  <a:srgbClr val="FF0000"/>
                </a:solidFill>
                <a:latin typeface="Cambria" panose="02040503050406030204" pitchFamily="18" charset="0"/>
                <a:ea typeface="Cambria" panose="02040503050406030204" pitchFamily="18" charset="0"/>
              </a:rPr>
              <a:t>hứng minh vệc khai khẩn đồng bằng sông Cửu Long gắn liền với quá trình con người thích ứng với tự nhiên.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38533"/>
            <a:ext cx="3657601" cy="266226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Quá trình khai hoang, phục hoá đồng ruộng bắt đầu được đẩy mạnh từ khoảng thế kỉ XVII với nhiều dòng kênh lớn </a:t>
            </a:r>
            <a:r>
              <a:rPr lang="en-US" dirty="0">
                <a:latin typeface="Cambria" pitchFamily="18" charset="0"/>
                <a:ea typeface="Cambria" pitchFamily="18" charset="0"/>
              </a:rPr>
              <a:t>(</a:t>
            </a:r>
            <a:r>
              <a:rPr lang="en-US" dirty="0" err="1">
                <a:latin typeface="Cambria" pitchFamily="18" charset="0"/>
                <a:ea typeface="Cambria" pitchFamily="18" charset="0"/>
              </a:rPr>
              <a:t>hình</a:t>
            </a:r>
            <a:r>
              <a:rPr lang="en-US" dirty="0">
                <a:latin typeface="Cambria" pitchFamily="18" charset="0"/>
                <a:ea typeface="Cambria" pitchFamily="18" charset="0"/>
              </a:rPr>
              <a:t> 1.8) </a:t>
            </a:r>
            <a:r>
              <a:rPr lang="vi-VN" dirty="0">
                <a:latin typeface="Cambria" pitchFamily="18" charset="0"/>
                <a:ea typeface="Cambria" pitchFamily="18" charset="0"/>
              </a:rPr>
              <a:t>được đào và đưa vào khai thác. </a:t>
            </a:r>
          </a:p>
          <a:p>
            <a:pPr algn="just">
              <a:spcBef>
                <a:spcPts val="600"/>
              </a:spcBef>
              <a:spcAft>
                <a:spcPts val="0"/>
              </a:spcAft>
            </a:pPr>
            <a:r>
              <a:rPr lang="vi-VN" dirty="0">
                <a:latin typeface="Cambria" pitchFamily="18" charset="0"/>
                <a:ea typeface="Cambria" pitchFamily="18" charset="0"/>
              </a:rPr>
              <a:t>- Chợ nổi</a:t>
            </a:r>
            <a:r>
              <a:rPr lang="en-US" dirty="0">
                <a:latin typeface="Cambria" pitchFamily="18" charset="0"/>
                <a:ea typeface="Cambria" pitchFamily="18" charset="0"/>
              </a:rPr>
              <a:t> (</a:t>
            </a:r>
            <a:r>
              <a:rPr lang="en-US" dirty="0" err="1">
                <a:latin typeface="Cambria" pitchFamily="18" charset="0"/>
                <a:ea typeface="Cambria" pitchFamily="18" charset="0"/>
              </a:rPr>
              <a:t>hình</a:t>
            </a:r>
            <a:r>
              <a:rPr lang="en-US" dirty="0">
                <a:latin typeface="Cambria" pitchFamily="18" charset="0"/>
                <a:ea typeface="Cambria" pitchFamily="18" charset="0"/>
              </a:rPr>
              <a:t> 1.9)</a:t>
            </a:r>
            <a:r>
              <a:rPr lang="vi-VN" dirty="0">
                <a:latin typeface="Cambria" pitchFamily="18" charset="0"/>
                <a:ea typeface="Cambria" pitchFamily="18" charset="0"/>
              </a:rPr>
              <a:t>, nhà nổi,... là những cách thích ứng với môi trường sông nước của cư dân đồng bằng sông Cửu Long.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Cửu</a:t>
            </a:r>
            <a:r>
              <a:rPr lang="en-US" sz="2000" b="1" dirty="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332570"/>
            <a:ext cx="3458853" cy="25766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120156"/>
            <a:ext cx="3451925" cy="2356844"/>
          </a:xfrm>
          <a:prstGeom prst="rect">
            <a:avLst/>
          </a:prstGeom>
          <a:noFill/>
          <a:ln>
            <a:solidFill>
              <a:srgbClr val="FF0000"/>
            </a:solidFill>
          </a:ln>
        </p:spPr>
      </p:pic>
    </p:spTree>
    <p:extLst>
      <p:ext uri="{BB962C8B-B14F-4D97-AF65-F5344CB8AC3E}">
        <p14:creationId xmlns:p14="http://schemas.microsoft.com/office/powerpoint/2010/main" val="2219620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randombar(horizontal)">
                                      <p:cBhvr>
                                        <p:cTn id="20" dur="500"/>
                                        <p:tgtEl>
                                          <p:spTgt spid="9218"/>
                                        </p:tgtEl>
                                      </p:cBhvr>
                                    </p:animEffect>
                                  </p:childTnLst>
                                </p:cTn>
                              </p:par>
                              <p:par>
                                <p:cTn id="21" presetID="14" presetClass="entr" presetSubtype="1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89944" y="1981201"/>
            <a:ext cx="6792509" cy="3567510"/>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26201"/>
            <a:ext cx="6553198" cy="3031599"/>
          </a:xfrm>
          <a:prstGeom prst="rect">
            <a:avLst/>
          </a:prstGeom>
        </p:spPr>
        <p:txBody>
          <a:bodyPr wrap="square">
            <a:spAutoFit/>
          </a:bodyPr>
          <a:lstStyle/>
          <a:p>
            <a:pPr algn="just">
              <a:spcBef>
                <a:spcPts val="600"/>
              </a:spcBef>
              <a:spcAft>
                <a:spcPts val="0"/>
              </a:spcAft>
            </a:pPr>
            <a:r>
              <a:rPr lang="vi-VN" sz="1600" dirty="0">
                <a:latin typeface="Cambria" pitchFamily="18" charset="0"/>
                <a:ea typeface="Cambria"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1600" dirty="0">
                <a:latin typeface="Cambria" pitchFamily="18" charset="0"/>
                <a:ea typeface="Cambria"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a:p>
            <a:pPr algn="just">
              <a:spcBef>
                <a:spcPts val="600"/>
              </a:spcBef>
              <a:spcAft>
                <a:spcPts val="0"/>
              </a:spcAft>
            </a:pPr>
            <a:r>
              <a:rPr lang="vi-VN" sz="1600" dirty="0">
                <a:latin typeface="Cambria" pitchFamily="18" charset="0"/>
                <a:ea typeface="Cambria" pitchFamily="18" charset="0"/>
              </a:rPr>
              <a:t>- Quá trình khai hoang, phục hoá đồng ruộng bắt đầu được đẩy mạnh từ khoảng thế kỉ XVII với nhiều dòng kênh lớn được đào và đưa vào khai thác. </a:t>
            </a:r>
          </a:p>
          <a:p>
            <a:pPr algn="just">
              <a:spcBef>
                <a:spcPts val="600"/>
              </a:spcBef>
              <a:spcAft>
                <a:spcPts val="0"/>
              </a:spcAft>
            </a:pPr>
            <a:r>
              <a:rPr lang="vi-VN" sz="1600" dirty="0">
                <a:latin typeface="Cambria" pitchFamily="18" charset="0"/>
                <a:ea typeface="Cambria" pitchFamily="18" charset="0"/>
              </a:rPr>
              <a:t>- Chợ nổi, nhà nổi,... là những cách thích ứng với môi trường sông nước của cư dân đồng bằng sông Cửu Long.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thích ứng với chế độ nước sông Hồng và sông Cửu Long.</a:t>
            </a:r>
          </a:p>
        </p:txBody>
      </p:sp>
      <p:sp>
        <p:nvSpPr>
          <p:cNvPr id="24"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Đối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với</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Cửu</a:t>
            </a:r>
            <a:r>
              <a:rPr lang="en-US" sz="2000" b="1" dirty="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6968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677108"/>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Dựa</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vào</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kiến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thức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đã</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học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cho</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c</a:t>
            </a:r>
            <a:r>
              <a:rPr lang="vi-VN" sz="1900" i="1" dirty="0">
                <a:solidFill>
                  <a:srgbClr val="FF0000"/>
                </a:solidFill>
                <a:latin typeface="Cambria" panose="02040503050406030204" pitchFamily="18" charset="0"/>
                <a:ea typeface="Cambria" panose="02040503050406030204" pitchFamily="18" charset="0"/>
              </a:rPr>
              <a:t>hế độ nước của các sông chính ở châu thổ sông Hồng và châu thổ sông Cửu Long khác nhau như thế nào?</a:t>
            </a:r>
            <a:r>
              <a:rPr lang="en-US" sz="1900" i="1" dirty="0">
                <a:solidFill>
                  <a:srgbClr val="FF0000"/>
                </a:solidFill>
                <a:latin typeface="Cambria" panose="02040503050406030204" pitchFamily="18" charset="0"/>
                <a:ea typeface="Cambria" panose="02040503050406030204" pitchFamily="18" charset="0"/>
              </a:rPr>
              <a:t> </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79205200"/>
              </p:ext>
            </p:extLst>
          </p:nvPr>
        </p:nvGraphicFramePr>
        <p:xfrm>
          <a:off x="1271229" y="2971800"/>
          <a:ext cx="7491771" cy="3496056"/>
        </p:xfrm>
        <a:graphic>
          <a:graphicData uri="http://schemas.openxmlformats.org/drawingml/2006/table">
            <a:tbl>
              <a:tblPr firstRow="1" bandRow="1">
                <a:tableStyleId>{5C22544A-7EE6-4342-B048-85BDC9FD1C3A}</a:tableStyleId>
              </a:tblPr>
              <a:tblGrid>
                <a:gridCol w="1319571">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124200">
                  <a:extLst>
                    <a:ext uri="{9D8B030D-6E8A-4147-A177-3AD203B41FA5}">
                      <a16:colId xmlns:a16="http://schemas.microsoft.com/office/drawing/2014/main" val="20002"/>
                    </a:ext>
                  </a:extLst>
                </a:gridCol>
              </a:tblGrid>
              <a:tr h="370840">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Chế độ nước</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Hồng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Cửu</a:t>
                      </a:r>
                      <a:r>
                        <a:rPr lang="en-US" sz="1700" b="1" dirty="0">
                          <a:effectLst/>
                          <a:latin typeface="Cambria" pitchFamily="18" charset="0"/>
                          <a:ea typeface="Cambria" pitchFamily="18" charset="0"/>
                          <a:cs typeface="Times New Roman"/>
                        </a:rPr>
                        <a:t> Long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nSpc>
                          <a:spcPct val="110000"/>
                        </a:lnSpc>
                        <a:spcBef>
                          <a:spcPts val="600"/>
                        </a:spcBef>
                        <a:spcAft>
                          <a:spcPts val="0"/>
                        </a:spcAft>
                      </a:pPr>
                      <a:r>
                        <a:rPr lang="en-US" sz="1700" b="1" dirty="0" err="1">
                          <a:effectLst/>
                          <a:latin typeface="Cambria" pitchFamily="18" charset="0"/>
                          <a:ea typeface="Cambria" pitchFamily="18" charset="0"/>
                          <a:cs typeface="Times New Roman"/>
                        </a:rPr>
                        <a:t>Mùa</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lũ</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10),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75%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Các</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đợt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nhanh</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đột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ngột</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80%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khi</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rút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đều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diễn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ra</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chậm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ctr">
                        <a:lnSpc>
                          <a:spcPct val="110000"/>
                        </a:lnSpc>
                        <a:spcBef>
                          <a:spcPts val="600"/>
                        </a:spcBef>
                        <a:spcAft>
                          <a:spcPts val="0"/>
                        </a:spcAft>
                      </a:pPr>
                      <a:r>
                        <a:rPr lang="en-US" sz="1700" b="1" dirty="0" err="1">
                          <a:effectLst/>
                          <a:latin typeface="Cambria" pitchFamily="18" charset="0"/>
                          <a:ea typeface="Cambria" pitchFamily="18" charset="0"/>
                          <a:cs typeface="Times New Roman"/>
                        </a:rPr>
                        <a:t>Mùa</a:t>
                      </a:r>
                      <a:r>
                        <a:rPr lang="en-US" sz="1700" b="1" baseline="0" dirty="0">
                          <a:effectLst/>
                          <a:latin typeface="Cambria" pitchFamily="18" charset="0"/>
                          <a:ea typeface="Cambria" pitchFamily="18" charset="0"/>
                          <a:cs typeface="Times New Roman"/>
                        </a:rPr>
                        <a:t> </a:t>
                      </a:r>
                      <a:r>
                        <a:rPr lang="en-US" sz="1700" b="1" baseline="0" dirty="0" err="1">
                          <a:effectLst/>
                          <a:latin typeface="Cambria" pitchFamily="18" charset="0"/>
                          <a:ea typeface="Cambria" pitchFamily="18" charset="0"/>
                          <a:cs typeface="Times New Roman"/>
                        </a:rPr>
                        <a:t>cạn</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12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7943F5-531C-C020-C588-0EAE900C7FD0}"/>
              </a:ext>
            </a:extLst>
          </p:cNvPr>
          <p:cNvSpPr txBox="1"/>
          <p:nvPr/>
        </p:nvSpPr>
        <p:spPr>
          <a:xfrm>
            <a:off x="381000" y="228600"/>
            <a:ext cx="8534400" cy="6062878"/>
          </a:xfrm>
          <a:prstGeom prst="rect">
            <a:avLst/>
          </a:prstGeom>
          <a:noFill/>
        </p:spPr>
        <p:txBody>
          <a:bodyPr wrap="square">
            <a:spAutoFit/>
          </a:bodyPr>
          <a:lstStyle/>
          <a:p>
            <a:pPr indent="457200" algn="just">
              <a:lnSpc>
                <a:spcPct val="107000"/>
              </a:lnSpc>
              <a:spcAft>
                <a:spcPts val="800"/>
              </a:spcAft>
            </a:pP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Châu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mạo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vụng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đầm</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cản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cuốn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tốc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đọng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xuống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bồi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bờ</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Cửu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Long,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hình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các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effectLst/>
                <a:latin typeface="Times New Roman" panose="02020603050405020304" pitchFamily="18" charset="0"/>
                <a:ea typeface="Times New Roman" panose="02020603050405020304" pitchFamily="18" charset="0"/>
                <a:cs typeface="Times New Roman" panose="02020603050405020304" pitchFamily="18" charset="0"/>
              </a:rPr>
              <a:t>hôm</a:t>
            </a:r>
            <a:r>
              <a:rPr lang="en-US" sz="2800" kern="0" dirty="0">
                <a:effectLst/>
                <a:latin typeface="Times New Roman" panose="02020603050405020304" pitchFamily="18" charset="0"/>
                <a:ea typeface="Times New Roman" panose="02020603050405020304" pitchFamily="18" charset="0"/>
                <a:cs typeface="Times New Roman" panose="02020603050405020304" pitchFamily="18" charset="0"/>
              </a:rPr>
              <a:t> nay.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6912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969496"/>
          </a:xfrm>
          <a:prstGeom prst="rect">
            <a:avLst/>
          </a:prstGeom>
          <a:solidFill>
            <a:srgbClr val="BCFCD4"/>
          </a:solidFill>
          <a:ln w="12700">
            <a:solidFill>
              <a:srgbClr val="009900"/>
            </a:solidFill>
          </a:ln>
        </p:spPr>
        <p:txBody>
          <a:bodyPr wrap="square">
            <a:spAutoFit/>
          </a:bodyPr>
          <a:lstStyle/>
          <a:p>
            <a:pPr algn="just"/>
            <a:r>
              <a:rPr lang="vi-VN" sz="1900" i="1" dirty="0">
                <a:solidFill>
                  <a:srgbClr val="FF0000"/>
                </a:solidFill>
                <a:latin typeface="Cambria" panose="02040503050406030204" pitchFamily="18" charset="0"/>
                <a:ea typeface="Cambria" panose="02040503050406030204" pitchFamily="18" charset="0"/>
              </a:rPr>
              <a:t>Theo em, quá trình con người khai thác và cải tạo châu thổ, chế ngự và thích ứng với chế độ nước của sông Hồng và sông Cửu Long có điểm gì giống và khác nhau?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18860899"/>
              </p:ext>
            </p:extLst>
          </p:nvPr>
        </p:nvGraphicFramePr>
        <p:xfrm>
          <a:off x="1271229" y="3234054"/>
          <a:ext cx="7491771" cy="3335910"/>
        </p:xfrm>
        <a:graphic>
          <a:graphicData uri="http://schemas.openxmlformats.org/drawingml/2006/table">
            <a:tbl>
              <a:tblPr firstRow="1" bandRow="1">
                <a:tableStyleId>{5C22544A-7EE6-4342-B048-85BDC9FD1C3A}</a:tableStyleId>
              </a:tblPr>
              <a:tblGrid>
                <a:gridCol w="1167171">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70840">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Chế độ nước</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Hồng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Cửu</a:t>
                      </a:r>
                      <a:r>
                        <a:rPr lang="en-US" sz="1700" b="1" dirty="0">
                          <a:effectLst/>
                          <a:latin typeface="Cambria" pitchFamily="18" charset="0"/>
                          <a:ea typeface="Cambria" pitchFamily="18" charset="0"/>
                          <a:cs typeface="Times New Roman"/>
                        </a:rPr>
                        <a:t> Long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10970">
                <a:tc>
                  <a:txBody>
                    <a:bodyPr/>
                    <a:lstStyle/>
                    <a:p>
                      <a:pPr indent="215900" algn="ctr">
                        <a:lnSpc>
                          <a:spcPct val="110000"/>
                        </a:lnSpc>
                        <a:spcBef>
                          <a:spcPts val="600"/>
                        </a:spcBef>
                        <a:spcAft>
                          <a:spcPts val="0"/>
                        </a:spcAft>
                      </a:pPr>
                      <a:r>
                        <a:rPr lang="en-US" sz="1700" b="1" dirty="0" err="1">
                          <a:effectLst/>
                          <a:latin typeface="Cambria" pitchFamily="18" charset="0"/>
                          <a:ea typeface="Cambria" pitchFamily="18" charset="0"/>
                          <a:cs typeface="Times New Roman"/>
                        </a:rPr>
                        <a:t>Giống</a:t>
                      </a:r>
                      <a:r>
                        <a:rPr lang="en-US" sz="1700" b="1" baseline="0" dirty="0">
                          <a:effectLst/>
                          <a:latin typeface="Cambria" pitchFamily="18" charset="0"/>
                          <a:ea typeface="Cambria" pitchFamily="18" charset="0"/>
                          <a:cs typeface="Times New Roman"/>
                        </a:rPr>
                        <a:t> </a:t>
                      </a:r>
                      <a:r>
                        <a:rPr lang="en-US" sz="1700" b="1" baseline="0" dirty="0" err="1">
                          <a:effectLst/>
                          <a:latin typeface="Cambria" pitchFamily="18" charset="0"/>
                          <a:ea typeface="Cambria" pitchFamily="18" charset="0"/>
                          <a:cs typeface="Times New Roman"/>
                        </a:rPr>
                        <a:t>nhau</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vi-VN" sz="1700" dirty="0">
                          <a:effectLst/>
                          <a:latin typeface="Cambria" pitchFamily="18" charset="0"/>
                          <a:ea typeface="Cambria" pitchFamily="18" charset="0"/>
                          <a:cs typeface="Times New Roman"/>
                        </a:rPr>
                        <a:t>Hoạt động khai thác của con người ở vùng châu thổ sông Hồng và sông Cửu Long đều diễn ra từ rất sớm.</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vi-VN" sz="1700" dirty="0">
                          <a:effectLst/>
                          <a:latin typeface="Cambria" pitchFamily="18" charset="0"/>
                          <a:ea typeface="Cambria" pitchFamily="18" charset="0"/>
                          <a:cs typeface="Times New Roman"/>
                        </a:rPr>
                        <a:t>Hoạt động khai thác diễn ra nhằm mục đích chủ yếu là: phát triển nông nghiệp. Bên cạnh đó, con người cũng thực hiện các hoạt động khác, như: khai thác nguồn lợi thủy sản từ sông nước; sử dụng sông ngòi, kênh rạch,… làm đường giao thông kết nối giữa các vùng,…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ct val="110000"/>
                        </a:lnSpc>
                        <a:spcBef>
                          <a:spcPts val="600"/>
                        </a:spcBef>
                        <a:spcAft>
                          <a:spcPts val="0"/>
                        </a:spcAft>
                      </a:pP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ctr">
                        <a:lnSpc>
                          <a:spcPct val="110000"/>
                        </a:lnSpc>
                        <a:spcBef>
                          <a:spcPts val="600"/>
                        </a:spcBef>
                        <a:spcAft>
                          <a:spcPts val="0"/>
                        </a:spcAft>
                      </a:pPr>
                      <a:r>
                        <a:rPr lang="en-US" sz="1700" b="1" dirty="0" err="1">
                          <a:effectLst/>
                          <a:latin typeface="Cambria" pitchFamily="18" charset="0"/>
                          <a:ea typeface="Cambria" pitchFamily="18" charset="0"/>
                          <a:cs typeface="Times New Roman"/>
                        </a:rPr>
                        <a:t>Khác</a:t>
                      </a:r>
                      <a:r>
                        <a:rPr lang="en-US" sz="1700" b="1" baseline="0" dirty="0">
                          <a:effectLst/>
                          <a:latin typeface="Cambria" pitchFamily="18" charset="0"/>
                          <a:ea typeface="Cambria" pitchFamily="18" charset="0"/>
                          <a:cs typeface="Times New Roman"/>
                        </a:rPr>
                        <a:t> </a:t>
                      </a:r>
                      <a:r>
                        <a:rPr lang="en-US" sz="1700" b="1" baseline="0" dirty="0" err="1">
                          <a:effectLst/>
                          <a:latin typeface="Cambria" pitchFamily="18" charset="0"/>
                          <a:ea typeface="Cambria" pitchFamily="18" charset="0"/>
                          <a:cs typeface="Times New Roman"/>
                        </a:rPr>
                        <a:t>nhau</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a:effectLst/>
                          <a:latin typeface="Cambria" pitchFamily="18" charset="0"/>
                          <a:ea typeface="Cambria" pitchFamily="18" charset="0"/>
                          <a:cs typeface="Times New Roman"/>
                        </a:rPr>
                        <a:t>Quá trình khai khẩn châu thổ sông Hồng ở miền Bắc gắn liền với việc đắp đê trị thủy.</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a:effectLst/>
                          <a:latin typeface="Cambria" pitchFamily="18" charset="0"/>
                          <a:ea typeface="Cambria" pitchFamily="18" charset="0"/>
                          <a:cs typeface="Times New Roman"/>
                        </a:rPr>
                        <a:t>Quá trình khai khẩn châu thổ sông Cửu Long ở miền Nam là quá trình con người thích ứng với tự nhiên.</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65669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140803"/>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tư liệu, hình ảnh về địa hình, sông ngòi của châu thổ sông Hồng và châu thổ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pic>
        <p:nvPicPr>
          <p:cNvPr id="23" name="Picture 22" descr="[ẢNH] Đồng bằng s&amp;#244;ng Cửu Long nh&amp;#236;n từ tr&amp;#234;n cao  - Ảnh 1"/>
          <p:cNvPicPr/>
          <p:nvPr/>
        </p:nvPicPr>
        <p:blipFill>
          <a:blip r:embed="rId10">
            <a:extLst>
              <a:ext uri="{28A0092B-C50C-407E-A947-70E740481C1C}">
                <a14:useLocalDpi xmlns:a14="http://schemas.microsoft.com/office/drawing/2010/main" val="0"/>
              </a:ext>
            </a:extLst>
          </a:blip>
          <a:srcRect/>
          <a:stretch>
            <a:fillRect/>
          </a:stretch>
        </p:blipFill>
        <p:spPr bwMode="auto">
          <a:xfrm>
            <a:off x="5181599" y="3340537"/>
            <a:ext cx="3581402" cy="2450662"/>
          </a:xfrm>
          <a:prstGeom prst="rect">
            <a:avLst/>
          </a:prstGeom>
          <a:noFill/>
          <a:ln>
            <a:solidFill>
              <a:srgbClr val="FF0000"/>
            </a:solidFill>
          </a:ln>
        </p:spPr>
      </p:pic>
      <p:pic>
        <p:nvPicPr>
          <p:cNvPr id="24" name="Picture 23" descr="Quy hoạch đô thị bên sông Hồng: tính khả thi cần song hành cùng yếu tố khoa  học - Tạp chí Kinh tế Sài Gòn"/>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07818" y="3340536"/>
            <a:ext cx="3568982" cy="2450663"/>
          </a:xfrm>
          <a:prstGeom prst="rect">
            <a:avLst/>
          </a:prstGeom>
          <a:noFill/>
          <a:ln>
            <a:solidFill>
              <a:srgbClr val="FF0000"/>
            </a:solidFill>
          </a:ln>
        </p:spPr>
      </p:pic>
      <p:sp>
        <p:nvSpPr>
          <p:cNvPr id="3" name="Rectangle 2"/>
          <p:cNvSpPr/>
          <p:nvPr/>
        </p:nvSpPr>
        <p:spPr>
          <a:xfrm>
            <a:off x="1066799" y="5852894"/>
            <a:ext cx="8153401" cy="338554"/>
          </a:xfrm>
          <a:prstGeom prst="rect">
            <a:avLst/>
          </a:prstGeom>
        </p:spPr>
        <p:txBody>
          <a:bodyPr wrap="square">
            <a:spAutoFit/>
          </a:bodyPr>
          <a:lstStyle/>
          <a:p>
            <a:r>
              <a:rPr lang="vi-VN" sz="1600" b="1" dirty="0">
                <a:latin typeface="Cambria" pitchFamily="18" charset="0"/>
                <a:ea typeface="Cambria" pitchFamily="18" charset="0"/>
              </a:rPr>
              <a:t>Địa hình, sông ngòi châu thổ sông Hồng   Địa hình, sông ngòi châu thổ sông Cửu Long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VĂN MINH CHÂU THỔ SÔNG HỒNG VÀ SÔNG CỬU LONG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CHỦ ĐỀ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CHỦ ĐỀ 1. VĂN MINH CHÂU THỔ SÔNG HỒNG VÀ</a:t>
            </a:r>
          </a:p>
          <a:p>
            <a:r>
              <a:rPr lang="en-US" sz="2400" b="1" dirty="0">
                <a:solidFill>
                  <a:srgbClr val="FF0000"/>
                </a:solidFill>
                <a:effectLst>
                  <a:outerShdw blurRad="38100" dist="38100" dir="2700000" algn="tl">
                    <a:srgbClr val="000000">
                      <a:alpha val="43137"/>
                    </a:srgbClr>
                  </a:outerShdw>
                </a:effectLst>
                <a:latin typeface="Cambria" pitchFamily="18" charset="0"/>
              </a:rPr>
              <a:t> SÔNG CỬU LONG</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nl-NL" sz="2400" b="1" dirty="0">
                <a:solidFill>
                  <a:srgbClr val="0D30DD"/>
                </a:solidFill>
                <a:latin typeface="Cambria" pitchFamily="18" charset="0"/>
                <a:ea typeface="Cambria" pitchFamily="18" charset="0"/>
              </a:rPr>
              <a:t>QUÁ TRÌNH HÌNH THÀNH VÀ PHÁT TRIỂN CHÂU THỔ SÔNG HỒNG. CHẾ ĐỘ NƯỚC CỦA SÔNG HỒNG</a:t>
            </a:r>
            <a:endParaRPr lang="en-US" sz="2400" b="1" dirty="0">
              <a:solidFill>
                <a:srgbClr val="0D30DD"/>
              </a:solidFill>
              <a:effectLst>
                <a:outerShdw blurRad="38100" dist="38100" dir="2700000" algn="tl">
                  <a:srgbClr val="000000">
                    <a:alpha val="43137"/>
                  </a:srgbClr>
                </a:outerShdw>
              </a:effectLst>
              <a:latin typeface="Cambria" pitchFamily="18" charset="0"/>
              <a:ea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QUÁ TRÌNH HÌNH THÀNH VÀ PHÁT TRIỂN CHÂU THỔ SÔNG CỬU LONG. CHẾ ĐỘ NƯỚC CỦA SÔNG CỬU LONG</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QUÁ TRÌNH CON NGƯỜI KHAI KHẨN VÀ CẢI TẠO CHÂU THỔ, CHẾ NGỰ VÀ THÍCH ỨNG VỚI CHẾ ĐỘ NƯỚC SÔNG HỒNG VÀ SÔNG CỬU LONG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4557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622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c</a:t>
            </a:r>
            <a:r>
              <a:rPr lang="vi-VN" sz="2400" i="1" dirty="0">
                <a:solidFill>
                  <a:srgbClr val="FF0000"/>
                </a:solidFill>
                <a:latin typeface="Cambria" panose="02040503050406030204" pitchFamily="18" charset="0"/>
                <a:ea typeface="Cambria" panose="02040503050406030204" pitchFamily="18" charset="0"/>
              </a:rPr>
              <a:t>hâu thổ sông Hồng có diện tích bao nhiêu? Do sông nào </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bồi đắp?</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693112"/>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00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836892"/>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Diện tích khoảng 15000km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do sông Hồng và sông Thái Bình bồi đắp.</a:t>
            </a:r>
            <a:endParaRPr lang="vi-VN" sz="2200"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4038601"/>
            <a:ext cx="3528125"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Qúa</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thành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và</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phát</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triển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châu</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thổ</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397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817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Atlat</a:t>
            </a:r>
            <a:r>
              <a:rPr lang="en-US" sz="2000" i="1" dirty="0">
                <a:solidFill>
                  <a:srgbClr val="FF0000"/>
                </a:solidFill>
                <a:latin typeface="Cambria" panose="02040503050406030204" pitchFamily="18" charset="0"/>
                <a:ea typeface="Cambria" panose="02040503050406030204" pitchFamily="18" charset="0"/>
              </a:rPr>
              <a:t> tr10,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x</a:t>
            </a:r>
            <a:r>
              <a:rPr lang="vi-VN" sz="2000" i="1" dirty="0">
                <a:solidFill>
                  <a:srgbClr val="FF0000"/>
                </a:solidFill>
                <a:latin typeface="Cambria" panose="02040503050406030204" pitchFamily="18" charset="0"/>
                <a:ea typeface="Cambria" panose="02040503050406030204" pitchFamily="18" charset="0"/>
              </a:rPr>
              <a:t>ác định các phụ lưu và chi lưu của hệ thống sông Hồng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sông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Bình</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trên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7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4459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623816"/>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a:latin typeface="Cambria" pitchFamily="18" charset="0"/>
                <a:ea typeface="Cambria" pitchFamily="18" charset="0"/>
              </a:rPr>
              <a:t>- Sông Hồng:</a:t>
            </a:r>
          </a:p>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Phụ lưu: sông Đà, sông Lô,...</a:t>
            </a:r>
          </a:p>
          <a:p>
            <a:pPr algn="just">
              <a:spcBef>
                <a:spcPts val="600"/>
              </a:spcBef>
              <a:spcAft>
                <a:spcPts val="0"/>
              </a:spcAft>
            </a:pPr>
            <a:r>
              <a:rPr lang="en-US" sz="2000" dirty="0">
                <a:latin typeface="Cambria" pitchFamily="18" charset="0"/>
                <a:ea typeface="Cambria" pitchFamily="18" charset="0"/>
              </a:rPr>
              <a:t>+ C</a:t>
            </a:r>
            <a:r>
              <a:rPr lang="vi-VN" sz="2000" dirty="0">
                <a:latin typeface="Cambria" pitchFamily="18" charset="0"/>
                <a:ea typeface="Cambria" pitchFamily="18" charset="0"/>
              </a:rPr>
              <a:t>hi lưu: sông Luộc, sông Đáy,...</a:t>
            </a:r>
          </a:p>
          <a:p>
            <a:pPr algn="just">
              <a:spcBef>
                <a:spcPts val="600"/>
              </a:spcBef>
              <a:spcAft>
                <a:spcPts val="0"/>
              </a:spcAft>
            </a:pPr>
            <a:r>
              <a:rPr lang="en-US" sz="2000" dirty="0">
                <a:latin typeface="Cambria" pitchFamily="18" charset="0"/>
                <a:ea typeface="Cambria" pitchFamily="18" charset="0"/>
              </a:rPr>
              <a:t>- </a:t>
            </a:r>
            <a:r>
              <a:rPr lang="en-US" sz="2000" dirty="0" err="1">
                <a:latin typeface="Cambria" pitchFamily="18" charset="0"/>
                <a:ea typeface="Cambria" pitchFamily="18" charset="0"/>
              </a:rPr>
              <a:t>Sông</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Bình</a:t>
            </a:r>
            <a:r>
              <a:rPr lang="en-US" sz="2000" dirty="0">
                <a:latin typeface="Cambria" pitchFamily="18" charset="0"/>
                <a:ea typeface="Cambria" pitchFamily="18" charset="0"/>
              </a:rPr>
              <a:t>:</a:t>
            </a:r>
          </a:p>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Phụ lưu: sông Cầu, sông Thương</a:t>
            </a:r>
            <a:r>
              <a:rPr lang="en-US" sz="2000" dirty="0">
                <a:latin typeface="Cambria" pitchFamily="18" charset="0"/>
                <a:ea typeface="Cambria" pitchFamily="18" charset="0"/>
              </a:rPr>
              <a:t>,…</a:t>
            </a:r>
          </a:p>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Chi lưu: sông Kinh Thầy, sông Bạch Đằng</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9073" y="1316313"/>
            <a:ext cx="3535053" cy="525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5638800" y="2145707"/>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Đà</a:t>
            </a:r>
            <a:endParaRPr lang="en-US" sz="1000" b="1" dirty="0">
              <a:effectLst/>
            </a:endParaRPr>
          </a:p>
        </p:txBody>
      </p:sp>
      <p:sp>
        <p:nvSpPr>
          <p:cNvPr id="27" name="Rounded Rectangular Callout 26"/>
          <p:cNvSpPr/>
          <p:nvPr/>
        </p:nvSpPr>
        <p:spPr>
          <a:xfrm>
            <a:off x="5486400" y="17526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effectLst/>
              </a:rPr>
              <a:t>Lô</a:t>
            </a:r>
            <a:endParaRPr lang="en-US" sz="1000" b="1" dirty="0">
              <a:effectLst/>
            </a:endParaRPr>
          </a:p>
        </p:txBody>
      </p:sp>
      <p:sp>
        <p:nvSpPr>
          <p:cNvPr id="34" name="Rounded Rectangular Callout 33"/>
          <p:cNvSpPr/>
          <p:nvPr/>
        </p:nvSpPr>
        <p:spPr>
          <a:xfrm>
            <a:off x="5784516" y="23622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t>Đáy</a:t>
            </a:r>
            <a:endParaRPr lang="en-US" sz="1000" b="1" dirty="0">
              <a:effectLst/>
            </a:endParaRPr>
          </a:p>
        </p:txBody>
      </p:sp>
      <p:sp>
        <p:nvSpPr>
          <p:cNvPr id="35" name="Rounded Rectangular Callout 34"/>
          <p:cNvSpPr/>
          <p:nvPr/>
        </p:nvSpPr>
        <p:spPr>
          <a:xfrm>
            <a:off x="6781800" y="2362200"/>
            <a:ext cx="788637" cy="180796"/>
          </a:xfrm>
          <a:prstGeom prst="wedgeRoundRectCallout">
            <a:avLst>
              <a:gd name="adj1" fmla="val -56335"/>
              <a:gd name="adj2" fmla="val -1233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t>Luộc</a:t>
            </a:r>
            <a:endParaRPr lang="en-US" sz="1000" b="1" dirty="0">
              <a:effectLst/>
            </a:endParaRPr>
          </a:p>
        </p:txBody>
      </p:sp>
      <p:sp>
        <p:nvSpPr>
          <p:cNvPr id="37" name="Rounded Rectangular Callout 36"/>
          <p:cNvSpPr/>
          <p:nvPr/>
        </p:nvSpPr>
        <p:spPr>
          <a:xfrm>
            <a:off x="7086600" y="1944024"/>
            <a:ext cx="1143000" cy="180796"/>
          </a:xfrm>
          <a:prstGeom prst="wedgeRoundRectCallout">
            <a:avLst>
              <a:gd name="adj1" fmla="val -80438"/>
              <a:gd name="adj2" fmla="val 3937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t>Kinh</a:t>
            </a:r>
            <a:r>
              <a:rPr lang="en-US" sz="1000" b="1" dirty="0"/>
              <a:t> </a:t>
            </a:r>
            <a:r>
              <a:rPr lang="en-US" sz="1000" b="1" dirty="0" err="1"/>
              <a:t>Thầy</a:t>
            </a:r>
            <a:endParaRPr lang="en-US" sz="1000" b="1" dirty="0">
              <a:effectLst/>
            </a:endParaRPr>
          </a:p>
        </p:txBody>
      </p:sp>
      <p:sp>
        <p:nvSpPr>
          <p:cNvPr id="38" name="Rounded Rectangular Callout 37"/>
          <p:cNvSpPr/>
          <p:nvPr/>
        </p:nvSpPr>
        <p:spPr>
          <a:xfrm>
            <a:off x="7162800" y="2169372"/>
            <a:ext cx="1066800" cy="180796"/>
          </a:xfrm>
          <a:prstGeom prst="wedgeRoundRectCallout">
            <a:avLst>
              <a:gd name="adj1" fmla="val -85830"/>
              <a:gd name="adj2" fmla="val -641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t>Bạch</a:t>
            </a:r>
            <a:r>
              <a:rPr lang="en-US" sz="1000" b="1" dirty="0"/>
              <a:t> </a:t>
            </a:r>
            <a:r>
              <a:rPr lang="en-US" sz="1000" b="1" dirty="0" err="1"/>
              <a:t>Đằng</a:t>
            </a:r>
            <a:endParaRPr lang="en-US" sz="1000" b="1" dirty="0">
              <a:effectLst/>
            </a:endParaRPr>
          </a:p>
        </p:txBody>
      </p:sp>
      <p:sp>
        <p:nvSpPr>
          <p:cNvPr id="39" name="Rounded Rectangular Callout 38"/>
          <p:cNvSpPr/>
          <p:nvPr/>
        </p:nvSpPr>
        <p:spPr>
          <a:xfrm>
            <a:off x="6275037" y="1516120"/>
            <a:ext cx="788637" cy="180796"/>
          </a:xfrm>
          <a:prstGeom prst="wedgeRoundRectCallout">
            <a:avLst>
              <a:gd name="adj1" fmla="val -5142"/>
              <a:gd name="adj2" fmla="val 1813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t>Cầu</a:t>
            </a:r>
            <a:endParaRPr lang="en-US" sz="1000" b="1" dirty="0">
              <a:effectLst/>
            </a:endParaRPr>
          </a:p>
        </p:txBody>
      </p:sp>
      <p:sp>
        <p:nvSpPr>
          <p:cNvPr id="40" name="Rounded Rectangular Callout 39"/>
          <p:cNvSpPr/>
          <p:nvPr/>
        </p:nvSpPr>
        <p:spPr>
          <a:xfrm>
            <a:off x="7101305" y="1696916"/>
            <a:ext cx="975895" cy="180796"/>
          </a:xfrm>
          <a:prstGeom prst="wedgeRoundRectCallout">
            <a:avLst>
              <a:gd name="adj1" fmla="val -86508"/>
              <a:gd name="adj2" fmla="val 7928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effectLst/>
              </a:rPr>
              <a:t>Sông</a:t>
            </a:r>
            <a:r>
              <a:rPr lang="en-US" sz="1000" b="1" dirty="0">
                <a:effectLst/>
              </a:rPr>
              <a:t> </a:t>
            </a:r>
            <a:r>
              <a:rPr lang="en-US" sz="1000" b="1" dirty="0" err="1"/>
              <a:t>Thương</a:t>
            </a:r>
            <a:endParaRPr lang="en-US" sz="1000" b="1" dirty="0">
              <a:effectLst/>
            </a:endParaRPr>
          </a:p>
        </p:txBody>
      </p:sp>
      <p:sp>
        <p:nvSpPr>
          <p:cNvPr id="41"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Qúa</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thành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và</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phát</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triển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châu</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thổ</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spTree>
    <p:extLst>
      <p:ext uri="{BB962C8B-B14F-4D97-AF65-F5344CB8AC3E}">
        <p14:creationId xmlns:p14="http://schemas.microsoft.com/office/powerpoint/2010/main" val="422696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6" dur="500"/>
                                        <p:tgtEl>
                                          <p:spTgt spid="32">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randombar(horizontal)">
                                      <p:cBhvr>
                                        <p:cTn id="51" dur="500"/>
                                        <p:tgtEl>
                                          <p:spTgt spid="35"/>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randombar(horizont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9" dur="500"/>
                                        <p:tgtEl>
                                          <p:spTgt spid="32">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4" dur="500"/>
                                        <p:tgtEl>
                                          <p:spTgt spid="32">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randombar(horizontal)">
                                      <p:cBhvr>
                                        <p:cTn id="69" dur="500"/>
                                        <p:tgtEl>
                                          <p:spTgt spid="39"/>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randombar(horizontal)">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32">
                                            <p:txEl>
                                              <p:pRg st="5" end="5"/>
                                            </p:txEl>
                                          </p:spTgt>
                                        </p:tgtEl>
                                        <p:attrNameLst>
                                          <p:attrName>style.visibility</p:attrName>
                                        </p:attrNameLst>
                                      </p:cBhvr>
                                      <p:to>
                                        <p:strVal val="visible"/>
                                      </p:to>
                                    </p:set>
                                    <p:animEffect transition="in" filter="randombar(horizontal)">
                                      <p:cBhvr>
                                        <p:cTn id="77" dur="500"/>
                                        <p:tgtEl>
                                          <p:spTgt spid="32">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randombar(horizontal)">
                                      <p:cBhvr>
                                        <p:cTn id="82" dur="500"/>
                                        <p:tgtEl>
                                          <p:spTgt spid="37"/>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randombar(horizontal)">
                                      <p:cBhvr>
                                        <p:cTn id="8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animBg="1"/>
      <p:bldP spid="34" grpId="0" animBg="1"/>
      <p:bldP spid="35" grpId="0" animBg="1"/>
      <p:bldP spid="37" grpId="0" animBg="1"/>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0"/>
            <a:ext cx="8915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439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520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c</a:t>
            </a:r>
            <a:r>
              <a:rPr lang="vi-VN" sz="2400" i="1" dirty="0">
                <a:solidFill>
                  <a:srgbClr val="FF0000"/>
                </a:solidFill>
                <a:latin typeface="Cambria" panose="02040503050406030204" pitchFamily="18" charset="0"/>
                <a:ea typeface="Cambria" panose="02040503050406030204" pitchFamily="18" charset="0"/>
              </a:rPr>
              <a:t>ho biết tổng lượng dòng chảy và lượng phù sa sông Hồng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sông 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83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95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a:latin typeface="Cambria" pitchFamily="18" charset="0"/>
                <a:ea typeface="Cambria" pitchFamily="18" charset="0"/>
              </a:rPr>
              <a:t>T</a:t>
            </a:r>
            <a:r>
              <a:rPr lang="vi-VN" sz="2400" dirty="0">
                <a:latin typeface="Cambria" pitchFamily="18" charset="0"/>
                <a:ea typeface="Cambria" pitchFamily="18" charset="0"/>
              </a:rPr>
              <a:t>ổng lượng dòng chảy lên tới 112 tỉ m</a:t>
            </a:r>
            <a:r>
              <a:rPr lang="vi-VN" sz="2400" baseline="30000" dirty="0">
                <a:latin typeface="Cambria" pitchFamily="18" charset="0"/>
                <a:ea typeface="Cambria" pitchFamily="18" charset="0"/>
              </a:rPr>
              <a:t>3</a:t>
            </a:r>
            <a:r>
              <a:rPr lang="vi-VN" sz="2400" dirty="0">
                <a:latin typeface="Cambria" pitchFamily="18" charset="0"/>
                <a:ea typeface="Cambria" pitchFamily="18" charset="0"/>
              </a:rPr>
              <a:t>/năm và lượng phù sa hết sức phong phú, khoảng 120 triệu tấn/năm.</a:t>
            </a:r>
            <a:endParaRPr lang="vi-VN" sz="2200" dirty="0">
              <a:latin typeface="Cambria" pitchFamily="18" charset="0"/>
              <a:ea typeface="Cambria" pitchFamily="18" charset="0"/>
            </a:endParaRP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a:latin typeface="Cambria" pitchFamily="18" charset="0"/>
                <a:ea typeface="Cambria" pitchFamily="18" charset="0"/>
              </a:rPr>
              <a:t>Phù</a:t>
            </a:r>
            <a:r>
              <a:rPr lang="en-US" dirty="0">
                <a:latin typeface="Cambria" pitchFamily="18" charset="0"/>
                <a:ea typeface="Cambria" pitchFamily="18" charset="0"/>
              </a:rPr>
              <a:t> </a:t>
            </a:r>
            <a:r>
              <a:rPr lang="en-US" dirty="0" err="1">
                <a:latin typeface="Cambria" pitchFamily="18" charset="0"/>
                <a:ea typeface="Cambria" pitchFamily="18" charset="0"/>
              </a:rPr>
              <a:t>sa</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000" b="1" dirty="0">
                <a:solidFill>
                  <a:srgbClr val="CC0000"/>
                </a:solidFill>
                <a:latin typeface="Times New Roman" pitchFamily="18" charset="0"/>
                <a:cs typeface="Times New Roman" pitchFamily="18" charset="0"/>
              </a:rPr>
              <a:t>a. </a:t>
            </a:r>
            <a:r>
              <a:rPr lang="en-US" sz="2000" b="1" dirty="0" err="1">
                <a:solidFill>
                  <a:srgbClr val="CC0000"/>
                </a:solidFill>
                <a:latin typeface="Times New Roman" pitchFamily="18" charset="0"/>
                <a:cs typeface="Times New Roman" pitchFamily="18" charset="0"/>
              </a:rPr>
              <a:t>Qúa</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hình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thành</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và</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phát</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triển</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châu</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thổ</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sông</a:t>
            </a:r>
            <a:r>
              <a:rPr lang="en-US" sz="2000" b="1" dirty="0">
                <a:solidFill>
                  <a:srgbClr val="CC0000"/>
                </a:solidFill>
                <a:latin typeface="Times New Roman" pitchFamily="18" charset="0"/>
                <a:cs typeface="Times New Roman" pitchFamily="18" charset="0"/>
              </a:rPr>
              <a:t> </a:t>
            </a:r>
            <a:r>
              <a:rPr lang="en-US" sz="2000" b="1" dirty="0" err="1">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30816"/>
            <a:ext cx="3528124" cy="211758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271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6986</TotalTime>
  <Words>3716</Words>
  <Application>Microsoft Office PowerPoint</Application>
  <PresentationFormat>On-screen Show (4:3)</PresentationFormat>
  <Paragraphs>298</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Cambria</vt:lpstr>
      <vt:lpstr>Times New Roman</vt:lpstr>
      <vt:lpstr>Office Theme</vt:lpstr>
      <vt:lpstr>PowerPoint Presentation</vt:lpstr>
      <vt:lpstr>PowerPoint Presentation</vt:lpstr>
      <vt:lpstr>PowerPoint Presentation</vt:lpstr>
      <vt:lpstr>VĂN MINH CHÂU THỔ SÔNG HỒNG VÀ SÔNG CỬU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VnTeach.Com</dc:creator>
  <cp:keywords>VnTeach.Com</cp:keywords>
  <cp:lastModifiedBy>FPT</cp:lastModifiedBy>
  <cp:revision>9</cp:revision>
  <dcterms:created xsi:type="dcterms:W3CDTF">2016-02-15T14:28:12Z</dcterms:created>
  <dcterms:modified xsi:type="dcterms:W3CDTF">2024-02-29T04:02:36Z</dcterms:modified>
</cp:coreProperties>
</file>