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32" r:id="rId3"/>
    <p:sldId id="258" r:id="rId4"/>
    <p:sldId id="302" r:id="rId5"/>
    <p:sldId id="260" r:id="rId6"/>
    <p:sldId id="335" r:id="rId7"/>
    <p:sldId id="336" r:id="rId8"/>
    <p:sldId id="261" r:id="rId9"/>
    <p:sldId id="333" r:id="rId10"/>
    <p:sldId id="334" r:id="rId11"/>
    <p:sldId id="337" r:id="rId12"/>
    <p:sldId id="264" r:id="rId13"/>
    <p:sldId id="338" r:id="rId14"/>
    <p:sldId id="266" r:id="rId15"/>
    <p:sldId id="278" r:id="rId16"/>
    <p:sldId id="268" r:id="rId17"/>
    <p:sldId id="340" r:id="rId18"/>
    <p:sldId id="342" r:id="rId19"/>
    <p:sldId id="341" r:id="rId20"/>
    <p:sldId id="314" r:id="rId21"/>
    <p:sldId id="330" r:id="rId22"/>
    <p:sldId id="2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Cz4dhd7BLRm3eTBfzHbhns2oK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040"/>
    <a:srgbClr val="FAB13F"/>
    <a:srgbClr val="11B7BD"/>
    <a:srgbClr val="FFDBAB"/>
    <a:srgbClr val="4DD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BF6DF3-2DA5-4FB2-BFE6-B0FE108F967F}">
  <a:tblStyle styleId="{F9BF6DF3-2DA5-4FB2-BFE6-B0FE108F96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FA0619F-9D6B-46F4-95B5-5385AC62020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93"/>
    <p:restoredTop sz="93076"/>
  </p:normalViewPr>
  <p:slideViewPr>
    <p:cSldViewPr snapToGrid="0">
      <p:cViewPr varScale="1">
        <p:scale>
          <a:sx n="119" d="100"/>
          <a:sy n="119" d="100"/>
        </p:scale>
        <p:origin x="86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52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885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36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78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43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244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2343832" y="5824329"/>
            <a:ext cx="72229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Songkran (Water Festival)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A650F-737E-B141-A462-E83D4401F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882" y="1353836"/>
            <a:ext cx="6516882" cy="43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292821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20338" y="1953134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82576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99775" y="156952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  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813107" y="1334812"/>
            <a:ext cx="115643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b="1" dirty="0"/>
              <a:t>Listen and read the conversation. Pay attention to the highlighted sentences.</a:t>
            </a:r>
            <a:endParaRPr sz="2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CDB12A-1B1D-9242-A592-7B389C699946}"/>
              </a:ext>
            </a:extLst>
          </p:cNvPr>
          <p:cNvGrpSpPr/>
          <p:nvPr/>
        </p:nvGrpSpPr>
        <p:grpSpPr>
          <a:xfrm>
            <a:off x="365431" y="1262292"/>
            <a:ext cx="447676" cy="542961"/>
            <a:chOff x="487067" y="1298578"/>
            <a:chExt cx="502606" cy="6104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B6AAFC4-4CFA-174D-AAA9-3680800651CD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0A854-84DA-844E-9E34-A86B2D037CA9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61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45E1F7E-E351-6840-985D-5114873C12D3}"/>
              </a:ext>
            </a:extLst>
          </p:cNvPr>
          <p:cNvSpPr/>
          <p:nvPr/>
        </p:nvSpPr>
        <p:spPr>
          <a:xfrm>
            <a:off x="1688951" y="2550661"/>
            <a:ext cx="2614108" cy="3891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7A9D4F-EAAB-E54B-8939-CFA5341D9B99}"/>
              </a:ext>
            </a:extLst>
          </p:cNvPr>
          <p:cNvSpPr/>
          <p:nvPr/>
        </p:nvSpPr>
        <p:spPr>
          <a:xfrm>
            <a:off x="6951234" y="3666386"/>
            <a:ext cx="3515957" cy="38917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0B57E-941A-514A-BAA7-2AC6D798941B}"/>
              </a:ext>
            </a:extLst>
          </p:cNvPr>
          <p:cNvSpPr/>
          <p:nvPr/>
        </p:nvSpPr>
        <p:spPr>
          <a:xfrm>
            <a:off x="813107" y="1814304"/>
            <a:ext cx="10673199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was the music festival last Sunday?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It was disappointing! Mi: Why?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band was late.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Trang: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the singers weren’t very good either. It was a big disappointment.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DD28BF-6979-ED4B-B605-87D972D54ED4}"/>
              </a:ext>
            </a:extLst>
          </p:cNvPr>
          <p:cNvSpPr/>
          <p:nvPr/>
        </p:nvSpPr>
        <p:spPr>
          <a:xfrm>
            <a:off x="813107" y="4303058"/>
            <a:ext cx="4066392" cy="23559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chemeClr val="tx1"/>
                </a:solidFill>
              </a:rPr>
              <a:t>Other expressions:</a:t>
            </a:r>
            <a:endParaRPr lang="en-US" sz="24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too bad!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What a disaster!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chemeClr val="tx1"/>
                </a:solidFill>
              </a:rPr>
              <a:t>* That’s so disappointing!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143559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6606" y="1728351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459" y="2334138"/>
            <a:ext cx="6728251" cy="320919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855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65431" y="97173"/>
            <a:ext cx="560893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Everyday English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936887" y="1192469"/>
            <a:ext cx="1116506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Make a similar conversation for each situation below.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948380-F747-2240-8FFE-FBAA0F461984}"/>
              </a:ext>
            </a:extLst>
          </p:cNvPr>
          <p:cNvGrpSpPr/>
          <p:nvPr/>
        </p:nvGrpSpPr>
        <p:grpSpPr>
          <a:xfrm>
            <a:off x="310800" y="1099060"/>
            <a:ext cx="571456" cy="646331"/>
            <a:chOff x="487067" y="1298578"/>
            <a:chExt cx="502606" cy="56320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C7DCBD5-998B-B848-A9C7-AD03C706931E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DF127-641B-494E-84CE-CFE5762E9870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F94EC4A-F161-3048-B4CE-FB156BC337E2}"/>
              </a:ext>
            </a:extLst>
          </p:cNvPr>
          <p:cNvSpPr/>
          <p:nvPr/>
        </p:nvSpPr>
        <p:spPr>
          <a:xfrm>
            <a:off x="1474770" y="2134473"/>
            <a:ext cx="4066392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a film festival for teenagers, but there were not many films he / she liked.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4784A3A-843C-A145-9B74-A5FF5E3BE9E1}"/>
              </a:ext>
            </a:extLst>
          </p:cNvPr>
          <p:cNvSpPr/>
          <p:nvPr/>
        </p:nvSpPr>
        <p:spPr>
          <a:xfrm>
            <a:off x="5974365" y="2134473"/>
            <a:ext cx="4066392" cy="303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friend went to the market to buy decorations for the Mid-Autumn Festival. But there were not many decorations to choose from.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541772" y="81199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3" name="Google Shape;243;p13"/>
          <p:cNvSpPr/>
          <p:nvPr/>
        </p:nvSpPr>
        <p:spPr>
          <a:xfrm>
            <a:off x="1200439" y="1184731"/>
            <a:ext cx="1086964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festival symbols.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Fill in each blank with ONE word.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9489B-A2FD-1E46-8B5F-7CCFC2952041}"/>
              </a:ext>
            </a:extLst>
          </p:cNvPr>
          <p:cNvGrpSpPr/>
          <p:nvPr/>
        </p:nvGrpSpPr>
        <p:grpSpPr>
          <a:xfrm>
            <a:off x="536664" y="1219108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9946E72-F867-5946-A49F-8D351F916A7C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14E2A-E6EB-4743-9A8B-BE030CE7A773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792E4996-50CC-8F4C-A43A-FF6821174F9F}"/>
              </a:ext>
            </a:extLst>
          </p:cNvPr>
          <p:cNvSpPr txBox="1"/>
          <p:nvPr/>
        </p:nvSpPr>
        <p:spPr>
          <a:xfrm>
            <a:off x="5524826" y="224022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think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7E1DFC-7A8A-3446-9475-48DA3B6B477D}"/>
              </a:ext>
            </a:extLst>
          </p:cNvPr>
          <p:cNvSpPr/>
          <p:nvPr/>
        </p:nvSpPr>
        <p:spPr>
          <a:xfrm>
            <a:off x="1200439" y="2137755"/>
            <a:ext cx="10794337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is an image we use or _________ of when celebrating a festival.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symbol usually has a special 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Christmas tree is the symbol of a long _________.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Santa Claus is the symbol of joy and _________. </a:t>
            </a:r>
          </a:p>
        </p:txBody>
      </p:sp>
      <p:sp>
        <p:nvSpPr>
          <p:cNvPr id="21" name="Google Shape;246;p13">
            <a:extLst>
              <a:ext uri="{FF2B5EF4-FFF2-40B4-BE49-F238E27FC236}">
                <a16:creationId xmlns:a16="http://schemas.microsoft.com/office/drawing/2014/main" id="{6EB203F6-DAD1-BF46-B0C0-37178DCBECEC}"/>
              </a:ext>
            </a:extLst>
          </p:cNvPr>
          <p:cNvSpPr txBox="1"/>
          <p:nvPr/>
        </p:nvSpPr>
        <p:spPr>
          <a:xfrm>
            <a:off x="5289951" y="2760553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2" name="Google Shape;246;p13">
            <a:extLst>
              <a:ext uri="{FF2B5EF4-FFF2-40B4-BE49-F238E27FC236}">
                <a16:creationId xmlns:a16="http://schemas.microsoft.com/office/drawing/2014/main" id="{AC36E05A-9FA1-954C-A41B-128683416DD6}"/>
              </a:ext>
            </a:extLst>
          </p:cNvPr>
          <p:cNvSpPr txBox="1"/>
          <p:nvPr/>
        </p:nvSpPr>
        <p:spPr>
          <a:xfrm>
            <a:off x="7142363" y="3318348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life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23" name="Google Shape;246;p13">
            <a:extLst>
              <a:ext uri="{FF2B5EF4-FFF2-40B4-BE49-F238E27FC236}">
                <a16:creationId xmlns:a16="http://schemas.microsoft.com/office/drawing/2014/main" id="{570E47AA-6932-424D-BC98-1D74E67C1D26}"/>
              </a:ext>
            </a:extLst>
          </p:cNvPr>
          <p:cNvSpPr txBox="1"/>
          <p:nvPr/>
        </p:nvSpPr>
        <p:spPr>
          <a:xfrm>
            <a:off x="5999955" y="3842505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happiness</a:t>
            </a:r>
            <a:endParaRPr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124114"/>
            <a:ext cx="106952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Work in pairs. Match each festival with its symbol and meaning.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4" name="Google Shape;244;p13"/>
          <p:cNvGraphicFramePr/>
          <p:nvPr>
            <p:extLst>
              <p:ext uri="{D42A27DB-BD31-4B8C-83A1-F6EECF244321}">
                <p14:modId xmlns:p14="http://schemas.microsoft.com/office/powerpoint/2010/main" val="728486543"/>
              </p:ext>
            </p:extLst>
          </p:nvPr>
        </p:nvGraphicFramePr>
        <p:xfrm>
          <a:off x="557849" y="1737480"/>
          <a:ext cx="11634152" cy="5120520"/>
        </p:xfrm>
        <a:graphic>
          <a:graphicData uri="http://schemas.openxmlformats.org/drawingml/2006/table">
            <a:tbl>
              <a:tblPr>
                <a:noFill/>
                <a:tableStyleId>{8FA0619F-9D6B-46F4-95B5-5385AC620208}</a:tableStyleId>
              </a:tblPr>
              <a:tblGrid>
                <a:gridCol w="311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6312">
                  <a:extLst>
                    <a:ext uri="{9D8B030D-6E8A-4147-A177-3AD203B41FA5}">
                      <a16:colId xmlns:a16="http://schemas.microsoft.com/office/drawing/2014/main" val="4462626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1.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Mid-Autumn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black cat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a. It is the symbol of a new life because it has a lot of babies.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Halloween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The Golden Palm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b. It is the symbol of the moon, prosperity and family reunion.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Easter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moon cake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c. It is the symbol of bad luck.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Cannes Film Festival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Easter Bunny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d. It is the symbol of the winner’s prize.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029594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49" y="46806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Festival symbols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1D959-142D-BE4F-AA4F-F101BBA40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946" y="1784124"/>
            <a:ext cx="1128545" cy="1128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D989EB-C756-4D45-A77D-ACA94E1FA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126" y="3485476"/>
            <a:ext cx="1333365" cy="774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7ECA0-9F2A-4145-884C-CBAB129FC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205" y="4454002"/>
            <a:ext cx="1552286" cy="103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1DFEC-294D-BD4B-9936-3110FCF06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0455" y="5680789"/>
            <a:ext cx="1142036" cy="1095558"/>
          </a:xfrm>
          <a:prstGeom prst="rect">
            <a:avLst/>
          </a:prstGeom>
        </p:spPr>
      </p:pic>
      <p:sp>
        <p:nvSpPr>
          <p:cNvPr id="16" name="Google Shape;246;p13">
            <a:extLst>
              <a:ext uri="{FF2B5EF4-FFF2-40B4-BE49-F238E27FC236}">
                <a16:creationId xmlns:a16="http://schemas.microsoft.com/office/drawing/2014/main" id="{DA8FE662-3EBD-5746-87C0-48FDF711AEDB}"/>
              </a:ext>
            </a:extLst>
          </p:cNvPr>
          <p:cNvSpPr txBox="1"/>
          <p:nvPr/>
        </p:nvSpPr>
        <p:spPr>
          <a:xfrm>
            <a:off x="11216618" y="2071412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1-C-b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7" name="Google Shape;246;p13">
            <a:extLst>
              <a:ext uri="{FF2B5EF4-FFF2-40B4-BE49-F238E27FC236}">
                <a16:creationId xmlns:a16="http://schemas.microsoft.com/office/drawing/2014/main" id="{21CCABB8-D18D-5046-948A-EEA915FFCF9E}"/>
              </a:ext>
            </a:extLst>
          </p:cNvPr>
          <p:cNvSpPr txBox="1"/>
          <p:nvPr/>
        </p:nvSpPr>
        <p:spPr>
          <a:xfrm>
            <a:off x="11216618" y="3318865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2-A-c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8" name="Google Shape;246;p13">
            <a:extLst>
              <a:ext uri="{FF2B5EF4-FFF2-40B4-BE49-F238E27FC236}">
                <a16:creationId xmlns:a16="http://schemas.microsoft.com/office/drawing/2014/main" id="{C2DCC614-5742-CF4A-A6C5-AE34844096DB}"/>
              </a:ext>
            </a:extLst>
          </p:cNvPr>
          <p:cNvSpPr txBox="1"/>
          <p:nvPr/>
        </p:nvSpPr>
        <p:spPr>
          <a:xfrm>
            <a:off x="11216618" y="4574816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3-D-a</a:t>
            </a:r>
            <a:endParaRPr sz="2400" b="1" dirty="0">
              <a:solidFill>
                <a:schemeClr val="accent2"/>
              </a:solidFill>
            </a:endParaRPr>
          </a:p>
        </p:txBody>
      </p:sp>
      <p:sp>
        <p:nvSpPr>
          <p:cNvPr id="19" name="Google Shape;246;p13">
            <a:extLst>
              <a:ext uri="{FF2B5EF4-FFF2-40B4-BE49-F238E27FC236}">
                <a16:creationId xmlns:a16="http://schemas.microsoft.com/office/drawing/2014/main" id="{D4D0F2B6-24D7-B74B-AAFD-50A913ADCEB6}"/>
              </a:ext>
            </a:extLst>
          </p:cNvPr>
          <p:cNvSpPr txBox="1"/>
          <p:nvPr/>
        </p:nvSpPr>
        <p:spPr>
          <a:xfrm>
            <a:off x="11216618" y="5830767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4-B-d</a:t>
            </a:r>
            <a:endParaRPr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1" y="528670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143559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6606" y="1728351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459" y="2334139"/>
            <a:ext cx="6728251" cy="27562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16459" y="5173743"/>
            <a:ext cx="6742866" cy="73644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endCxn id="19" idx="0"/>
          </p:cNvCxnSpPr>
          <p:nvPr/>
        </p:nvCxnSpPr>
        <p:spPr>
          <a:xfrm rot="16200000" flipH="1">
            <a:off x="2522052" y="4271097"/>
            <a:ext cx="1416280" cy="614939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981939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"/>
          <p:cNvSpPr txBox="1"/>
          <p:nvPr/>
        </p:nvSpPr>
        <p:spPr>
          <a:xfrm>
            <a:off x="628983" y="96803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630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/>
          <p:nvPr/>
        </p:nvSpPr>
        <p:spPr>
          <a:xfrm>
            <a:off x="1163565" y="1124114"/>
            <a:ext cx="115025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Work in groups. Choose a festival and talk about its symbol(s) and meaning.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C3A389-8D42-9B43-AFA6-321106518A46}"/>
              </a:ext>
            </a:extLst>
          </p:cNvPr>
          <p:cNvGrpSpPr/>
          <p:nvPr/>
        </p:nvGrpSpPr>
        <p:grpSpPr>
          <a:xfrm>
            <a:off x="500744" y="1029594"/>
            <a:ext cx="571456" cy="646331"/>
            <a:chOff x="487067" y="1298578"/>
            <a:chExt cx="502606" cy="56320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9317C1D-93B1-E347-A9C6-895A47199868}"/>
                </a:ext>
              </a:extLst>
            </p:cNvPr>
            <p:cNvSpPr/>
            <p:nvPr/>
          </p:nvSpPr>
          <p:spPr>
            <a:xfrm>
              <a:off x="487067" y="1357587"/>
              <a:ext cx="502606" cy="502606"/>
            </a:xfrm>
            <a:prstGeom prst="roundRect">
              <a:avLst/>
            </a:prstGeom>
            <a:solidFill>
              <a:srgbClr val="0FB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E73825-7979-9E4F-A908-849FD8CEEEAA}"/>
                </a:ext>
              </a:extLst>
            </p:cNvPr>
            <p:cNvSpPr txBox="1"/>
            <p:nvPr/>
          </p:nvSpPr>
          <p:spPr>
            <a:xfrm>
              <a:off x="567424" y="1298578"/>
              <a:ext cx="341891" cy="56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42;p13">
            <a:extLst>
              <a:ext uri="{FF2B5EF4-FFF2-40B4-BE49-F238E27FC236}">
                <a16:creationId xmlns:a16="http://schemas.microsoft.com/office/drawing/2014/main" id="{E1C6CBEB-F055-6848-B99E-8DC0EC845C25}"/>
              </a:ext>
            </a:extLst>
          </p:cNvPr>
          <p:cNvSpPr txBox="1"/>
          <p:nvPr/>
        </p:nvSpPr>
        <p:spPr>
          <a:xfrm>
            <a:off x="557849" y="46806"/>
            <a:ext cx="413269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Production</a:t>
            </a:r>
            <a:endParaRPr sz="44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D36CA-3642-BB42-8F74-5EAB4400F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933" y="1908394"/>
            <a:ext cx="6903156" cy="41418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4D5C5D-2BA2-2B46-BCDA-3367C6801F59}"/>
              </a:ext>
            </a:extLst>
          </p:cNvPr>
          <p:cNvSpPr/>
          <p:nvPr/>
        </p:nvSpPr>
        <p:spPr>
          <a:xfrm>
            <a:off x="500744" y="1935196"/>
            <a:ext cx="4189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4CA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pPr algn="just"/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When we talk about Christmas, we think of the Christmas tree. It is the symbol of a long life. </a:t>
            </a:r>
          </a:p>
        </p:txBody>
      </p:sp>
    </p:spTree>
    <p:extLst>
      <p:ext uri="{BB962C8B-B14F-4D97-AF65-F5344CB8AC3E}">
        <p14:creationId xmlns:p14="http://schemas.microsoft.com/office/powerpoint/2010/main" val="509525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1" y="528670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143559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6606" y="1728351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459" y="2334138"/>
            <a:ext cx="6728251" cy="271757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16459" y="5090340"/>
            <a:ext cx="6742866" cy="81985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endCxn id="19" idx="0"/>
          </p:cNvCxnSpPr>
          <p:nvPr/>
        </p:nvCxnSpPr>
        <p:spPr>
          <a:xfrm rot="16200000" flipH="1">
            <a:off x="2522052" y="4271097"/>
            <a:ext cx="1416280" cy="614939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90" y="609871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5" y="5370108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16460" y="6036003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26004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796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2D65D-D98A-CE43-A929-577B85668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167414"/>
            <a:ext cx="12192001" cy="5743261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0FB9AF-AE3F-824C-B04C-B47930C8BC52}"/>
              </a:ext>
            </a:extLst>
          </p:cNvPr>
          <p:cNvSpPr/>
          <p:nvPr/>
        </p:nvSpPr>
        <p:spPr>
          <a:xfrm>
            <a:off x="3549466" y="1745696"/>
            <a:ext cx="531638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B5DFD5F-C236-AC44-8E79-29036A32A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78" y="1379389"/>
            <a:ext cx="1344559" cy="12776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537E54-180A-1748-B3D2-AD316340A216}"/>
              </a:ext>
            </a:extLst>
          </p:cNvPr>
          <p:cNvSpPr txBox="1"/>
          <p:nvPr/>
        </p:nvSpPr>
        <p:spPr>
          <a:xfrm>
            <a:off x="4302238" y="1832908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4488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1666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93B23-DEAB-104B-81D7-50B1A8CF6094}"/>
              </a:ext>
            </a:extLst>
          </p:cNvPr>
          <p:cNvSpPr txBox="1"/>
          <p:nvPr/>
        </p:nvSpPr>
        <p:spPr>
          <a:xfrm>
            <a:off x="576198" y="2068024"/>
            <a:ext cx="1040251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 to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 lexical items related to festival activities and festival symbols</a:t>
            </a:r>
          </a:p>
          <a:p>
            <a:pPr marL="457200" lvl="0" indent="-381000">
              <a:buSzPts val="2400"/>
              <a:buFont typeface="Courier New" panose="02070309020205020404" pitchFamily="49" charset="0"/>
              <a:buChar char="o"/>
            </a:pPr>
            <a:r>
              <a:rPr lang="en-US" sz="280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express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disappointment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2806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249886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9944" y="2042185"/>
            <a:ext cx="10418279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conversation, video and upload on given drive link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Prepare for the next lesson: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 1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3"/>
          <p:cNvGrpSpPr/>
          <p:nvPr/>
        </p:nvGrpSpPr>
        <p:grpSpPr>
          <a:xfrm>
            <a:off x="3192320" y="144696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"/>
          <p:cNvSpPr txBox="1"/>
          <p:nvPr/>
        </p:nvSpPr>
        <p:spPr>
          <a:xfrm>
            <a:off x="1217700" y="1779472"/>
            <a:ext cx="109743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By the end of this lesson, Ss will be able to:</a:t>
            </a:r>
            <a:endParaRPr sz="2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Knowledge: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express disappointment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understand the concept of festival symbols and their meanings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talk about the concept of festival symbols and their meanings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competence: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communication skills and creativity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teamwork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develop self-study skills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1" y="5286707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16459" y="1143559"/>
            <a:ext cx="6721130" cy="5284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</a:t>
            </a: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festivals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16606" y="1728351"/>
            <a:ext cx="6717251" cy="5223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 disappointment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459" y="2334138"/>
            <a:ext cx="6728251" cy="271757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Everyday 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the conversation. Pay attention to the highlighted sentences.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Work in groups. Make a similar conversation for each situation below.</a:t>
            </a:r>
          </a:p>
          <a:p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Festival symbols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Listen to Mark talking about festival symbols. Fill in each blank with ONE word.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Work in pairs. Match each festival with its symbol and meaning.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16459" y="5286708"/>
            <a:ext cx="6742866" cy="68815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Work in groups. Choose a festival and talk about its symbol(s) and meaning.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endCxn id="19" idx="0"/>
          </p:cNvCxnSpPr>
          <p:nvPr/>
        </p:nvCxnSpPr>
        <p:spPr>
          <a:xfrm rot="16200000" flipH="1">
            <a:off x="2522052" y="4271097"/>
            <a:ext cx="1416280" cy="614939"/>
          </a:xfrm>
          <a:prstGeom prst="curvedConnector3">
            <a:avLst>
              <a:gd name="adj1" fmla="val 50000"/>
            </a:avLst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6" y="405824"/>
            <a:ext cx="4924007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90" y="609871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5" y="5370108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318972" y="6098716"/>
            <a:ext cx="6728250" cy="77291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 work</a:t>
            </a:r>
            <a:endParaRPr lang="en-GB" sz="1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529426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1261420" y="1237666"/>
            <a:ext cx="1883700" cy="5295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452E6D-8366-EC46-B9DD-E5E7A0A7287D}"/>
              </a:ext>
            </a:extLst>
          </p:cNvPr>
          <p:cNvGrpSpPr/>
          <p:nvPr/>
        </p:nvGrpSpPr>
        <p:grpSpPr>
          <a:xfrm>
            <a:off x="3276600" y="202257"/>
            <a:ext cx="5334000" cy="1278199"/>
            <a:chOff x="3581400" y="223130"/>
            <a:chExt cx="4875623" cy="1046900"/>
          </a:xfrm>
        </p:grpSpPr>
        <p:sp>
          <p:nvSpPr>
            <p:cNvPr id="142" name="Google Shape;142;p5"/>
            <p:cNvSpPr/>
            <p:nvPr/>
          </p:nvSpPr>
          <p:spPr>
            <a:xfrm>
              <a:off x="4038850" y="460850"/>
              <a:ext cx="4418173" cy="529500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" name="Google Shape;14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1400" y="223130"/>
              <a:ext cx="1224023" cy="1046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5"/>
            <p:cNvSpPr txBox="1"/>
            <p:nvPr/>
          </p:nvSpPr>
          <p:spPr>
            <a:xfrm>
              <a:off x="4805423" y="502636"/>
              <a:ext cx="3651600" cy="428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4: Communication</a:t>
              </a:r>
              <a:endParaRPr sz="28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4473021" y="2235093"/>
            <a:ext cx="6521550" cy="155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activate students’ knowledge 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get students interested in the topic</a:t>
            </a:r>
          </a:p>
          <a:p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122;p4">
            <a:extLst>
              <a:ext uri="{FF2B5EF4-FFF2-40B4-BE49-F238E27FC236}">
                <a16:creationId xmlns:a16="http://schemas.microsoft.com/office/drawing/2014/main" id="{C810946E-51D5-3745-96F9-A5686D080B68}"/>
              </a:ext>
            </a:extLst>
          </p:cNvPr>
          <p:cNvSpPr/>
          <p:nvPr/>
        </p:nvSpPr>
        <p:spPr>
          <a:xfrm>
            <a:off x="4473021" y="1211967"/>
            <a:ext cx="4137579" cy="52950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 the festivals</a:t>
            </a:r>
            <a:endParaRPr sz="2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A0C82-FE1E-3247-AAF1-553E4A98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05" y="2235093"/>
            <a:ext cx="3544944" cy="18585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259937" y="5971249"/>
            <a:ext cx="3672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Halloween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C4676-48CD-0A48-A1DC-A6AA9678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15" y="1198738"/>
            <a:ext cx="7158766" cy="47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6E0DC-2AB7-9341-A552-083E91F7B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56" y="1222384"/>
            <a:ext cx="6898192" cy="46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F86FC-744A-9A42-ADD9-D91C06635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196" y="1435406"/>
            <a:ext cx="7896113" cy="4388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5095360" y="5824329"/>
            <a:ext cx="1771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Diwali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576943" y="115432"/>
            <a:ext cx="30811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968186" y="92154"/>
            <a:ext cx="5073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44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Name the festivals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FC264C-0AE0-F045-8886-447E05FE01DD}"/>
              </a:ext>
            </a:extLst>
          </p:cNvPr>
          <p:cNvSpPr/>
          <p:nvPr/>
        </p:nvSpPr>
        <p:spPr>
          <a:xfrm>
            <a:off x="4415922" y="5489033"/>
            <a:ext cx="3360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DB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in Rio</a:t>
            </a:r>
            <a:endParaRPr lang="vi-VN" sz="4400" dirty="0">
              <a:solidFill>
                <a:srgbClr val="FDB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62F77-B82F-9343-9D47-11D6FB80F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34" y="1198738"/>
            <a:ext cx="8349728" cy="41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2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2852</TotalTime>
  <Words>1024</Words>
  <Application>Microsoft Macintosh PowerPoint</Application>
  <PresentationFormat>Widescreen</PresentationFormat>
  <Paragraphs>183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Open Sans</vt:lpstr>
      <vt:lpstr>Arial</vt:lpstr>
      <vt:lpstr>Courier New</vt:lpstr>
      <vt:lpstr>Myriad Pro</vt:lpstr>
      <vt:lpstr>Adobe Gothic Std 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39</cp:revision>
  <dcterms:modified xsi:type="dcterms:W3CDTF">2022-05-29T16:32:10Z</dcterms:modified>
</cp:coreProperties>
</file>