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72" r:id="rId2"/>
    <p:sldId id="373" r:id="rId3"/>
    <p:sldId id="374" r:id="rId4"/>
    <p:sldId id="375" r:id="rId5"/>
    <p:sldId id="363" r:id="rId6"/>
    <p:sldId id="279" r:id="rId7"/>
    <p:sldId id="364" r:id="rId8"/>
    <p:sldId id="376" r:id="rId9"/>
    <p:sldId id="377" r:id="rId10"/>
    <p:sldId id="378" r:id="rId11"/>
    <p:sldId id="379" r:id="rId12"/>
    <p:sldId id="380" r:id="rId13"/>
    <p:sldId id="347" r:id="rId14"/>
    <p:sldId id="383" r:id="rId15"/>
    <p:sldId id="397" r:id="rId16"/>
    <p:sldId id="402" r:id="rId17"/>
    <p:sldId id="399" r:id="rId18"/>
    <p:sldId id="400" r:id="rId19"/>
    <p:sldId id="403" r:id="rId20"/>
    <p:sldId id="314" r:id="rId21"/>
    <p:sldId id="330" r:id="rId22"/>
    <p:sldId id="3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48DA4"/>
    <a:srgbClr val="CC3300"/>
    <a:srgbClr val="FFDAAB"/>
    <a:srgbClr val="0FB7BD"/>
    <a:srgbClr val="00A9A5"/>
    <a:srgbClr val="F7941E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107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42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51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4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6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55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64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16954" y="2439426"/>
            <a:ext cx="340241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rgbClr val="7030A0"/>
                </a:solidFill>
                <a:latin typeface=".VnBahamasB" panose="020BE200000000000000" pitchFamily="34" charset="0"/>
              </a:rPr>
              <a:t>Tremble (v)</a:t>
            </a:r>
            <a:endParaRPr lang="en-US" sz="4000" b="1" dirty="0">
              <a:solidFill>
                <a:srgbClr val="7030A0"/>
              </a:solidFill>
              <a:latin typeface=".VnBahamasB" panose="020BE2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5936" y="4150819"/>
            <a:ext cx="22269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>
                <a:solidFill>
                  <a:srgbClr val="0000FF"/>
                </a:solidFill>
              </a:rPr>
              <a:t>Rung </a:t>
            </a:r>
            <a:r>
              <a:rPr lang="en-US" sz="3000" b="1" dirty="0" err="1">
                <a:solidFill>
                  <a:srgbClr val="0000FF"/>
                </a:solidFill>
              </a:rPr>
              <a:t>lắc</a:t>
            </a:r>
            <a:endParaRPr lang="en-US" sz="30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396" y="3373373"/>
            <a:ext cx="28552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 /ˈ</a:t>
            </a:r>
            <a:r>
              <a:rPr lang="en-US" sz="3000" dirty="0" err="1" smtClean="0">
                <a:solidFill>
                  <a:srgbClr val="FF0000"/>
                </a:solidFill>
              </a:rPr>
              <a:t>trembəl</a:t>
            </a:r>
            <a:r>
              <a:rPr lang="en-US" sz="3000" dirty="0">
                <a:solidFill>
                  <a:srgbClr val="FF0000"/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75" y="1275814"/>
            <a:ext cx="7735847" cy="485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64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880968"/>
              </p:ext>
            </p:extLst>
          </p:nvPr>
        </p:nvGraphicFramePr>
        <p:xfrm>
          <a:off x="659219" y="1589285"/>
          <a:ext cx="11004698" cy="471582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540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2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1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3579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445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Ash (n)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æʃ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89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Tsunami (n)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tsu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ːˈ</a:t>
                      </a: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nɑ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ː.mi/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Trận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sóng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thần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889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Tremble (v)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trembəl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Rung </a:t>
                      </a:r>
                      <a:r>
                        <a:rPr lang="en-US" sz="3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lắc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7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394627"/>
              </p:ext>
            </p:extLst>
          </p:nvPr>
        </p:nvGraphicFramePr>
        <p:xfrm>
          <a:off x="287079" y="1860701"/>
          <a:ext cx="11536326" cy="392216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11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9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362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9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Ash (n)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Tsunami (n)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3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Tremble (v)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40502" y="4940545"/>
            <a:ext cx="3211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 err="1">
                <a:solidFill>
                  <a:srgbClr val="0000FF"/>
                </a:solidFill>
              </a:rPr>
              <a:t>Tro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0502" y="3060706"/>
            <a:ext cx="3211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 err="1">
                <a:solidFill>
                  <a:srgbClr val="0000FF"/>
                </a:solidFill>
              </a:rPr>
              <a:t>Trận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sóng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thần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40503" y="4011700"/>
            <a:ext cx="3211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>
                <a:solidFill>
                  <a:srgbClr val="0000FF"/>
                </a:solidFill>
              </a:rPr>
              <a:t>Rung </a:t>
            </a:r>
            <a:r>
              <a:rPr lang="en-US" sz="3000" b="1" dirty="0" err="1">
                <a:solidFill>
                  <a:srgbClr val="0000FF"/>
                </a:solidFill>
              </a:rPr>
              <a:t>lắc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48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28685 -0.28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-0.28685 0.133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-0.28516 0.145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8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4357" y="1291577"/>
            <a:ext cx="10759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Match the headlines (1 – 2) with the natural disasters (A – B).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64705"/>
              </p:ext>
            </p:extLst>
          </p:nvPr>
        </p:nvGraphicFramePr>
        <p:xfrm>
          <a:off x="382773" y="2402967"/>
          <a:ext cx="11536326" cy="29214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11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9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362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70C0"/>
                          </a:solidFill>
                        </a:rPr>
                        <a:t>Headlines</a:t>
                      </a:r>
                      <a:endParaRPr lang="en-US" sz="3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70C0"/>
                          </a:solidFill>
                        </a:rPr>
                        <a:t>Natural disasters</a:t>
                      </a:r>
                      <a:endParaRPr lang="en-US" sz="3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92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1. 30 seconds of a slight shaking in Ha </a:t>
                      </a:r>
                      <a:r>
                        <a:rPr lang="en-US" sz="2800" dirty="0" err="1" smtClean="0"/>
                        <a:t>Noi</a:t>
                      </a:r>
                      <a:r>
                        <a:rPr lang="en-US" sz="2800" dirty="0" smtClean="0"/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2. A thick layer of ash covers Tonga.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016950" y="3592337"/>
            <a:ext cx="3381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A. volcanic eruption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16949" y="4547219"/>
            <a:ext cx="3211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B. earthquake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-0.29388 -0.144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1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29296 0.14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48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78925"/>
            <a:ext cx="10695887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/>
              <a:t>Read the two news articles. Match the highlighted words with their </a:t>
            </a:r>
            <a:r>
              <a:rPr lang="en-US" sz="2500" b="1" dirty="0" smtClean="0"/>
              <a:t>meanings.</a:t>
            </a:r>
            <a:endParaRPr lang="en-US" sz="2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06355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9396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1776736-DBB2-462A-9442-0C33608CF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379016"/>
              </p:ext>
            </p:extLst>
          </p:nvPr>
        </p:nvGraphicFramePr>
        <p:xfrm>
          <a:off x="487066" y="1695212"/>
          <a:ext cx="11451265" cy="5051683"/>
        </p:xfrm>
        <a:graphic>
          <a:graphicData uri="http://schemas.openxmlformats.org/drawingml/2006/table">
            <a:tbl>
              <a:tblPr firstRow="1" firstCol="1" bandRow="1"/>
              <a:tblGrid>
                <a:gridCol w="2224236">
                  <a:extLst>
                    <a:ext uri="{9D8B030D-6E8A-4147-A177-3AD203B41FA5}">
                      <a16:colId xmlns:a16="http://schemas.microsoft.com/office/drawing/2014/main" val="4268853786"/>
                    </a:ext>
                  </a:extLst>
                </a:gridCol>
                <a:gridCol w="4561368">
                  <a:extLst>
                    <a:ext uri="{9D8B030D-6E8A-4147-A177-3AD203B41FA5}">
                      <a16:colId xmlns:a16="http://schemas.microsoft.com/office/drawing/2014/main" val="2112622886"/>
                    </a:ext>
                  </a:extLst>
                </a:gridCol>
                <a:gridCol w="4665661">
                  <a:extLst>
                    <a:ext uri="{9D8B030D-6E8A-4147-A177-3AD203B41FA5}">
                      <a16:colId xmlns:a16="http://schemas.microsoft.com/office/drawing/2014/main" val="3124485229"/>
                    </a:ext>
                  </a:extLst>
                </a:gridCol>
              </a:tblGrid>
              <a:tr h="67903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Highlighted words 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Meanings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48112"/>
                  </a:ext>
                </a:extLst>
              </a:tr>
              <a:tr h="679039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1. violently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240679"/>
                  </a:ext>
                </a:extLst>
              </a:tr>
              <a:tr h="764703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2. tsunami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896732"/>
                  </a:ext>
                </a:extLst>
              </a:tr>
              <a:tr h="888588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b="1" dirty="0" smtClean="0"/>
                        <a:t>missing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107874"/>
                  </a:ext>
                </a:extLst>
              </a:tr>
              <a:tr h="88858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b="1" dirty="0" smtClean="0"/>
                        <a:t>trembling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5746"/>
                  </a:ext>
                </a:extLst>
              </a:tr>
              <a:tr h="88858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800" b="1" dirty="0" smtClean="0"/>
                        <a:t>fear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29483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72665" y="2604979"/>
            <a:ext cx="466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a. not yet found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72665" y="3357063"/>
            <a:ext cx="466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b. slightly shaking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72665" y="4018508"/>
            <a:ext cx="4665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c. the bad feeling you have when you are </a:t>
            </a:r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frightened</a:t>
            </a:r>
            <a:endParaRPr 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72665" y="5129213"/>
            <a:ext cx="466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d. very strongly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72665" y="6011714"/>
            <a:ext cx="466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e. very large waves in the sea</a:t>
            </a:r>
          </a:p>
        </p:txBody>
      </p:sp>
    </p:spTree>
    <p:extLst>
      <p:ext uri="{BB962C8B-B14F-4D97-AF65-F5344CB8AC3E}">
        <p14:creationId xmlns:p14="http://schemas.microsoft.com/office/powerpoint/2010/main" val="1868624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1.11111E-6 L -0.37435 -0.35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72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0.37526 -0.37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-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-0.37617 0.240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5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-0.37526 0.261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7526 0.260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4357" y="1312843"/>
            <a:ext cx="96069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Read the articles again and answer the questions.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518964" y="2001386"/>
            <a:ext cx="1137886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Where </a:t>
            </a:r>
            <a:r>
              <a:rPr lang="en-US" sz="2800" dirty="0"/>
              <a:t>and when did the eruption happen? </a:t>
            </a:r>
            <a:endParaRPr lang="en-US" sz="2800" dirty="0" smtClean="0"/>
          </a:p>
          <a:p>
            <a:r>
              <a:rPr lang="en-US" sz="2800" dirty="0" smtClean="0"/>
              <a:t>=&gt; ___________________________________________________________</a:t>
            </a:r>
          </a:p>
          <a:p>
            <a:r>
              <a:rPr lang="en-US" sz="2800" dirty="0" smtClean="0"/>
              <a:t>2</a:t>
            </a:r>
            <a:r>
              <a:rPr lang="en-US" sz="2800" dirty="0"/>
              <a:t>. What did the eruption cause? </a:t>
            </a:r>
            <a:endParaRPr lang="en-US" sz="2800" dirty="0" smtClean="0"/>
          </a:p>
          <a:p>
            <a:r>
              <a:rPr lang="en-US" sz="2800" dirty="0"/>
              <a:t>=&gt; </a:t>
            </a:r>
            <a:r>
              <a:rPr lang="en-US" sz="2800" dirty="0" smtClean="0"/>
              <a:t>___________________________________________________________</a:t>
            </a:r>
          </a:p>
          <a:p>
            <a:r>
              <a:rPr lang="en-US" sz="2800" dirty="0" smtClean="0"/>
              <a:t>3</a:t>
            </a:r>
            <a:r>
              <a:rPr lang="en-US" sz="2800" dirty="0"/>
              <a:t>. What were the other effects of the eruption</a:t>
            </a:r>
            <a:r>
              <a:rPr lang="en-US" sz="2800" dirty="0" smtClean="0"/>
              <a:t>? 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2800" dirty="0" smtClean="0"/>
              <a:t>___________________________________________________________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___________________________________________________________</a:t>
            </a:r>
          </a:p>
          <a:p>
            <a:r>
              <a:rPr lang="en-US" sz="2800" dirty="0" smtClean="0"/>
              <a:t>4</a:t>
            </a:r>
            <a:r>
              <a:rPr lang="en-US" sz="2800" dirty="0"/>
              <a:t>. How long did the buildings shake? </a:t>
            </a:r>
            <a:endParaRPr lang="en-US" sz="2800" dirty="0" smtClean="0"/>
          </a:p>
          <a:p>
            <a:r>
              <a:rPr lang="en-US" sz="2800" dirty="0" smtClean="0"/>
              <a:t>=&gt; ___________________________________________________________</a:t>
            </a:r>
          </a:p>
          <a:p>
            <a:r>
              <a:rPr lang="en-US" sz="2800" dirty="0" smtClean="0"/>
              <a:t>5</a:t>
            </a:r>
            <a:r>
              <a:rPr lang="en-US" sz="2800" dirty="0"/>
              <a:t>. What caused the shaking</a:t>
            </a:r>
            <a:r>
              <a:rPr lang="en-US" sz="2800" dirty="0" smtClean="0"/>
              <a:t>?</a:t>
            </a:r>
          </a:p>
          <a:p>
            <a:r>
              <a:rPr lang="en-US" sz="2800" dirty="0"/>
              <a:t>=&gt; </a:t>
            </a:r>
            <a:r>
              <a:rPr lang="en-US" sz="2800" dirty="0" smtClean="0"/>
              <a:t>___________________________________________________________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06653" y="2391251"/>
            <a:ext cx="10774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 the South Pacific last Saturday.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6653" y="3248067"/>
            <a:ext cx="10774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tsunami.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6653" y="4149774"/>
            <a:ext cx="10774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It destroyed hundreds of homes on some small islands, and more </a:t>
            </a:r>
            <a:r>
              <a:rPr lang="en-US" sz="2800" dirty="0" smtClean="0">
                <a:solidFill>
                  <a:srgbClr val="FF0000"/>
                </a:solidFill>
              </a:rPr>
              <a:t>than </a:t>
            </a:r>
            <a:r>
              <a:rPr lang="en-US" sz="2800" dirty="0">
                <a:solidFill>
                  <a:srgbClr val="FF0000"/>
                </a:solidFill>
              </a:rPr>
              <a:t>twenty people on these islands are missing.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6653" y="5366820"/>
            <a:ext cx="10774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For about 30 seconds.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3214" y="6255444"/>
            <a:ext cx="10774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strong earthquake in China.</a:t>
            </a:r>
          </a:p>
        </p:txBody>
      </p:sp>
    </p:spTree>
    <p:extLst>
      <p:ext uri="{BB962C8B-B14F-4D97-AF65-F5344CB8AC3E}">
        <p14:creationId xmlns:p14="http://schemas.microsoft.com/office/powerpoint/2010/main" val="946207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  <p:bldP spid="26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en-US" sz="2400" b="1" dirty="0" smtClean="0">
                <a:solidFill>
                  <a:schemeClr val="bg1"/>
                </a:solidFill>
              </a:rPr>
              <a:t>: SKILLS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7"/>
            <a:ext cx="5740800" cy="84221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Who’s faster?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89985" y="2176086"/>
            <a:ext cx="5755112" cy="180739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* Vocabulary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1: Match the headlines (1 – 2) with the natural disasters (A – B).</a:t>
            </a:r>
          </a:p>
          <a:p>
            <a:pPr algn="just"/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Read the two news articles. Match the highlighted words with their meanings.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3: Read the articles again and answer the questions.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66875" y="128567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535089" y="257608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445211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91778"/>
            <a:ext cx="1650257" cy="98430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884888"/>
            <a:ext cx="1650257" cy="156722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85074" y="4082902"/>
            <a:ext cx="5743692" cy="171162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4: Work in pairs. Match the questions with the answers. 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5: Work in groups. Prepare a short piece of news about the natural disaster in 4 or one you know of. Report the news to the class.</a:t>
            </a:r>
          </a:p>
        </p:txBody>
      </p:sp>
    </p:spTree>
    <p:extLst>
      <p:ext uri="{BB962C8B-B14F-4D97-AF65-F5344CB8AC3E}">
        <p14:creationId xmlns:p14="http://schemas.microsoft.com/office/powerpoint/2010/main" val="1782583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4357" y="1280944"/>
            <a:ext cx="1070651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Match the questions with the answers.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31776736-DBB2-462A-9442-0C33608CF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978481"/>
              </p:ext>
            </p:extLst>
          </p:nvPr>
        </p:nvGraphicFramePr>
        <p:xfrm>
          <a:off x="487066" y="1897233"/>
          <a:ext cx="11293810" cy="4052820"/>
        </p:xfrm>
        <a:graphic>
          <a:graphicData uri="http://schemas.openxmlformats.org/drawingml/2006/table">
            <a:tbl>
              <a:tblPr firstRow="1" firstCol="1" bandRow="1"/>
              <a:tblGrid>
                <a:gridCol w="5658553">
                  <a:extLst>
                    <a:ext uri="{9D8B030D-6E8A-4147-A177-3AD203B41FA5}">
                      <a16:colId xmlns:a16="http://schemas.microsoft.com/office/drawing/2014/main" val="4268853786"/>
                    </a:ext>
                  </a:extLst>
                </a:gridCol>
                <a:gridCol w="5635257">
                  <a:extLst>
                    <a:ext uri="{9D8B030D-6E8A-4147-A177-3AD203B41FA5}">
                      <a16:colId xmlns:a16="http://schemas.microsoft.com/office/drawing/2014/main" val="2112622886"/>
                    </a:ext>
                  </a:extLst>
                </a:gridCol>
              </a:tblGrid>
              <a:tr h="65314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FF00"/>
                          </a:solidFill>
                        </a:rPr>
                        <a:t>Questions</a:t>
                      </a:r>
                      <a:endParaRPr lang="en-US" sz="22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Answers</a:t>
                      </a:r>
                      <a:endParaRPr lang="en-US" sz="22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48112"/>
                  </a:ext>
                </a:extLst>
              </a:tr>
              <a:tr h="519674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2200" dirty="0" smtClean="0"/>
                        <a:t>. What kind of natural disaster was it?</a:t>
                      </a:r>
                      <a:endParaRPr lang="en-US" sz="2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>
                          <a:solidFill>
                            <a:srgbClr val="0000FF"/>
                          </a:solidFill>
                        </a:rPr>
                        <a:t>a</a:t>
                      </a:r>
                      <a:r>
                        <a:rPr lang="en-US" sz="2200" dirty="0" smtClean="0"/>
                        <a:t>. Five days of heavy rain caused it. </a:t>
                      </a:r>
                      <a:endParaRPr lang="en-US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240679"/>
                  </a:ext>
                </a:extLst>
              </a:tr>
              <a:tr h="723796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2200" dirty="0" smtClean="0"/>
                        <a:t>. When and where did it happen?</a:t>
                      </a:r>
                      <a:endParaRPr lang="en-US" sz="2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00FF"/>
                          </a:solidFill>
                        </a:rPr>
                        <a:t>b</a:t>
                      </a:r>
                      <a:r>
                        <a:rPr lang="en-US" sz="2200" dirty="0" smtClean="0"/>
                        <a:t>. Many houses were flooded, two villagers died, and five others were missing.</a:t>
                      </a:r>
                      <a:endParaRPr lang="en-US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896732"/>
                  </a:ext>
                </a:extLst>
              </a:tr>
              <a:tr h="470322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2200" dirty="0" smtClean="0"/>
                        <a:t>. What caused it?</a:t>
                      </a:r>
                      <a:endParaRPr lang="en-US" sz="2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>
                          <a:solidFill>
                            <a:srgbClr val="0000FF"/>
                          </a:solidFill>
                        </a:rPr>
                        <a:t>c</a:t>
                      </a:r>
                      <a:r>
                        <a:rPr lang="en-US" sz="2200" dirty="0" smtClean="0"/>
                        <a:t>. It was a serious flood. </a:t>
                      </a:r>
                      <a:endParaRPr lang="en-US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107874"/>
                  </a:ext>
                </a:extLst>
              </a:tr>
              <a:tr h="96749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2200" dirty="0" smtClean="0"/>
                        <a:t>. What were its effects?</a:t>
                      </a:r>
                      <a:endParaRPr lang="en-US" sz="2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>
                          <a:solidFill>
                            <a:srgbClr val="0000FF"/>
                          </a:solidFill>
                        </a:rPr>
                        <a:t>d</a:t>
                      </a:r>
                      <a:r>
                        <a:rPr lang="en-US" sz="2200" dirty="0" smtClean="0"/>
                        <a:t>. Rescue workers looked for the missing people, and volunteers gave food and drinks to the victims. </a:t>
                      </a:r>
                      <a:endParaRPr lang="en-US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5746"/>
                  </a:ext>
                </a:extLst>
              </a:tr>
              <a:tr h="680044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2200" dirty="0" smtClean="0"/>
                        <a:t>. How did people help the victims?</a:t>
                      </a:r>
                      <a:endParaRPr lang="en-US" sz="2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>
                          <a:solidFill>
                            <a:srgbClr val="0000FF"/>
                          </a:solidFill>
                        </a:rPr>
                        <a:t>e</a:t>
                      </a:r>
                      <a:r>
                        <a:rPr lang="en-US" sz="2200" dirty="0" smtClean="0"/>
                        <a:t>. It happened in a village in </a:t>
                      </a:r>
                      <a:r>
                        <a:rPr lang="en-US" sz="2200" dirty="0" err="1" smtClean="0"/>
                        <a:t>Phu</a:t>
                      </a:r>
                      <a:r>
                        <a:rPr lang="en-US" sz="2200" dirty="0" smtClean="0"/>
                        <a:t> Yen last week.</a:t>
                      </a:r>
                      <a:endParaRPr lang="en-US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29483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7066" y="6081822"/>
            <a:ext cx="1129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1. c             2. e                  3. a                   4. b                 5. d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48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17146"/>
            <a:ext cx="10706519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/>
              <a:t>Work in groups. Prepare a short piece of news about the natural disaster in 4 or one you know of. Report the news to the class.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6" y="2235178"/>
            <a:ext cx="7405550" cy="4165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8048847" y="2288342"/>
            <a:ext cx="3774558" cy="2400657"/>
          </a:xfrm>
          <a:prstGeom prst="rect">
            <a:avLst/>
          </a:prstGeom>
          <a:solidFill>
            <a:srgbClr val="048DA4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solidFill>
                  <a:srgbClr val="FFFF00"/>
                </a:solidFill>
              </a:rPr>
              <a:t>Example</a:t>
            </a:r>
            <a:r>
              <a:rPr lang="en-US" sz="2500" dirty="0">
                <a:solidFill>
                  <a:srgbClr val="FFFF00"/>
                </a:solidFill>
              </a:rPr>
              <a:t>: </a:t>
            </a:r>
            <a:endParaRPr lang="en-US" sz="2500" dirty="0" smtClean="0">
              <a:solidFill>
                <a:srgbClr val="FFFF00"/>
              </a:solidFill>
            </a:endParaRPr>
          </a:p>
          <a:p>
            <a:pPr algn="just"/>
            <a:r>
              <a:rPr lang="en-US" sz="2500" dirty="0" smtClean="0">
                <a:solidFill>
                  <a:srgbClr val="FFFF00"/>
                </a:solidFill>
              </a:rPr>
              <a:t>Five </a:t>
            </a:r>
            <a:r>
              <a:rPr lang="en-US" sz="2500" dirty="0">
                <a:solidFill>
                  <a:srgbClr val="FFFF00"/>
                </a:solidFill>
              </a:rPr>
              <a:t>days of heavy rain caused a serious flood in a village in </a:t>
            </a:r>
            <a:r>
              <a:rPr lang="en-US" sz="2500" dirty="0" err="1">
                <a:solidFill>
                  <a:srgbClr val="FFFF00"/>
                </a:solidFill>
              </a:rPr>
              <a:t>Phu</a:t>
            </a:r>
            <a:r>
              <a:rPr lang="en-US" sz="2500" dirty="0">
                <a:solidFill>
                  <a:srgbClr val="FFFF00"/>
                </a:solidFill>
              </a:rPr>
              <a:t> Yen. The flood happened last week. … </a:t>
            </a:r>
          </a:p>
        </p:txBody>
      </p:sp>
    </p:spTree>
    <p:extLst>
      <p:ext uri="{BB962C8B-B14F-4D97-AF65-F5344CB8AC3E}">
        <p14:creationId xmlns:p14="http://schemas.microsoft.com/office/powerpoint/2010/main" val="900203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en-US" sz="2400" b="1" dirty="0" smtClean="0">
                <a:solidFill>
                  <a:schemeClr val="bg1"/>
                </a:solidFill>
              </a:rPr>
              <a:t>: SKILLS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7"/>
            <a:ext cx="5740800" cy="84221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Who’s faster?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89985" y="2176086"/>
            <a:ext cx="5755112" cy="180739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* Vocabulary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1: Match the headlines (1 – 2) with the natural disasters (A – B).</a:t>
            </a:r>
          </a:p>
          <a:p>
            <a:pPr algn="just"/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Read the two news articles. Match the highlighted words with their meanings.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3: Read the articles again and answer the questions.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92877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28567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535089" y="257608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445211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349432" y="589395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91778"/>
            <a:ext cx="1650257" cy="98430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884888"/>
            <a:ext cx="1650257" cy="156722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4752840"/>
            <a:ext cx="1464600" cy="114111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85074" y="4082902"/>
            <a:ext cx="5743692" cy="171162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4: Work in pairs. Match the questions with the answers. 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5: Work in groups. Prepare a short piece of news about the natural disaster in 4 or one you know of. Report the news to the class.</a:t>
            </a:r>
          </a:p>
        </p:txBody>
      </p:sp>
    </p:spTree>
    <p:extLst>
      <p:ext uri="{BB962C8B-B14F-4D97-AF65-F5344CB8AC3E}">
        <p14:creationId xmlns:p14="http://schemas.microsoft.com/office/powerpoint/2010/main" val="2019546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9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22836" y="1322587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en-US" sz="2400" b="1" dirty="0" smtClean="0">
                <a:solidFill>
                  <a:schemeClr val="bg1"/>
                </a:solidFill>
              </a:rPr>
              <a:t>: SKILLS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2" y="1154191"/>
            <a:ext cx="964452" cy="916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39" y="2191054"/>
            <a:ext cx="7824235" cy="440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2401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9518" y="134905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054828" y="2298466"/>
            <a:ext cx="867997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Calibri (Body)"/>
              </a:rPr>
              <a:t>In this lesson, </a:t>
            </a:r>
            <a:r>
              <a:rPr lang="en-US" sz="2800" b="1" dirty="0" smtClean="0">
                <a:solidFill>
                  <a:srgbClr val="FF0000"/>
                </a:solidFill>
                <a:latin typeface="Calibri (Body)"/>
              </a:rPr>
              <a:t>you have</a:t>
            </a:r>
            <a:r>
              <a:rPr lang="en-US" sz="2800" dirty="0" smtClean="0">
                <a:solidFill>
                  <a:srgbClr val="FF0000"/>
                </a:solidFill>
                <a:latin typeface="Calibri (Body)"/>
              </a:rPr>
              <a:t>:</a:t>
            </a:r>
            <a:endParaRPr lang="en-US" sz="2800" dirty="0">
              <a:solidFill>
                <a:srgbClr val="FF0000"/>
              </a:solidFill>
              <a:latin typeface="Calibri (Body)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learnt new </a:t>
            </a:r>
            <a:r>
              <a:rPr lang="en-US" sz="2800" dirty="0"/>
              <a:t>words related to </a:t>
            </a:r>
            <a:r>
              <a:rPr lang="en-US" sz="2800" dirty="0" smtClean="0"/>
              <a:t>natural disasters.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Calibri (Body)"/>
              </a:rPr>
              <a:t> read 2 passages about volcano and earthquake.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Write </a:t>
            </a:r>
            <a:r>
              <a:rPr lang="en-US" sz="2800" dirty="0"/>
              <a:t>a short piece of news about the natural </a:t>
            </a:r>
            <a:r>
              <a:rPr lang="en-US" sz="2800" dirty="0" smtClean="0"/>
              <a:t>disaster. </a:t>
            </a:r>
            <a:endParaRPr lang="en-US" sz="2800" dirty="0">
              <a:latin typeface="Calibri (Body)"/>
            </a:endParaRP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00FF"/>
                </a:solidFill>
              </a:rPr>
              <a:t>Learn by heart all the </a:t>
            </a:r>
            <a:r>
              <a:rPr lang="en-US" sz="2800" b="1" dirty="0" smtClean="0">
                <a:solidFill>
                  <a:srgbClr val="0000FF"/>
                </a:solidFill>
              </a:rPr>
              <a:t>words.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00FF"/>
                </a:solidFill>
              </a:rPr>
              <a:t>Do exercises in the </a:t>
            </a:r>
            <a:r>
              <a:rPr lang="en-US" sz="2800" b="1" dirty="0" smtClean="0">
                <a:solidFill>
                  <a:srgbClr val="0000FF"/>
                </a:solidFill>
              </a:rPr>
              <a:t>workbook.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00FF"/>
                </a:solidFill>
              </a:rPr>
              <a:t>Prepare for Lesson </a:t>
            </a:r>
            <a:r>
              <a:rPr lang="en-US" sz="2800" b="1" dirty="0" smtClean="0">
                <a:solidFill>
                  <a:srgbClr val="0000FF"/>
                </a:solidFill>
              </a:rPr>
              <a:t>6 </a:t>
            </a:r>
            <a:r>
              <a:rPr lang="en-US" sz="2800" b="1" dirty="0">
                <a:solidFill>
                  <a:srgbClr val="0000FF"/>
                </a:solidFill>
              </a:rPr>
              <a:t>– Skills 2</a:t>
            </a:r>
            <a:r>
              <a:rPr lang="en-US" sz="2800" b="1" dirty="0" smtClean="0">
                <a:solidFill>
                  <a:srgbClr val="0000FF"/>
                </a:solidFill>
              </a:rPr>
              <a:t>.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0" y="3202258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04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87433" y="1882754"/>
            <a:ext cx="1138843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By the end of the lesson, </a:t>
            </a:r>
            <a:r>
              <a:rPr lang="en-US" sz="2800" b="1" dirty="0" smtClean="0">
                <a:solidFill>
                  <a:srgbClr val="FF0000"/>
                </a:solidFill>
              </a:rPr>
              <a:t>you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will be able to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Use </a:t>
            </a:r>
            <a:r>
              <a:rPr lang="en-US" sz="2800" dirty="0"/>
              <a:t>the lexical items related to natural disasters.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Further </a:t>
            </a:r>
            <a:r>
              <a:rPr lang="en-US" sz="2800" dirty="0"/>
              <a:t>understand about natural disasters through the two articles.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Prepare </a:t>
            </a:r>
            <a:r>
              <a:rPr lang="en-US" sz="2800" dirty="0"/>
              <a:t>a short piece of news about natural disasters.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331186" y="748429"/>
            <a:ext cx="322856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 smtClean="0">
                <a:solidFill>
                  <a:schemeClr val="bg1"/>
                </a:solidFill>
                <a:latin typeface="Myriad Pro" pitchFamily="34" charset="0"/>
              </a:rPr>
              <a:t>   OBJECTIVES</a:t>
            </a:r>
            <a:endParaRPr lang="en-US" sz="35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882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en-US" sz="2400" b="1" dirty="0" smtClean="0">
                <a:solidFill>
                  <a:schemeClr val="bg1"/>
                </a:solidFill>
              </a:rPr>
              <a:t>: SKILLS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7"/>
            <a:ext cx="5740800" cy="84221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Who’s faster?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89985" y="2176086"/>
            <a:ext cx="5755112" cy="180739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* Vocabulary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1: Match the headlines (1 – 2) with the natural disasters (A – B).</a:t>
            </a:r>
          </a:p>
          <a:p>
            <a:pPr algn="just"/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Read the two news articles. Match the highlighted words with their meanings.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3: Read the articles again and answer the questions.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92877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28567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535089" y="257608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445211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349432" y="589395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91778"/>
            <a:ext cx="1650257" cy="98430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884888"/>
            <a:ext cx="1650257" cy="156722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4752840"/>
            <a:ext cx="1464600" cy="114111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85074" y="4082902"/>
            <a:ext cx="5743692" cy="171162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4: Work in pairs. Match the questions with the answers. 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5: Work in groups. Prepare a short piece of news about the natural disaster in 4 or one you know of. Report the news to the class.</a:t>
            </a:r>
          </a:p>
        </p:txBody>
      </p:sp>
    </p:spTree>
    <p:extLst>
      <p:ext uri="{BB962C8B-B14F-4D97-AF65-F5344CB8AC3E}">
        <p14:creationId xmlns:p14="http://schemas.microsoft.com/office/powerpoint/2010/main" val="432522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992876" y="2692911"/>
            <a:ext cx="574080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5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5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algn="just"/>
            <a:r>
              <a:rPr lang="en-US" sz="2500" dirty="0" smtClean="0"/>
              <a:t>	To </a:t>
            </a:r>
            <a:r>
              <a:rPr lang="en-US" sz="2500" dirty="0"/>
              <a:t>review words related to </a:t>
            </a:r>
            <a:r>
              <a:rPr lang="en-US" sz="2500" dirty="0" smtClean="0"/>
              <a:t>natural disasters and </a:t>
            </a:r>
            <a:r>
              <a:rPr lang="en-US" sz="2500" dirty="0"/>
              <a:t>introduce the new </a:t>
            </a:r>
            <a:r>
              <a:rPr lang="en-US" sz="2500" dirty="0" smtClean="0"/>
              <a:t>lesson.</a:t>
            </a:r>
            <a:endParaRPr lang="en-US" sz="2500" dirty="0"/>
          </a:p>
        </p:txBody>
      </p:sp>
      <p:pic>
        <p:nvPicPr>
          <p:cNvPr id="32" name="Picture 4" descr="Conversation - Free people 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13" y="2632363"/>
            <a:ext cx="2984334" cy="29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842086" y="238064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en-US" sz="2400" b="1" dirty="0" smtClean="0">
                <a:solidFill>
                  <a:schemeClr val="bg1"/>
                </a:solidFill>
              </a:rPr>
              <a:t>: SKILLS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93" y="69668"/>
            <a:ext cx="964452" cy="9164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Who’s faster?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66875" y="1220011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8796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Cloud 1"/>
          <p:cNvSpPr/>
          <p:nvPr/>
        </p:nvSpPr>
        <p:spPr>
          <a:xfrm>
            <a:off x="3694519" y="2222205"/>
            <a:ext cx="4625162" cy="2711302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/>
              <a:t>Natural disasters</a:t>
            </a:r>
            <a:endParaRPr lang="en-US" sz="35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240233" y="2222205"/>
            <a:ext cx="946297" cy="4253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86530" y="1923957"/>
            <a:ext cx="988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Erupt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5989984" y="3570653"/>
            <a:ext cx="57436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 algn="just">
              <a:buFontTx/>
              <a:buChar char="-"/>
            </a:pPr>
            <a:r>
              <a:rPr lang="en-US" sz="2000" dirty="0" smtClean="0"/>
              <a:t>To </a:t>
            </a:r>
            <a:r>
              <a:rPr lang="en-US" sz="2000" dirty="0"/>
              <a:t>introduce the new words related to </a:t>
            </a:r>
            <a:r>
              <a:rPr lang="en-US" sz="2000" dirty="0" smtClean="0"/>
              <a:t>natural disasters.</a:t>
            </a:r>
          </a:p>
          <a:p>
            <a:pPr algn="just"/>
            <a:r>
              <a:rPr lang="en-US" sz="2000" dirty="0"/>
              <a:t>- To activate Ss’ knowledge of the topic of the reading text.</a:t>
            </a:r>
          </a:p>
          <a:p>
            <a:pPr algn="just"/>
            <a:r>
              <a:rPr lang="en-US" sz="2000" dirty="0"/>
              <a:t>- To help </a:t>
            </a:r>
            <a:r>
              <a:rPr lang="en-US" sz="2000" dirty="0" err="1"/>
              <a:t>Ss</a:t>
            </a:r>
            <a:r>
              <a:rPr lang="en-US" sz="2000" dirty="0"/>
              <a:t> develop the skill of guessing the meaning of new words in context.</a:t>
            </a:r>
          </a:p>
          <a:p>
            <a:pPr algn="just"/>
            <a:r>
              <a:rPr lang="en-US" sz="2000" dirty="0"/>
              <a:t>- To help </a:t>
            </a:r>
            <a:r>
              <a:rPr lang="en-US" sz="2000" dirty="0" err="1"/>
              <a:t>Ss</a:t>
            </a:r>
            <a:r>
              <a:rPr lang="en-US" sz="2000" dirty="0"/>
              <a:t> develop the skill of reading for specific information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en-US" sz="2400" b="1" dirty="0" smtClean="0">
                <a:solidFill>
                  <a:schemeClr val="bg1"/>
                </a:solidFill>
              </a:rPr>
              <a:t>: SKILLS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pic>
        <p:nvPicPr>
          <p:cNvPr id="25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51" y="3844626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Who’s faster?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9985" y="1984697"/>
            <a:ext cx="5755112" cy="165468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1: Match the headlines (1 – 2) with the natural disasters (A – B).</a:t>
            </a:r>
          </a:p>
          <a:p>
            <a:pPr algn="just"/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Read the two news articles. Match the highlighted words with their meanings.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3: Read the articles again and answer the questions.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66875" y="128567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38396" y="2176086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2" name="Curved Connector 21"/>
          <p:cNvCxnSpPr>
            <a:stCxn id="17" idx="3"/>
            <a:endCxn id="20" idx="0"/>
          </p:cNvCxnSpPr>
          <p:nvPr/>
        </p:nvCxnSpPr>
        <p:spPr>
          <a:xfrm>
            <a:off x="2802789" y="1591778"/>
            <a:ext cx="1753564" cy="58430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053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24516" y="2630808"/>
            <a:ext cx="48195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rgbClr val="7030A0"/>
                </a:solidFill>
                <a:latin typeface=".VnBahamasB" panose="020BE200000000000000" pitchFamily="34" charset="0"/>
              </a:rPr>
              <a:t>Ash (n)</a:t>
            </a:r>
            <a:endParaRPr lang="en-US" sz="4000" b="1" dirty="0">
              <a:solidFill>
                <a:srgbClr val="7030A0"/>
              </a:solidFill>
              <a:latin typeface=".VnBahamasB" panose="020BE2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714" y="4161447"/>
            <a:ext cx="37768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 err="1">
                <a:solidFill>
                  <a:srgbClr val="0000FF"/>
                </a:solidFill>
              </a:rPr>
              <a:t>Tro</a:t>
            </a:r>
            <a:endParaRPr lang="en-US" sz="30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20683" y="3564755"/>
            <a:ext cx="8654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/</a:t>
            </a:r>
            <a:r>
              <a:rPr lang="en-US" sz="3000" dirty="0" err="1">
                <a:solidFill>
                  <a:srgbClr val="FF0000"/>
                </a:solidFill>
              </a:rPr>
              <a:t>æʃ</a:t>
            </a:r>
            <a:r>
              <a:rPr lang="en-US" sz="3000" dirty="0">
                <a:solidFill>
                  <a:srgbClr val="FF0000"/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33" y="1355008"/>
            <a:ext cx="7634945" cy="5088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Arrow Connector 5"/>
          <p:cNvCxnSpPr/>
          <p:nvPr/>
        </p:nvCxnSpPr>
        <p:spPr>
          <a:xfrm flipH="1">
            <a:off x="9179317" y="1397517"/>
            <a:ext cx="1706739" cy="8487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126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609310" y="2220925"/>
            <a:ext cx="4819584" cy="748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rgbClr val="7030A0"/>
                </a:solidFill>
                <a:latin typeface=".VnBahamasB" panose="020BE200000000000000" pitchFamily="34" charset="0"/>
              </a:rPr>
              <a:t>Tsunami (n)</a:t>
            </a:r>
            <a:endParaRPr lang="en-US" sz="4000" b="1" dirty="0">
              <a:solidFill>
                <a:srgbClr val="7030A0"/>
              </a:solidFill>
              <a:latin typeface=".VnBahamasB" panose="020BE2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9352" y="4118924"/>
            <a:ext cx="29332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 err="1">
                <a:solidFill>
                  <a:srgbClr val="0000FF"/>
                </a:solidFill>
              </a:rPr>
              <a:t>Trận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sóng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thần</a:t>
            </a:r>
            <a:endParaRPr lang="en-US" sz="30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8786" y="3245784"/>
            <a:ext cx="22573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/</a:t>
            </a:r>
            <a:r>
              <a:rPr lang="en-US" sz="3000" dirty="0" err="1">
                <a:solidFill>
                  <a:srgbClr val="FF0000"/>
                </a:solidFill>
              </a:rPr>
              <a:t>tsu</a:t>
            </a:r>
            <a:r>
              <a:rPr lang="en-US" sz="3000" dirty="0">
                <a:solidFill>
                  <a:srgbClr val="FF0000"/>
                </a:solidFill>
              </a:rPr>
              <a:t>ːˈ</a:t>
            </a:r>
            <a:r>
              <a:rPr lang="en-US" sz="3000" dirty="0" err="1">
                <a:solidFill>
                  <a:srgbClr val="FF0000"/>
                </a:solidFill>
              </a:rPr>
              <a:t>nɑ</a:t>
            </a:r>
            <a:r>
              <a:rPr lang="en-US" sz="3000" dirty="0">
                <a:solidFill>
                  <a:srgbClr val="FF0000"/>
                </a:solidFill>
              </a:rPr>
              <a:t>ː.mi/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965" y="1318437"/>
            <a:ext cx="8530175" cy="5252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3580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3810</TotalTime>
  <Words>1142</Words>
  <Application>Microsoft Office PowerPoint</Application>
  <PresentationFormat>Widescreen</PresentationFormat>
  <Paragraphs>208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Adobe Gothic Std B</vt:lpstr>
      <vt:lpstr>.VnBahamasB</vt:lpstr>
      <vt:lpstr>Arial</vt:lpstr>
      <vt:lpstr>Calibri</vt:lpstr>
      <vt:lpstr>Calibri (Body)</vt:lpstr>
      <vt:lpstr>Calibri Light</vt:lpstr>
      <vt:lpstr>Myriad Pro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540</cp:revision>
  <dcterms:created xsi:type="dcterms:W3CDTF">2020-12-09T02:04:09Z</dcterms:created>
  <dcterms:modified xsi:type="dcterms:W3CDTF">2023-02-28T02:54:44Z</dcterms:modified>
</cp:coreProperties>
</file>