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1" r:id="rId3"/>
    <p:sldId id="302" r:id="rId4"/>
    <p:sldId id="271" r:id="rId5"/>
    <p:sldId id="308" r:id="rId6"/>
    <p:sldId id="294" r:id="rId7"/>
    <p:sldId id="258" r:id="rId8"/>
    <p:sldId id="286" r:id="rId9"/>
    <p:sldId id="297" r:id="rId10"/>
    <p:sldId id="287" r:id="rId11"/>
    <p:sldId id="288" r:id="rId12"/>
    <p:sldId id="307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2" d="100"/>
          <a:sy n="72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5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D361-C83D-4B21-B9BA-39D5EC9F62A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nga\MauMucTim-VA_3zb3f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623888" y="457200"/>
            <a:ext cx="7834312" cy="685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quý thầy cô về dự  tiết học tốt. 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362200" y="2362200"/>
            <a:ext cx="441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7696200" y="624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" name="MauMucTim-VA_3zb3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262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61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6.2.</a:t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esktop\imag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572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29200" y="1216925"/>
            <a:ext cx="373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a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 rừng trồng khoảng 1 – 3 tháng: cần được chăm sóc ngay, chăm sóc liên tục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b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 rừng trồng khoảng 1 năm: Mỗi năm chăm sóc từ 2 đến 3 lần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Hình c: Cây rừng trồng khoảng 3 năm: Mỗi năm chăm sóc từ 1 đến 2 lần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d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Cây rừng trưởng thành: Chăm sóc ít hơn hoặc không cần chăm sóc.</a:t>
            </a:r>
          </a:p>
        </p:txBody>
      </p:sp>
    </p:spTree>
    <p:extLst>
      <p:ext uri="{BB962C8B-B14F-4D97-AF65-F5344CB8AC3E}">
        <p14:creationId xmlns:p14="http://schemas.microsoft.com/office/powerpoint/2010/main" val="19814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 từ khu rừng mới trồng sau một thời gian thành một khu rừng xanh tốt chúng ta cần phải làm gì</a:t>
            </a:r>
            <a:endParaRPr lang="en-US" sz="2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547"/>
            <a:ext cx="4267200" cy="49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V1-1609670505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0547"/>
            <a:ext cx="3886200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" y="5522450"/>
            <a:ext cx="8763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điều kiện môi trường sống thuận lợi cho cây trồng sinh trưởng và phát triển, có tỉ lệ sống cao bằng cách chăm sóc rừng và bảo vệ rừng.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2162" y="5791200"/>
            <a:ext cx="457200" cy="4142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3002666" y="4495800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342418" y="1143000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3149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57201"/>
            <a:ext cx="861059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Nhằm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tơi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xốp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Nhằm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tơi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xốp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tốt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A.1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B. 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C. 3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D. 4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.Năm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A.1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B. 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C. 3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D. 4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lumen-pflanzen11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blumen-pflanzen11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5410200" y="1066800"/>
            <a:ext cx="1600200" cy="2209800"/>
            <a:chOff x="3115" y="0"/>
            <a:chExt cx="2170" cy="2486"/>
          </a:xfrm>
        </p:grpSpPr>
        <p:grpSp>
          <p:nvGrpSpPr>
            <p:cNvPr id="20622" name="Group 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754" name="Oval 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5" name="Oval 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3" name="Group 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752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3" name="Oval 1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4" name="Group 1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750" name="Oval 1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1" name="Oval 1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5" name="Group 1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26" name="Group 1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748" name="Oval 1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9" name="Oval 1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27" name="Group 1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650" name="Group 1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746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7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1" name="Group 2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744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5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2" name="Group 2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742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3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3" name="Group 2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740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1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4" name="Group 3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738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9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5" name="Group 3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736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7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6" name="Group 3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734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5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7" name="Group 4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732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3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8" name="Group 4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730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1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9" name="Group 4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728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9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0" name="Group 4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726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7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1" name="Group 5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724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5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2" name="Group 5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0722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3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3" name="Group 5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0720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1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4" name="Group 6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718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9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5" name="Group 6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0716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7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6" name="Group 6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0714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5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7" name="Group 7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0712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3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8" name="Group 7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0710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1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9" name="Group 7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0708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9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0" name="Group 7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0706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7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71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2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673" name="Group 8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0704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5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4" name="Group 8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0702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3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5" name="Group 9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0700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1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6" name="Group 9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0698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9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7" name="Group 9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0696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7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8" name="Group 9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0694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5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9" name="Group 10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0692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3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0" name="Group 10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0690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1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1" name="Group 10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0688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9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2" name="Group 11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0686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7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3" name="Group 11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0684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5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628" name="Freeform 11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Arc 11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Arc 11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Arc 12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Arc 12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Arc 12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Arc 12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Arc 12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Arc 12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Freeform 12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Freeform 12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Arc 12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0" name="Arc 12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Arc 13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Freeform 13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Freeform 13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Freeform 13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Freeform 13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Freeform 13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Freeform 13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Freeform 13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Freeform 13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8443" name="Group 139"/>
          <p:cNvGrpSpPr>
            <a:grpSpLocks/>
          </p:cNvGrpSpPr>
          <p:nvPr/>
        </p:nvGrpSpPr>
        <p:grpSpPr bwMode="auto">
          <a:xfrm>
            <a:off x="1905000" y="3505200"/>
            <a:ext cx="1600200" cy="2209800"/>
            <a:chOff x="3115" y="0"/>
            <a:chExt cx="2170" cy="2486"/>
          </a:xfrm>
        </p:grpSpPr>
        <p:grpSp>
          <p:nvGrpSpPr>
            <p:cNvPr id="20488" name="Group 14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620" name="Oval 14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14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89" name="Group 14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618" name="Oval 14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14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90" name="Group 14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616" name="Oval 14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14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91" name="Group 14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492" name="Group 15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614" name="Oval 15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5" name="Oval 15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3" name="Group 15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516" name="Group 15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612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13" name="Freeform 15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7" name="Group 15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610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11" name="Freeform 15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8" name="Group 16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608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9" name="Freeform 16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9" name="Group 16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606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7" name="Freeform 16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0" name="Group 16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604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5" name="Freeform 16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1" name="Group 16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602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3" name="Freeform 17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2" name="Group 17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600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1" name="Freeform 17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3" name="Group 17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598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9" name="Freeform 17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4" name="Group 17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596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7" name="Freeform 18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5" name="Group 18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594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5" name="Freeform 18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6" name="Group 18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592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3" name="Freeform 18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7" name="Group 18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590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1" name="Freeform 18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8" name="Group 19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0588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9" name="Freeform 19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9" name="Group 19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0586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7" name="Freeform 19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0" name="Group 19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584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5" name="Freeform 19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1" name="Group 19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0582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3" name="Freeform 20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2" name="Group 20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0580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1" name="Freeform 20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3" name="Group 20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0578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9" name="Freeform 20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4" name="Group 20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0576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7" name="Freeform 21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5" name="Group 21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0574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5" name="Freeform 21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6" name="Group 21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0572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3" name="Freeform 21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37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8" name="Freeform 21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539" name="Group 21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0570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1" name="Freeform 22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0" name="Group 22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0568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9" name="Freeform 22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1" name="Group 22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0566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7" name="Freeform 22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2" name="Group 22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0564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5" name="Freeform 23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3" name="Group 23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0562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3" name="Freeform 23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4" name="Group 23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0560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1" name="Freeform 23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5" name="Group 23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0558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9" name="Freeform 23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6" name="Group 24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0556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7" name="Freeform 24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7" name="Group 24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0554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5" name="Freeform 24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8" name="Group 24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0552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3" name="Freeform 24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9" name="Group 24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0550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1" name="Freeform 25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494" name="Freeform 25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Arc 25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6" name="Arc 25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7" name="Arc 25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8" name="Arc 25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Arc 25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Arc 25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Arc 25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Arc 26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Freeform 26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Freeform 26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Arc 26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Arc 26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7" name="Arc 26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Freeform 26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Freeform 26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Freeform 26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Freeform 26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Freeform 27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Freeform 27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Freeform 27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Freeform 27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86" name="WordArt 274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76962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ĐÃ THAM DỰ TIẾT HỌC</a:t>
            </a:r>
          </a:p>
        </p:txBody>
      </p:sp>
      <p:sp>
        <p:nvSpPr>
          <p:cNvPr id="20487" name="WordArt 275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7820025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QUÝ THẦY CÔ VÀ CÁC EM </a:t>
            </a:r>
            <a:endParaRPr lang="en-US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09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8600" y="45720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" y="23622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BT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Kích thước hố trồng cây rừng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30 x 30 x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cm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Cả A và B đều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Cả A và B đều sai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Em hãy cho biết có phương pháp trồng rừng bằng cây con loại nào?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Cây con có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Cây con rễ trần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Cả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 và B đều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Cả A và B đều sai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BT 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27464"/>
              </p:ext>
            </p:extLst>
          </p:nvPr>
        </p:nvGraphicFramePr>
        <p:xfrm>
          <a:off x="381000" y="1143000"/>
          <a:ext cx="792480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234440"/>
                <a:gridCol w="5105400"/>
              </a:tblGrid>
              <a:tr h="4833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Trộn đất màu với phân bón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9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Lấp đất màu đã trộn phân vào hố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Phát dọn cây, cỏ dại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Đào hố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Cuốc thêm đất, loại bỏ cỏ và lấp đầy hố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74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819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 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396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3-A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4953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4- B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5791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84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USER\Desktop\image3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4771072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Quan sát Hình 6.1, ta thấy một số hậu quả của việc không chăm sóc cây rừng: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   + Hình a: Cây rừng không sinh trưởng, bị chết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   + Hình b: Cây rừng bị sâu, bệnh phá hại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   + Hình c: Cây rừng bị trâu, bò phá hại</a:t>
            </a:r>
          </a:p>
        </p:txBody>
      </p:sp>
    </p:spTree>
    <p:extLst>
      <p:ext uri="{BB962C8B-B14F-4D97-AF65-F5344CB8AC3E}">
        <p14:creationId xmlns:p14="http://schemas.microsoft.com/office/powerpoint/2010/main" val="5121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CHĂM SÓC RỪNG SAU KHI TRỒNG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32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53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Mục đích của việc chăm sóc cây rừng.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Chăm sóc rừng cần bắt đầu vào thời gian nào và tiến hành trong vòng bao nhiêu năm?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6101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1. 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o-tro-gao-cho-dong-bao-cham-soc-bao-ve-rung-son-la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0" y="1295400"/>
            <a:ext cx="766663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343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/32,33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o-tro-gao-cho-dong-bao-cham-soc-bao-ve-rung-son-la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900993"/>
            <a:ext cx="83353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Thời gian chăm sóc rừng: Cây rừng còn rất non yếu nên sau khi trồng từ 1 đến 3 tháng cần được chăm sóc ngay. Việc chăm sóc được tiến hành liên tục đến 4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2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: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vi-VN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729</Words>
  <Application>Microsoft Office PowerPoint</Application>
  <PresentationFormat>On-screen Show (4:3)</PresentationFormat>
  <Paragraphs>88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60</cp:revision>
  <dcterms:created xsi:type="dcterms:W3CDTF">2022-07-15T07:39:46Z</dcterms:created>
  <dcterms:modified xsi:type="dcterms:W3CDTF">2024-04-11T00:17:53Z</dcterms:modified>
</cp:coreProperties>
</file>