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2" r:id="rId3"/>
    <p:sldMasterId id="2147483729" r:id="rId4"/>
    <p:sldMasterId id="2147483747" r:id="rId5"/>
    <p:sldMasterId id="2147483760" r:id="rId6"/>
    <p:sldMasterId id="2147483766" r:id="rId7"/>
  </p:sldMasterIdLst>
  <p:notesMasterIdLst>
    <p:notesMasterId r:id="rId47"/>
  </p:notesMasterIdLst>
  <p:sldIdLst>
    <p:sldId id="284" r:id="rId8"/>
    <p:sldId id="359" r:id="rId9"/>
    <p:sldId id="363" r:id="rId10"/>
    <p:sldId id="356" r:id="rId11"/>
    <p:sldId id="288" r:id="rId12"/>
    <p:sldId id="311" r:id="rId13"/>
    <p:sldId id="293" r:id="rId14"/>
    <p:sldId id="365" r:id="rId15"/>
    <p:sldId id="362" r:id="rId16"/>
    <p:sldId id="310" r:id="rId17"/>
    <p:sldId id="309" r:id="rId18"/>
    <p:sldId id="335" r:id="rId19"/>
    <p:sldId id="336" r:id="rId20"/>
    <p:sldId id="357" r:id="rId21"/>
    <p:sldId id="314" r:id="rId22"/>
    <p:sldId id="302" r:id="rId23"/>
    <p:sldId id="305" r:id="rId24"/>
    <p:sldId id="341" r:id="rId25"/>
    <p:sldId id="344" r:id="rId26"/>
    <p:sldId id="346" r:id="rId27"/>
    <p:sldId id="364" r:id="rId28"/>
    <p:sldId id="345" r:id="rId29"/>
    <p:sldId id="360" r:id="rId30"/>
    <p:sldId id="361" r:id="rId31"/>
    <p:sldId id="316" r:id="rId32"/>
    <p:sldId id="347" r:id="rId33"/>
    <p:sldId id="312" r:id="rId34"/>
    <p:sldId id="304" r:id="rId35"/>
    <p:sldId id="349" r:id="rId36"/>
    <p:sldId id="351" r:id="rId37"/>
    <p:sldId id="350" r:id="rId38"/>
    <p:sldId id="352" r:id="rId39"/>
    <p:sldId id="353" r:id="rId40"/>
    <p:sldId id="354" r:id="rId41"/>
    <p:sldId id="306" r:id="rId42"/>
    <p:sldId id="307" r:id="rId43"/>
    <p:sldId id="355" r:id="rId44"/>
    <p:sldId id="308" r:id="rId45"/>
    <p:sldId id="301"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594" y="77"/>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3C2617-E3A4-486B-9AB2-4C145FFE2583}" type="datetimeFigureOut">
              <a:rPr lang="en-US" smtClean="0"/>
              <a:t>4/3/2024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456D81-1856-4EF2-B1C6-3CB9105EA6D6}" type="slidenum">
              <a:rPr lang="en-US" smtClean="0"/>
              <a:t>‹#›</a:t>
            </a:fld>
            <a:endParaRPr lang="en-US"/>
          </a:p>
        </p:txBody>
      </p:sp>
    </p:spTree>
    <p:extLst>
      <p:ext uri="{BB962C8B-B14F-4D97-AF65-F5344CB8AC3E}">
        <p14:creationId xmlns:p14="http://schemas.microsoft.com/office/powerpoint/2010/main" val="280021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fr-FR" sz="1800" dirty="0" err="1">
                <a:solidFill>
                  <a:srgbClr val="000000"/>
                </a:solidFill>
                <a:effectLst/>
                <a:latin typeface="Times New Roman" panose="02020603050405020304" pitchFamily="18" charset="0"/>
                <a:ea typeface="Calibri" panose="020F0502020204030204" pitchFamily="34" charset="0"/>
              </a:rPr>
              <a:t>Thánh</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địa</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Mỹ</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Sơn</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đã</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được</a:t>
            </a:r>
            <a:r>
              <a:rPr lang="fr-FR" sz="1800" dirty="0">
                <a:solidFill>
                  <a:srgbClr val="000000"/>
                </a:solidFill>
                <a:effectLst/>
                <a:latin typeface="Times New Roman" panose="02020603050405020304" pitchFamily="18" charset="0"/>
                <a:ea typeface="Calibri" panose="020F0502020204030204" pitchFamily="34" charset="0"/>
              </a:rPr>
              <a:t> UNESCO </a:t>
            </a:r>
            <a:r>
              <a:rPr lang="fr-FR" sz="1800" dirty="0" err="1">
                <a:solidFill>
                  <a:srgbClr val="000000"/>
                </a:solidFill>
                <a:effectLst/>
                <a:latin typeface="Times New Roman" panose="02020603050405020304" pitchFamily="18" charset="0"/>
                <a:ea typeface="Calibri" panose="020F0502020204030204" pitchFamily="34" charset="0"/>
              </a:rPr>
              <a:t>bình</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chọn</a:t>
            </a:r>
            <a:r>
              <a:rPr lang="fr-FR" sz="1800" dirty="0">
                <a:solidFill>
                  <a:srgbClr val="000000"/>
                </a:solidFill>
                <a:effectLst/>
                <a:latin typeface="Times New Roman" panose="02020603050405020304" pitchFamily="18" charset="0"/>
                <a:ea typeface="Calibri" panose="020F0502020204030204" pitchFamily="34" charset="0"/>
              </a:rPr>
              <a:t> là Di </a:t>
            </a:r>
            <a:r>
              <a:rPr lang="fr-FR" sz="1800" dirty="0" err="1">
                <a:solidFill>
                  <a:srgbClr val="000000"/>
                </a:solidFill>
                <a:effectLst/>
                <a:latin typeface="Times New Roman" panose="02020603050405020304" pitchFamily="18" charset="0"/>
                <a:ea typeface="Calibri" panose="020F0502020204030204" pitchFamily="34" charset="0"/>
              </a:rPr>
              <a:t>sản</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văn</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hoá</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thế</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giới</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năm</a:t>
            </a:r>
            <a:r>
              <a:rPr lang="fr-FR" sz="1800" dirty="0">
                <a:solidFill>
                  <a:srgbClr val="000000"/>
                </a:solidFill>
                <a:effectLst/>
                <a:latin typeface="Times New Roman" panose="02020603050405020304" pitchFamily="18" charset="0"/>
                <a:ea typeface="Calibri" panose="020F0502020204030204" pitchFamily="34" charset="0"/>
              </a:rPr>
              <a:t> 1999.</a:t>
            </a:r>
          </a:p>
          <a:p>
            <a:pPr marL="0" marR="0" algn="just">
              <a:lnSpc>
                <a:spcPct val="107000"/>
              </a:lnSpc>
              <a:spcBef>
                <a:spcPts val="0"/>
              </a:spcBef>
              <a:spcAft>
                <a:spcPts val="800"/>
              </a:spcAft>
            </a:pP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với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70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xây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dựng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bắt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đầu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từ</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giữa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VII.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vua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Chăm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trước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chọn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Mỹ</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đóng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đô</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có</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lẽ</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do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tính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chất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thiêng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liêng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của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vùng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đất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tôn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thờ</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thần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và</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cũng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do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là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trí</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phòng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ngự</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tốt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trong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trường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hợp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kinh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đô</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Trà</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Kiệu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đe</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dọa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Theo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văn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bia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lại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tiền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thân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của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nó</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là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một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ngôi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làm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bằng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gỗ</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từ</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thứ</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IV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thờ</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thần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Di-va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Bha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dre</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xve</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-ra.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Nhưng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khoảng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cuối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VI,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một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hoả</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hoạn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đã</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thiêu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cháy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ngôi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gỗ</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Sau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đó</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vào</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đầu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VI,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vua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Sam-</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bhu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-vac-man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vì</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từ</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năm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577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năm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629)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đã</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dùng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gạch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xây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dựng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lại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ngôi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còn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tồn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tại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ngày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nay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triều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vua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sau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đó</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vẫn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tiếp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tục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tu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sửa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lại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cũ</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và</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xây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dựng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mới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thờ</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thần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a:t>
            </a:r>
            <a:endParaRPr lang="en-US" sz="1800" kern="100" dirty="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Mỹ</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là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khu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địa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quan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trọng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nhất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của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đân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tộc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Chăm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suốt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từ</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cuối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IV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XV.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Giá</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của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di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tích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ở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Mỹ</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còn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được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hiện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qua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nghệ</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thuật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điêu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khác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chạm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nổi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trên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gạch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trên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đá</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với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những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hình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ảnh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sống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động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về</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thần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tu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sĩ</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vũ</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nữ</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hoa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lá</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muông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thú</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và</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vật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lễ</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a:t>
            </a:r>
            <a:endParaRPr lang="en-US" sz="1800" kern="100" dirty="0">
              <a:effectLst/>
              <a:latin typeface="Calibri" panose="020F0502020204030204" pitchFamily="34" charset="0"/>
              <a:ea typeface="Calibri" panose="020F0502020204030204" pitchFamily="34" charset="0"/>
              <a:cs typeface="Cordia New" panose="020B0304020202020204" pitchFamily="34" charset="-34"/>
            </a:endParaRPr>
          </a:p>
          <a:p>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2</a:t>
            </a:fld>
            <a:endParaRPr lang="en-US"/>
          </a:p>
        </p:txBody>
      </p:sp>
    </p:spTree>
    <p:extLst>
      <p:ext uri="{BB962C8B-B14F-4D97-AF65-F5344CB8AC3E}">
        <p14:creationId xmlns:p14="http://schemas.microsoft.com/office/powerpoint/2010/main" val="446305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Toàn</a:t>
            </a:r>
            <a:r>
              <a:rPr lang="en-US" dirty="0"/>
              <a:t> </a:t>
            </a:r>
            <a:r>
              <a:rPr lang="en-US" dirty="0" err="1"/>
              <a:t>cảnh</a:t>
            </a:r>
            <a:r>
              <a:rPr lang="en-US" dirty="0"/>
              <a:t> </a:t>
            </a:r>
            <a:r>
              <a:rPr lang="en-US" dirty="0" err="1"/>
              <a:t>thánh</a:t>
            </a:r>
            <a:r>
              <a:rPr lang="en-US" dirty="0"/>
              <a:t> </a:t>
            </a:r>
            <a:r>
              <a:rPr lang="en-US" dirty="0" err="1"/>
              <a:t>địa</a:t>
            </a:r>
            <a:r>
              <a:rPr lang="en-US" dirty="0"/>
              <a:t> </a:t>
            </a:r>
            <a:r>
              <a:rPr lang="en-US" dirty="0" err="1"/>
              <a:t>Mỹ</a:t>
            </a:r>
            <a:r>
              <a:rPr lang="en-US" dirty="0"/>
              <a:t> </a:t>
            </a:r>
            <a:r>
              <a:rPr lang="en-US" dirty="0" err="1"/>
              <a:t>Sơn</a:t>
            </a:r>
            <a:r>
              <a:rPr lang="en-US" dirty="0"/>
              <a:t> </a:t>
            </a:r>
            <a:r>
              <a:rPr lang="en-US" dirty="0" err="1"/>
              <a:t>nhìn</a:t>
            </a:r>
            <a:r>
              <a:rPr lang="en-US" dirty="0"/>
              <a:t> </a:t>
            </a:r>
            <a:r>
              <a:rPr lang="en-US" dirty="0" err="1"/>
              <a:t>từ</a:t>
            </a:r>
            <a:r>
              <a:rPr lang="en-US" dirty="0"/>
              <a:t> tr</a:t>
            </a:r>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19</a:t>
            </a:fld>
            <a:endParaRPr lang="en-US"/>
          </a:p>
        </p:txBody>
      </p:sp>
    </p:spTree>
    <p:extLst>
      <p:ext uri="{BB962C8B-B14F-4D97-AF65-F5344CB8AC3E}">
        <p14:creationId xmlns:p14="http://schemas.microsoft.com/office/powerpoint/2010/main" val="1298018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Toàn</a:t>
            </a:r>
            <a:r>
              <a:rPr lang="en-US" dirty="0"/>
              <a:t> </a:t>
            </a:r>
            <a:r>
              <a:rPr lang="en-US" dirty="0" err="1"/>
              <a:t>cảnh</a:t>
            </a:r>
            <a:r>
              <a:rPr lang="en-US" dirty="0"/>
              <a:t> </a:t>
            </a:r>
            <a:r>
              <a:rPr lang="en-US" dirty="0" err="1"/>
              <a:t>thánh</a:t>
            </a:r>
            <a:r>
              <a:rPr lang="en-US" dirty="0"/>
              <a:t> </a:t>
            </a:r>
            <a:r>
              <a:rPr lang="en-US" dirty="0" err="1"/>
              <a:t>địa</a:t>
            </a:r>
            <a:r>
              <a:rPr lang="en-US" dirty="0"/>
              <a:t> </a:t>
            </a:r>
            <a:r>
              <a:rPr lang="en-US" dirty="0" err="1"/>
              <a:t>Mỹ</a:t>
            </a:r>
            <a:r>
              <a:rPr lang="en-US" dirty="0"/>
              <a:t> </a:t>
            </a:r>
            <a:r>
              <a:rPr lang="en-US" dirty="0" err="1"/>
              <a:t>Sơn</a:t>
            </a:r>
            <a:r>
              <a:rPr lang="en-US" dirty="0"/>
              <a:t> </a:t>
            </a:r>
            <a:r>
              <a:rPr lang="en-US" dirty="0" err="1"/>
              <a:t>nhìn</a:t>
            </a:r>
            <a:r>
              <a:rPr lang="en-US" dirty="0"/>
              <a:t> </a:t>
            </a:r>
            <a:r>
              <a:rPr lang="en-US" dirty="0" err="1"/>
              <a:t>từ</a:t>
            </a:r>
            <a:r>
              <a:rPr lang="en-US" dirty="0"/>
              <a:t> tr</a:t>
            </a:r>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20</a:t>
            </a:fld>
            <a:endParaRPr lang="en-US"/>
          </a:p>
        </p:txBody>
      </p:sp>
    </p:spTree>
    <p:extLst>
      <p:ext uri="{BB962C8B-B14F-4D97-AF65-F5344CB8AC3E}">
        <p14:creationId xmlns:p14="http://schemas.microsoft.com/office/powerpoint/2010/main" val="1825216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fr-FR" sz="1800" dirty="0" err="1">
                <a:solidFill>
                  <a:srgbClr val="000000"/>
                </a:solidFill>
                <a:effectLst/>
                <a:latin typeface="Times New Roman" panose="02020603050405020304" pitchFamily="18" charset="0"/>
                <a:ea typeface="Calibri" panose="020F0502020204030204" pitchFamily="34" charset="0"/>
              </a:rPr>
              <a:t>Thánh</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địa</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Mỹ</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Sơn</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đã</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được</a:t>
            </a:r>
            <a:r>
              <a:rPr lang="fr-FR" sz="1800" dirty="0">
                <a:solidFill>
                  <a:srgbClr val="000000"/>
                </a:solidFill>
                <a:effectLst/>
                <a:latin typeface="Times New Roman" panose="02020603050405020304" pitchFamily="18" charset="0"/>
                <a:ea typeface="Calibri" panose="020F0502020204030204" pitchFamily="34" charset="0"/>
              </a:rPr>
              <a:t> UNESCO </a:t>
            </a:r>
            <a:r>
              <a:rPr lang="fr-FR" sz="1800" dirty="0" err="1">
                <a:solidFill>
                  <a:srgbClr val="000000"/>
                </a:solidFill>
                <a:effectLst/>
                <a:latin typeface="Times New Roman" panose="02020603050405020304" pitchFamily="18" charset="0"/>
                <a:ea typeface="Calibri" panose="020F0502020204030204" pitchFamily="34" charset="0"/>
              </a:rPr>
              <a:t>bình</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chọn</a:t>
            </a:r>
            <a:r>
              <a:rPr lang="fr-FR" sz="1800" dirty="0">
                <a:solidFill>
                  <a:srgbClr val="000000"/>
                </a:solidFill>
                <a:effectLst/>
                <a:latin typeface="Times New Roman" panose="02020603050405020304" pitchFamily="18" charset="0"/>
                <a:ea typeface="Calibri" panose="020F0502020204030204" pitchFamily="34" charset="0"/>
              </a:rPr>
              <a:t> là Di </a:t>
            </a:r>
            <a:r>
              <a:rPr lang="fr-FR" sz="1800" dirty="0" err="1">
                <a:solidFill>
                  <a:srgbClr val="000000"/>
                </a:solidFill>
                <a:effectLst/>
                <a:latin typeface="Times New Roman" panose="02020603050405020304" pitchFamily="18" charset="0"/>
                <a:ea typeface="Calibri" panose="020F0502020204030204" pitchFamily="34" charset="0"/>
              </a:rPr>
              <a:t>sản</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văn</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hoá</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thế</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giới</a:t>
            </a:r>
            <a:r>
              <a:rPr lang="fr-FR" sz="1800" dirty="0">
                <a:solidFill>
                  <a:srgbClr val="000000"/>
                </a:solidFill>
                <a:effectLst/>
                <a:latin typeface="Times New Roman" panose="02020603050405020304" pitchFamily="18" charset="0"/>
                <a:ea typeface="Calibri" panose="020F0502020204030204" pitchFamily="34" charset="0"/>
              </a:rPr>
              <a:t> </a:t>
            </a:r>
            <a:r>
              <a:rPr lang="fr-FR" sz="1800" dirty="0" err="1">
                <a:solidFill>
                  <a:srgbClr val="000000"/>
                </a:solidFill>
                <a:effectLst/>
                <a:latin typeface="Times New Roman" panose="02020603050405020304" pitchFamily="18" charset="0"/>
                <a:ea typeface="Calibri" panose="020F0502020204030204" pitchFamily="34" charset="0"/>
              </a:rPr>
              <a:t>năm</a:t>
            </a:r>
            <a:r>
              <a:rPr lang="fr-FR" sz="1800" dirty="0">
                <a:solidFill>
                  <a:srgbClr val="000000"/>
                </a:solidFill>
                <a:effectLst/>
                <a:latin typeface="Times New Roman" panose="02020603050405020304" pitchFamily="18" charset="0"/>
                <a:ea typeface="Calibri" panose="020F0502020204030204" pitchFamily="34" charset="0"/>
              </a:rPr>
              <a:t> 1999.</a:t>
            </a:r>
          </a:p>
          <a:p>
            <a:pPr marL="0" marR="0" algn="just">
              <a:lnSpc>
                <a:spcPct val="107000"/>
              </a:lnSpc>
              <a:spcBef>
                <a:spcPts val="0"/>
              </a:spcBef>
              <a:spcAft>
                <a:spcPts val="800"/>
              </a:spcAft>
            </a:pP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với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70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xây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dựng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bắt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đầu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từ</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giữa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VII.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vua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Chăm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trước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chọn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Mỹ</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đóng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đô</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có</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lẽ</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do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tính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chất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thiêng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liêng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của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vùng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đất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tôn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thờ</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thần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và</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cũng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do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là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trí</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phòng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ngự</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tốt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trong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trường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hợp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kinh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đô</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Trà</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Kiệu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đe</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dọa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Theo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văn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bia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lại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tiền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thân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của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nó</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là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một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ngôi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làm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bằng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gỗ</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từ</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thứ</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IV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thờ</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thần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Di-va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Bha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dre</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xve</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-ra.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Nhưng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khoảng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cuối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VI,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một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hoả</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hoạn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đã</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thiêu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cháy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ngôi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gỗ</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Sau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đó</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vào</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đầu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VI,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vua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Sam-</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bhu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-vac-man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vì</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từ</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năm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577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năm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629)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đã</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dùng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gạch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xây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dựng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lại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ngôi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còn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tồn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tại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ngày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nay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triều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vua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sau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đó</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vẫn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tiếp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tục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tu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sửa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lại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cũ</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và</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xây</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dựng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đền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tháp</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mới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thờ</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thần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a:t>
            </a:r>
            <a:endParaRPr lang="en-US" sz="1800" kern="100" dirty="0">
              <a:effectLst/>
              <a:latin typeface="Calibri" panose="020F0502020204030204" pitchFamily="34" charset="0"/>
              <a:ea typeface="Calibri" panose="020F0502020204030204" pitchFamily="34" charset="0"/>
              <a:cs typeface="Cordia New" panose="020B0304020202020204" pitchFamily="34" charset="-34"/>
            </a:endParaRPr>
          </a:p>
          <a:p>
            <a:pPr marL="0" marR="0" algn="just">
              <a:lnSpc>
                <a:spcPct val="107000"/>
              </a:lnSpc>
              <a:spcBef>
                <a:spcPts val="0"/>
              </a:spcBef>
              <a:spcAft>
                <a:spcPts val="800"/>
              </a:spcAft>
            </a:pP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Mỹ</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là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khu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thánh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địa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quan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trọng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nhất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của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đân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tộc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Chăm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suốt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từ</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cuối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IV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đến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kỉ</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XV.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Giá</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của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di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tích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ở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Mỹ</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Sơn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còn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được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thể</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hiện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qua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nghệ</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thuật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điêu</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khác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chạm</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nổi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trên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gạch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trên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đá</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với</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những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hình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ảnh</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sống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động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về</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vị</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thần</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tu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sĩ</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vũ</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nữ</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hoa</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lá</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muông</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thú</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và</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các</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vật</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tế</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 </a:t>
            </a:r>
            <a:r>
              <a:rPr lang="fr-FR" sz="1800" kern="100" dirty="0" err="1">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lễ</a:t>
            </a:r>
            <a:r>
              <a:rPr lang="fr-FR" sz="1800" kern="100" dirty="0">
                <a:solidFill>
                  <a:srgbClr val="000000"/>
                </a:solidFill>
                <a:effectLst/>
                <a:latin typeface="Times New Roman" panose="02020603050405020304" pitchFamily="18" charset="0"/>
                <a:ea typeface="Calibri" panose="020F0502020204030204" pitchFamily="34" charset="0"/>
                <a:cs typeface="Cordia New" panose="020B0304020202020204" pitchFamily="34" charset="-34"/>
              </a:rPr>
              <a:t>,....</a:t>
            </a:r>
            <a:endParaRPr lang="en-US" sz="1800" kern="100" dirty="0">
              <a:effectLst/>
              <a:latin typeface="Calibri" panose="020F0502020204030204" pitchFamily="34" charset="0"/>
              <a:ea typeface="Calibri" panose="020F0502020204030204" pitchFamily="34" charset="0"/>
              <a:cs typeface="Cordia New" panose="020B0304020202020204" pitchFamily="34" charset="-34"/>
            </a:endParaRPr>
          </a:p>
          <a:p>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21</a:t>
            </a:fld>
            <a:endParaRPr lang="en-US"/>
          </a:p>
        </p:txBody>
      </p:sp>
    </p:spTree>
    <p:extLst>
      <p:ext uri="{BB962C8B-B14F-4D97-AF65-F5344CB8AC3E}">
        <p14:creationId xmlns:p14="http://schemas.microsoft.com/office/powerpoint/2010/main" val="4092491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Các</a:t>
            </a:r>
            <a:r>
              <a:rPr lang="en-US" dirty="0"/>
              <a:t> </a:t>
            </a:r>
            <a:r>
              <a:rPr lang="en-US" dirty="0" err="1"/>
              <a:t>đền</a:t>
            </a:r>
            <a:r>
              <a:rPr lang="en-US" dirty="0"/>
              <a:t> </a:t>
            </a:r>
            <a:r>
              <a:rPr lang="en-US" dirty="0" err="1"/>
              <a:t>tháp</a:t>
            </a:r>
            <a:r>
              <a:rPr lang="en-US" dirty="0"/>
              <a:t> </a:t>
            </a:r>
            <a:r>
              <a:rPr lang="en-US" dirty="0" err="1"/>
              <a:t>đều</a:t>
            </a:r>
            <a:r>
              <a:rPr lang="en-US" dirty="0"/>
              <a:t> quay </a:t>
            </a:r>
            <a:r>
              <a:rPr lang="en-US" dirty="0" err="1"/>
              <a:t>về</a:t>
            </a:r>
            <a:r>
              <a:rPr lang="en-US" dirty="0"/>
              <a:t> </a:t>
            </a:r>
            <a:r>
              <a:rPr lang="en-US" dirty="0" err="1"/>
              <a:t>hướng</a:t>
            </a:r>
            <a:r>
              <a:rPr lang="en-US" dirty="0"/>
              <a:t> </a:t>
            </a:r>
            <a:r>
              <a:rPr lang="en-US" dirty="0" err="1"/>
              <a:t>Đông</a:t>
            </a:r>
            <a:r>
              <a:rPr lang="en-US" dirty="0"/>
              <a:t> – </a:t>
            </a:r>
            <a:r>
              <a:rPr lang="en-US" dirty="0" err="1"/>
              <a:t>được</a:t>
            </a:r>
            <a:r>
              <a:rPr lang="en-US" dirty="0"/>
              <a:t> </a:t>
            </a:r>
            <a:r>
              <a:rPr lang="en-US" dirty="0" err="1"/>
              <a:t>coi</a:t>
            </a:r>
            <a:r>
              <a:rPr lang="en-US" dirty="0"/>
              <a:t> </a:t>
            </a:r>
            <a:r>
              <a:rPr lang="en-US" dirty="0" err="1"/>
              <a:t>là</a:t>
            </a:r>
            <a:r>
              <a:rPr lang="en-US" dirty="0"/>
              <a:t> </a:t>
            </a:r>
            <a:r>
              <a:rPr lang="en-US" dirty="0" err="1"/>
              <a:t>hướng</a:t>
            </a:r>
            <a:r>
              <a:rPr lang="en-US" dirty="0"/>
              <a:t> </a:t>
            </a:r>
            <a:r>
              <a:rPr lang="en-US" dirty="0" err="1"/>
              <a:t>trú</a:t>
            </a:r>
            <a:r>
              <a:rPr lang="en-US" dirty="0"/>
              <a:t> </a:t>
            </a:r>
            <a:r>
              <a:rPr lang="en-US" dirty="0" err="1"/>
              <a:t>ngụ</a:t>
            </a:r>
            <a:r>
              <a:rPr lang="en-US" dirty="0"/>
              <a:t> </a:t>
            </a:r>
            <a:r>
              <a:rPr lang="en-US" dirty="0" err="1"/>
              <a:t>của</a:t>
            </a:r>
            <a:r>
              <a:rPr lang="en-US" dirty="0"/>
              <a:t> </a:t>
            </a:r>
            <a:r>
              <a:rPr lang="en-US" dirty="0" err="1"/>
              <a:t>thần</a:t>
            </a:r>
            <a:r>
              <a:rPr lang="en-US" dirty="0"/>
              <a:t> </a:t>
            </a:r>
            <a:r>
              <a:rPr lang="en-US" dirty="0" err="1"/>
              <a:t>linh</a:t>
            </a:r>
            <a:r>
              <a:rPr lang="en-US" dirty="0"/>
              <a:t>. </a:t>
            </a:r>
            <a:r>
              <a:rPr lang="en-US" dirty="0" err="1"/>
              <a:t>Được</a:t>
            </a:r>
            <a:r>
              <a:rPr lang="en-US" dirty="0"/>
              <a:t> </a:t>
            </a:r>
            <a:r>
              <a:rPr lang="en-US" dirty="0" err="1"/>
              <a:t>xây</a:t>
            </a:r>
            <a:r>
              <a:rPr lang="en-US" dirty="0"/>
              <a:t> </a:t>
            </a:r>
            <a:r>
              <a:rPr lang="en-US" dirty="0" err="1"/>
              <a:t>dựng</a:t>
            </a:r>
            <a:r>
              <a:rPr lang="en-US" dirty="0"/>
              <a:t> </a:t>
            </a:r>
            <a:r>
              <a:rPr lang="en-US" dirty="0" err="1"/>
              <a:t>bằng</a:t>
            </a:r>
            <a:r>
              <a:rPr lang="en-US" dirty="0"/>
              <a:t> </a:t>
            </a:r>
            <a:r>
              <a:rPr lang="en-US" dirty="0" err="1"/>
              <a:t>gạch</a:t>
            </a:r>
            <a:r>
              <a:rPr lang="vi-VN" b="0" i="0" dirty="0">
                <a:solidFill>
                  <a:srgbClr val="03121A"/>
                </a:solidFill>
                <a:effectLst/>
                <a:latin typeface="Godwit"/>
              </a:rPr>
              <a:t>, các viên gạch được nung và cắt khối, rồi xếp chồng lên nhau mà không cần các chất kết dính như hiện nay.</a:t>
            </a:r>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22</a:t>
            </a:fld>
            <a:endParaRPr lang="en-US"/>
          </a:p>
        </p:txBody>
      </p:sp>
    </p:spTree>
    <p:extLst>
      <p:ext uri="{BB962C8B-B14F-4D97-AF65-F5344CB8AC3E}">
        <p14:creationId xmlns:p14="http://schemas.microsoft.com/office/powerpoint/2010/main" val="3751822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Tóc</a:t>
            </a:r>
            <a:r>
              <a:rPr lang="en-US" dirty="0"/>
              <a:t> </a:t>
            </a:r>
            <a:r>
              <a:rPr lang="en-US" dirty="0" err="1"/>
              <a:t>xoắn</a:t>
            </a:r>
            <a:r>
              <a:rPr lang="en-US" dirty="0"/>
              <a:t> </a:t>
            </a:r>
            <a:r>
              <a:rPr lang="en-US" dirty="0" err="1"/>
              <a:t>ốc</a:t>
            </a:r>
            <a:r>
              <a:rPr lang="en-US" dirty="0"/>
              <a:t>, </a:t>
            </a:r>
            <a:r>
              <a:rPr lang="en-US" dirty="0" err="1"/>
              <a:t>mặt</a:t>
            </a:r>
            <a:r>
              <a:rPr lang="en-US" dirty="0"/>
              <a:t> </a:t>
            </a:r>
            <a:r>
              <a:rPr lang="en-US" dirty="0" err="1"/>
              <a:t>trofnd</a:t>
            </a:r>
            <a:r>
              <a:rPr lang="en-US" dirty="0"/>
              <a:t> </a:t>
            </a:r>
            <a:r>
              <a:rPr lang="en-US" dirty="0" err="1"/>
              <a:t>dầy</a:t>
            </a:r>
            <a:r>
              <a:rPr lang="en-US" dirty="0"/>
              <a:t> </a:t>
            </a:r>
            <a:r>
              <a:rPr lang="en-US" dirty="0" err="1"/>
              <a:t>đặn</a:t>
            </a:r>
            <a:r>
              <a:rPr lang="en-US" dirty="0"/>
              <a:t>, tai </a:t>
            </a:r>
            <a:r>
              <a:rPr lang="en-US" dirty="0" err="1"/>
              <a:t>dai</a:t>
            </a:r>
            <a:r>
              <a:rPr lang="en-US" dirty="0"/>
              <a:t>, long </a:t>
            </a:r>
            <a:r>
              <a:rPr lang="en-US" dirty="0" err="1"/>
              <a:t>mày</a:t>
            </a:r>
            <a:r>
              <a:rPr lang="en-US" dirty="0"/>
              <a:t> </a:t>
            </a:r>
            <a:r>
              <a:rPr lang="en-US" dirty="0" err="1"/>
              <a:t>cong</a:t>
            </a:r>
            <a:r>
              <a:rPr lang="en-US" dirty="0"/>
              <a:t> =&gt; </a:t>
            </a:r>
            <a:r>
              <a:rPr lang="en-US" dirty="0" err="1"/>
              <a:t>vẻ</a:t>
            </a:r>
            <a:r>
              <a:rPr lang="en-US" dirty="0"/>
              <a:t> </a:t>
            </a:r>
            <a:r>
              <a:rPr lang="en-US" dirty="0" err="1"/>
              <a:t>đẹp</a:t>
            </a:r>
            <a:r>
              <a:rPr lang="en-US" dirty="0"/>
              <a:t> </a:t>
            </a:r>
            <a:r>
              <a:rPr lang="en-US" dirty="0" err="1"/>
              <a:t>uy</a:t>
            </a:r>
            <a:r>
              <a:rPr lang="en-US" dirty="0"/>
              <a:t> </a:t>
            </a:r>
            <a:r>
              <a:rPr lang="en-US" dirty="0" err="1"/>
              <a:t>nghiêm</a:t>
            </a:r>
            <a:r>
              <a:rPr lang="en-US" dirty="0"/>
              <a:t> </a:t>
            </a:r>
            <a:r>
              <a:rPr lang="en-US" dirty="0" err="1"/>
              <a:t>của</a:t>
            </a:r>
            <a:r>
              <a:rPr lang="en-US" dirty="0"/>
              <a:t> </a:t>
            </a:r>
            <a:r>
              <a:rPr lang="en-US" dirty="0" err="1"/>
              <a:t>đức</a:t>
            </a:r>
            <a:r>
              <a:rPr lang="en-US" dirty="0"/>
              <a:t> </a:t>
            </a:r>
            <a:r>
              <a:rPr lang="en-US" dirty="0" err="1"/>
              <a:t>Phật</a:t>
            </a:r>
            <a:r>
              <a:rPr lang="en-US" dirty="0"/>
              <a:t>.</a:t>
            </a:r>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23</a:t>
            </a:fld>
            <a:endParaRPr lang="en-US"/>
          </a:p>
        </p:txBody>
      </p:sp>
    </p:spTree>
    <p:extLst>
      <p:ext uri="{BB962C8B-B14F-4D97-AF65-F5344CB8AC3E}">
        <p14:creationId xmlns:p14="http://schemas.microsoft.com/office/powerpoint/2010/main" val="2724679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Phật</a:t>
            </a:r>
            <a:r>
              <a:rPr lang="en-US" dirty="0"/>
              <a:t> </a:t>
            </a:r>
            <a:r>
              <a:rPr lang="en-US" dirty="0" err="1"/>
              <a:t>viện</a:t>
            </a:r>
            <a:r>
              <a:rPr lang="en-US" dirty="0"/>
              <a:t> </a:t>
            </a:r>
            <a:r>
              <a:rPr lang="en-US" dirty="0" err="1"/>
              <a:t>Đồng</a:t>
            </a:r>
            <a:r>
              <a:rPr lang="en-US" dirty="0"/>
              <a:t> </a:t>
            </a:r>
            <a:r>
              <a:rPr lang="en-US" dirty="0" err="1"/>
              <a:t>Dương</a:t>
            </a:r>
            <a:r>
              <a:rPr lang="en-US" dirty="0"/>
              <a:t>: </a:t>
            </a:r>
            <a:r>
              <a:rPr lang="en-US" dirty="0" err="1"/>
              <a:t>gồm</a:t>
            </a:r>
            <a:r>
              <a:rPr lang="en-US" dirty="0"/>
              <a:t> </a:t>
            </a:r>
            <a:r>
              <a:rPr lang="en-US" dirty="0" err="1"/>
              <a:t>đền</a:t>
            </a:r>
            <a:r>
              <a:rPr lang="en-US" dirty="0"/>
              <a:t> </a:t>
            </a:r>
            <a:r>
              <a:rPr lang="en-US" dirty="0" err="1"/>
              <a:t>thờ</a:t>
            </a:r>
            <a:r>
              <a:rPr lang="en-US" dirty="0"/>
              <a:t> </a:t>
            </a:r>
            <a:r>
              <a:rPr lang="en-US" dirty="0" err="1"/>
              <a:t>chính</a:t>
            </a:r>
            <a:r>
              <a:rPr lang="en-US" dirty="0"/>
              <a:t> </a:t>
            </a:r>
            <a:r>
              <a:rPr lang="en-US" dirty="0" err="1"/>
              <a:t>và</a:t>
            </a:r>
            <a:r>
              <a:rPr lang="en-US" dirty="0"/>
              <a:t> </a:t>
            </a:r>
            <a:r>
              <a:rPr lang="en-US" dirty="0" err="1"/>
              <a:t>các</a:t>
            </a:r>
            <a:r>
              <a:rPr lang="en-US" dirty="0"/>
              <a:t> </a:t>
            </a:r>
            <a:r>
              <a:rPr lang="en-US" dirty="0" err="1"/>
              <a:t>tháp</a:t>
            </a:r>
            <a:r>
              <a:rPr lang="en-US" dirty="0"/>
              <a:t> </a:t>
            </a:r>
            <a:r>
              <a:rPr lang="en-US" dirty="0" err="1"/>
              <a:t>nằm</a:t>
            </a:r>
            <a:r>
              <a:rPr lang="en-US" dirty="0"/>
              <a:t> </a:t>
            </a:r>
            <a:r>
              <a:rPr lang="en-US" dirty="0" err="1"/>
              <a:t>gần</a:t>
            </a:r>
            <a:r>
              <a:rPr lang="en-US" dirty="0"/>
              <a:t> </a:t>
            </a:r>
            <a:r>
              <a:rPr lang="en-US" dirty="0" err="1"/>
              <a:t>nhau</a:t>
            </a:r>
            <a:r>
              <a:rPr lang="en-US" dirty="0"/>
              <a:t>, </a:t>
            </a:r>
            <a:r>
              <a:rPr lang="en-US" dirty="0" err="1"/>
              <a:t>thuộc</a:t>
            </a:r>
            <a:r>
              <a:rPr lang="en-US" dirty="0"/>
              <a:t> </a:t>
            </a:r>
            <a:r>
              <a:rPr lang="en-US" dirty="0" err="1"/>
              <a:t>là</a:t>
            </a:r>
            <a:r>
              <a:rPr lang="en-US" dirty="0"/>
              <a:t> </a:t>
            </a:r>
            <a:r>
              <a:rPr lang="en-US" dirty="0" err="1"/>
              <a:t>Đồng</a:t>
            </a:r>
            <a:r>
              <a:rPr lang="en-US" dirty="0"/>
              <a:t> </a:t>
            </a:r>
            <a:r>
              <a:rPr lang="en-US" dirty="0" err="1"/>
              <a:t>Dương</a:t>
            </a:r>
            <a:r>
              <a:rPr lang="en-US" dirty="0"/>
              <a:t>.</a:t>
            </a:r>
          </a:p>
          <a:p>
            <a:r>
              <a:rPr lang="en-US" dirty="0" err="1"/>
              <a:t>Dic</a:t>
            </a:r>
            <a:r>
              <a:rPr lang="en-US" dirty="0"/>
              <a:t> </a:t>
            </a:r>
            <a:r>
              <a:rPr lang="en-US" dirty="0" err="1"/>
              <a:t>tích</a:t>
            </a:r>
            <a:r>
              <a:rPr lang="en-US" dirty="0"/>
              <a:t> </a:t>
            </a:r>
            <a:r>
              <a:rPr lang="en-US" dirty="0" err="1"/>
              <a:t>Quốc</a:t>
            </a:r>
            <a:r>
              <a:rPr lang="en-US" dirty="0"/>
              <a:t> </a:t>
            </a:r>
            <a:r>
              <a:rPr lang="en-US" dirty="0" err="1"/>
              <a:t>gia</a:t>
            </a:r>
            <a:r>
              <a:rPr lang="en-US" dirty="0"/>
              <a:t> </a:t>
            </a:r>
            <a:r>
              <a:rPr lang="en-US" dirty="0" err="1"/>
              <a:t>đặc</a:t>
            </a:r>
            <a:r>
              <a:rPr lang="en-US" dirty="0"/>
              <a:t> </a:t>
            </a:r>
            <a:r>
              <a:rPr lang="en-US" dirty="0" err="1"/>
              <a:t>biệt</a:t>
            </a:r>
            <a:r>
              <a:rPr lang="en-US" dirty="0"/>
              <a:t> (2019), </a:t>
            </a:r>
            <a:r>
              <a:rPr lang="en-US" dirty="0" err="1"/>
              <a:t>bị</a:t>
            </a:r>
            <a:r>
              <a:rPr lang="en-US" dirty="0"/>
              <a:t> </a:t>
            </a:r>
            <a:r>
              <a:rPr lang="en-US" dirty="0" err="1"/>
              <a:t>tàn</a:t>
            </a:r>
            <a:r>
              <a:rPr lang="en-US" dirty="0"/>
              <a:t> </a:t>
            </a:r>
            <a:r>
              <a:rPr lang="en-US" dirty="0" err="1"/>
              <a:t>phá</a:t>
            </a:r>
            <a:r>
              <a:rPr lang="en-US" dirty="0"/>
              <a:t> </a:t>
            </a:r>
            <a:r>
              <a:rPr lang="en-US" dirty="0" err="1"/>
              <a:t>bởi</a:t>
            </a:r>
            <a:r>
              <a:rPr lang="en-US" dirty="0"/>
              <a:t> </a:t>
            </a:r>
            <a:r>
              <a:rPr lang="en-US" dirty="0" err="1"/>
              <a:t>chiến</a:t>
            </a:r>
            <a:r>
              <a:rPr lang="en-US" dirty="0"/>
              <a:t> </a:t>
            </a:r>
            <a:r>
              <a:rPr lang="en-US" dirty="0" err="1"/>
              <a:t>tranh</a:t>
            </a:r>
            <a:r>
              <a:rPr lang="en-US" dirty="0"/>
              <a:t>. </a:t>
            </a:r>
            <a:r>
              <a:rPr lang="en-US" dirty="0" err="1"/>
              <a:t>Chỉ</a:t>
            </a:r>
            <a:r>
              <a:rPr lang="en-US" dirty="0"/>
              <a:t> </a:t>
            </a:r>
            <a:r>
              <a:rPr lang="en-US" dirty="0" err="1"/>
              <a:t>còn</a:t>
            </a:r>
            <a:r>
              <a:rPr lang="en-US" dirty="0"/>
              <a:t> </a:t>
            </a:r>
            <a:r>
              <a:rPr lang="en-US" dirty="0" err="1"/>
              <a:t>mảng</a:t>
            </a:r>
            <a:r>
              <a:rPr lang="en-US" dirty="0"/>
              <a:t> </a:t>
            </a:r>
            <a:r>
              <a:rPr lang="en-US" dirty="0" err="1"/>
              <a:t>tường</a:t>
            </a:r>
            <a:r>
              <a:rPr lang="en-US" dirty="0"/>
              <a:t> </a:t>
            </a:r>
            <a:r>
              <a:rPr lang="en-US" dirty="0" err="1"/>
              <a:t>được</a:t>
            </a:r>
            <a:r>
              <a:rPr lang="en-US" dirty="0"/>
              <a:t> </a:t>
            </a:r>
            <a:r>
              <a:rPr lang="en-US" dirty="0" err="1"/>
              <a:t>nhân</a:t>
            </a:r>
            <a:r>
              <a:rPr lang="en-US" dirty="0"/>
              <a:t> </a:t>
            </a:r>
            <a:r>
              <a:rPr lang="en-US" dirty="0" err="1"/>
              <a:t>dân</a:t>
            </a:r>
            <a:r>
              <a:rPr lang="en-US" dirty="0"/>
              <a:t> </a:t>
            </a:r>
            <a:r>
              <a:rPr lang="en-US" dirty="0" err="1"/>
              <a:t>gọi</a:t>
            </a:r>
            <a:r>
              <a:rPr lang="en-US" dirty="0"/>
              <a:t> </a:t>
            </a:r>
            <a:r>
              <a:rPr lang="en-US" dirty="0" err="1"/>
              <a:t>là</a:t>
            </a:r>
            <a:r>
              <a:rPr lang="en-US" dirty="0"/>
              <a:t> </a:t>
            </a:r>
            <a:r>
              <a:rPr lang="en-US" dirty="0" err="1"/>
              <a:t>Tháp</a:t>
            </a:r>
            <a:r>
              <a:rPr lang="en-US" dirty="0"/>
              <a:t> </a:t>
            </a:r>
            <a:r>
              <a:rPr lang="en-US" dirty="0" err="1"/>
              <a:t>Sáng</a:t>
            </a:r>
            <a:r>
              <a:rPr lang="en-US" dirty="0"/>
              <a:t>.</a:t>
            </a:r>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24</a:t>
            </a:fld>
            <a:endParaRPr lang="en-US"/>
          </a:p>
        </p:txBody>
      </p:sp>
    </p:spTree>
    <p:extLst>
      <p:ext uri="{BB962C8B-B14F-4D97-AF65-F5344CB8AC3E}">
        <p14:creationId xmlns:p14="http://schemas.microsoft.com/office/powerpoint/2010/main" val="3241154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Là</a:t>
            </a:r>
            <a:r>
              <a:rPr lang="en-US" dirty="0"/>
              <a:t> 1 </a:t>
            </a:r>
            <a:r>
              <a:rPr lang="en-US" dirty="0" err="1"/>
              <a:t>trong</a:t>
            </a:r>
            <a:r>
              <a:rPr lang="en-US" dirty="0"/>
              <a:t> </a:t>
            </a:r>
            <a:r>
              <a:rPr lang="en-US" dirty="0" err="1"/>
              <a:t>những</a:t>
            </a:r>
            <a:r>
              <a:rPr lang="en-US" dirty="0"/>
              <a:t> </a:t>
            </a:r>
            <a:r>
              <a:rPr lang="en-US" dirty="0" err="1"/>
              <a:t>bảo</a:t>
            </a:r>
            <a:r>
              <a:rPr lang="en-US" dirty="0"/>
              <a:t> </a:t>
            </a:r>
            <a:r>
              <a:rPr lang="en-US" dirty="0" err="1"/>
              <a:t>vật</a:t>
            </a:r>
            <a:r>
              <a:rPr lang="en-US" dirty="0"/>
              <a:t> </a:t>
            </a:r>
            <a:r>
              <a:rPr lang="en-US" dirty="0" err="1"/>
              <a:t>quốc</a:t>
            </a:r>
            <a:r>
              <a:rPr lang="en-US" dirty="0"/>
              <a:t> </a:t>
            </a:r>
            <a:r>
              <a:rPr lang="en-US" dirty="0" err="1"/>
              <a:t>gia</a:t>
            </a:r>
            <a:r>
              <a:rPr lang="en-US" dirty="0"/>
              <a:t>. </a:t>
            </a:r>
            <a:r>
              <a:rPr lang="en-US" dirty="0" err="1"/>
              <a:t>Chất</a:t>
            </a:r>
            <a:r>
              <a:rPr lang="en-US" dirty="0"/>
              <a:t> </a:t>
            </a:r>
            <a:r>
              <a:rPr lang="en-US" dirty="0" err="1"/>
              <a:t>liệu</a:t>
            </a:r>
            <a:r>
              <a:rPr lang="en-US" dirty="0"/>
              <a:t>: </a:t>
            </a:r>
            <a:r>
              <a:rPr lang="en-US" dirty="0" err="1"/>
              <a:t>đá</a:t>
            </a:r>
            <a:r>
              <a:rPr lang="en-US" dirty="0"/>
              <a:t> </a:t>
            </a:r>
            <a:r>
              <a:rPr lang="en-US" dirty="0" err="1"/>
              <a:t>sa</a:t>
            </a:r>
            <a:r>
              <a:rPr lang="en-US" dirty="0"/>
              <a:t> </a:t>
            </a:r>
            <a:r>
              <a:rPr lang="en-US" dirty="0" err="1"/>
              <a:t>thạch</a:t>
            </a:r>
            <a:r>
              <a:rPr lang="en-US" dirty="0"/>
              <a:t>, </a:t>
            </a:r>
            <a:r>
              <a:rPr lang="en-US" dirty="0" err="1"/>
              <a:t>Niên</a:t>
            </a:r>
            <a:r>
              <a:rPr lang="en-US" dirty="0"/>
              <a:t> </a:t>
            </a:r>
            <a:r>
              <a:rPr lang="en-US" dirty="0" err="1"/>
              <a:t>đại</a:t>
            </a:r>
            <a:r>
              <a:rPr lang="en-US" dirty="0"/>
              <a:t>: TK VII – VIII. </a:t>
            </a:r>
            <a:r>
              <a:rPr lang="en-US" dirty="0" err="1"/>
              <a:t>Kết</a:t>
            </a:r>
            <a:r>
              <a:rPr lang="en-US" dirty="0"/>
              <a:t> </a:t>
            </a:r>
            <a:r>
              <a:rPr lang="en-US" dirty="0" err="1"/>
              <a:t>cấu</a:t>
            </a:r>
            <a:r>
              <a:rPr lang="en-US" dirty="0"/>
              <a:t>: 2 </a:t>
            </a:r>
            <a:r>
              <a:rPr lang="en-US" dirty="0" err="1"/>
              <a:t>phần</a:t>
            </a:r>
            <a:r>
              <a:rPr lang="en-US" dirty="0"/>
              <a:t>. </a:t>
            </a:r>
            <a:r>
              <a:rPr lang="vi-VN" b="0" i="0" dirty="0">
                <a:solidFill>
                  <a:srgbClr val="050505"/>
                </a:solidFill>
                <a:effectLst/>
                <a:latin typeface="Segoe UI Historic" panose="020B0502040204020203" pitchFamily="34" charset="0"/>
              </a:rPr>
              <a:t>Phần bên trên gồm hai thớt tròn, được trang trí với những cánh hoa sen cách điệu trên và dưới đối xứng nhau.</a:t>
            </a:r>
            <a:endParaRPr lang="en-US" b="0" i="0" dirty="0">
              <a:solidFill>
                <a:srgbClr val="050505"/>
              </a:solidFill>
              <a:effectLst/>
              <a:latin typeface="Segoe UI Historic" panose="020B0502040204020203" pitchFamily="34" charset="0"/>
            </a:endParaRPr>
          </a:p>
          <a:p>
            <a:r>
              <a:rPr lang="vi-VN" b="0" i="0" dirty="0">
                <a:solidFill>
                  <a:srgbClr val="050505"/>
                </a:solidFill>
                <a:effectLst/>
                <a:latin typeface="Segoe UI Historic" panose="020B0502040204020203" pitchFamily="34" charset="0"/>
              </a:rPr>
              <a:t>Phần bên dưới là một đế thờ hình vuông gồm bốn mặt với vô số hình người được chạm khắc tinh xảo.</a:t>
            </a:r>
            <a:endParaRPr lang="en-US" b="0" i="0" dirty="0">
              <a:solidFill>
                <a:srgbClr val="050505"/>
              </a:solidFill>
              <a:effectLst/>
              <a:latin typeface="Segoe UI Historic" panose="020B0502040204020203" pitchFamily="34" charset="0"/>
            </a:endParaRPr>
          </a:p>
          <a:p>
            <a:r>
              <a:rPr lang="vi-VN" b="0" i="0" dirty="0">
                <a:solidFill>
                  <a:srgbClr val="050505"/>
                </a:solidFill>
                <a:effectLst/>
                <a:latin typeface="Segoe UI Historic" panose="020B0502040204020203" pitchFamily="34" charset="0"/>
              </a:rPr>
              <a:t>Từ những hình tượng nhân vật </a:t>
            </a:r>
            <a:r>
              <a:rPr lang="vi-VN" b="0" i="0" dirty="0" err="1">
                <a:solidFill>
                  <a:srgbClr val="050505"/>
                </a:solidFill>
                <a:effectLst/>
                <a:latin typeface="Segoe UI Historic" panose="020B0502040204020203" pitchFamily="34" charset="0"/>
              </a:rPr>
              <a:t>đuợc</a:t>
            </a:r>
            <a:r>
              <a:rPr lang="vi-VN" b="0" i="0" dirty="0">
                <a:solidFill>
                  <a:srgbClr val="050505"/>
                </a:solidFill>
                <a:effectLst/>
                <a:latin typeface="Segoe UI Historic" panose="020B0502040204020203" pitchFamily="34" charset="0"/>
              </a:rPr>
              <a:t> điêu khắc chạm trổ rất trau chuốt , đều đặn đặc biệt là hình ảnh mười một vũ nữ </a:t>
            </a:r>
            <a:r>
              <a:rPr lang="vi-VN" b="0" i="0" dirty="0" err="1">
                <a:solidFill>
                  <a:srgbClr val="050505"/>
                </a:solidFill>
                <a:effectLst/>
                <a:latin typeface="Segoe UI Historic" panose="020B0502040204020203" pitchFamily="34" charset="0"/>
              </a:rPr>
              <a:t>Apsara</a:t>
            </a:r>
            <a:r>
              <a:rPr lang="vi-VN" b="0" i="0" dirty="0">
                <a:solidFill>
                  <a:srgbClr val="050505"/>
                </a:solidFill>
                <a:effectLst/>
                <a:latin typeface="Segoe UI Historic" panose="020B0502040204020203" pitchFamily="34" charset="0"/>
              </a:rPr>
              <a:t> nhảy múa vô cùng mềm mại, uyển chuyển, gợi cảm đến những kiểu trang phục, trang sức, kiểu tóc được thể hiện rất tỉ mỉ, tác phẩm hoàn toàn xứng đáng là một trong những kiệt tác nghệ thuật điêu khắc Chăm</a:t>
            </a:r>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25</a:t>
            </a:fld>
            <a:endParaRPr lang="en-US"/>
          </a:p>
        </p:txBody>
      </p:sp>
    </p:spTree>
    <p:extLst>
      <p:ext uri="{BB962C8B-B14F-4D97-AF65-F5344CB8AC3E}">
        <p14:creationId xmlns:p14="http://schemas.microsoft.com/office/powerpoint/2010/main" val="1582178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Chạm</a:t>
            </a:r>
            <a:r>
              <a:rPr lang="en-US" dirty="0"/>
              <a:t> </a:t>
            </a:r>
            <a:r>
              <a:rPr lang="en-US" dirty="0" err="1"/>
              <a:t>khắc</a:t>
            </a:r>
            <a:r>
              <a:rPr lang="en-US" dirty="0"/>
              <a:t> </a:t>
            </a:r>
            <a:r>
              <a:rPr lang="en-US" dirty="0" err="1"/>
              <a:t>hình</a:t>
            </a:r>
            <a:r>
              <a:rPr lang="en-US" dirty="0"/>
              <a:t> </a:t>
            </a:r>
            <a:r>
              <a:rPr lang="en-US" dirty="0" err="1"/>
              <a:t>nhân</a:t>
            </a:r>
            <a:r>
              <a:rPr lang="en-US" dirty="0"/>
              <a:t> </a:t>
            </a:r>
            <a:r>
              <a:rPr lang="en-US" dirty="0" err="1"/>
              <a:t>vật</a:t>
            </a:r>
            <a:r>
              <a:rPr lang="en-US" dirty="0"/>
              <a:t> (</a:t>
            </a:r>
            <a:r>
              <a:rPr lang="en-US" dirty="0" err="1"/>
              <a:t>vũ</a:t>
            </a:r>
            <a:r>
              <a:rPr lang="en-US" dirty="0"/>
              <a:t> </a:t>
            </a:r>
            <a:r>
              <a:rPr lang="en-US" dirty="0" err="1"/>
              <a:t>nữ</a:t>
            </a:r>
            <a:r>
              <a:rPr lang="en-US" dirty="0"/>
              <a:t>) </a:t>
            </a:r>
            <a:r>
              <a:rPr lang="en-US" dirty="0" err="1"/>
              <a:t>trong</a:t>
            </a:r>
            <a:r>
              <a:rPr lang="en-US" dirty="0"/>
              <a:t> </a:t>
            </a:r>
            <a:r>
              <a:rPr lang="en-US" dirty="0" err="1"/>
              <a:t>tư</a:t>
            </a:r>
            <a:r>
              <a:rPr lang="en-US" dirty="0"/>
              <a:t> </a:t>
            </a:r>
            <a:r>
              <a:rPr lang="en-US" dirty="0" err="1"/>
              <a:t>thế</a:t>
            </a:r>
            <a:r>
              <a:rPr lang="en-US" dirty="0"/>
              <a:t> </a:t>
            </a:r>
            <a:r>
              <a:rPr lang="en-US" dirty="0" err="1"/>
              <a:t>múa</a:t>
            </a:r>
            <a:r>
              <a:rPr lang="en-US" dirty="0"/>
              <a:t>.</a:t>
            </a:r>
          </a:p>
          <a:p>
            <a:r>
              <a:rPr lang="en-US" dirty="0" err="1"/>
              <a:t>Trà</a:t>
            </a:r>
            <a:r>
              <a:rPr lang="en-US" dirty="0"/>
              <a:t> </a:t>
            </a:r>
            <a:r>
              <a:rPr lang="en-US" dirty="0" err="1"/>
              <a:t>Kiệu</a:t>
            </a:r>
            <a:r>
              <a:rPr lang="en-US" dirty="0"/>
              <a:t>, 1 </a:t>
            </a:r>
            <a:r>
              <a:rPr lang="en-US" dirty="0" err="1"/>
              <a:t>làng</a:t>
            </a:r>
            <a:r>
              <a:rPr lang="en-US" dirty="0"/>
              <a:t> </a:t>
            </a:r>
            <a:r>
              <a:rPr lang="en-US" dirty="0" err="1"/>
              <a:t>thuộc</a:t>
            </a:r>
            <a:r>
              <a:rPr lang="en-US" dirty="0"/>
              <a:t> </a:t>
            </a:r>
            <a:r>
              <a:rPr lang="en-US" dirty="0" err="1"/>
              <a:t>xã</a:t>
            </a:r>
            <a:r>
              <a:rPr lang="en-US" dirty="0"/>
              <a:t> Duy </a:t>
            </a:r>
            <a:r>
              <a:rPr lang="en-US" dirty="0" err="1"/>
              <a:t>Sơn</a:t>
            </a:r>
            <a:r>
              <a:rPr lang="en-US" dirty="0"/>
              <a:t> – Duy </a:t>
            </a:r>
            <a:r>
              <a:rPr lang="en-US" dirty="0" err="1"/>
              <a:t>Xuyên</a:t>
            </a:r>
            <a:r>
              <a:rPr lang="en-US" dirty="0"/>
              <a:t> – </a:t>
            </a:r>
            <a:r>
              <a:rPr lang="en-US" dirty="0" err="1"/>
              <a:t>Quảng</a:t>
            </a:r>
            <a:r>
              <a:rPr lang="en-US" dirty="0"/>
              <a:t> Nam</a:t>
            </a:r>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26</a:t>
            </a:fld>
            <a:endParaRPr lang="en-US"/>
          </a:p>
        </p:txBody>
      </p:sp>
    </p:spTree>
    <p:extLst>
      <p:ext uri="{BB962C8B-B14F-4D97-AF65-F5344CB8AC3E}">
        <p14:creationId xmlns:p14="http://schemas.microsoft.com/office/powerpoint/2010/main" val="1673395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Lễ</a:t>
            </a:r>
            <a:r>
              <a:rPr lang="en-US" dirty="0"/>
              <a:t> </a:t>
            </a:r>
            <a:r>
              <a:rPr lang="en-US" dirty="0" err="1"/>
              <a:t>hội</a:t>
            </a:r>
            <a:r>
              <a:rPr lang="en-US" dirty="0"/>
              <a:t> Ka-</a:t>
            </a:r>
            <a:r>
              <a:rPr lang="en-US" dirty="0" err="1"/>
              <a:t>tê</a:t>
            </a:r>
            <a:r>
              <a:rPr lang="en-US" dirty="0"/>
              <a:t> (Bình </a:t>
            </a:r>
            <a:r>
              <a:rPr lang="en-US" dirty="0" err="1"/>
              <a:t>Thuận</a:t>
            </a:r>
            <a:r>
              <a:rPr lang="en-US" dirty="0"/>
              <a:t>)</a:t>
            </a:r>
            <a:r>
              <a:rPr lang="en-US" dirty="0" err="1"/>
              <a:t>lễ</a:t>
            </a:r>
            <a:r>
              <a:rPr lang="en-US" dirty="0"/>
              <a:t> </a:t>
            </a:r>
            <a:r>
              <a:rPr lang="en-US" dirty="0" err="1"/>
              <a:t>hội</a:t>
            </a:r>
            <a:r>
              <a:rPr lang="en-US" dirty="0"/>
              <a:t> </a:t>
            </a:r>
            <a:r>
              <a:rPr lang="en-US" dirty="0" err="1"/>
              <a:t>dân</a:t>
            </a:r>
            <a:r>
              <a:rPr lang="en-US" dirty="0"/>
              <a:t> </a:t>
            </a:r>
            <a:r>
              <a:rPr lang="en-US" dirty="0" err="1"/>
              <a:t>gian</a:t>
            </a:r>
            <a:r>
              <a:rPr lang="en-US" dirty="0"/>
              <a:t> </a:t>
            </a:r>
            <a:r>
              <a:rPr lang="en-US" dirty="0" err="1"/>
              <a:t>đặc</a:t>
            </a:r>
            <a:r>
              <a:rPr lang="en-US" dirty="0"/>
              <a:t> </a:t>
            </a:r>
            <a:r>
              <a:rPr lang="en-US" dirty="0" err="1"/>
              <a:t>sắc</a:t>
            </a:r>
            <a:r>
              <a:rPr lang="en-US" dirty="0"/>
              <a:t> </a:t>
            </a:r>
            <a:r>
              <a:rPr lang="en-US" dirty="0" err="1"/>
              <a:t>nhất</a:t>
            </a:r>
            <a:r>
              <a:rPr lang="en-US" dirty="0"/>
              <a:t> </a:t>
            </a:r>
            <a:r>
              <a:rPr lang="en-US" dirty="0" err="1"/>
              <a:t>của</a:t>
            </a:r>
            <a:r>
              <a:rPr lang="en-US" dirty="0"/>
              <a:t> </a:t>
            </a:r>
            <a:r>
              <a:rPr lang="en-US" dirty="0" err="1"/>
              <a:t>dân</a:t>
            </a:r>
            <a:r>
              <a:rPr lang="en-US" dirty="0"/>
              <a:t> </a:t>
            </a:r>
            <a:r>
              <a:rPr lang="en-US" dirty="0" err="1"/>
              <a:t>tộc</a:t>
            </a:r>
            <a:r>
              <a:rPr lang="en-US" dirty="0"/>
              <a:t> </a:t>
            </a:r>
            <a:r>
              <a:rPr lang="en-US" dirty="0" err="1"/>
              <a:t>Chăm</a:t>
            </a:r>
            <a:r>
              <a:rPr lang="en-US" dirty="0"/>
              <a:t>. </a:t>
            </a:r>
            <a:r>
              <a:rPr lang="en-US" dirty="0" err="1"/>
              <a:t>Người</a:t>
            </a:r>
            <a:r>
              <a:rPr lang="en-US" dirty="0"/>
              <a:t> </a:t>
            </a:r>
            <a:r>
              <a:rPr lang="en-US" dirty="0" err="1"/>
              <a:t>Chăm</a:t>
            </a:r>
            <a:r>
              <a:rPr lang="en-US" dirty="0"/>
              <a:t> </a:t>
            </a:r>
            <a:r>
              <a:rPr lang="en-US" dirty="0" err="1"/>
              <a:t>dâng</a:t>
            </a:r>
            <a:r>
              <a:rPr lang="en-US" dirty="0"/>
              <a:t> </a:t>
            </a:r>
            <a:r>
              <a:rPr lang="en-US" dirty="0" err="1"/>
              <a:t>các</a:t>
            </a:r>
            <a:r>
              <a:rPr lang="en-US" dirty="0"/>
              <a:t> </a:t>
            </a:r>
            <a:r>
              <a:rPr lang="en-US" dirty="0" err="1"/>
              <a:t>lễ</a:t>
            </a:r>
            <a:r>
              <a:rPr lang="en-US" dirty="0"/>
              <a:t> </a:t>
            </a:r>
            <a:r>
              <a:rPr lang="en-US" dirty="0" err="1"/>
              <a:t>vật</a:t>
            </a:r>
            <a:r>
              <a:rPr lang="en-US" dirty="0"/>
              <a:t> </a:t>
            </a:r>
            <a:r>
              <a:rPr lang="en-US" dirty="0" err="1"/>
              <a:t>lên</a:t>
            </a:r>
            <a:r>
              <a:rPr lang="en-US" dirty="0"/>
              <a:t> </a:t>
            </a:r>
            <a:r>
              <a:rPr lang="en-US" dirty="0" err="1"/>
              <a:t>các</a:t>
            </a:r>
            <a:r>
              <a:rPr lang="en-US" dirty="0"/>
              <a:t> </a:t>
            </a:r>
            <a:r>
              <a:rPr lang="en-US" dirty="0" err="1"/>
              <a:t>vị</a:t>
            </a:r>
            <a:r>
              <a:rPr lang="en-US" dirty="0"/>
              <a:t> </a:t>
            </a:r>
            <a:r>
              <a:rPr lang="en-US" dirty="0" err="1"/>
              <a:t>thần</a:t>
            </a:r>
            <a:r>
              <a:rPr lang="en-US" dirty="0"/>
              <a:t> </a:t>
            </a:r>
            <a:r>
              <a:rPr lang="en-US" dirty="0" err="1"/>
              <a:t>và</a:t>
            </a:r>
            <a:r>
              <a:rPr lang="en-US" dirty="0"/>
              <a:t> </a:t>
            </a:r>
            <a:r>
              <a:rPr lang="en-US" dirty="0" err="1"/>
              <a:t>tưởng</a:t>
            </a:r>
            <a:r>
              <a:rPr lang="en-US" dirty="0"/>
              <a:t> </a:t>
            </a:r>
            <a:r>
              <a:rPr lang="en-US" dirty="0" err="1"/>
              <a:t>nhớ</a:t>
            </a:r>
            <a:r>
              <a:rPr lang="en-US" dirty="0"/>
              <a:t> </a:t>
            </a:r>
            <a:r>
              <a:rPr lang="en-US" dirty="0" err="1"/>
              <a:t>tổ</a:t>
            </a:r>
            <a:r>
              <a:rPr lang="en-US" dirty="0"/>
              <a:t> </a:t>
            </a:r>
            <a:r>
              <a:rPr lang="en-US" dirty="0" err="1"/>
              <a:t>tiên</a:t>
            </a:r>
            <a:r>
              <a:rPr lang="en-US" dirty="0"/>
              <a:t> </a:t>
            </a:r>
            <a:r>
              <a:rPr lang="en-US" dirty="0" err="1"/>
              <a:t>của</a:t>
            </a:r>
            <a:r>
              <a:rPr lang="en-US" dirty="0"/>
              <a:t> </a:t>
            </a:r>
            <a:r>
              <a:rPr lang="en-US" dirty="0" err="1"/>
              <a:t>mình</a:t>
            </a:r>
            <a:r>
              <a:rPr lang="en-US" dirty="0"/>
              <a:t>.</a:t>
            </a:r>
          </a:p>
          <a:p>
            <a:r>
              <a:rPr lang="en-US" dirty="0"/>
              <a:t> </a:t>
            </a:r>
            <a:r>
              <a:rPr lang="vi-VN" b="0" i="0" dirty="0">
                <a:solidFill>
                  <a:srgbClr val="000000"/>
                </a:solidFill>
                <a:effectLst/>
                <a:latin typeface="Roboto" panose="02000000000000000000" pitchFamily="2" charset="0"/>
              </a:rPr>
              <a:t>Những nghi thức truyền thống trong phần Lễ như mở cửa tháp, tắm bệ thờ </a:t>
            </a:r>
            <a:r>
              <a:rPr lang="vi-VN" b="0" i="0" dirty="0" err="1">
                <a:solidFill>
                  <a:srgbClr val="000000"/>
                </a:solidFill>
                <a:effectLst/>
                <a:latin typeface="Roboto" panose="02000000000000000000" pitchFamily="2" charset="0"/>
              </a:rPr>
              <a:t>Linga-Yoni</a:t>
            </a:r>
            <a:r>
              <a:rPr lang="vi-VN" b="0" i="0" dirty="0">
                <a:solidFill>
                  <a:srgbClr val="000000"/>
                </a:solidFill>
                <a:effectLst/>
                <a:latin typeface="Roboto" panose="02000000000000000000" pitchFamily="2" charset="0"/>
              </a:rPr>
              <a:t>, cúng chính… </a:t>
            </a:r>
            <a:r>
              <a:rPr lang="en-US" b="0" i="0" dirty="0">
                <a:solidFill>
                  <a:srgbClr val="000000"/>
                </a:solidFill>
                <a:effectLst/>
                <a:latin typeface="Roboto" panose="02000000000000000000" pitchFamily="2" charset="0"/>
              </a:rPr>
              <a:t>P</a:t>
            </a:r>
            <a:r>
              <a:rPr lang="vi-VN" b="0" i="0" dirty="0" err="1">
                <a:solidFill>
                  <a:srgbClr val="000000"/>
                </a:solidFill>
                <a:effectLst/>
                <a:latin typeface="Roboto" panose="02000000000000000000" pitchFamily="2" charset="0"/>
              </a:rPr>
              <a:t>hần</a:t>
            </a:r>
            <a:r>
              <a:rPr lang="vi-VN" b="0" i="0" dirty="0">
                <a:solidFill>
                  <a:srgbClr val="000000"/>
                </a:solidFill>
                <a:effectLst/>
                <a:latin typeface="Roboto" panose="02000000000000000000" pitchFamily="2" charset="0"/>
              </a:rPr>
              <a:t> Hội với những trình diễn nghề dệt thổ cẩm, nghề nặn gốm bằng phương pháp thủ công và các trò chơi dân gian mang đậm sắc thái truyền thống của đồng bào Chăm như: thi đội nước, đánh trống Ghi năng, thi làm bánh Gừng</a:t>
            </a:r>
            <a:r>
              <a:rPr lang="en-US" b="0" i="0" dirty="0">
                <a:solidFill>
                  <a:srgbClr val="000000"/>
                </a:solidFill>
                <a:effectLst/>
                <a:latin typeface="Roboto" panose="02000000000000000000" pitchFamily="2" charset="0"/>
              </a:rPr>
              <a:t>.</a:t>
            </a:r>
          </a:p>
          <a:p>
            <a:r>
              <a:rPr lang="vi-VN" b="0" i="0" dirty="0">
                <a:solidFill>
                  <a:srgbClr val="000000"/>
                </a:solidFill>
                <a:effectLst/>
                <a:latin typeface="Roboto" panose="02000000000000000000" pitchFamily="2" charset="0"/>
              </a:rPr>
              <a:t>không khí tại các làng, thôn, xóm của người Chăm rất rộn rã. Nhà </a:t>
            </a:r>
            <a:r>
              <a:rPr lang="vi-VN" b="0" i="0" dirty="0" err="1">
                <a:solidFill>
                  <a:srgbClr val="000000"/>
                </a:solidFill>
                <a:effectLst/>
                <a:latin typeface="Roboto" panose="02000000000000000000" pitchFamily="2" charset="0"/>
              </a:rPr>
              <a:t>nhà</a:t>
            </a:r>
            <a:r>
              <a:rPr lang="vi-VN" b="0" i="0" dirty="0">
                <a:solidFill>
                  <a:srgbClr val="000000"/>
                </a:solidFill>
                <a:effectLst/>
                <a:latin typeface="Roboto" panose="02000000000000000000" pitchFamily="2" charset="0"/>
              </a:rPr>
              <a:t> sửa soạn tươm tất để đón Tết </a:t>
            </a:r>
            <a:r>
              <a:rPr lang="vi-VN" b="0" i="0" dirty="0" err="1">
                <a:solidFill>
                  <a:srgbClr val="000000"/>
                </a:solidFill>
                <a:effectLst/>
                <a:latin typeface="Roboto" panose="02000000000000000000" pitchFamily="2" charset="0"/>
              </a:rPr>
              <a:t>Katê</a:t>
            </a:r>
            <a:r>
              <a:rPr lang="vi-VN" b="0" i="0" dirty="0">
                <a:solidFill>
                  <a:srgbClr val="000000"/>
                </a:solidFill>
                <a:effectLst/>
                <a:latin typeface="Roboto" panose="02000000000000000000" pitchFamily="2" charset="0"/>
              </a:rPr>
              <a:t>, khắp thôn xóm nhộn nhịp với các trò chơi dân gian, giao lưu thể thao, văn nghệ</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Mọi</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thành</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viên</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gia</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đình</a:t>
            </a:r>
            <a:r>
              <a:rPr lang="en-US" b="0" i="0" dirty="0">
                <a:solidFill>
                  <a:srgbClr val="000000"/>
                </a:solidFill>
                <a:effectLst/>
                <a:latin typeface="Roboto" panose="02000000000000000000" pitchFamily="2" charset="0"/>
              </a:rPr>
              <a:t> quay </a:t>
            </a:r>
            <a:r>
              <a:rPr lang="en-US" b="0" i="0" dirty="0" err="1">
                <a:solidFill>
                  <a:srgbClr val="000000"/>
                </a:solidFill>
                <a:effectLst/>
                <a:latin typeface="Roboto" panose="02000000000000000000" pitchFamily="2" charset="0"/>
              </a:rPr>
              <a:t>quần</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cầu</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mong</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tổ</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tiên</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phù</a:t>
            </a:r>
            <a:r>
              <a:rPr lang="en-US" b="0" i="0" dirty="0">
                <a:solidFill>
                  <a:srgbClr val="000000"/>
                </a:solidFill>
                <a:effectLst/>
                <a:latin typeface="Roboto" panose="02000000000000000000" pitchFamily="2" charset="0"/>
              </a:rPr>
              <a:t> </a:t>
            </a:r>
            <a:r>
              <a:rPr lang="en-US" b="0" i="0" dirty="0" err="1">
                <a:solidFill>
                  <a:srgbClr val="000000"/>
                </a:solidFill>
                <a:effectLst/>
                <a:latin typeface="Roboto" panose="02000000000000000000" pitchFamily="2" charset="0"/>
              </a:rPr>
              <a:t>hộ</a:t>
            </a:r>
            <a:r>
              <a:rPr lang="en-US" b="0" i="0" dirty="0">
                <a:solidFill>
                  <a:srgbClr val="000000"/>
                </a:solidFill>
                <a:effectLst/>
                <a:latin typeface="Roboto" panose="02000000000000000000" pitchFamily="2" charset="0"/>
              </a:rPr>
              <a:t>.</a:t>
            </a:r>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27</a:t>
            </a:fld>
            <a:endParaRPr lang="en-US"/>
          </a:p>
        </p:txBody>
      </p:sp>
    </p:spTree>
    <p:extLst>
      <p:ext uri="{BB962C8B-B14F-4D97-AF65-F5344CB8AC3E}">
        <p14:creationId xmlns:p14="http://schemas.microsoft.com/office/powerpoint/2010/main" val="1187421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Là</a:t>
            </a:r>
            <a:r>
              <a:rPr lang="en-US" dirty="0"/>
              <a:t> 1 </a:t>
            </a:r>
            <a:r>
              <a:rPr lang="en-US" dirty="0" err="1"/>
              <a:t>trong</a:t>
            </a:r>
            <a:r>
              <a:rPr lang="en-US" dirty="0"/>
              <a:t> </a:t>
            </a:r>
            <a:r>
              <a:rPr lang="en-US" dirty="0" err="1"/>
              <a:t>những</a:t>
            </a:r>
            <a:r>
              <a:rPr lang="en-US" dirty="0"/>
              <a:t> </a:t>
            </a:r>
            <a:r>
              <a:rPr lang="en-US" dirty="0" err="1"/>
              <a:t>bảo</a:t>
            </a:r>
            <a:r>
              <a:rPr lang="en-US" dirty="0"/>
              <a:t> </a:t>
            </a:r>
            <a:r>
              <a:rPr lang="en-US" dirty="0" err="1"/>
              <a:t>vật</a:t>
            </a:r>
            <a:r>
              <a:rPr lang="en-US" dirty="0"/>
              <a:t> </a:t>
            </a:r>
            <a:r>
              <a:rPr lang="en-US" dirty="0" err="1"/>
              <a:t>quốc</a:t>
            </a:r>
            <a:r>
              <a:rPr lang="en-US" dirty="0"/>
              <a:t> </a:t>
            </a:r>
            <a:r>
              <a:rPr lang="en-US" dirty="0" err="1"/>
              <a:t>gia</a:t>
            </a:r>
            <a:r>
              <a:rPr lang="en-US" dirty="0"/>
              <a:t>. </a:t>
            </a:r>
            <a:r>
              <a:rPr lang="en-US" dirty="0" err="1"/>
              <a:t>Chất</a:t>
            </a:r>
            <a:r>
              <a:rPr lang="en-US" dirty="0"/>
              <a:t> </a:t>
            </a:r>
            <a:r>
              <a:rPr lang="en-US" dirty="0" err="1"/>
              <a:t>liệu</a:t>
            </a:r>
            <a:r>
              <a:rPr lang="en-US" dirty="0"/>
              <a:t>: </a:t>
            </a:r>
            <a:r>
              <a:rPr lang="en-US" dirty="0" err="1"/>
              <a:t>đá</a:t>
            </a:r>
            <a:r>
              <a:rPr lang="en-US" dirty="0"/>
              <a:t> </a:t>
            </a:r>
            <a:r>
              <a:rPr lang="en-US" dirty="0" err="1"/>
              <a:t>sa</a:t>
            </a:r>
            <a:r>
              <a:rPr lang="en-US" dirty="0"/>
              <a:t> </a:t>
            </a:r>
            <a:r>
              <a:rPr lang="en-US" dirty="0" err="1"/>
              <a:t>thạch</a:t>
            </a:r>
            <a:r>
              <a:rPr lang="en-US" dirty="0"/>
              <a:t>, </a:t>
            </a:r>
            <a:r>
              <a:rPr lang="en-US" dirty="0" err="1"/>
              <a:t>Niên</a:t>
            </a:r>
            <a:r>
              <a:rPr lang="en-US" dirty="0"/>
              <a:t> </a:t>
            </a:r>
            <a:r>
              <a:rPr lang="en-US" dirty="0" err="1"/>
              <a:t>đại</a:t>
            </a:r>
            <a:r>
              <a:rPr lang="en-US" dirty="0"/>
              <a:t>: TK VII – VIII. </a:t>
            </a:r>
            <a:r>
              <a:rPr lang="en-US" dirty="0" err="1"/>
              <a:t>Kết</a:t>
            </a:r>
            <a:r>
              <a:rPr lang="en-US" dirty="0"/>
              <a:t> </a:t>
            </a:r>
            <a:r>
              <a:rPr lang="en-US" dirty="0" err="1"/>
              <a:t>cấu</a:t>
            </a:r>
            <a:r>
              <a:rPr lang="en-US" dirty="0"/>
              <a:t>: 2 </a:t>
            </a:r>
            <a:r>
              <a:rPr lang="en-US" dirty="0" err="1"/>
              <a:t>phần</a:t>
            </a:r>
            <a:r>
              <a:rPr lang="en-US" dirty="0"/>
              <a:t>. </a:t>
            </a:r>
            <a:r>
              <a:rPr lang="vi-VN" b="0" i="0" dirty="0">
                <a:solidFill>
                  <a:srgbClr val="050505"/>
                </a:solidFill>
                <a:effectLst/>
                <a:latin typeface="Segoe UI Historic" panose="020B0502040204020203" pitchFamily="34" charset="0"/>
              </a:rPr>
              <a:t>Phần bên trên gồm hai thớt tròn, được trang trí với những cánh hoa sen cách điệu trên và dưới đối xứng nhau.</a:t>
            </a:r>
            <a:endParaRPr lang="en-US" b="0" i="0" dirty="0">
              <a:solidFill>
                <a:srgbClr val="050505"/>
              </a:solidFill>
              <a:effectLst/>
              <a:latin typeface="Segoe UI Historic" panose="020B0502040204020203" pitchFamily="34" charset="0"/>
            </a:endParaRPr>
          </a:p>
          <a:p>
            <a:r>
              <a:rPr lang="vi-VN" b="0" i="0" dirty="0">
                <a:solidFill>
                  <a:srgbClr val="050505"/>
                </a:solidFill>
                <a:effectLst/>
                <a:latin typeface="Segoe UI Historic" panose="020B0502040204020203" pitchFamily="34" charset="0"/>
              </a:rPr>
              <a:t>Phần bên dưới là một đế thờ hình vuông gồm bốn mặt với vô số hình người được chạm khắc tinh xảo.</a:t>
            </a:r>
            <a:endParaRPr lang="en-US" b="0" i="0" dirty="0">
              <a:solidFill>
                <a:srgbClr val="050505"/>
              </a:solidFill>
              <a:effectLst/>
              <a:latin typeface="Segoe UI Historic" panose="020B0502040204020203" pitchFamily="34" charset="0"/>
            </a:endParaRPr>
          </a:p>
          <a:p>
            <a:r>
              <a:rPr lang="vi-VN" b="0" i="0" dirty="0">
                <a:solidFill>
                  <a:srgbClr val="050505"/>
                </a:solidFill>
                <a:effectLst/>
                <a:latin typeface="Segoe UI Historic" panose="020B0502040204020203" pitchFamily="34" charset="0"/>
              </a:rPr>
              <a:t>Từ những hình tượng nhân vật </a:t>
            </a:r>
            <a:r>
              <a:rPr lang="vi-VN" b="0" i="0" dirty="0" err="1">
                <a:solidFill>
                  <a:srgbClr val="050505"/>
                </a:solidFill>
                <a:effectLst/>
                <a:latin typeface="Segoe UI Historic" panose="020B0502040204020203" pitchFamily="34" charset="0"/>
              </a:rPr>
              <a:t>đuợc</a:t>
            </a:r>
            <a:r>
              <a:rPr lang="vi-VN" b="0" i="0" dirty="0">
                <a:solidFill>
                  <a:srgbClr val="050505"/>
                </a:solidFill>
                <a:effectLst/>
                <a:latin typeface="Segoe UI Historic" panose="020B0502040204020203" pitchFamily="34" charset="0"/>
              </a:rPr>
              <a:t> điêu khắc chạm trổ rất trau chuốt , đều đặn đặc biệt là hình ảnh mười một vũ nữ </a:t>
            </a:r>
            <a:r>
              <a:rPr lang="vi-VN" b="0" i="0" dirty="0" err="1">
                <a:solidFill>
                  <a:srgbClr val="050505"/>
                </a:solidFill>
                <a:effectLst/>
                <a:latin typeface="Segoe UI Historic" panose="020B0502040204020203" pitchFamily="34" charset="0"/>
              </a:rPr>
              <a:t>Apsara</a:t>
            </a:r>
            <a:r>
              <a:rPr lang="vi-VN" b="0" i="0" dirty="0">
                <a:solidFill>
                  <a:srgbClr val="050505"/>
                </a:solidFill>
                <a:effectLst/>
                <a:latin typeface="Segoe UI Historic" panose="020B0502040204020203" pitchFamily="34" charset="0"/>
              </a:rPr>
              <a:t> nhảy múa vô cùng mềm mại, uyển chuyển, gợi cảm đến những kiểu trang phục, trang sức, kiểu tóc được thể hiện rất tỉ mỉ, tác phẩm hoàn toàn xứng đáng là một trong những kiệt tác nghệ thuật điêu khắc Chăm</a:t>
            </a:r>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37</a:t>
            </a:fld>
            <a:endParaRPr lang="en-US"/>
          </a:p>
        </p:txBody>
      </p:sp>
    </p:spTree>
    <p:extLst>
      <p:ext uri="{BB962C8B-B14F-4D97-AF65-F5344CB8AC3E}">
        <p14:creationId xmlns:p14="http://schemas.microsoft.com/office/powerpoint/2010/main" val="353825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3</a:t>
            </a:fld>
            <a:endParaRPr lang="en-US"/>
          </a:p>
        </p:txBody>
      </p:sp>
    </p:spTree>
    <p:extLst>
      <p:ext uri="{BB962C8B-B14F-4D97-AF65-F5344CB8AC3E}">
        <p14:creationId xmlns:p14="http://schemas.microsoft.com/office/powerpoint/2010/main" val="253121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0" i="0" dirty="0" err="1">
                <a:solidFill>
                  <a:srgbClr val="1F1F1F"/>
                </a:solidFill>
                <a:effectLst/>
                <a:latin typeface="Google Sans"/>
              </a:rPr>
              <a:t>Lãnh</a:t>
            </a:r>
            <a:r>
              <a:rPr lang="en-US" b="0" i="0" dirty="0">
                <a:solidFill>
                  <a:srgbClr val="1F1F1F"/>
                </a:solidFill>
                <a:effectLst/>
                <a:latin typeface="Google Sans"/>
              </a:rPr>
              <a:t> </a:t>
            </a:r>
            <a:r>
              <a:rPr lang="en-US" b="0" i="0" dirty="0" err="1">
                <a:solidFill>
                  <a:srgbClr val="1F1F1F"/>
                </a:solidFill>
                <a:effectLst/>
                <a:latin typeface="Google Sans"/>
              </a:rPr>
              <a:t>thổ</a:t>
            </a:r>
            <a:r>
              <a:rPr lang="en-US" b="0" i="0" dirty="0">
                <a:solidFill>
                  <a:srgbClr val="1F1F1F"/>
                </a:solidFill>
                <a:effectLst/>
                <a:latin typeface="Google Sans"/>
              </a:rPr>
              <a:t> </a:t>
            </a:r>
            <a:r>
              <a:rPr lang="en-US" b="0" i="0" dirty="0" err="1">
                <a:solidFill>
                  <a:srgbClr val="1F1F1F"/>
                </a:solidFill>
                <a:effectLst/>
                <a:latin typeface="Google Sans"/>
              </a:rPr>
              <a:t>Chăm</a:t>
            </a:r>
            <a:r>
              <a:rPr lang="en-US" b="0" i="0" dirty="0">
                <a:solidFill>
                  <a:srgbClr val="1F1F1F"/>
                </a:solidFill>
                <a:effectLst/>
                <a:latin typeface="Google Sans"/>
              </a:rPr>
              <a:t> Pa ban </a:t>
            </a:r>
            <a:r>
              <a:rPr lang="en-US" b="0" i="0" dirty="0" err="1">
                <a:solidFill>
                  <a:srgbClr val="1F1F1F"/>
                </a:solidFill>
                <a:effectLst/>
                <a:latin typeface="Google Sans"/>
              </a:rPr>
              <a:t>đầu</a:t>
            </a:r>
            <a:r>
              <a:rPr lang="en-US" b="0" i="0" dirty="0">
                <a:solidFill>
                  <a:srgbClr val="1F1F1F"/>
                </a:solidFill>
                <a:effectLst/>
                <a:latin typeface="Google Sans"/>
              </a:rPr>
              <a:t> </a:t>
            </a:r>
            <a:r>
              <a:rPr lang="en-US" b="0" i="0" dirty="0" err="1">
                <a:solidFill>
                  <a:srgbClr val="1F1F1F"/>
                </a:solidFill>
                <a:effectLst/>
                <a:latin typeface="Google Sans"/>
              </a:rPr>
              <a:t>là</a:t>
            </a:r>
            <a:r>
              <a:rPr lang="en-US" b="0" i="0" dirty="0">
                <a:solidFill>
                  <a:srgbClr val="1F1F1F"/>
                </a:solidFill>
                <a:effectLst/>
                <a:latin typeface="Google Sans"/>
              </a:rPr>
              <a:t> </a:t>
            </a:r>
            <a:r>
              <a:rPr lang="en-US" b="0" i="0" dirty="0" err="1">
                <a:solidFill>
                  <a:srgbClr val="1F1F1F"/>
                </a:solidFill>
                <a:effectLst/>
                <a:latin typeface="Google Sans"/>
              </a:rPr>
              <a:t>vùng</a:t>
            </a:r>
            <a:r>
              <a:rPr lang="en-US" b="0" i="0" dirty="0">
                <a:solidFill>
                  <a:srgbClr val="1F1F1F"/>
                </a:solidFill>
                <a:effectLst/>
                <a:latin typeface="Google Sans"/>
              </a:rPr>
              <a:t> </a:t>
            </a:r>
            <a:r>
              <a:rPr lang="en-US" b="0" i="0" dirty="0" err="1">
                <a:solidFill>
                  <a:srgbClr val="1F1F1F"/>
                </a:solidFill>
                <a:effectLst/>
                <a:latin typeface="Google Sans"/>
              </a:rPr>
              <a:t>mà</a:t>
            </a:r>
            <a:r>
              <a:rPr lang="en-US" b="0" i="0" dirty="0">
                <a:solidFill>
                  <a:srgbClr val="1F1F1F"/>
                </a:solidFill>
                <a:effectLst/>
                <a:latin typeface="Google Sans"/>
              </a:rPr>
              <a:t> </a:t>
            </a:r>
            <a:r>
              <a:rPr lang="en-US" b="0" i="0" dirty="0" err="1">
                <a:solidFill>
                  <a:srgbClr val="1F1F1F"/>
                </a:solidFill>
                <a:effectLst/>
                <a:latin typeface="Google Sans"/>
              </a:rPr>
              <a:t>ngày</a:t>
            </a:r>
            <a:r>
              <a:rPr lang="en-US" b="0" i="0" dirty="0">
                <a:solidFill>
                  <a:srgbClr val="1F1F1F"/>
                </a:solidFill>
                <a:effectLst/>
                <a:latin typeface="Google Sans"/>
              </a:rPr>
              <a:t> nay bao </a:t>
            </a:r>
            <a:r>
              <a:rPr lang="en-US" b="0" i="0" dirty="0" err="1">
                <a:solidFill>
                  <a:srgbClr val="1F1F1F"/>
                </a:solidFill>
                <a:effectLst/>
                <a:latin typeface="Google Sans"/>
              </a:rPr>
              <a:t>gồm</a:t>
            </a:r>
            <a:r>
              <a:rPr lang="en-US" b="0" i="0" dirty="0">
                <a:solidFill>
                  <a:srgbClr val="1F1F1F"/>
                </a:solidFill>
                <a:effectLst/>
                <a:latin typeface="Google Sans"/>
              </a:rPr>
              <a:t> </a:t>
            </a:r>
            <a:r>
              <a:rPr lang="en-US" b="0" i="0" dirty="0" err="1">
                <a:solidFill>
                  <a:srgbClr val="1F1F1F"/>
                </a:solidFill>
                <a:effectLst/>
                <a:latin typeface="Google Sans"/>
              </a:rPr>
              <a:t>các</a:t>
            </a:r>
            <a:r>
              <a:rPr lang="en-US" b="0" i="0" dirty="0">
                <a:solidFill>
                  <a:srgbClr val="1F1F1F"/>
                </a:solidFill>
                <a:effectLst/>
                <a:latin typeface="Google Sans"/>
              </a:rPr>
              <a:t> </a:t>
            </a:r>
            <a:r>
              <a:rPr lang="en-US" b="0" i="0" dirty="0" err="1">
                <a:solidFill>
                  <a:srgbClr val="1F1F1F"/>
                </a:solidFill>
                <a:effectLst/>
                <a:latin typeface="Google Sans"/>
              </a:rPr>
              <a:t>tỉnh</a:t>
            </a:r>
            <a:r>
              <a:rPr lang="en-US" b="0" i="0" dirty="0">
                <a:solidFill>
                  <a:srgbClr val="1F1F1F"/>
                </a:solidFill>
                <a:effectLst/>
                <a:latin typeface="Google Sans"/>
              </a:rPr>
              <a:t> </a:t>
            </a:r>
            <a:r>
              <a:rPr lang="en-US" b="0" i="0" dirty="0" err="1">
                <a:solidFill>
                  <a:srgbClr val="1F1F1F"/>
                </a:solidFill>
                <a:effectLst/>
                <a:latin typeface="Google Sans"/>
              </a:rPr>
              <a:t>từ</a:t>
            </a:r>
            <a:r>
              <a:rPr lang="en-US" b="0" i="0" dirty="0">
                <a:solidFill>
                  <a:srgbClr val="1F1F1F"/>
                </a:solidFill>
                <a:effectLst/>
                <a:latin typeface="Google Sans"/>
              </a:rPr>
              <a:t> </a:t>
            </a:r>
            <a:r>
              <a:rPr lang="en-US" b="0" i="0" dirty="0" err="1">
                <a:solidFill>
                  <a:srgbClr val="040C28"/>
                </a:solidFill>
                <a:effectLst/>
                <a:latin typeface="Google Sans"/>
              </a:rPr>
              <a:t>Quảng</a:t>
            </a:r>
            <a:r>
              <a:rPr lang="en-US" b="0" i="0" dirty="0">
                <a:solidFill>
                  <a:srgbClr val="040C28"/>
                </a:solidFill>
                <a:effectLst/>
                <a:latin typeface="Google Sans"/>
              </a:rPr>
              <a:t> Bình, </a:t>
            </a:r>
            <a:r>
              <a:rPr lang="en-US" b="0" i="0" dirty="0" err="1">
                <a:solidFill>
                  <a:srgbClr val="040C28"/>
                </a:solidFill>
                <a:effectLst/>
                <a:latin typeface="Google Sans"/>
              </a:rPr>
              <a:t>Quảng</a:t>
            </a:r>
            <a:r>
              <a:rPr lang="en-US" b="0" i="0" dirty="0">
                <a:solidFill>
                  <a:srgbClr val="040C28"/>
                </a:solidFill>
                <a:effectLst/>
                <a:latin typeface="Google Sans"/>
              </a:rPr>
              <a:t> </a:t>
            </a:r>
            <a:r>
              <a:rPr lang="en-US" b="0" i="0" dirty="0" err="1">
                <a:solidFill>
                  <a:srgbClr val="040C28"/>
                </a:solidFill>
                <a:effectLst/>
                <a:latin typeface="Google Sans"/>
              </a:rPr>
              <a:t>Trị</a:t>
            </a:r>
            <a:r>
              <a:rPr lang="en-US" b="0" i="0" dirty="0">
                <a:solidFill>
                  <a:srgbClr val="040C28"/>
                </a:solidFill>
                <a:effectLst/>
                <a:latin typeface="Google Sans"/>
              </a:rPr>
              <a:t> </a:t>
            </a:r>
            <a:r>
              <a:rPr lang="en-US" b="0" i="0" dirty="0" err="1">
                <a:solidFill>
                  <a:srgbClr val="040C28"/>
                </a:solidFill>
                <a:effectLst/>
                <a:latin typeface="Google Sans"/>
              </a:rPr>
              <a:t>cho</a:t>
            </a:r>
            <a:r>
              <a:rPr lang="en-US" b="0" i="0" dirty="0">
                <a:solidFill>
                  <a:srgbClr val="040C28"/>
                </a:solidFill>
                <a:effectLst/>
                <a:latin typeface="Google Sans"/>
              </a:rPr>
              <a:t> </a:t>
            </a:r>
            <a:r>
              <a:rPr lang="en-US" b="0" i="0" dirty="0" err="1">
                <a:solidFill>
                  <a:srgbClr val="040C28"/>
                </a:solidFill>
                <a:effectLst/>
                <a:latin typeface="Google Sans"/>
              </a:rPr>
              <a:t>đến</a:t>
            </a:r>
            <a:r>
              <a:rPr lang="en-US" b="0" i="0" dirty="0">
                <a:solidFill>
                  <a:srgbClr val="040C28"/>
                </a:solidFill>
                <a:effectLst/>
                <a:latin typeface="Google Sans"/>
              </a:rPr>
              <a:t> Ninh </a:t>
            </a:r>
            <a:r>
              <a:rPr lang="en-US" b="0" i="0" dirty="0" err="1">
                <a:solidFill>
                  <a:srgbClr val="040C28"/>
                </a:solidFill>
                <a:effectLst/>
                <a:latin typeface="Google Sans"/>
              </a:rPr>
              <a:t>Thuận</a:t>
            </a:r>
            <a:r>
              <a:rPr lang="en-US" b="0" i="0" dirty="0">
                <a:solidFill>
                  <a:srgbClr val="040C28"/>
                </a:solidFill>
                <a:effectLst/>
                <a:latin typeface="Google Sans"/>
              </a:rPr>
              <a:t>, Bình </a:t>
            </a:r>
            <a:r>
              <a:rPr lang="en-US" b="0" i="0" dirty="0" err="1">
                <a:solidFill>
                  <a:srgbClr val="040C28"/>
                </a:solidFill>
                <a:effectLst/>
                <a:latin typeface="Google Sans"/>
              </a:rPr>
              <a:t>Thuận</a:t>
            </a:r>
            <a:r>
              <a:rPr lang="en-US" b="0" i="0" dirty="0">
                <a:solidFill>
                  <a:srgbClr val="1F1F1F"/>
                </a:solidFill>
                <a:effectLst/>
                <a:latin typeface="Google Sans"/>
              </a:rPr>
              <a:t>. </a:t>
            </a:r>
            <a:r>
              <a:rPr lang="en-US" b="0" i="0" dirty="0" err="1">
                <a:solidFill>
                  <a:srgbClr val="1F1F1F"/>
                </a:solidFill>
                <a:effectLst/>
                <a:latin typeface="Google Sans"/>
              </a:rPr>
              <a:t>Phát</a:t>
            </a:r>
            <a:r>
              <a:rPr lang="en-US" b="0" i="0" dirty="0">
                <a:solidFill>
                  <a:srgbClr val="1F1F1F"/>
                </a:solidFill>
                <a:effectLst/>
                <a:latin typeface="Google Sans"/>
              </a:rPr>
              <a:t> </a:t>
            </a:r>
            <a:r>
              <a:rPr lang="en-US" b="0" i="0" dirty="0" err="1">
                <a:solidFill>
                  <a:srgbClr val="1F1F1F"/>
                </a:solidFill>
                <a:effectLst/>
                <a:latin typeface="Google Sans"/>
              </a:rPr>
              <a:t>triển</a:t>
            </a:r>
            <a:r>
              <a:rPr lang="en-US" b="0" i="0" dirty="0">
                <a:solidFill>
                  <a:srgbClr val="1F1F1F"/>
                </a:solidFill>
                <a:effectLst/>
                <a:latin typeface="Google Sans"/>
              </a:rPr>
              <a:t> </a:t>
            </a:r>
            <a:r>
              <a:rPr lang="en-US" b="0" i="0" dirty="0" err="1">
                <a:solidFill>
                  <a:srgbClr val="1F1F1F"/>
                </a:solidFill>
                <a:effectLst/>
                <a:latin typeface="Google Sans"/>
              </a:rPr>
              <a:t>từ</a:t>
            </a:r>
            <a:r>
              <a:rPr lang="en-US" b="0" i="0" dirty="0">
                <a:solidFill>
                  <a:srgbClr val="1F1F1F"/>
                </a:solidFill>
                <a:effectLst/>
                <a:latin typeface="Google Sans"/>
              </a:rPr>
              <a:t> </a:t>
            </a:r>
            <a:r>
              <a:rPr lang="en-US" b="0" i="0" dirty="0" err="1">
                <a:solidFill>
                  <a:srgbClr val="1F1F1F"/>
                </a:solidFill>
                <a:effectLst/>
                <a:latin typeface="Google Sans"/>
              </a:rPr>
              <a:t>văn</a:t>
            </a:r>
            <a:r>
              <a:rPr lang="en-US" b="0" i="0" dirty="0">
                <a:solidFill>
                  <a:srgbClr val="1F1F1F"/>
                </a:solidFill>
                <a:effectLst/>
                <a:latin typeface="Google Sans"/>
              </a:rPr>
              <a:t> </a:t>
            </a:r>
            <a:r>
              <a:rPr lang="en-US" b="0" i="0" dirty="0" err="1">
                <a:solidFill>
                  <a:srgbClr val="1F1F1F"/>
                </a:solidFill>
                <a:effectLst/>
                <a:latin typeface="Google Sans"/>
              </a:rPr>
              <a:t>hóa</a:t>
            </a:r>
            <a:r>
              <a:rPr lang="en-US" b="0" i="0" dirty="0">
                <a:solidFill>
                  <a:srgbClr val="1F1F1F"/>
                </a:solidFill>
                <a:effectLst/>
                <a:latin typeface="Google Sans"/>
              </a:rPr>
              <a:t> Sa </a:t>
            </a:r>
            <a:r>
              <a:rPr lang="en-US" b="0" i="0" dirty="0" err="1">
                <a:solidFill>
                  <a:srgbClr val="1F1F1F"/>
                </a:solidFill>
                <a:effectLst/>
                <a:latin typeface="Google Sans"/>
              </a:rPr>
              <a:t>Huỳnh</a:t>
            </a:r>
            <a:r>
              <a:rPr lang="en-US" b="0" i="0" dirty="0">
                <a:solidFill>
                  <a:srgbClr val="1F1F1F"/>
                </a:solidFill>
                <a:effectLst/>
                <a:latin typeface="Google Sans"/>
              </a:rPr>
              <a:t> (</a:t>
            </a:r>
            <a:r>
              <a:rPr lang="en-US" b="0" i="0" dirty="0" err="1">
                <a:solidFill>
                  <a:srgbClr val="1F1F1F"/>
                </a:solidFill>
                <a:effectLst/>
                <a:latin typeface="Google Sans"/>
              </a:rPr>
              <a:t>góc</a:t>
            </a:r>
            <a:r>
              <a:rPr lang="en-US" b="0" i="0" dirty="0">
                <a:solidFill>
                  <a:srgbClr val="1F1F1F"/>
                </a:solidFill>
                <a:effectLst/>
                <a:latin typeface="Google Sans"/>
              </a:rPr>
              <a:t> </a:t>
            </a:r>
            <a:r>
              <a:rPr lang="en-US" b="0" i="0" dirty="0" err="1">
                <a:solidFill>
                  <a:srgbClr val="1F1F1F"/>
                </a:solidFill>
                <a:effectLst/>
                <a:latin typeface="Google Sans"/>
              </a:rPr>
              <a:t>còn</a:t>
            </a:r>
            <a:r>
              <a:rPr lang="en-US" b="0" i="0" dirty="0">
                <a:solidFill>
                  <a:srgbClr val="1F1F1F"/>
                </a:solidFill>
                <a:effectLst/>
                <a:latin typeface="Google Sans"/>
              </a:rPr>
              <a:t> </a:t>
            </a:r>
            <a:r>
              <a:rPr lang="en-US" b="0" i="0" dirty="0" err="1">
                <a:solidFill>
                  <a:srgbClr val="1F1F1F"/>
                </a:solidFill>
                <a:effectLst/>
                <a:latin typeface="Google Sans"/>
              </a:rPr>
              <a:t>lại</a:t>
            </a:r>
            <a:r>
              <a:rPr lang="en-US" b="0" i="0" dirty="0">
                <a:solidFill>
                  <a:srgbClr val="1F1F1F"/>
                </a:solidFill>
                <a:effectLst/>
                <a:latin typeface="Google Sans"/>
              </a:rPr>
              <a:t> </a:t>
            </a:r>
            <a:r>
              <a:rPr lang="en-US" b="0" i="0" dirty="0" err="1">
                <a:solidFill>
                  <a:srgbClr val="1F1F1F"/>
                </a:solidFill>
                <a:effectLst/>
                <a:latin typeface="Google Sans"/>
              </a:rPr>
              <a:t>thuộc</a:t>
            </a:r>
            <a:r>
              <a:rPr lang="en-US" b="0" i="0" dirty="0">
                <a:solidFill>
                  <a:srgbClr val="1F1F1F"/>
                </a:solidFill>
                <a:effectLst/>
                <a:latin typeface="Google Sans"/>
              </a:rPr>
              <a:t> </a:t>
            </a:r>
            <a:r>
              <a:rPr lang="en-US" b="0" i="0" dirty="0" err="1">
                <a:solidFill>
                  <a:srgbClr val="1F1F1F"/>
                </a:solidFill>
                <a:effectLst/>
                <a:latin typeface="Google Sans"/>
              </a:rPr>
              <a:t>chân</a:t>
            </a:r>
            <a:r>
              <a:rPr lang="en-US" b="0" i="0" dirty="0">
                <a:solidFill>
                  <a:srgbClr val="1F1F1F"/>
                </a:solidFill>
                <a:effectLst/>
                <a:latin typeface="Google Sans"/>
              </a:rPr>
              <a:t> </a:t>
            </a:r>
            <a:r>
              <a:rPr lang="en-US" b="0" i="0" dirty="0" err="1">
                <a:solidFill>
                  <a:srgbClr val="1F1F1F"/>
                </a:solidFill>
                <a:effectLst/>
                <a:latin typeface="Google Sans"/>
              </a:rPr>
              <a:t>lạp</a:t>
            </a:r>
            <a:r>
              <a:rPr lang="en-US" b="0" i="0" dirty="0">
                <a:solidFill>
                  <a:srgbClr val="1F1F1F"/>
                </a:solidFill>
                <a:effectLst/>
                <a:latin typeface="Google Sans"/>
              </a:rPr>
              <a:t>,, </a:t>
            </a:r>
            <a:r>
              <a:rPr lang="en-US" b="0" i="0" dirty="0" err="1">
                <a:solidFill>
                  <a:srgbClr val="1F1F1F"/>
                </a:solidFill>
                <a:effectLst/>
                <a:latin typeface="Google Sans"/>
              </a:rPr>
              <a:t>phù</a:t>
            </a:r>
            <a:r>
              <a:rPr lang="en-US" b="0" i="0" dirty="0">
                <a:solidFill>
                  <a:srgbClr val="1F1F1F"/>
                </a:solidFill>
                <a:effectLst/>
                <a:latin typeface="Google Sans"/>
              </a:rPr>
              <a:t> </a:t>
            </a:r>
            <a:r>
              <a:rPr lang="en-US" b="0" i="0" dirty="0" err="1">
                <a:solidFill>
                  <a:srgbClr val="1F1F1F"/>
                </a:solidFill>
                <a:effectLst/>
                <a:latin typeface="Google Sans"/>
              </a:rPr>
              <a:t>nam</a:t>
            </a:r>
            <a:r>
              <a:rPr lang="en-US" b="0" i="0" dirty="0">
                <a:solidFill>
                  <a:srgbClr val="1F1F1F"/>
                </a:solidFill>
                <a:effectLst/>
                <a:latin typeface="Google Sans"/>
              </a:rPr>
              <a:t> </a:t>
            </a:r>
            <a:r>
              <a:rPr lang="en-US" b="0" i="0" dirty="0" err="1">
                <a:solidFill>
                  <a:srgbClr val="1F1F1F"/>
                </a:solidFill>
                <a:effectLst/>
                <a:latin typeface="Google Sans"/>
              </a:rPr>
              <a:t>phía</a:t>
            </a:r>
            <a:r>
              <a:rPr lang="en-US" b="0" i="0" dirty="0">
                <a:solidFill>
                  <a:srgbClr val="1F1F1F"/>
                </a:solidFill>
                <a:effectLst/>
                <a:latin typeface="Google Sans"/>
              </a:rPr>
              <a:t> </a:t>
            </a:r>
            <a:r>
              <a:rPr lang="en-US" b="0" i="0" dirty="0" err="1">
                <a:solidFill>
                  <a:srgbClr val="1F1F1F"/>
                </a:solidFill>
                <a:effectLst/>
                <a:latin typeface="Google Sans"/>
              </a:rPr>
              <a:t>nam</a:t>
            </a:r>
            <a:r>
              <a:rPr lang="en-US" b="0" i="0">
                <a:solidFill>
                  <a:srgbClr val="1F1F1F"/>
                </a:solidFill>
                <a:effectLst/>
                <a:latin typeface="Google Sans"/>
              </a:rPr>
              <a:t>.</a:t>
            </a:r>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4</a:t>
            </a:fld>
            <a:endParaRPr lang="en-US"/>
          </a:p>
        </p:txBody>
      </p:sp>
    </p:spTree>
    <p:extLst>
      <p:ext uri="{BB962C8B-B14F-4D97-AF65-F5344CB8AC3E}">
        <p14:creationId xmlns:p14="http://schemas.microsoft.com/office/powerpoint/2010/main" val="2073012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Vương</a:t>
            </a:r>
            <a:r>
              <a:rPr lang="en-US" dirty="0"/>
              <a:t> </a:t>
            </a:r>
            <a:r>
              <a:rPr lang="en-US" dirty="0" err="1"/>
              <a:t>quốc</a:t>
            </a:r>
            <a:r>
              <a:rPr lang="en-US" dirty="0"/>
              <a:t> </a:t>
            </a:r>
            <a:r>
              <a:rPr lang="en-US" dirty="0" err="1"/>
              <a:t>Chăm</a:t>
            </a:r>
            <a:r>
              <a:rPr lang="en-US" dirty="0"/>
              <a:t>-pa: </a:t>
            </a:r>
            <a:r>
              <a:rPr lang="en-US" dirty="0" err="1"/>
              <a:t>Từ</a:t>
            </a:r>
            <a:r>
              <a:rPr lang="en-US" dirty="0"/>
              <a:t> </a:t>
            </a:r>
            <a:r>
              <a:rPr lang="en-US" dirty="0" err="1"/>
              <a:t>Quảng</a:t>
            </a:r>
            <a:r>
              <a:rPr lang="en-US" dirty="0"/>
              <a:t> Bình, </a:t>
            </a:r>
            <a:r>
              <a:rPr lang="en-US" dirty="0" err="1"/>
              <a:t>Quảng</a:t>
            </a:r>
            <a:r>
              <a:rPr lang="en-US" dirty="0"/>
              <a:t> </a:t>
            </a:r>
            <a:r>
              <a:rPr lang="en-US" dirty="0" err="1"/>
              <a:t>Trị</a:t>
            </a:r>
            <a:r>
              <a:rPr lang="en-US" dirty="0"/>
              <a:t> </a:t>
            </a:r>
            <a:r>
              <a:rPr lang="en-US" dirty="0" err="1"/>
              <a:t>đến</a:t>
            </a:r>
            <a:r>
              <a:rPr lang="en-US" dirty="0"/>
              <a:t> Ninh </a:t>
            </a:r>
            <a:r>
              <a:rPr lang="en-US" dirty="0" err="1"/>
              <a:t>Thuận</a:t>
            </a:r>
            <a:r>
              <a:rPr lang="en-US" dirty="0"/>
              <a:t>, Bình </a:t>
            </a:r>
            <a:r>
              <a:rPr lang="en-US" dirty="0" err="1"/>
              <a:t>Thuận</a:t>
            </a:r>
            <a:r>
              <a:rPr lang="en-US" dirty="0"/>
              <a:t>. </a:t>
            </a:r>
            <a:r>
              <a:rPr lang="en-US" dirty="0" err="1"/>
              <a:t>Phía</a:t>
            </a:r>
            <a:r>
              <a:rPr lang="en-US" dirty="0"/>
              <a:t> </a:t>
            </a:r>
            <a:r>
              <a:rPr lang="en-US" dirty="0" err="1"/>
              <a:t>Bắc</a:t>
            </a:r>
            <a:r>
              <a:rPr lang="en-US" dirty="0"/>
              <a:t> </a:t>
            </a:r>
            <a:r>
              <a:rPr lang="en-US" dirty="0" err="1"/>
              <a:t>là</a:t>
            </a:r>
            <a:r>
              <a:rPr lang="en-US" dirty="0"/>
              <a:t> </a:t>
            </a:r>
            <a:r>
              <a:rPr lang="en-US" dirty="0" err="1"/>
              <a:t>dãy</a:t>
            </a:r>
            <a:r>
              <a:rPr lang="en-US" dirty="0"/>
              <a:t> </a:t>
            </a:r>
            <a:r>
              <a:rPr lang="en-US" dirty="0" err="1"/>
              <a:t>Hoành</a:t>
            </a:r>
            <a:r>
              <a:rPr lang="en-US" dirty="0"/>
              <a:t> </a:t>
            </a:r>
            <a:r>
              <a:rPr lang="en-US" dirty="0" err="1"/>
              <a:t>Sơn</a:t>
            </a:r>
            <a:r>
              <a:rPr lang="en-US" dirty="0"/>
              <a:t> (</a:t>
            </a:r>
            <a:r>
              <a:rPr lang="en-US" dirty="0" err="1"/>
              <a:t>phía</a:t>
            </a:r>
            <a:r>
              <a:rPr lang="en-US" dirty="0"/>
              <a:t> </a:t>
            </a:r>
            <a:r>
              <a:rPr lang="en-US" dirty="0" err="1"/>
              <a:t>Tây</a:t>
            </a:r>
            <a:r>
              <a:rPr lang="en-US" dirty="0"/>
              <a:t> </a:t>
            </a:r>
            <a:r>
              <a:rPr lang="en-US" dirty="0" err="1"/>
              <a:t>là</a:t>
            </a:r>
            <a:r>
              <a:rPr lang="en-US" dirty="0"/>
              <a:t> </a:t>
            </a:r>
            <a:r>
              <a:rPr lang="en-US" dirty="0" err="1"/>
              <a:t>lãnh</a:t>
            </a:r>
            <a:r>
              <a:rPr lang="en-US" dirty="0"/>
              <a:t> </a:t>
            </a:r>
            <a:r>
              <a:rPr lang="en-US" dirty="0" err="1"/>
              <a:t>thổ</a:t>
            </a:r>
            <a:r>
              <a:rPr lang="en-US" dirty="0"/>
              <a:t> </a:t>
            </a:r>
            <a:r>
              <a:rPr lang="en-US" dirty="0" err="1"/>
              <a:t>Chân</a:t>
            </a:r>
            <a:r>
              <a:rPr lang="en-US" dirty="0"/>
              <a:t> </a:t>
            </a:r>
            <a:r>
              <a:rPr lang="en-US" dirty="0" err="1"/>
              <a:t>Lạp</a:t>
            </a:r>
            <a:r>
              <a:rPr lang="en-US" dirty="0"/>
              <a:t>)</a:t>
            </a:r>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9</a:t>
            </a:fld>
            <a:endParaRPr lang="en-US"/>
          </a:p>
        </p:txBody>
      </p:sp>
    </p:spTree>
    <p:extLst>
      <p:ext uri="{BB962C8B-B14F-4D97-AF65-F5344CB8AC3E}">
        <p14:creationId xmlns:p14="http://schemas.microsoft.com/office/powerpoint/2010/main" val="2870107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Tượng</a:t>
            </a:r>
            <a:r>
              <a:rPr lang="en-US" dirty="0"/>
              <a:t> Lâm </a:t>
            </a:r>
            <a:r>
              <a:rPr lang="en-US" dirty="0" err="1"/>
              <a:t>là</a:t>
            </a:r>
            <a:r>
              <a:rPr lang="en-US" dirty="0"/>
              <a:t> </a:t>
            </a:r>
            <a:r>
              <a:rPr lang="en-US" dirty="0" err="1"/>
              <a:t>huyện</a:t>
            </a:r>
            <a:r>
              <a:rPr lang="en-US" dirty="0"/>
              <a:t> </a:t>
            </a:r>
            <a:r>
              <a:rPr lang="en-US" dirty="0" err="1"/>
              <a:t>phía</a:t>
            </a:r>
            <a:r>
              <a:rPr lang="en-US" dirty="0"/>
              <a:t> </a:t>
            </a:r>
            <a:r>
              <a:rPr lang="en-US" dirty="0" err="1"/>
              <a:t>nam</a:t>
            </a:r>
            <a:r>
              <a:rPr lang="en-US" dirty="0"/>
              <a:t> </a:t>
            </a:r>
            <a:r>
              <a:rPr lang="en-US" dirty="0" err="1"/>
              <a:t>quận</a:t>
            </a:r>
            <a:r>
              <a:rPr lang="en-US" dirty="0"/>
              <a:t> </a:t>
            </a:r>
            <a:r>
              <a:rPr lang="en-US" dirty="0" err="1"/>
              <a:t>Nhật</a:t>
            </a:r>
            <a:r>
              <a:rPr lang="en-US" dirty="0"/>
              <a:t> Nam, </a:t>
            </a:r>
            <a:r>
              <a:rPr lang="en-US" dirty="0" err="1"/>
              <a:t>ngày</a:t>
            </a:r>
            <a:r>
              <a:rPr lang="en-US" dirty="0"/>
              <a:t> nay </a:t>
            </a:r>
            <a:r>
              <a:rPr lang="en-US" dirty="0" err="1"/>
              <a:t>thuộc</a:t>
            </a:r>
            <a:r>
              <a:rPr lang="en-US" dirty="0"/>
              <a:t> </a:t>
            </a:r>
            <a:r>
              <a:rPr lang="en-US" dirty="0" err="1"/>
              <a:t>tỉnh</a:t>
            </a:r>
            <a:r>
              <a:rPr lang="en-US" dirty="0"/>
              <a:t> </a:t>
            </a:r>
            <a:r>
              <a:rPr lang="en-US" dirty="0" err="1"/>
              <a:t>Quảng</a:t>
            </a:r>
            <a:r>
              <a:rPr lang="en-US" dirty="0"/>
              <a:t> Nam, </a:t>
            </a:r>
            <a:r>
              <a:rPr lang="en-US" dirty="0" err="1"/>
              <a:t>Quảng</a:t>
            </a:r>
            <a:r>
              <a:rPr lang="en-US" dirty="0"/>
              <a:t> </a:t>
            </a:r>
            <a:r>
              <a:rPr lang="en-US" dirty="0" err="1"/>
              <a:t>Ngãi</a:t>
            </a:r>
            <a:r>
              <a:rPr lang="en-US" dirty="0"/>
              <a:t>, Bình </a:t>
            </a:r>
            <a:r>
              <a:rPr lang="en-US" dirty="0" err="1"/>
              <a:t>Định</a:t>
            </a:r>
            <a:r>
              <a:rPr lang="en-US" dirty="0"/>
              <a:t>. </a:t>
            </a:r>
          </a:p>
          <a:p>
            <a:r>
              <a:rPr lang="en-US" dirty="0"/>
              <a:t>(</a:t>
            </a:r>
            <a:r>
              <a:rPr lang="en-US" dirty="0" err="1"/>
              <a:t>Chăm</a:t>
            </a:r>
            <a:r>
              <a:rPr lang="en-US" dirty="0"/>
              <a:t>-pa </a:t>
            </a:r>
            <a:r>
              <a:rPr lang="en-US" dirty="0" err="1"/>
              <a:t>hình</a:t>
            </a:r>
            <a:r>
              <a:rPr lang="en-US" dirty="0"/>
              <a:t> </a:t>
            </a:r>
            <a:r>
              <a:rPr lang="en-US" dirty="0" err="1"/>
              <a:t>thành</a:t>
            </a:r>
            <a:r>
              <a:rPr lang="en-US" dirty="0"/>
              <a:t> </a:t>
            </a:r>
            <a:r>
              <a:rPr lang="en-US" dirty="0" err="1"/>
              <a:t>trên</a:t>
            </a:r>
            <a:r>
              <a:rPr lang="en-US" dirty="0"/>
              <a:t> </a:t>
            </a:r>
            <a:r>
              <a:rPr lang="en-US" dirty="0" err="1"/>
              <a:t>cơ</a:t>
            </a:r>
            <a:r>
              <a:rPr lang="en-US" dirty="0"/>
              <a:t> </a:t>
            </a:r>
            <a:r>
              <a:rPr lang="en-US" dirty="0" err="1"/>
              <a:t>sở</a:t>
            </a:r>
            <a:r>
              <a:rPr lang="en-US" dirty="0"/>
              <a:t> </a:t>
            </a:r>
            <a:r>
              <a:rPr lang="en-US" dirty="0" err="1"/>
              <a:t>của</a:t>
            </a:r>
            <a:r>
              <a:rPr lang="en-US" dirty="0"/>
              <a:t> </a:t>
            </a:r>
            <a:r>
              <a:rPr lang="en-US" dirty="0" err="1"/>
              <a:t>văn</a:t>
            </a:r>
            <a:r>
              <a:rPr lang="en-US" dirty="0"/>
              <a:t> </a:t>
            </a:r>
            <a:r>
              <a:rPr lang="en-US" dirty="0" err="1"/>
              <a:t>hóa</a:t>
            </a:r>
            <a:r>
              <a:rPr lang="en-US" dirty="0"/>
              <a:t> Sa </a:t>
            </a:r>
            <a:r>
              <a:rPr lang="en-US" dirty="0" err="1"/>
              <a:t>Huỳnh</a:t>
            </a:r>
            <a:r>
              <a:rPr lang="en-US" dirty="0"/>
              <a:t>)</a:t>
            </a:r>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10</a:t>
            </a:fld>
            <a:endParaRPr lang="en-US"/>
          </a:p>
        </p:txBody>
      </p:sp>
    </p:spTree>
    <p:extLst>
      <p:ext uri="{BB962C8B-B14F-4D97-AF65-F5344CB8AC3E}">
        <p14:creationId xmlns:p14="http://schemas.microsoft.com/office/powerpoint/2010/main" val="3609202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0" i="0" dirty="0" err="1">
                <a:solidFill>
                  <a:srgbClr val="111111"/>
                </a:solidFill>
                <a:effectLst/>
                <a:latin typeface="MyriadPro-Cond"/>
              </a:rPr>
              <a:t>Đầu</a:t>
            </a:r>
            <a:r>
              <a:rPr lang="en-US" b="0" i="0" dirty="0">
                <a:solidFill>
                  <a:srgbClr val="111111"/>
                </a:solidFill>
                <a:effectLst/>
                <a:latin typeface="MyriadPro-Cond"/>
              </a:rPr>
              <a:t> </a:t>
            </a:r>
            <a:r>
              <a:rPr lang="en-US" b="0" i="0" dirty="0" err="1">
                <a:solidFill>
                  <a:srgbClr val="111111"/>
                </a:solidFill>
                <a:effectLst/>
                <a:latin typeface="MyriadPro-Cond"/>
              </a:rPr>
              <a:t>ngói</a:t>
            </a:r>
            <a:r>
              <a:rPr lang="en-US" b="0" i="0" dirty="0">
                <a:solidFill>
                  <a:srgbClr val="111111"/>
                </a:solidFill>
                <a:effectLst/>
                <a:latin typeface="MyriadPro-Cond"/>
              </a:rPr>
              <a:t> </a:t>
            </a:r>
            <a:r>
              <a:rPr lang="en-US" b="0" i="0" dirty="0" err="1">
                <a:solidFill>
                  <a:srgbClr val="111111"/>
                </a:solidFill>
                <a:effectLst/>
                <a:latin typeface="MyriadPro-Cond"/>
              </a:rPr>
              <a:t>lợp</a:t>
            </a:r>
            <a:r>
              <a:rPr lang="en-US" b="0" i="0" dirty="0">
                <a:solidFill>
                  <a:srgbClr val="111111"/>
                </a:solidFill>
                <a:effectLst/>
                <a:latin typeface="MyriadPro-Cond"/>
              </a:rPr>
              <a:t> </a:t>
            </a:r>
            <a:r>
              <a:rPr lang="en-US" b="0" i="0" dirty="0" err="1">
                <a:solidFill>
                  <a:srgbClr val="111111"/>
                </a:solidFill>
                <a:effectLst/>
                <a:latin typeface="MyriadPro-Cond"/>
              </a:rPr>
              <a:t>dùng</a:t>
            </a:r>
            <a:r>
              <a:rPr lang="en-US" b="0" i="0" dirty="0">
                <a:solidFill>
                  <a:srgbClr val="111111"/>
                </a:solidFill>
                <a:effectLst/>
                <a:latin typeface="MyriadPro-Cond"/>
              </a:rPr>
              <a:t> </a:t>
            </a:r>
            <a:r>
              <a:rPr lang="en-US" b="0" i="0" dirty="0" err="1">
                <a:solidFill>
                  <a:srgbClr val="111111"/>
                </a:solidFill>
                <a:effectLst/>
                <a:latin typeface="MyriadPro-Cond"/>
              </a:rPr>
              <a:t>để</a:t>
            </a:r>
            <a:r>
              <a:rPr lang="en-US" b="0" i="0" dirty="0">
                <a:solidFill>
                  <a:srgbClr val="111111"/>
                </a:solidFill>
                <a:effectLst/>
                <a:latin typeface="MyriadPro-Cond"/>
              </a:rPr>
              <a:t> </a:t>
            </a:r>
            <a:r>
              <a:rPr lang="en-US" b="0" i="0" dirty="0" err="1">
                <a:solidFill>
                  <a:srgbClr val="111111"/>
                </a:solidFill>
                <a:effectLst/>
                <a:latin typeface="MyriadPro-Cond"/>
              </a:rPr>
              <a:t>trang</a:t>
            </a:r>
            <a:r>
              <a:rPr lang="en-US" b="0" i="0" dirty="0">
                <a:solidFill>
                  <a:srgbClr val="111111"/>
                </a:solidFill>
                <a:effectLst/>
                <a:latin typeface="MyriadPro-Cond"/>
              </a:rPr>
              <a:t> </a:t>
            </a:r>
            <a:r>
              <a:rPr lang="en-US" b="0" i="0" dirty="0" err="1">
                <a:solidFill>
                  <a:srgbClr val="111111"/>
                </a:solidFill>
                <a:effectLst/>
                <a:latin typeface="MyriadPro-Cond"/>
              </a:rPr>
              <a:t>trí</a:t>
            </a:r>
            <a:r>
              <a:rPr lang="en-US" b="0" i="0" dirty="0">
                <a:solidFill>
                  <a:srgbClr val="111111"/>
                </a:solidFill>
                <a:effectLst/>
                <a:latin typeface="MyriadPro-Cond"/>
              </a:rPr>
              <a:t>, </a:t>
            </a:r>
            <a:r>
              <a:rPr lang="vi-VN" b="0" i="0" dirty="0">
                <a:solidFill>
                  <a:srgbClr val="111111"/>
                </a:solidFill>
                <a:effectLst/>
                <a:latin typeface="MyriadPro-Cond"/>
              </a:rPr>
              <a:t>được sử dụng ở hàng cuối cùng trong mái kiến trúc để liên kết hai viên ngói âm lại với nhau và giải quyết thoát nước cho bộ mái</a:t>
            </a:r>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14</a:t>
            </a:fld>
            <a:endParaRPr lang="en-US"/>
          </a:p>
        </p:txBody>
      </p:sp>
    </p:spTree>
    <p:extLst>
      <p:ext uri="{BB962C8B-B14F-4D97-AF65-F5344CB8AC3E}">
        <p14:creationId xmlns:p14="http://schemas.microsoft.com/office/powerpoint/2010/main" val="2540621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b="0" i="0" dirty="0" err="1">
                <a:solidFill>
                  <a:srgbClr val="000000"/>
                </a:solidFill>
                <a:effectLst/>
                <a:latin typeface="Helvetica Neue"/>
              </a:rPr>
              <a:t>Được</a:t>
            </a:r>
            <a:r>
              <a:rPr lang="en-US" b="0" i="0" dirty="0">
                <a:solidFill>
                  <a:srgbClr val="000000"/>
                </a:solidFill>
                <a:effectLst/>
                <a:latin typeface="Helvetica Neue"/>
              </a:rPr>
              <a:t> </a:t>
            </a:r>
            <a:r>
              <a:rPr lang="en-US" b="0" i="0" dirty="0" err="1">
                <a:solidFill>
                  <a:srgbClr val="000000"/>
                </a:solidFill>
                <a:effectLst/>
                <a:latin typeface="Helvetica Neue"/>
              </a:rPr>
              <a:t>phát</a:t>
            </a:r>
            <a:r>
              <a:rPr lang="en-US" b="0" i="0" dirty="0">
                <a:solidFill>
                  <a:srgbClr val="000000"/>
                </a:solidFill>
                <a:effectLst/>
                <a:latin typeface="Helvetica Neue"/>
              </a:rPr>
              <a:t> </a:t>
            </a:r>
            <a:r>
              <a:rPr lang="en-US" b="0" i="0" dirty="0" err="1">
                <a:solidFill>
                  <a:srgbClr val="000000"/>
                </a:solidFill>
                <a:effectLst/>
                <a:latin typeface="Helvetica Neue"/>
              </a:rPr>
              <a:t>hiện</a:t>
            </a:r>
            <a:r>
              <a:rPr lang="en-US" b="0" i="0" dirty="0">
                <a:solidFill>
                  <a:srgbClr val="000000"/>
                </a:solidFill>
                <a:effectLst/>
                <a:latin typeface="Helvetica Neue"/>
              </a:rPr>
              <a:t> </a:t>
            </a:r>
            <a:r>
              <a:rPr lang="en-US" b="0" i="0" dirty="0" err="1">
                <a:solidFill>
                  <a:srgbClr val="000000"/>
                </a:solidFill>
                <a:effectLst/>
                <a:latin typeface="Helvetica Neue"/>
              </a:rPr>
              <a:t>tại</a:t>
            </a:r>
            <a:r>
              <a:rPr lang="en-US" b="0" i="0" dirty="0">
                <a:solidFill>
                  <a:srgbClr val="000000"/>
                </a:solidFill>
                <a:effectLst/>
                <a:latin typeface="Helvetica Neue"/>
              </a:rPr>
              <a:t> </a:t>
            </a:r>
            <a:r>
              <a:rPr lang="en-US" b="0" i="0" dirty="0" err="1">
                <a:solidFill>
                  <a:srgbClr val="000000"/>
                </a:solidFill>
                <a:effectLst/>
                <a:latin typeface="Helvetica Neue"/>
              </a:rPr>
              <a:t>Nha</a:t>
            </a:r>
            <a:r>
              <a:rPr lang="en-US" b="0" i="0" dirty="0">
                <a:solidFill>
                  <a:srgbClr val="000000"/>
                </a:solidFill>
                <a:effectLst/>
                <a:latin typeface="Helvetica Neue"/>
              </a:rPr>
              <a:t> Trang – Khánh </a:t>
            </a:r>
            <a:r>
              <a:rPr lang="en-US" b="0" i="0" dirty="0" err="1">
                <a:solidFill>
                  <a:srgbClr val="000000"/>
                </a:solidFill>
                <a:effectLst/>
                <a:latin typeface="Helvetica Neue"/>
              </a:rPr>
              <a:t>Hòa</a:t>
            </a:r>
            <a:r>
              <a:rPr lang="en-US" b="0" i="0" dirty="0">
                <a:solidFill>
                  <a:srgbClr val="000000"/>
                </a:solidFill>
                <a:effectLst/>
                <a:latin typeface="Helvetica Neue"/>
              </a:rPr>
              <a:t>, l</a:t>
            </a:r>
            <a:r>
              <a:rPr lang="vi-VN" b="0" i="0" dirty="0">
                <a:solidFill>
                  <a:srgbClr val="000000"/>
                </a:solidFill>
                <a:effectLst/>
                <a:latin typeface="Helvetica Neue"/>
              </a:rPr>
              <a:t>à tấm bia cổ nhất còn lại của Vương quốc cổ </a:t>
            </a:r>
            <a:r>
              <a:rPr lang="vi-VN" b="0" i="0" dirty="0" err="1">
                <a:solidFill>
                  <a:srgbClr val="000000"/>
                </a:solidFill>
                <a:effectLst/>
                <a:latin typeface="Helvetica Neue"/>
              </a:rPr>
              <a:t>Champa</a:t>
            </a:r>
            <a:r>
              <a:rPr lang="en-US" b="0" i="0" dirty="0">
                <a:solidFill>
                  <a:srgbClr val="000000"/>
                </a:solidFill>
                <a:effectLst/>
                <a:latin typeface="Helvetica Neue"/>
              </a:rPr>
              <a:t>. </a:t>
            </a:r>
            <a:r>
              <a:rPr lang="en-US" b="0" i="0" dirty="0" err="1">
                <a:solidFill>
                  <a:srgbClr val="000000"/>
                </a:solidFill>
                <a:effectLst/>
                <a:latin typeface="Helvetica Neue"/>
              </a:rPr>
              <a:t>Là</a:t>
            </a:r>
            <a:r>
              <a:rPr lang="en-US" b="0" i="0" dirty="0">
                <a:solidFill>
                  <a:srgbClr val="000000"/>
                </a:solidFill>
                <a:effectLst/>
                <a:latin typeface="Helvetica Neue"/>
              </a:rPr>
              <a:t> </a:t>
            </a:r>
            <a:r>
              <a:rPr lang="en-US" b="0" i="0" dirty="0" err="1">
                <a:solidFill>
                  <a:srgbClr val="000000"/>
                </a:solidFill>
                <a:effectLst/>
                <a:latin typeface="Helvetica Neue"/>
              </a:rPr>
              <a:t>khối</a:t>
            </a:r>
            <a:r>
              <a:rPr lang="en-US" b="0" i="0" dirty="0">
                <a:solidFill>
                  <a:srgbClr val="000000"/>
                </a:solidFill>
                <a:effectLst/>
                <a:latin typeface="Helvetica Neue"/>
              </a:rPr>
              <a:t> </a:t>
            </a:r>
            <a:r>
              <a:rPr lang="en-US" b="0" i="0" dirty="0" err="1">
                <a:solidFill>
                  <a:srgbClr val="000000"/>
                </a:solidFill>
                <a:effectLst/>
                <a:latin typeface="Helvetica Neue"/>
              </a:rPr>
              <a:t>đá</a:t>
            </a:r>
            <a:r>
              <a:rPr lang="en-US" b="0" i="0" dirty="0">
                <a:solidFill>
                  <a:srgbClr val="000000"/>
                </a:solidFill>
                <a:effectLst/>
                <a:latin typeface="Helvetica Neue"/>
              </a:rPr>
              <a:t> </a:t>
            </a:r>
            <a:r>
              <a:rPr lang="en-US" b="0" i="0" dirty="0" err="1">
                <a:solidFill>
                  <a:srgbClr val="000000"/>
                </a:solidFill>
                <a:effectLst/>
                <a:latin typeface="Helvetica Neue"/>
              </a:rPr>
              <a:t>tự</a:t>
            </a:r>
            <a:r>
              <a:rPr lang="en-US" b="0" i="0" dirty="0">
                <a:solidFill>
                  <a:srgbClr val="000000"/>
                </a:solidFill>
                <a:effectLst/>
                <a:latin typeface="Helvetica Neue"/>
              </a:rPr>
              <a:t> </a:t>
            </a:r>
            <a:r>
              <a:rPr lang="en-US" b="0" i="0" dirty="0" err="1">
                <a:solidFill>
                  <a:srgbClr val="000000"/>
                </a:solidFill>
                <a:effectLst/>
                <a:latin typeface="Helvetica Neue"/>
              </a:rPr>
              <a:t>nhiên</a:t>
            </a:r>
            <a:r>
              <a:rPr lang="en-US" b="0" i="0" dirty="0">
                <a:solidFill>
                  <a:srgbClr val="000000"/>
                </a:solidFill>
                <a:effectLst/>
                <a:latin typeface="Helvetica Neue"/>
              </a:rPr>
              <a:t>, 3 </a:t>
            </a:r>
            <a:r>
              <a:rPr lang="en-US" b="0" i="0" dirty="0" err="1">
                <a:solidFill>
                  <a:srgbClr val="000000"/>
                </a:solidFill>
                <a:effectLst/>
                <a:latin typeface="Helvetica Neue"/>
              </a:rPr>
              <a:t>mặt</a:t>
            </a:r>
            <a:r>
              <a:rPr lang="en-US" b="0" i="0" dirty="0">
                <a:solidFill>
                  <a:srgbClr val="000000"/>
                </a:solidFill>
                <a:effectLst/>
                <a:latin typeface="Helvetica Neue"/>
              </a:rPr>
              <a:t> </a:t>
            </a:r>
            <a:r>
              <a:rPr lang="en-US" b="0" i="0" dirty="0" err="1">
                <a:solidFill>
                  <a:srgbClr val="000000"/>
                </a:solidFill>
                <a:effectLst/>
                <a:latin typeface="Helvetica Neue"/>
              </a:rPr>
              <a:t>khắc</a:t>
            </a:r>
            <a:r>
              <a:rPr lang="en-US" b="0" i="0" dirty="0">
                <a:solidFill>
                  <a:srgbClr val="000000"/>
                </a:solidFill>
                <a:effectLst/>
                <a:latin typeface="Helvetica Neue"/>
              </a:rPr>
              <a:t> </a:t>
            </a:r>
            <a:r>
              <a:rPr lang="en-US" b="0" i="0" dirty="0" err="1">
                <a:solidFill>
                  <a:srgbClr val="000000"/>
                </a:solidFill>
                <a:effectLst/>
                <a:latin typeface="Helvetica Neue"/>
              </a:rPr>
              <a:t>chữ</a:t>
            </a:r>
            <a:r>
              <a:rPr lang="en-US" b="0" i="0" dirty="0">
                <a:solidFill>
                  <a:srgbClr val="000000"/>
                </a:solidFill>
                <a:effectLst/>
                <a:latin typeface="Helvetica Neue"/>
              </a:rPr>
              <a:t> .</a:t>
            </a:r>
          </a:p>
          <a:p>
            <a:r>
              <a:rPr lang="en-US" b="0" i="0" dirty="0" err="1">
                <a:solidFill>
                  <a:srgbClr val="000000"/>
                </a:solidFill>
                <a:effectLst/>
                <a:latin typeface="Helvetica Neue"/>
              </a:rPr>
              <a:t>Là</a:t>
            </a:r>
            <a:r>
              <a:rPr lang="en-US" b="0" i="0" dirty="0">
                <a:solidFill>
                  <a:srgbClr val="000000"/>
                </a:solidFill>
                <a:effectLst/>
                <a:latin typeface="Helvetica Neue"/>
              </a:rPr>
              <a:t> </a:t>
            </a:r>
            <a:r>
              <a:rPr lang="en-US" b="0" i="0" dirty="0" err="1">
                <a:solidFill>
                  <a:srgbClr val="000000"/>
                </a:solidFill>
                <a:effectLst/>
                <a:latin typeface="Helvetica Neue"/>
              </a:rPr>
              <a:t>bằng</a:t>
            </a:r>
            <a:r>
              <a:rPr lang="en-US" b="0" i="0" dirty="0">
                <a:solidFill>
                  <a:srgbClr val="000000"/>
                </a:solidFill>
                <a:effectLst/>
                <a:latin typeface="Helvetica Neue"/>
              </a:rPr>
              <a:t> </a:t>
            </a:r>
            <a:r>
              <a:rPr lang="en-US" b="0" i="0" dirty="0" err="1">
                <a:solidFill>
                  <a:srgbClr val="000000"/>
                </a:solidFill>
                <a:effectLst/>
                <a:latin typeface="Helvetica Neue"/>
              </a:rPr>
              <a:t>chứng</a:t>
            </a:r>
            <a:r>
              <a:rPr lang="en-US" b="0" i="0" dirty="0">
                <a:solidFill>
                  <a:srgbClr val="000000"/>
                </a:solidFill>
                <a:effectLst/>
                <a:latin typeface="Helvetica Neue"/>
              </a:rPr>
              <a:t> du </a:t>
            </a:r>
            <a:r>
              <a:rPr lang="en-US" b="0" i="0" dirty="0" err="1">
                <a:solidFill>
                  <a:srgbClr val="000000"/>
                </a:solidFill>
                <a:effectLst/>
                <a:latin typeface="Helvetica Neue"/>
              </a:rPr>
              <a:t>nhập</a:t>
            </a:r>
            <a:r>
              <a:rPr lang="en-US" b="0" i="0" dirty="0">
                <a:solidFill>
                  <a:srgbClr val="000000"/>
                </a:solidFill>
                <a:effectLst/>
                <a:latin typeface="Helvetica Neue"/>
              </a:rPr>
              <a:t> </a:t>
            </a:r>
            <a:r>
              <a:rPr lang="en-US" b="0" i="0" dirty="0" err="1">
                <a:solidFill>
                  <a:srgbClr val="000000"/>
                </a:solidFill>
                <a:effectLst/>
                <a:latin typeface="Helvetica Neue"/>
              </a:rPr>
              <a:t>Phật</a:t>
            </a:r>
            <a:r>
              <a:rPr lang="en-US" b="0" i="0" dirty="0">
                <a:solidFill>
                  <a:srgbClr val="000000"/>
                </a:solidFill>
                <a:effectLst/>
                <a:latin typeface="Helvetica Neue"/>
              </a:rPr>
              <a:t> </a:t>
            </a:r>
            <a:r>
              <a:rPr lang="en-US" b="0" i="0" dirty="0" err="1">
                <a:solidFill>
                  <a:srgbClr val="000000"/>
                </a:solidFill>
                <a:effectLst/>
                <a:latin typeface="Helvetica Neue"/>
              </a:rPr>
              <a:t>giáo</a:t>
            </a:r>
            <a:r>
              <a:rPr lang="en-US" b="0" i="0" dirty="0">
                <a:solidFill>
                  <a:srgbClr val="000000"/>
                </a:solidFill>
                <a:effectLst/>
                <a:latin typeface="Helvetica Neue"/>
              </a:rPr>
              <a:t> ở </a:t>
            </a:r>
            <a:r>
              <a:rPr lang="en-US" b="0" i="0" dirty="0" err="1">
                <a:solidFill>
                  <a:srgbClr val="000000"/>
                </a:solidFill>
                <a:effectLst/>
                <a:latin typeface="Helvetica Neue"/>
              </a:rPr>
              <a:t>Đông</a:t>
            </a:r>
            <a:r>
              <a:rPr lang="en-US" b="0" i="0" dirty="0">
                <a:solidFill>
                  <a:srgbClr val="000000"/>
                </a:solidFill>
                <a:effectLst/>
                <a:latin typeface="Helvetica Neue"/>
              </a:rPr>
              <a:t> Nam Á.</a:t>
            </a:r>
          </a:p>
          <a:p>
            <a:r>
              <a:rPr lang="vi-VN" b="0" i="0" dirty="0">
                <a:effectLst/>
                <a:latin typeface="Roboto" panose="02000000000000000000" pitchFamily="2" charset="0"/>
              </a:rPr>
              <a:t>Giá trị của bia Võ Cạnh còn nằm ở nội dung bài minh, với những thông tin về việc dâng cúng của vị vua thuộc dòng tộc </a:t>
            </a:r>
            <a:r>
              <a:rPr lang="vi-VN" b="0" i="0" dirty="0" err="1">
                <a:effectLst/>
                <a:latin typeface="Roboto" panose="02000000000000000000" pitchFamily="2" charset="0"/>
              </a:rPr>
              <a:t>Sri</a:t>
            </a:r>
            <a:r>
              <a:rPr lang="vi-VN" b="0" i="0" dirty="0">
                <a:effectLst/>
                <a:latin typeface="Roboto" panose="02000000000000000000" pitchFamily="2" charset="0"/>
              </a:rPr>
              <a:t> </a:t>
            </a:r>
            <a:r>
              <a:rPr lang="vi-VN" b="0" i="0" dirty="0" err="1">
                <a:effectLst/>
                <a:latin typeface="Roboto" panose="02000000000000000000" pitchFamily="2" charset="0"/>
              </a:rPr>
              <a:t>Mara</a:t>
            </a:r>
            <a:r>
              <a:rPr lang="vi-VN" b="0" i="0" dirty="0">
                <a:effectLst/>
                <a:latin typeface="Roboto" panose="02000000000000000000" pitchFamily="2" charset="0"/>
              </a:rPr>
              <a:t> - người có công sáng lập triều đại đầu tiên của Vương quốc </a:t>
            </a:r>
            <a:r>
              <a:rPr lang="vi-VN" b="0" i="0" dirty="0" err="1">
                <a:effectLst/>
                <a:latin typeface="Roboto" panose="02000000000000000000" pitchFamily="2" charset="0"/>
              </a:rPr>
              <a:t>Champa</a:t>
            </a:r>
            <a:r>
              <a:rPr lang="vi-VN" b="0" i="0" dirty="0">
                <a:effectLst/>
                <a:latin typeface="Roboto" panose="02000000000000000000" pitchFamily="2" charset="0"/>
              </a:rPr>
              <a:t>.</a:t>
            </a:r>
            <a:endParaRPr lang="en-US" dirty="0"/>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15</a:t>
            </a:fld>
            <a:endParaRPr lang="en-US"/>
          </a:p>
        </p:txBody>
      </p:sp>
    </p:spTree>
    <p:extLst>
      <p:ext uri="{BB962C8B-B14F-4D97-AF65-F5344CB8AC3E}">
        <p14:creationId xmlns:p14="http://schemas.microsoft.com/office/powerpoint/2010/main" val="376918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Lễ</a:t>
            </a:r>
            <a:r>
              <a:rPr lang="en-US" dirty="0"/>
              <a:t> </a:t>
            </a:r>
            <a:r>
              <a:rPr lang="en-US" dirty="0" err="1"/>
              <a:t>hội</a:t>
            </a:r>
            <a:r>
              <a:rPr lang="en-US" dirty="0"/>
              <a:t> Ka-</a:t>
            </a:r>
            <a:r>
              <a:rPr lang="en-US" dirty="0" err="1"/>
              <a:t>tê</a:t>
            </a:r>
            <a:r>
              <a:rPr lang="en-US" dirty="0"/>
              <a:t> </a:t>
            </a:r>
            <a:r>
              <a:rPr lang="en-US" dirty="0" err="1"/>
              <a:t>là</a:t>
            </a:r>
            <a:r>
              <a:rPr lang="en-US" dirty="0"/>
              <a:t> </a:t>
            </a:r>
            <a:r>
              <a:rPr lang="en-US" dirty="0" err="1"/>
              <a:t>lễ</a:t>
            </a:r>
            <a:r>
              <a:rPr lang="en-US" dirty="0"/>
              <a:t> </a:t>
            </a:r>
            <a:r>
              <a:rPr lang="en-US" dirty="0" err="1"/>
              <a:t>hội</a:t>
            </a:r>
            <a:r>
              <a:rPr lang="en-US" dirty="0"/>
              <a:t> </a:t>
            </a:r>
            <a:r>
              <a:rPr lang="en-US" dirty="0" err="1"/>
              <a:t>dân</a:t>
            </a:r>
            <a:r>
              <a:rPr lang="en-US" dirty="0"/>
              <a:t> </a:t>
            </a:r>
            <a:r>
              <a:rPr lang="en-US" dirty="0" err="1"/>
              <a:t>gian</a:t>
            </a:r>
            <a:r>
              <a:rPr lang="en-US" dirty="0"/>
              <a:t> </a:t>
            </a:r>
            <a:r>
              <a:rPr lang="en-US" dirty="0" err="1"/>
              <a:t>đặc</a:t>
            </a:r>
            <a:r>
              <a:rPr lang="en-US" dirty="0"/>
              <a:t> </a:t>
            </a:r>
            <a:r>
              <a:rPr lang="en-US" dirty="0" err="1"/>
              <a:t>sắc</a:t>
            </a:r>
            <a:r>
              <a:rPr lang="en-US" dirty="0"/>
              <a:t> </a:t>
            </a:r>
            <a:r>
              <a:rPr lang="en-US" dirty="0" err="1"/>
              <a:t>nhất</a:t>
            </a:r>
            <a:r>
              <a:rPr lang="en-US" dirty="0"/>
              <a:t> </a:t>
            </a:r>
            <a:r>
              <a:rPr lang="en-US" dirty="0" err="1"/>
              <a:t>của</a:t>
            </a:r>
            <a:r>
              <a:rPr lang="en-US" dirty="0"/>
              <a:t> </a:t>
            </a:r>
            <a:r>
              <a:rPr lang="en-US" dirty="0" err="1"/>
              <a:t>dân</a:t>
            </a:r>
            <a:r>
              <a:rPr lang="en-US" dirty="0"/>
              <a:t> </a:t>
            </a:r>
            <a:r>
              <a:rPr lang="en-US" dirty="0" err="1"/>
              <a:t>tộc</a:t>
            </a:r>
            <a:r>
              <a:rPr lang="en-US" dirty="0"/>
              <a:t> </a:t>
            </a:r>
            <a:r>
              <a:rPr lang="en-US" dirty="0" err="1"/>
              <a:t>Chăm</a:t>
            </a:r>
            <a:r>
              <a:rPr lang="en-US" dirty="0"/>
              <a:t>. </a:t>
            </a:r>
            <a:r>
              <a:rPr lang="en-US" dirty="0" err="1"/>
              <a:t>Là</a:t>
            </a:r>
            <a:r>
              <a:rPr lang="en-US" dirty="0"/>
              <a:t> </a:t>
            </a:r>
            <a:r>
              <a:rPr lang="en-US" dirty="0" err="1"/>
              <a:t>dịp</a:t>
            </a:r>
            <a:r>
              <a:rPr lang="en-US" dirty="0"/>
              <a:t> </a:t>
            </a:r>
            <a:r>
              <a:rPr lang="en-US" dirty="0" err="1"/>
              <a:t>dâng</a:t>
            </a:r>
            <a:r>
              <a:rPr lang="en-US" dirty="0"/>
              <a:t> </a:t>
            </a:r>
            <a:r>
              <a:rPr lang="en-US" dirty="0" err="1"/>
              <a:t>lễ</a:t>
            </a:r>
            <a:r>
              <a:rPr lang="en-US" dirty="0"/>
              <a:t> </a:t>
            </a:r>
            <a:r>
              <a:rPr lang="en-US" dirty="0" err="1"/>
              <a:t>vật</a:t>
            </a:r>
            <a:r>
              <a:rPr lang="en-US" dirty="0"/>
              <a:t> tri </a:t>
            </a:r>
            <a:r>
              <a:rPr lang="en-US" dirty="0" err="1"/>
              <a:t>ân</a:t>
            </a:r>
            <a:r>
              <a:rPr lang="en-US" dirty="0"/>
              <a:t> </a:t>
            </a:r>
            <a:r>
              <a:rPr lang="en-US" dirty="0" err="1"/>
              <a:t>các</a:t>
            </a:r>
            <a:r>
              <a:rPr lang="en-US" dirty="0"/>
              <a:t> </a:t>
            </a:r>
            <a:r>
              <a:rPr lang="en-US" dirty="0" err="1"/>
              <a:t>vị</a:t>
            </a:r>
            <a:r>
              <a:rPr lang="en-US" dirty="0"/>
              <a:t> </a:t>
            </a:r>
            <a:r>
              <a:rPr lang="en-US" dirty="0" err="1"/>
              <a:t>thần</a:t>
            </a:r>
            <a:r>
              <a:rPr lang="en-US" dirty="0"/>
              <a:t> </a:t>
            </a:r>
            <a:r>
              <a:rPr lang="en-US" dirty="0" err="1"/>
              <a:t>và</a:t>
            </a:r>
            <a:r>
              <a:rPr lang="en-US" dirty="0"/>
              <a:t> </a:t>
            </a:r>
            <a:r>
              <a:rPr lang="en-US" dirty="0" err="1"/>
              <a:t>tưởng</a:t>
            </a:r>
            <a:r>
              <a:rPr lang="en-US" dirty="0"/>
              <a:t> </a:t>
            </a:r>
            <a:r>
              <a:rPr lang="en-US" dirty="0" err="1"/>
              <a:t>nhớ</a:t>
            </a:r>
            <a:r>
              <a:rPr lang="en-US" dirty="0"/>
              <a:t> </a:t>
            </a:r>
            <a:r>
              <a:rPr lang="en-US" dirty="0" err="1"/>
              <a:t>tổ</a:t>
            </a:r>
            <a:r>
              <a:rPr lang="en-US" dirty="0"/>
              <a:t> </a:t>
            </a:r>
            <a:r>
              <a:rPr lang="en-US" dirty="0" err="1"/>
              <a:t>tiên</a:t>
            </a:r>
            <a:r>
              <a:rPr lang="en-US" dirty="0"/>
              <a:t> </a:t>
            </a:r>
            <a:r>
              <a:rPr lang="en-US" dirty="0" err="1"/>
              <a:t>mình</a:t>
            </a:r>
            <a:r>
              <a:rPr lang="en-US" dirty="0"/>
              <a:t>. </a:t>
            </a:r>
            <a:r>
              <a:rPr lang="en-US" dirty="0" err="1"/>
              <a:t>Thời</a:t>
            </a:r>
            <a:r>
              <a:rPr lang="en-US" dirty="0"/>
              <a:t> </a:t>
            </a:r>
            <a:r>
              <a:rPr lang="en-US" dirty="0" err="1"/>
              <a:t>gian</a:t>
            </a:r>
            <a:r>
              <a:rPr lang="en-US" dirty="0"/>
              <a:t>: </a:t>
            </a:r>
            <a:r>
              <a:rPr lang="en-US" dirty="0" err="1"/>
              <a:t>tháng</a:t>
            </a:r>
            <a:r>
              <a:rPr lang="en-US" dirty="0"/>
              <a:t> 9 – </a:t>
            </a:r>
            <a:r>
              <a:rPr lang="en-US" dirty="0" err="1"/>
              <a:t>đầu</a:t>
            </a:r>
            <a:r>
              <a:rPr lang="en-US" dirty="0"/>
              <a:t> </a:t>
            </a:r>
            <a:r>
              <a:rPr lang="en-US" dirty="0" err="1"/>
              <a:t>tháng</a:t>
            </a:r>
            <a:r>
              <a:rPr lang="en-US" dirty="0"/>
              <a:t> 10 </a:t>
            </a:r>
            <a:r>
              <a:rPr lang="en-US" dirty="0" err="1"/>
              <a:t>dương</a:t>
            </a:r>
            <a:r>
              <a:rPr lang="en-US" dirty="0"/>
              <a:t> </a:t>
            </a:r>
            <a:r>
              <a:rPr lang="en-US" dirty="0" err="1"/>
              <a:t>lịch</a:t>
            </a:r>
            <a:r>
              <a:rPr lang="en-US" dirty="0"/>
              <a:t> </a:t>
            </a:r>
            <a:r>
              <a:rPr lang="en-US" dirty="0" err="1"/>
              <a:t>tại</a:t>
            </a:r>
            <a:r>
              <a:rPr lang="en-US" dirty="0"/>
              <a:t> </a:t>
            </a:r>
            <a:r>
              <a:rPr lang="en-US" dirty="0" err="1"/>
              <a:t>cụm</a:t>
            </a:r>
            <a:r>
              <a:rPr lang="en-US" dirty="0"/>
              <a:t> di </a:t>
            </a:r>
            <a:r>
              <a:rPr lang="en-US" dirty="0" err="1"/>
              <a:t>tích</a:t>
            </a:r>
            <a:r>
              <a:rPr lang="en-US" dirty="0"/>
              <a:t> </a:t>
            </a:r>
            <a:r>
              <a:rPr lang="en-US" dirty="0" err="1"/>
              <a:t>Chăm</a:t>
            </a:r>
            <a:r>
              <a:rPr lang="en-US" dirty="0"/>
              <a:t> </a:t>
            </a:r>
            <a:r>
              <a:rPr lang="en-US" dirty="0" err="1"/>
              <a:t>nổi</a:t>
            </a:r>
            <a:r>
              <a:rPr lang="en-US" dirty="0"/>
              <a:t> </a:t>
            </a:r>
            <a:r>
              <a:rPr lang="en-US" dirty="0" err="1"/>
              <a:t>tiếng</a:t>
            </a:r>
            <a:r>
              <a:rPr lang="en-US" dirty="0"/>
              <a:t> ở Ninh </a:t>
            </a:r>
            <a:r>
              <a:rPr lang="en-US" dirty="0" err="1"/>
              <a:t>Thuận</a:t>
            </a:r>
            <a:r>
              <a:rPr lang="en-US" dirty="0"/>
              <a:t>, Bình </a:t>
            </a:r>
            <a:r>
              <a:rPr lang="en-US" dirty="0" err="1"/>
              <a:t>Thuận</a:t>
            </a:r>
            <a:r>
              <a:rPr lang="en-US" dirty="0"/>
              <a:t>.</a:t>
            </a:r>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17</a:t>
            </a:fld>
            <a:endParaRPr lang="en-US"/>
          </a:p>
        </p:txBody>
      </p:sp>
    </p:spTree>
    <p:extLst>
      <p:ext uri="{BB962C8B-B14F-4D97-AF65-F5344CB8AC3E}">
        <p14:creationId xmlns:p14="http://schemas.microsoft.com/office/powerpoint/2010/main" val="3116896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Lễ</a:t>
            </a:r>
            <a:r>
              <a:rPr lang="en-US" dirty="0"/>
              <a:t> </a:t>
            </a:r>
            <a:r>
              <a:rPr lang="en-US" dirty="0" err="1"/>
              <a:t>hội</a:t>
            </a:r>
            <a:r>
              <a:rPr lang="en-US" dirty="0"/>
              <a:t> Ka-</a:t>
            </a:r>
            <a:r>
              <a:rPr lang="en-US" dirty="0" err="1"/>
              <a:t>tê</a:t>
            </a:r>
            <a:r>
              <a:rPr lang="en-US" dirty="0"/>
              <a:t> </a:t>
            </a:r>
            <a:r>
              <a:rPr lang="en-US" dirty="0" err="1"/>
              <a:t>là</a:t>
            </a:r>
            <a:r>
              <a:rPr lang="en-US" dirty="0"/>
              <a:t> </a:t>
            </a:r>
            <a:r>
              <a:rPr lang="en-US" dirty="0" err="1"/>
              <a:t>lễ</a:t>
            </a:r>
            <a:r>
              <a:rPr lang="en-US" dirty="0"/>
              <a:t> </a:t>
            </a:r>
            <a:r>
              <a:rPr lang="en-US" dirty="0" err="1"/>
              <a:t>hội</a:t>
            </a:r>
            <a:r>
              <a:rPr lang="en-US" dirty="0"/>
              <a:t> </a:t>
            </a:r>
            <a:r>
              <a:rPr lang="en-US" dirty="0" err="1"/>
              <a:t>dân</a:t>
            </a:r>
            <a:r>
              <a:rPr lang="en-US" dirty="0"/>
              <a:t> </a:t>
            </a:r>
            <a:r>
              <a:rPr lang="en-US" dirty="0" err="1"/>
              <a:t>gian</a:t>
            </a:r>
            <a:r>
              <a:rPr lang="en-US" dirty="0"/>
              <a:t> </a:t>
            </a:r>
            <a:r>
              <a:rPr lang="en-US" dirty="0" err="1"/>
              <a:t>đặc</a:t>
            </a:r>
            <a:r>
              <a:rPr lang="en-US" dirty="0"/>
              <a:t> </a:t>
            </a:r>
            <a:r>
              <a:rPr lang="en-US" dirty="0" err="1"/>
              <a:t>sắc</a:t>
            </a:r>
            <a:r>
              <a:rPr lang="en-US" dirty="0"/>
              <a:t> </a:t>
            </a:r>
            <a:r>
              <a:rPr lang="en-US" dirty="0" err="1"/>
              <a:t>nhất</a:t>
            </a:r>
            <a:r>
              <a:rPr lang="en-US" dirty="0"/>
              <a:t> </a:t>
            </a:r>
            <a:r>
              <a:rPr lang="en-US" dirty="0" err="1"/>
              <a:t>của</a:t>
            </a:r>
            <a:r>
              <a:rPr lang="en-US" dirty="0"/>
              <a:t> </a:t>
            </a:r>
            <a:r>
              <a:rPr lang="en-US" dirty="0" err="1"/>
              <a:t>dân</a:t>
            </a:r>
            <a:r>
              <a:rPr lang="en-US" dirty="0"/>
              <a:t> </a:t>
            </a:r>
            <a:r>
              <a:rPr lang="en-US" dirty="0" err="1"/>
              <a:t>tộc</a:t>
            </a:r>
            <a:r>
              <a:rPr lang="en-US" dirty="0"/>
              <a:t> </a:t>
            </a:r>
            <a:r>
              <a:rPr lang="en-US" dirty="0" err="1"/>
              <a:t>Chăm</a:t>
            </a:r>
            <a:r>
              <a:rPr lang="en-US" dirty="0"/>
              <a:t>. </a:t>
            </a:r>
            <a:r>
              <a:rPr lang="en-US" dirty="0" err="1"/>
              <a:t>Là</a:t>
            </a:r>
            <a:r>
              <a:rPr lang="en-US" dirty="0"/>
              <a:t> </a:t>
            </a:r>
            <a:r>
              <a:rPr lang="en-US" dirty="0" err="1"/>
              <a:t>dịp</a:t>
            </a:r>
            <a:r>
              <a:rPr lang="en-US" dirty="0"/>
              <a:t> </a:t>
            </a:r>
            <a:r>
              <a:rPr lang="en-US" dirty="0" err="1"/>
              <a:t>dâng</a:t>
            </a:r>
            <a:r>
              <a:rPr lang="en-US" dirty="0"/>
              <a:t> </a:t>
            </a:r>
            <a:r>
              <a:rPr lang="en-US" dirty="0" err="1"/>
              <a:t>lễ</a:t>
            </a:r>
            <a:r>
              <a:rPr lang="en-US" dirty="0"/>
              <a:t> </a:t>
            </a:r>
            <a:r>
              <a:rPr lang="en-US" dirty="0" err="1"/>
              <a:t>vật</a:t>
            </a:r>
            <a:r>
              <a:rPr lang="en-US" dirty="0"/>
              <a:t> tri </a:t>
            </a:r>
            <a:r>
              <a:rPr lang="en-US" dirty="0" err="1"/>
              <a:t>ân</a:t>
            </a:r>
            <a:r>
              <a:rPr lang="en-US" dirty="0"/>
              <a:t> </a:t>
            </a:r>
            <a:r>
              <a:rPr lang="en-US" dirty="0" err="1"/>
              <a:t>các</a:t>
            </a:r>
            <a:r>
              <a:rPr lang="en-US" dirty="0"/>
              <a:t> </a:t>
            </a:r>
            <a:r>
              <a:rPr lang="en-US" dirty="0" err="1"/>
              <a:t>vị</a:t>
            </a:r>
            <a:r>
              <a:rPr lang="en-US" dirty="0"/>
              <a:t> </a:t>
            </a:r>
            <a:r>
              <a:rPr lang="en-US" dirty="0" err="1"/>
              <a:t>thần</a:t>
            </a:r>
            <a:r>
              <a:rPr lang="en-US" dirty="0"/>
              <a:t> </a:t>
            </a:r>
            <a:r>
              <a:rPr lang="en-US" dirty="0" err="1"/>
              <a:t>và</a:t>
            </a:r>
            <a:r>
              <a:rPr lang="en-US" dirty="0"/>
              <a:t> </a:t>
            </a:r>
            <a:r>
              <a:rPr lang="en-US" dirty="0" err="1"/>
              <a:t>tưởng</a:t>
            </a:r>
            <a:r>
              <a:rPr lang="en-US" dirty="0"/>
              <a:t> </a:t>
            </a:r>
            <a:r>
              <a:rPr lang="en-US" dirty="0" err="1"/>
              <a:t>nhớ</a:t>
            </a:r>
            <a:r>
              <a:rPr lang="en-US" dirty="0"/>
              <a:t> </a:t>
            </a:r>
            <a:r>
              <a:rPr lang="en-US" dirty="0" err="1"/>
              <a:t>tổ</a:t>
            </a:r>
            <a:r>
              <a:rPr lang="en-US" dirty="0"/>
              <a:t> </a:t>
            </a:r>
            <a:r>
              <a:rPr lang="en-US" dirty="0" err="1"/>
              <a:t>tiên</a:t>
            </a:r>
            <a:r>
              <a:rPr lang="en-US" dirty="0"/>
              <a:t> </a:t>
            </a:r>
            <a:r>
              <a:rPr lang="en-US" dirty="0" err="1"/>
              <a:t>mình</a:t>
            </a:r>
            <a:r>
              <a:rPr lang="en-US" dirty="0"/>
              <a:t>. </a:t>
            </a:r>
            <a:r>
              <a:rPr lang="en-US" dirty="0" err="1"/>
              <a:t>Thời</a:t>
            </a:r>
            <a:r>
              <a:rPr lang="en-US" dirty="0"/>
              <a:t> </a:t>
            </a:r>
            <a:r>
              <a:rPr lang="en-US" dirty="0" err="1"/>
              <a:t>gian</a:t>
            </a:r>
            <a:r>
              <a:rPr lang="en-US" dirty="0"/>
              <a:t>: </a:t>
            </a:r>
            <a:r>
              <a:rPr lang="en-US" dirty="0" err="1"/>
              <a:t>tháng</a:t>
            </a:r>
            <a:r>
              <a:rPr lang="en-US" dirty="0"/>
              <a:t> 9 – </a:t>
            </a:r>
            <a:r>
              <a:rPr lang="en-US" dirty="0" err="1"/>
              <a:t>đầu</a:t>
            </a:r>
            <a:r>
              <a:rPr lang="en-US" dirty="0"/>
              <a:t> </a:t>
            </a:r>
            <a:r>
              <a:rPr lang="en-US" dirty="0" err="1"/>
              <a:t>tháng</a:t>
            </a:r>
            <a:r>
              <a:rPr lang="en-US" dirty="0"/>
              <a:t> 10 </a:t>
            </a:r>
            <a:r>
              <a:rPr lang="en-US" dirty="0" err="1"/>
              <a:t>dương</a:t>
            </a:r>
            <a:r>
              <a:rPr lang="en-US" dirty="0"/>
              <a:t> </a:t>
            </a:r>
            <a:r>
              <a:rPr lang="en-US" dirty="0" err="1"/>
              <a:t>lịch</a:t>
            </a:r>
            <a:r>
              <a:rPr lang="en-US" dirty="0"/>
              <a:t> </a:t>
            </a:r>
            <a:r>
              <a:rPr lang="en-US" dirty="0" err="1"/>
              <a:t>tại</a:t>
            </a:r>
            <a:r>
              <a:rPr lang="en-US" dirty="0"/>
              <a:t> </a:t>
            </a:r>
            <a:r>
              <a:rPr lang="en-US" dirty="0" err="1"/>
              <a:t>cụm</a:t>
            </a:r>
            <a:r>
              <a:rPr lang="en-US" dirty="0"/>
              <a:t> di </a:t>
            </a:r>
            <a:r>
              <a:rPr lang="en-US" dirty="0" err="1"/>
              <a:t>tích</a:t>
            </a:r>
            <a:r>
              <a:rPr lang="en-US" dirty="0"/>
              <a:t> </a:t>
            </a:r>
            <a:r>
              <a:rPr lang="en-US" dirty="0" err="1"/>
              <a:t>Chăm</a:t>
            </a:r>
            <a:r>
              <a:rPr lang="en-US" dirty="0"/>
              <a:t> </a:t>
            </a:r>
            <a:r>
              <a:rPr lang="en-US" dirty="0" err="1"/>
              <a:t>nổi</a:t>
            </a:r>
            <a:r>
              <a:rPr lang="en-US" dirty="0"/>
              <a:t> </a:t>
            </a:r>
            <a:r>
              <a:rPr lang="en-US" dirty="0" err="1"/>
              <a:t>tiếng</a:t>
            </a:r>
            <a:r>
              <a:rPr lang="en-US" dirty="0"/>
              <a:t> ở Ninh </a:t>
            </a:r>
            <a:r>
              <a:rPr lang="en-US" dirty="0" err="1"/>
              <a:t>Thuận</a:t>
            </a:r>
            <a:r>
              <a:rPr lang="en-US" dirty="0"/>
              <a:t>, Bình </a:t>
            </a:r>
            <a:r>
              <a:rPr lang="en-US" dirty="0" err="1"/>
              <a:t>Thuận</a:t>
            </a:r>
            <a:r>
              <a:rPr lang="en-US" dirty="0"/>
              <a:t>.</a:t>
            </a:r>
          </a:p>
        </p:txBody>
      </p:sp>
      <p:sp>
        <p:nvSpPr>
          <p:cNvPr id="4" name="Chỗ dành sẵn cho Số hiệu Bản chiếu 3"/>
          <p:cNvSpPr>
            <a:spLocks noGrp="1"/>
          </p:cNvSpPr>
          <p:nvPr>
            <p:ph type="sldNum" sz="quarter" idx="5"/>
          </p:nvPr>
        </p:nvSpPr>
        <p:spPr/>
        <p:txBody>
          <a:bodyPr/>
          <a:lstStyle/>
          <a:p>
            <a:fld id="{6F456D81-1856-4EF2-B1C6-3CB9105EA6D6}" type="slidenum">
              <a:rPr lang="en-US" smtClean="0"/>
              <a:t>18</a:t>
            </a:fld>
            <a:endParaRPr lang="en-US"/>
          </a:p>
        </p:txBody>
      </p:sp>
    </p:spTree>
    <p:extLst>
      <p:ext uri="{BB962C8B-B14F-4D97-AF65-F5344CB8AC3E}">
        <p14:creationId xmlns:p14="http://schemas.microsoft.com/office/powerpoint/2010/main" val="18481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9286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7225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0309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2CD3EAC-2CF8-4190-AC21-DB13166B26C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4091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ED059FF-4DD2-4023-9D66-46C742201C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0442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2B41F34-9C86-4525-BFF5-2DD4A408E8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07459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BDC2F0-FBC9-47D5-8BA8-F1C13AF2338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1362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730D008-A6C0-479B-9278-6844159C730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30003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F03788D-AECA-4700-A864-0B2B553B37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172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F17D71F-21FB-4D02-8F47-F5843218F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37138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7FC510A-27DF-402B-9CA4-F3740006F0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2484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5324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54D4F32-08AF-4B30-A7EC-2C714289440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014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D6BE865-0BE2-4BD8-B552-9ED7025D999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221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52017B5-418D-4F47-9EBD-3FD18C61933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030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D3E8C3C-B864-4185-AB75-A20B121CDC4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211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403197"/>
      </p:ext>
    </p:extLst>
  </p:cSld>
  <p:clrMapOvr>
    <a:masterClrMapping/>
  </p:clrMapOvr>
  <p:transition spd="slow" advTm="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spTree>
    <p:extLst>
      <p:ext uri="{BB962C8B-B14F-4D97-AF65-F5344CB8AC3E}">
        <p14:creationId xmlns:p14="http://schemas.microsoft.com/office/powerpoint/2010/main" val="2458154522"/>
      </p:ext>
    </p:extLst>
  </p:cSld>
  <p:clrMapOvr>
    <a:masterClrMapping/>
  </p:clrMapOvr>
  <p:transition spd="slow" advTm="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cxnSp>
        <p:nvCxnSpPr>
          <p:cNvPr id="3" name="直接连接符 2"/>
          <p:cNvCxnSpPr/>
          <p:nvPr userDrawn="1"/>
        </p:nvCxnSpPr>
        <p:spPr>
          <a:xfrm>
            <a:off x="343406" y="1110373"/>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1" y="149248"/>
            <a:ext cx="917999" cy="992123"/>
          </a:xfrm>
          <a:prstGeom prst="rect">
            <a:avLst/>
          </a:prstGeom>
        </p:spPr>
      </p:pic>
    </p:spTree>
    <p:extLst>
      <p:ext uri="{BB962C8B-B14F-4D97-AF65-F5344CB8AC3E}">
        <p14:creationId xmlns:p14="http://schemas.microsoft.com/office/powerpoint/2010/main" val="2329358081"/>
      </p:ext>
    </p:extLst>
  </p:cSld>
  <p:clrMapOvr>
    <a:masterClrMapping/>
  </p:clrMapOvr>
  <p:transition spd="slow" advTm="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2024/4/3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1460614"/>
      </p:ext>
    </p:extLst>
  </p:cSld>
  <p:clrMapOvr>
    <a:masterClrMapping/>
  </p:clrMapOvr>
  <p:transition spd="slow" advTm="0">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2024/4/3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152003464"/>
      </p:ext>
    </p:extLst>
  </p:cSld>
  <p:clrMapOvr>
    <a:masterClrMapping/>
  </p:clrMapOvr>
  <p:transition spd="slow" advTm="0">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solidFill>
                  <a:srgbClr val="000000">
                    <a:tint val="75000"/>
                  </a:srgbClr>
                </a:solidFill>
              </a:rPr>
              <a:pPr/>
              <a:t>4/3/2024</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894254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0835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1251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02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1380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592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9656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5570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5279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6246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59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6416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0520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47830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716868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29127001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35907097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4/3/2024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17258642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4/3/2024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2421146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4/3/2024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243138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4/3/2024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721446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4/3/2024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20587606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4/3/2024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3060055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619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84978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4/3/2024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21121871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spTree>
    <p:extLst>
      <p:ext uri="{BB962C8B-B14F-4D97-AF65-F5344CB8AC3E}">
        <p14:creationId xmlns:p14="http://schemas.microsoft.com/office/powerpoint/2010/main" val="2827814528"/>
      </p:ext>
    </p:extLst>
  </p:cSld>
  <p:clrMapOvr>
    <a:masterClrMapping/>
  </p:clrMapOvr>
  <p:transition spd="slow" advTm="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11897"/>
      </p:ext>
    </p:extLst>
  </p:cSld>
  <p:clrMapOvr>
    <a:masterClrMapping/>
  </p:clrMapOvr>
  <p:transition spd="slow" advTm="0">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spTree>
    <p:extLst>
      <p:ext uri="{BB962C8B-B14F-4D97-AF65-F5344CB8AC3E}">
        <p14:creationId xmlns:p14="http://schemas.microsoft.com/office/powerpoint/2010/main" val="1769605086"/>
      </p:ext>
    </p:extLst>
  </p:cSld>
  <p:clrMapOvr>
    <a:masterClrMapping/>
  </p:clrMapOvr>
  <p:transition spd="slow" advTm="0">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cxnSp>
        <p:nvCxnSpPr>
          <p:cNvPr id="3" name="直接连接符 2"/>
          <p:cNvCxnSpPr/>
          <p:nvPr userDrawn="1"/>
        </p:nvCxnSpPr>
        <p:spPr>
          <a:xfrm>
            <a:off x="343406" y="1110373"/>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1" y="149248"/>
            <a:ext cx="917999" cy="992123"/>
          </a:xfrm>
          <a:prstGeom prst="rect">
            <a:avLst/>
          </a:prstGeom>
        </p:spPr>
      </p:pic>
    </p:spTree>
    <p:extLst>
      <p:ext uri="{BB962C8B-B14F-4D97-AF65-F5344CB8AC3E}">
        <p14:creationId xmlns:p14="http://schemas.microsoft.com/office/powerpoint/2010/main" val="3870198984"/>
      </p:ext>
    </p:extLst>
  </p:cSld>
  <p:clrMapOvr>
    <a:masterClrMapping/>
  </p:clrMapOvr>
  <p:transition spd="slow" advTm="0">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2024/4/3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957448988"/>
      </p:ext>
    </p:extLst>
  </p:cSld>
  <p:clrMapOvr>
    <a:masterClrMapping/>
  </p:clrMapOvr>
  <p:transition spd="slow" advTm="0">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2024/4/3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3214900126"/>
      </p:ext>
    </p:extLst>
  </p:cSld>
  <p:clrMapOvr>
    <a:masterClrMapping/>
  </p:clrMapOvr>
  <p:transition spd="slow" advTm="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458531"/>
      </p:ext>
    </p:extLst>
  </p:cSld>
  <p:clrMapOvr>
    <a:masterClrMapping/>
  </p:clrMapOvr>
  <p:transition spd="slow" advTm="0">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spTree>
    <p:extLst>
      <p:ext uri="{BB962C8B-B14F-4D97-AF65-F5344CB8AC3E}">
        <p14:creationId xmlns:p14="http://schemas.microsoft.com/office/powerpoint/2010/main" val="639205268"/>
      </p:ext>
    </p:extLst>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3970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9144000" cy="6851904"/>
          </a:xfrm>
          <a:prstGeom prst="rect">
            <a:avLst/>
          </a:prstGeom>
        </p:spPr>
      </p:pic>
      <p:cxnSp>
        <p:nvCxnSpPr>
          <p:cNvPr id="3" name="直接连接符 2"/>
          <p:cNvCxnSpPr/>
          <p:nvPr userDrawn="1"/>
        </p:nvCxnSpPr>
        <p:spPr>
          <a:xfrm>
            <a:off x="343406" y="1110373"/>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1" y="149248"/>
            <a:ext cx="917999" cy="992123"/>
          </a:xfrm>
          <a:prstGeom prst="rect">
            <a:avLst/>
          </a:prstGeom>
        </p:spPr>
      </p:pic>
    </p:spTree>
    <p:extLst>
      <p:ext uri="{BB962C8B-B14F-4D97-AF65-F5344CB8AC3E}">
        <p14:creationId xmlns:p14="http://schemas.microsoft.com/office/powerpoint/2010/main" val="4214878192"/>
      </p:ext>
    </p:extLst>
  </p:cSld>
  <p:clrMapOvr>
    <a:masterClrMapping/>
  </p:clrMapOvr>
  <p:transition spd="slow" advTm="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2024/4/3</a:t>
            </a:fld>
            <a:endParaRPr lang="zh-CN" altLang="en-US">
              <a:solidFill>
                <a:srgbClr val="000000">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000000">
                  <a:tint val="75000"/>
                </a:srgb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2532934548"/>
      </p:ext>
    </p:extLst>
  </p:cSld>
  <p:clrMapOvr>
    <a:masterClrMapping/>
  </p:clrMapOvr>
  <p:transition spd="slow" advTm="0">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srgbClr val="000000">
                    <a:tint val="75000"/>
                  </a:srgbClr>
                </a:solidFill>
              </a:rPr>
              <a:pPr/>
              <a:t>2024/4/3</a:t>
            </a:fld>
            <a:endParaRPr lang="zh-CN" altLang="en-US">
              <a:solidFill>
                <a:srgbClr val="000000">
                  <a:tint val="75000"/>
                </a:srgbClr>
              </a:solidFill>
            </a:endParaRPr>
          </a:p>
        </p:txBody>
      </p:sp>
      <p:sp>
        <p:nvSpPr>
          <p:cNvPr id="3" name="页脚占位符 2"/>
          <p:cNvSpPr>
            <a:spLocks noGrp="1"/>
          </p:cNvSpPr>
          <p:nvPr>
            <p:ph type="ftr" sz="quarter" idx="11"/>
          </p:nvPr>
        </p:nvSpPr>
        <p:spPr/>
        <p:txBody>
          <a:bodyPr/>
          <a:lstStyle/>
          <a:p>
            <a:endParaRPr lang="zh-CN" altLang="en-US">
              <a:solidFill>
                <a:srgbClr val="000000">
                  <a:tint val="75000"/>
                </a:srgb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spTree>
    <p:extLst>
      <p:ext uri="{BB962C8B-B14F-4D97-AF65-F5344CB8AC3E}">
        <p14:creationId xmlns:p14="http://schemas.microsoft.com/office/powerpoint/2010/main" val="1921692166"/>
      </p:ext>
    </p:extLst>
  </p:cSld>
  <p:clrMapOvr>
    <a:masterClrMapping/>
  </p:clrMapOvr>
  <p:transition spd="slow" advTm="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991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2355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987428"/>
            <a:ext cx="4629150" cy="4873625"/>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606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5.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55.xml"/><Relationship Id="rId7" Type="http://schemas.openxmlformats.org/officeDocument/2006/relationships/image" Target="../media/image1.jp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theme" Target="../theme/theme6.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image" Target="../media/image1.jp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theme" Target="../theme/theme7.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887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a:lvl1pPr>
          </a:lstStyle>
          <a:p>
            <a:pPr fontAlgn="base">
              <a:spcBef>
                <a:spcPct val="0"/>
              </a:spcBef>
              <a:spcAft>
                <a:spcPct val="0"/>
              </a:spcAft>
            </a:pPr>
            <a:fld id="{4E3D52EC-76AA-473C-A1D4-B29458A18F0E}" type="slidenum">
              <a:rPr lang="en-US" altLang="en-US" smtClean="0">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2819270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2024/4/3</a:t>
            </a:fld>
            <a:endParaRPr lang="zh-CN" altLang="en-US">
              <a:solidFill>
                <a:srgbClr val="000000">
                  <a:tint val="75000"/>
                </a:srgbClr>
              </a:solidFill>
            </a:endParaRPr>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9" cstate="print">
            <a:extLst>
              <a:ext uri="{28A0092B-C50C-407E-A947-70E740481C1C}">
                <a14:useLocalDpi xmlns:a14="http://schemas.microsoft.com/office/drawing/2010/main" val="0"/>
              </a:ext>
            </a:extLst>
          </a:blip>
          <a:srcRect r="22909" b="71307"/>
          <a:stretch/>
        </p:blipFill>
        <p:spPr>
          <a:xfrm>
            <a:off x="5523092" y="4543119"/>
            <a:ext cx="362090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extLst>
      <p:ext uri="{BB962C8B-B14F-4D97-AF65-F5344CB8AC3E}">
        <p14:creationId xmlns:p14="http://schemas.microsoft.com/office/powerpoint/2010/main" val="94614209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274505F-0C82-4D6D-B004-FC5C444DBA51}" type="datetimeFigureOut">
              <a:rPr lang="en-US" smtClean="0">
                <a:solidFill>
                  <a:prstClr val="black">
                    <a:tint val="75000"/>
                  </a:prstClr>
                </a:solidFill>
              </a:rPr>
              <a:pPr/>
              <a:t>4/3/2024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3BE436F-7EAC-4517-A803-86530C5630E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3356175"/>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4/3/2024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54672013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2024/4/3</a:t>
            </a:fld>
            <a:endParaRPr lang="zh-CN" altLang="en-US">
              <a:solidFill>
                <a:srgbClr val="000000">
                  <a:tint val="75000"/>
                </a:srgbClr>
              </a:solidFill>
            </a:endParaRPr>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2" y="4543119"/>
            <a:ext cx="362090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extLst>
      <p:ext uri="{BB962C8B-B14F-4D97-AF65-F5344CB8AC3E}">
        <p14:creationId xmlns:p14="http://schemas.microsoft.com/office/powerpoint/2010/main" val="274131974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srgbClr val="000000">
                    <a:tint val="75000"/>
                  </a:srgbClr>
                </a:solidFill>
              </a:rPr>
              <a:pPr/>
              <a:t>2024/4/3</a:t>
            </a:fld>
            <a:endParaRPr lang="zh-CN" altLang="en-US">
              <a:solidFill>
                <a:srgbClr val="000000">
                  <a:tint val="75000"/>
                </a:srgbClr>
              </a:solidFill>
            </a:endParaRPr>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srgbClr val="000000">
                  <a:tint val="75000"/>
                </a:srgbClr>
              </a:solidFill>
            </a:endParaRPr>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srgbClr val="000000">
                    <a:tint val="75000"/>
                  </a:srgbClr>
                </a:solidFill>
              </a:rPr>
              <a:pPr/>
              <a:t>‹#›</a:t>
            </a:fld>
            <a:endParaRPr lang="zh-CN" altLang="en-US">
              <a:solidFill>
                <a:srgbClr val="000000">
                  <a:tint val="75000"/>
                </a:srgbClr>
              </a:solidFill>
            </a:endParaRPr>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2" y="4543119"/>
            <a:ext cx="362090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FFFFFF"/>
              </a:solidFill>
            </a:endParaRPr>
          </a:p>
        </p:txBody>
      </p:sp>
    </p:spTree>
    <p:extLst>
      <p:ext uri="{BB962C8B-B14F-4D97-AF65-F5344CB8AC3E}">
        <p14:creationId xmlns:p14="http://schemas.microsoft.com/office/powerpoint/2010/main" val="141337454"/>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7.png"/><Relationship Id="rId1" Type="http://schemas.openxmlformats.org/officeDocument/2006/relationships/slideLayout" Target="../slideLayouts/slideLayout54.xml"/><Relationship Id="rId5" Type="http://schemas.openxmlformats.org/officeDocument/2006/relationships/image" Target="../media/image28.jpe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hyperlink" Target="https://anhdepbonphuong.com/13-khung-hinh-dep-da-dang-va-phong-phu/" TargetMode="External"/><Relationship Id="rId2" Type="http://schemas.openxmlformats.org/officeDocument/2006/relationships/image" Target="../media/image29.jpg"/><Relationship Id="rId1" Type="http://schemas.openxmlformats.org/officeDocument/2006/relationships/slideLayout" Target="../slideLayouts/slideLayout59.xml"/><Relationship Id="rId5" Type="http://schemas.openxmlformats.org/officeDocument/2006/relationships/hyperlink" Target="http://downloadphanmem2015.blogspot.com/2014/12/200-khung-anh-nen-ep-cho-be-yeu-tai.html" TargetMode="External"/><Relationship Id="rId4" Type="http://schemas.openxmlformats.org/officeDocument/2006/relationships/image" Target="../media/image30.jp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hyperlink" Target="https://paintcorner.net/hoa-van-trang-tri-duong-vien-bao-tuong/" TargetMode="External"/><Relationship Id="rId2" Type="http://schemas.openxmlformats.org/officeDocument/2006/relationships/image" Target="../media/image33.jpg"/><Relationship Id="rId1" Type="http://schemas.openxmlformats.org/officeDocument/2006/relationships/slideLayout" Target="../slideLayouts/slideLayout4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15"/>
          <p:cNvSpPr/>
          <p:nvPr/>
        </p:nvSpPr>
        <p:spPr>
          <a:xfrm>
            <a:off x="3671328" y="2917148"/>
            <a:ext cx="2492349" cy="519439"/>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51435" tIns="25718" rIns="51435" bIns="25718">
            <a:spAutoFit/>
            <a:sp3d extrusionH="57150" prstMaterial="softEdge">
              <a:bevelT w="25400" h="38100"/>
            </a:sp3d>
          </a:bodyPr>
          <a:lstStyle/>
          <a:p>
            <a:pPr algn="ctr"/>
            <a:r>
              <a:rPr lang="en-US" sz="3038" b="1" dirty="0">
                <a:ln/>
                <a:solidFill>
                  <a:prstClr val="white"/>
                </a:solidFill>
                <a:latin typeface="Tahoma" panose="020B0604030504040204" pitchFamily="34" charset="0"/>
                <a:cs typeface="Tahoma" panose="020B0604030504040204" pitchFamily="34" charset="0"/>
              </a:rPr>
              <a:t>KHỞI ĐỘNG</a:t>
            </a:r>
          </a:p>
        </p:txBody>
      </p:sp>
    </p:spTree>
    <p:extLst>
      <p:ext uri="{BB962C8B-B14F-4D97-AF65-F5344CB8AC3E}">
        <p14:creationId xmlns:p14="http://schemas.microsoft.com/office/powerpoint/2010/main" val="9027941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500" autoRev="1" fill="hold">
                                          <p:stCondLst>
                                            <p:cond delay="0"/>
                                          </p:stCondLst>
                                        </p:cTn>
                                        <p:tgtEl>
                                          <p:spTgt spid="16"/>
                                        </p:tgtEl>
                                        <p:attrNameLst>
                                          <p:attrName>ppt_w</p:attrName>
                                        </p:attrNameLst>
                                      </p:cBhvr>
                                    </p:anim>
                                    <p:anim by="(#ppt_w*0.50)" calcmode="lin" valueType="num">
                                      <p:cBhvr>
                                        <p:cTn id="8" dur="500" decel="50000" autoRev="1" fill="hold">
                                          <p:stCondLst>
                                            <p:cond delay="0"/>
                                          </p:stCondLst>
                                        </p:cTn>
                                        <p:tgtEl>
                                          <p:spTgt spid="16"/>
                                        </p:tgtEl>
                                        <p:attrNameLst>
                                          <p:attrName>ppt_x</p:attrName>
                                        </p:attrNameLst>
                                      </p:cBhvr>
                                    </p:anim>
                                    <p:anim from="(-#ppt_h/2)" to="(#ppt_y)" calcmode="lin" valueType="num">
                                      <p:cBhvr>
                                        <p:cTn id="9" dur="1000" fill="hold">
                                          <p:stCondLst>
                                            <p:cond delay="0"/>
                                          </p:stCondLst>
                                        </p:cTn>
                                        <p:tgtEl>
                                          <p:spTgt spid="16"/>
                                        </p:tgtEl>
                                        <p:attrNameLst>
                                          <p:attrName>ppt_y</p:attrName>
                                        </p:attrNameLst>
                                      </p:cBhvr>
                                    </p:anim>
                                    <p:animRot by="21600000">
                                      <p:cBhvr>
                                        <p:cTn id="10" dur="10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098" y="15389"/>
            <a:ext cx="8915400" cy="1231106"/>
          </a:xfrm>
          <a:prstGeom prst="rect">
            <a:avLst/>
          </a:prstGeom>
          <a:noFill/>
        </p:spPr>
        <p:txBody>
          <a:bodyPr wrap="square" rtlCol="0">
            <a:spAutoFit/>
          </a:bodyPr>
          <a:lstStyle/>
          <a:p>
            <a:pPr algn="just"/>
            <a:r>
              <a:rPr lang="nl-NL" sz="2800" b="1" dirty="0">
                <a:solidFill>
                  <a:srgbClr val="00B0F0"/>
                </a:solidFill>
                <a:latin typeface="Arial"/>
              </a:rPr>
              <a:t>1. Quá trình hình thành và bước đầu phát triển của Vương quốc Chăm-pa</a:t>
            </a:r>
            <a:endParaRPr lang="en-US" sz="2800" dirty="0">
              <a:solidFill>
                <a:srgbClr val="00B0F0"/>
              </a:solidFill>
              <a:latin typeface="Arial"/>
            </a:endParaRPr>
          </a:p>
          <a:p>
            <a:pPr algn="just"/>
            <a:endParaRPr lang="en-US" dirty="0">
              <a:solidFill>
                <a:srgbClr val="000000"/>
              </a:solidFill>
              <a:latin typeface="Arial"/>
            </a:endParaRPr>
          </a:p>
        </p:txBody>
      </p:sp>
      <p:sp>
        <p:nvSpPr>
          <p:cNvPr id="15" name="TextBox 14"/>
          <p:cNvSpPr txBox="1"/>
          <p:nvPr/>
        </p:nvSpPr>
        <p:spPr>
          <a:xfrm>
            <a:off x="38098" y="1261883"/>
            <a:ext cx="8915400" cy="2677656"/>
          </a:xfrm>
          <a:prstGeom prst="rect">
            <a:avLst/>
          </a:prstGeom>
          <a:noFill/>
        </p:spPr>
        <p:txBody>
          <a:bodyPr wrap="square" rtlCol="0">
            <a:spAutoFit/>
          </a:bodyPr>
          <a:lstStyle/>
          <a:p>
            <a:pPr algn="just"/>
            <a:r>
              <a:rPr lang="nl-NL" sz="2800" b="1" dirty="0">
                <a:latin typeface="Arial" panose="020B0604020202020204" pitchFamily="34" charset="0"/>
                <a:cs typeface="Arial" panose="020B0604020202020204" pitchFamily="34" charset="0"/>
              </a:rPr>
              <a:t>a. Vương quốc Chăm-pa ra đời</a:t>
            </a:r>
            <a:endParaRPr lang="en-US" sz="2800" dirty="0">
              <a:latin typeface="Arial" panose="020B0604020202020204" pitchFamily="34" charset="0"/>
              <a:cs typeface="Arial" panose="020B0604020202020204" pitchFamily="34" charset="0"/>
            </a:endParaRPr>
          </a:p>
          <a:p>
            <a:pPr lvl="0" algn="just"/>
            <a:r>
              <a:rPr lang="nl-NL" sz="2800" dirty="0">
                <a:latin typeface="Arial" panose="020B0604020202020204" pitchFamily="34" charset="0"/>
                <a:cs typeface="Arial" panose="020B0604020202020204" pitchFamily="34" charset="0"/>
              </a:rPr>
              <a:t>- Vương quốc Chăm-pa hình thành trên cơ sở văn hóa Sa Huỳnh.</a:t>
            </a:r>
          </a:p>
          <a:p>
            <a:pPr lvl="0" algn="just"/>
            <a:r>
              <a:rPr lang="nl-NL" sz="2800" dirty="0">
                <a:latin typeface="Arial" panose="020B0604020202020204" pitchFamily="34" charset="0"/>
                <a:cs typeface="Arial" panose="020B0604020202020204" pitchFamily="34" charset="0"/>
              </a:rPr>
              <a:t>- Năm 192, nhân dân Tượng Lâm (quận Nhật Nam) nổi dậy lật đổ ách thống trị của nhà Hán, giành độc lập, lập nước Lâm Ấp (tên gọi ban đầu của Chăm-pa).</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3615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circle(in)">
                                      <p:cBhvr>
                                        <p:cTn id="17" dur="20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circle(in)">
                                      <p:cBhvr>
                                        <p:cTn id="22" dur="20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098" y="15389"/>
            <a:ext cx="8915400" cy="1231106"/>
          </a:xfrm>
          <a:prstGeom prst="rect">
            <a:avLst/>
          </a:prstGeom>
          <a:noFill/>
        </p:spPr>
        <p:txBody>
          <a:bodyPr wrap="square" rtlCol="0">
            <a:spAutoFit/>
          </a:bodyPr>
          <a:lstStyle/>
          <a:p>
            <a:pPr algn="just"/>
            <a:r>
              <a:rPr lang="nl-NL" sz="2800" b="1" dirty="0">
                <a:solidFill>
                  <a:srgbClr val="00B0F0"/>
                </a:solidFill>
                <a:latin typeface="Arial"/>
              </a:rPr>
              <a:t>1. Quá trình hình thành và bước đầu phát triển của Vương quốc Chăm-pa</a:t>
            </a:r>
            <a:endParaRPr lang="en-US" sz="2800" dirty="0">
              <a:solidFill>
                <a:srgbClr val="00B0F0"/>
              </a:solidFill>
              <a:latin typeface="Arial"/>
            </a:endParaRPr>
          </a:p>
          <a:p>
            <a:pPr algn="just"/>
            <a:endParaRPr lang="en-US" dirty="0">
              <a:solidFill>
                <a:srgbClr val="000000"/>
              </a:solidFill>
              <a:latin typeface="Arial"/>
            </a:endParaRPr>
          </a:p>
        </p:txBody>
      </p:sp>
      <p:sp>
        <p:nvSpPr>
          <p:cNvPr id="16" name="TextBox 15"/>
          <p:cNvSpPr txBox="1"/>
          <p:nvPr/>
        </p:nvSpPr>
        <p:spPr>
          <a:xfrm>
            <a:off x="0" y="914400"/>
            <a:ext cx="8915400" cy="4832092"/>
          </a:xfrm>
          <a:prstGeom prst="rect">
            <a:avLst/>
          </a:prstGeom>
          <a:noFill/>
        </p:spPr>
        <p:txBody>
          <a:bodyPr wrap="square" rtlCol="0">
            <a:spAutoFit/>
          </a:bodyPr>
          <a:lstStyle/>
          <a:p>
            <a:pPr algn="just"/>
            <a:r>
              <a:rPr lang="nl-NL" sz="2800" b="1" dirty="0">
                <a:latin typeface="Arial" panose="020B0604020202020204" pitchFamily="34" charset="0"/>
                <a:cs typeface="Arial" panose="020B0604020202020204" pitchFamily="34" charset="0"/>
              </a:rPr>
              <a:t>b. Chặng đường mười thế kỉ đầu tiên</a:t>
            </a:r>
            <a:endParaRPr lang="en-US" sz="2800" dirty="0">
              <a:latin typeface="Arial" panose="020B0604020202020204" pitchFamily="34" charset="0"/>
              <a:cs typeface="Arial" panose="020B0604020202020204" pitchFamily="34" charset="0"/>
            </a:endParaRPr>
          </a:p>
          <a:p>
            <a:pPr algn="just"/>
            <a:r>
              <a:rPr lang="nl-NL" sz="2800" dirty="0">
                <a:latin typeface="Arial" panose="020B0604020202020204" pitchFamily="34" charset="0"/>
                <a:cs typeface="Arial" panose="020B0604020202020204" pitchFamily="34" charset="0"/>
              </a:rPr>
              <a:t>Phát triển qua nhiều giai đoạn, gắn với nhiều vùng đất.</a:t>
            </a:r>
          </a:p>
          <a:p>
            <a:pPr algn="just"/>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Trước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kỉ</a:t>
            </a:r>
            <a:r>
              <a:rPr lang="en-US" sz="2800" dirty="0">
                <a:latin typeface="Arial" panose="020B0604020202020204" pitchFamily="34" charset="0"/>
                <a:cs typeface="Arial" panose="020B0604020202020204" pitchFamily="34" charset="0"/>
              </a:rPr>
              <a:t> VIII: </a:t>
            </a:r>
            <a:r>
              <a:rPr lang="en-US" sz="2800" dirty="0" err="1">
                <a:latin typeface="Arial" panose="020B0604020202020204" pitchFamily="34" charset="0"/>
                <a:cs typeface="Arial" panose="020B0604020202020204" pitchFamily="34" charset="0"/>
              </a:rPr>
              <a:t>Kinh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đô</a:t>
            </a:r>
            <a:r>
              <a:rPr lang="en-US" sz="2800" dirty="0">
                <a:latin typeface="Arial" panose="020B0604020202020204" pitchFamily="34" charset="0"/>
                <a:cs typeface="Arial" panose="020B0604020202020204" pitchFamily="34" charset="0"/>
              </a:rPr>
              <a:t>: Sin-ha-</a:t>
            </a:r>
            <a:r>
              <a:rPr lang="en-US" sz="2800" dirty="0" err="1">
                <a:latin typeface="Arial" panose="020B0604020202020204" pitchFamily="34" charset="0"/>
                <a:cs typeface="Arial" panose="020B0604020202020204" pitchFamily="34" charset="0"/>
              </a:rPr>
              <a:t>pu</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Kiệu</a:t>
            </a:r>
            <a:r>
              <a:rPr lang="en-US" sz="2800" dirty="0">
                <a:latin typeface="Arial" panose="020B0604020202020204" pitchFamily="34" charset="0"/>
                <a:cs typeface="Arial" panose="020B0604020202020204" pitchFamily="34" charset="0"/>
              </a:rPr>
              <a:t>, Duy </a:t>
            </a:r>
            <a:r>
              <a:rPr lang="en-US" sz="2800" dirty="0" err="1">
                <a:latin typeface="Arial" panose="020B0604020202020204" pitchFamily="34" charset="0"/>
                <a:cs typeface="Arial" panose="020B0604020202020204" pitchFamily="34" charset="0"/>
              </a:rPr>
              <a:t>Xuyên,Quảng</a:t>
            </a:r>
            <a:r>
              <a:rPr lang="en-US" sz="2800" dirty="0">
                <a:latin typeface="Arial" panose="020B0604020202020204" pitchFamily="34" charset="0"/>
                <a:cs typeface="Arial" panose="020B0604020202020204" pitchFamily="34" charset="0"/>
              </a:rPr>
              <a:t> Nam)</a:t>
            </a:r>
          </a:p>
          <a:p>
            <a:pPr algn="just"/>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kỉ</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XVIII:Kinh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đô</a:t>
            </a:r>
            <a:r>
              <a:rPr lang="en-US" sz="2800" dirty="0">
                <a:latin typeface="Arial" panose="020B0604020202020204" pitchFamily="34" charset="0"/>
                <a:cs typeface="Arial" panose="020B0604020202020204" pitchFamily="34" charset="0"/>
              </a:rPr>
              <a:t>: Vi-</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pu-ra</a:t>
            </a:r>
            <a:r>
              <a:rPr lang="en-US" sz="2800" dirty="0">
                <a:latin typeface="Arial" panose="020B0604020202020204" pitchFamily="34" charset="0"/>
                <a:cs typeface="Arial" panose="020B0604020202020204" pitchFamily="34" charset="0"/>
              </a:rPr>
              <a:t> (Phan Rang, Ninh </a:t>
            </a:r>
            <a:r>
              <a:rPr lang="en-US" sz="2800" dirty="0" err="1">
                <a:latin typeface="Arial" panose="020B0604020202020204" pitchFamily="34" charset="0"/>
                <a:cs typeface="Arial" panose="020B0604020202020204" pitchFamily="34" charset="0"/>
              </a:rPr>
              <a:t>Thuận</a:t>
            </a:r>
            <a:r>
              <a:rPr lang="en-US" sz="2800" dirty="0">
                <a:latin typeface="Arial" panose="020B0604020202020204" pitchFamily="34" charset="0"/>
                <a:cs typeface="Arial" panose="020B0604020202020204" pitchFamily="34" charset="0"/>
              </a:rPr>
              <a:t>).</a:t>
            </a:r>
          </a:p>
          <a:p>
            <a:pPr algn="just"/>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Thế</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kỉ</a:t>
            </a:r>
            <a:r>
              <a:rPr lang="en-US" sz="2800" dirty="0">
                <a:latin typeface="Arial" panose="020B0604020202020204" pitchFamily="34" charset="0"/>
                <a:cs typeface="Arial" panose="020B0604020202020204" pitchFamily="34" charset="0"/>
              </a:rPr>
              <a:t> IX: </a:t>
            </a:r>
            <a:r>
              <a:rPr lang="en-US" sz="2800" dirty="0" err="1">
                <a:latin typeface="Arial" panose="020B0604020202020204" pitchFamily="34" charset="0"/>
                <a:cs typeface="Arial" panose="020B0604020202020204" pitchFamily="34" charset="0"/>
              </a:rPr>
              <a:t>Kinh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đô</a:t>
            </a:r>
            <a:r>
              <a:rPr lang="en-US" sz="2800" dirty="0">
                <a:latin typeface="Arial" panose="020B0604020202020204" pitchFamily="34" charset="0"/>
                <a:cs typeface="Arial" panose="020B0604020202020204" pitchFamily="34" charset="0"/>
              </a:rPr>
              <a:t>: In-</a:t>
            </a:r>
            <a:r>
              <a:rPr lang="en-US" sz="2800" dirty="0" err="1">
                <a:latin typeface="Arial" panose="020B0604020202020204" pitchFamily="34" charset="0"/>
                <a:cs typeface="Arial" panose="020B0604020202020204" pitchFamily="34" charset="0"/>
              </a:rPr>
              <a:t>đra</a:t>
            </a:r>
            <a:r>
              <a:rPr lang="en-US" sz="2800" dirty="0">
                <a:latin typeface="Arial" panose="020B0604020202020204" pitchFamily="34" charset="0"/>
                <a:cs typeface="Arial" panose="020B0604020202020204" pitchFamily="34" charset="0"/>
              </a:rPr>
              <a:t>-</a:t>
            </a:r>
            <a:r>
              <a:rPr lang="en-US" sz="2800" dirty="0" err="1">
                <a:latin typeface="Arial" panose="020B0604020202020204" pitchFamily="34" charset="0"/>
                <a:cs typeface="Arial" panose="020B0604020202020204" pitchFamily="34" charset="0"/>
              </a:rPr>
              <a:t>pu-ra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Dương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Thăng</a:t>
            </a:r>
            <a:r>
              <a:rPr lang="en-US" sz="2800" dirty="0">
                <a:latin typeface="Arial" panose="020B0604020202020204" pitchFamily="34" charset="0"/>
                <a:cs typeface="Arial" panose="020B0604020202020204" pitchFamily="34" charset="0"/>
              </a:rPr>
              <a:t> Bình, </a:t>
            </a:r>
            <a:r>
              <a:rPr lang="en-US" sz="2800" dirty="0" err="1">
                <a:latin typeface="Arial" panose="020B0604020202020204" pitchFamily="34" charset="0"/>
                <a:cs typeface="Arial" panose="020B0604020202020204" pitchFamily="34" charset="0"/>
              </a:rPr>
              <a:t>Quảng</a:t>
            </a:r>
            <a:r>
              <a:rPr lang="en-US" sz="2800" dirty="0">
                <a:latin typeface="Arial" panose="020B0604020202020204" pitchFamily="34" charset="0"/>
                <a:cs typeface="Arial" panose="020B0604020202020204" pitchFamily="34" charset="0"/>
              </a:rPr>
              <a:t> Nam)</a:t>
            </a:r>
          </a:p>
          <a:p>
            <a:pPr algn="just"/>
            <a:r>
              <a:rPr lang="nl-NL" sz="2800" dirty="0">
                <a:latin typeface="Arial" panose="020B0604020202020204" pitchFamily="34" charset="0"/>
                <a:cs typeface="Arial" panose="020B0604020202020204" pitchFamily="34" charset="0"/>
              </a:rPr>
              <a:t>-&gt; Lãnh thổ dần được mở rộng và thống nhất, trải dài từ phía nam dãy Hoành Sơn (Quảng Bình) đến vùng Quảng Ngãi, Bình Định ngày nay. </a:t>
            </a:r>
            <a:endParaRPr lang="en-US" sz="2800" dirty="0">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7832178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circle(in)">
                                      <p:cBhvr>
                                        <p:cTn id="12" dur="20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circle(in)">
                                      <p:cBhvr>
                                        <p:cTn id="17" dur="20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circle(in)">
                                      <p:cBhvr>
                                        <p:cTn id="22" dur="20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circle(in)">
                                      <p:cBhvr>
                                        <p:cTn id="27" dur="20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circle(in)">
                                      <p:cBhvr>
                                        <p:cTn id="32" dur="20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3" name="TextBox 2"/>
          <p:cNvSpPr txBox="1"/>
          <p:nvPr/>
        </p:nvSpPr>
        <p:spPr>
          <a:xfrm>
            <a:off x="304800" y="167284"/>
            <a:ext cx="7811729" cy="523220"/>
          </a:xfrm>
          <a:prstGeom prst="rect">
            <a:avLst/>
          </a:prstGeom>
          <a:noFill/>
        </p:spPr>
        <p:txBody>
          <a:bodyPr wrap="square" rtlCol="0">
            <a:spAutoFit/>
          </a:bodyPr>
          <a:lstStyle/>
          <a:p>
            <a:pPr algn="just"/>
            <a:r>
              <a:rPr lang="en-US" sz="2800" b="1" dirty="0">
                <a:solidFill>
                  <a:srgbClr val="00B0F0"/>
                </a:solidFill>
                <a:latin typeface="Arial" panose="020B0604020202020204" pitchFamily="34" charset="0"/>
                <a:cs typeface="Arial" panose="020B0604020202020204" pitchFamily="34" charset="0"/>
              </a:rPr>
              <a:t>2. </a:t>
            </a:r>
            <a:r>
              <a:rPr lang="nl-NL" sz="2800" b="1" dirty="0">
                <a:solidFill>
                  <a:srgbClr val="00B0F0"/>
                </a:solidFill>
                <a:latin typeface="Arial" panose="020B0604020202020204" pitchFamily="34" charset="0"/>
                <a:cs typeface="Arial" panose="020B0604020202020204" pitchFamily="34" charset="0"/>
              </a:rPr>
              <a:t>Hoạt động kinh tế và tổ chức xã hội</a:t>
            </a:r>
            <a:endParaRPr lang="en-US" sz="2800" dirty="0">
              <a:solidFill>
                <a:srgbClr val="00B0F0"/>
              </a:solidFill>
              <a:latin typeface="Arial" panose="020B0604020202020204" pitchFamily="34" charset="0"/>
              <a:cs typeface="Arial" panose="020B0604020202020204" pitchFamily="34" charset="0"/>
            </a:endParaRPr>
          </a:p>
        </p:txBody>
      </p:sp>
      <p:graphicFrame>
        <p:nvGraphicFramePr>
          <p:cNvPr id="5" name="Bảng 4">
            <a:extLst>
              <a:ext uri="{FF2B5EF4-FFF2-40B4-BE49-F238E27FC236}">
                <a16:creationId xmlns:a16="http://schemas.microsoft.com/office/drawing/2014/main" id="{DC08605A-6E28-6939-3979-9222F4850420}"/>
              </a:ext>
            </a:extLst>
          </p:cNvPr>
          <p:cNvGraphicFramePr>
            <a:graphicFrameLocks noGrp="1"/>
          </p:cNvGraphicFramePr>
          <p:nvPr>
            <p:extLst>
              <p:ext uri="{D42A27DB-BD31-4B8C-83A1-F6EECF244321}">
                <p14:modId xmlns:p14="http://schemas.microsoft.com/office/powerpoint/2010/main" val="4164941059"/>
              </p:ext>
            </p:extLst>
          </p:nvPr>
        </p:nvGraphicFramePr>
        <p:xfrm>
          <a:off x="76200" y="762000"/>
          <a:ext cx="8686801" cy="530352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169313834"/>
                    </a:ext>
                  </a:extLst>
                </a:gridCol>
                <a:gridCol w="7239001">
                  <a:extLst>
                    <a:ext uri="{9D8B030D-6E8A-4147-A177-3AD203B41FA5}">
                      <a16:colId xmlns:a16="http://schemas.microsoft.com/office/drawing/2014/main" val="2905610824"/>
                    </a:ext>
                  </a:extLst>
                </a:gridCol>
              </a:tblGrid>
              <a:tr h="370840">
                <a:tc>
                  <a:txBody>
                    <a:bodyPr/>
                    <a:lstStyle/>
                    <a:p>
                      <a:r>
                        <a:rPr lang="en-US" sz="2800" dirty="0" err="1">
                          <a:solidFill>
                            <a:schemeClr val="tx1"/>
                          </a:solidFill>
                        </a:rPr>
                        <a:t>Hoạt</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kinh</a:t>
                      </a:r>
                      <a:r>
                        <a:rPr lang="en-US" sz="2800" dirty="0">
                          <a:solidFill>
                            <a:schemeClr val="tx1"/>
                          </a:solidFill>
                        </a:rPr>
                        <a:t> </a:t>
                      </a:r>
                      <a:r>
                        <a:rPr lang="en-US" sz="2800" dirty="0" err="1">
                          <a:solidFill>
                            <a:schemeClr val="tx1"/>
                          </a:solidFill>
                        </a:rPr>
                        <a:t>tế</a:t>
                      </a:r>
                      <a:endParaRPr lang="en-US" sz="2800" dirty="0">
                        <a:solidFill>
                          <a:schemeClr val="tx1"/>
                        </a:solidFill>
                      </a:endParaRPr>
                    </a:p>
                  </a:txBody>
                  <a:tcPr/>
                </a:tc>
                <a:tc>
                  <a:txBody>
                    <a:bodyPr/>
                    <a:lstStyle/>
                    <a:p>
                      <a:r>
                        <a:rPr lang="en-US" sz="2800" b="1" dirty="0">
                          <a:solidFill>
                            <a:schemeClr val="tx1"/>
                          </a:solidFill>
                        </a:rPr>
                        <a:t>-</a:t>
                      </a:r>
                      <a:r>
                        <a:rPr lang="en-US" sz="2800" b="1" dirty="0" err="1">
                          <a:solidFill>
                            <a:schemeClr val="tx1"/>
                          </a:solidFill>
                        </a:rPr>
                        <a:t>Nông</a:t>
                      </a:r>
                      <a:r>
                        <a:rPr lang="en-US" sz="2800" b="1" dirty="0">
                          <a:solidFill>
                            <a:schemeClr val="tx1"/>
                          </a:solidFill>
                        </a:rPr>
                        <a:t> </a:t>
                      </a:r>
                      <a:r>
                        <a:rPr lang="en-US" sz="2800" b="1" dirty="0" err="1">
                          <a:solidFill>
                            <a:schemeClr val="tx1"/>
                          </a:solidFill>
                        </a:rPr>
                        <a:t>nghiệp</a:t>
                      </a:r>
                      <a:r>
                        <a:rPr lang="en-US" sz="2800" b="1" dirty="0">
                          <a:solidFill>
                            <a:schemeClr val="tx1"/>
                          </a:solidFill>
                        </a:rPr>
                        <a:t>:</a:t>
                      </a:r>
                    </a:p>
                    <a:p>
                      <a:endParaRPr lang="en-US" sz="2800" b="1" dirty="0">
                        <a:solidFill>
                          <a:schemeClr val="tx1"/>
                        </a:solidFill>
                      </a:endParaRPr>
                    </a:p>
                    <a:p>
                      <a:r>
                        <a:rPr lang="en-US" sz="2800" b="1" dirty="0">
                          <a:solidFill>
                            <a:schemeClr val="tx1"/>
                          </a:solidFill>
                        </a:rPr>
                        <a:t>-</a:t>
                      </a:r>
                      <a:r>
                        <a:rPr lang="en-US" sz="2800" b="1" dirty="0" err="1">
                          <a:solidFill>
                            <a:schemeClr val="tx1"/>
                          </a:solidFill>
                        </a:rPr>
                        <a:t>Thủ</a:t>
                      </a:r>
                      <a:r>
                        <a:rPr lang="en-US" sz="2800" b="1" dirty="0">
                          <a:solidFill>
                            <a:schemeClr val="tx1"/>
                          </a:solidFill>
                        </a:rPr>
                        <a:t> </a:t>
                      </a:r>
                      <a:r>
                        <a:rPr lang="en-US" sz="2800" b="1" dirty="0" err="1">
                          <a:solidFill>
                            <a:schemeClr val="tx1"/>
                          </a:solidFill>
                        </a:rPr>
                        <a:t>công</a:t>
                      </a:r>
                      <a:r>
                        <a:rPr lang="en-US" sz="2800" b="1" dirty="0">
                          <a:solidFill>
                            <a:schemeClr val="tx1"/>
                          </a:solidFill>
                        </a:rPr>
                        <a:t> </a:t>
                      </a:r>
                      <a:r>
                        <a:rPr lang="en-US" sz="2800" b="1" dirty="0" err="1">
                          <a:solidFill>
                            <a:schemeClr val="tx1"/>
                          </a:solidFill>
                        </a:rPr>
                        <a:t>nghiệp</a:t>
                      </a:r>
                      <a:r>
                        <a:rPr lang="en-US" sz="2800" b="1" dirty="0">
                          <a:solidFill>
                            <a:schemeClr val="tx1"/>
                          </a:solidFill>
                        </a:rPr>
                        <a:t>:</a:t>
                      </a:r>
                    </a:p>
                    <a:p>
                      <a:endParaRPr lang="en-US" sz="2800" b="1" dirty="0">
                        <a:solidFill>
                          <a:schemeClr val="tx1"/>
                        </a:solidFill>
                      </a:endParaRPr>
                    </a:p>
                    <a:p>
                      <a:r>
                        <a:rPr lang="en-US" sz="2800" b="1" dirty="0">
                          <a:solidFill>
                            <a:schemeClr val="tx1"/>
                          </a:solidFill>
                        </a:rPr>
                        <a:t>-</a:t>
                      </a:r>
                      <a:r>
                        <a:rPr lang="en-US" sz="2800" b="1" dirty="0" err="1">
                          <a:solidFill>
                            <a:schemeClr val="tx1"/>
                          </a:solidFill>
                        </a:rPr>
                        <a:t>Thương</a:t>
                      </a:r>
                      <a:r>
                        <a:rPr lang="en-US" sz="2800" b="1" dirty="0">
                          <a:solidFill>
                            <a:schemeClr val="tx1"/>
                          </a:solidFill>
                        </a:rPr>
                        <a:t> </a:t>
                      </a:r>
                      <a:r>
                        <a:rPr lang="en-US" sz="2800" b="1" dirty="0" err="1">
                          <a:solidFill>
                            <a:schemeClr val="tx1"/>
                          </a:solidFill>
                        </a:rPr>
                        <a:t>nghiệp</a:t>
                      </a:r>
                      <a:r>
                        <a:rPr lang="en-US" sz="2800" b="1" dirty="0">
                          <a:solidFill>
                            <a:schemeClr val="tx1"/>
                          </a:solidFill>
                        </a:rPr>
                        <a:t>:</a:t>
                      </a:r>
                    </a:p>
                    <a:p>
                      <a:endParaRPr lang="en-US" sz="2800" b="1" dirty="0">
                        <a:solidFill>
                          <a:schemeClr val="tx1"/>
                        </a:solidFill>
                      </a:endParaRPr>
                    </a:p>
                  </a:txBody>
                  <a:tcPr/>
                </a:tc>
                <a:extLst>
                  <a:ext uri="{0D108BD9-81ED-4DB2-BD59-A6C34878D82A}">
                    <a16:rowId xmlns:a16="http://schemas.microsoft.com/office/drawing/2014/main" val="3121191142"/>
                  </a:ext>
                </a:extLst>
              </a:tr>
              <a:tr h="370840">
                <a:tc>
                  <a:txBody>
                    <a:bodyPr/>
                    <a:lstStyle/>
                    <a:p>
                      <a:r>
                        <a:rPr lang="en-US" sz="2800" b="1" dirty="0" err="1"/>
                        <a:t>Tổ</a:t>
                      </a:r>
                      <a:r>
                        <a:rPr lang="en-US" sz="2800" b="1" dirty="0"/>
                        <a:t> </a:t>
                      </a:r>
                      <a:r>
                        <a:rPr lang="en-US" sz="2800" b="1" dirty="0" err="1"/>
                        <a:t>chức</a:t>
                      </a:r>
                      <a:r>
                        <a:rPr lang="en-US" sz="2800" b="1" dirty="0"/>
                        <a:t> </a:t>
                      </a:r>
                      <a:r>
                        <a:rPr lang="en-US" sz="2800" b="1" dirty="0" err="1"/>
                        <a:t>xã</a:t>
                      </a:r>
                      <a:r>
                        <a:rPr lang="en-US" sz="2800" b="1" dirty="0"/>
                        <a:t> </a:t>
                      </a:r>
                      <a:r>
                        <a:rPr lang="en-US" sz="2800" b="1" dirty="0" err="1"/>
                        <a:t>hội</a:t>
                      </a:r>
                      <a:endParaRPr lang="en-US" sz="2800" b="1" dirty="0"/>
                    </a:p>
                  </a:txBody>
                  <a:tcPr/>
                </a:tc>
                <a:tc>
                  <a:txBody>
                    <a:bodyPr/>
                    <a:lstStyle/>
                    <a:p>
                      <a:pPr marL="0" indent="0">
                        <a:buFontTx/>
                        <a:buNone/>
                      </a:pPr>
                      <a:r>
                        <a:rPr lang="en-US" sz="2800" b="1" i="0" dirty="0"/>
                        <a:t>- </a:t>
                      </a:r>
                      <a:r>
                        <a:rPr lang="en-US" sz="2800" b="1" i="0" dirty="0" err="1"/>
                        <a:t>Vua</a:t>
                      </a:r>
                      <a:r>
                        <a:rPr lang="en-US" sz="2800" b="1" i="0" dirty="0"/>
                        <a:t>:</a:t>
                      </a:r>
                    </a:p>
                    <a:p>
                      <a:pPr marL="0" indent="0">
                        <a:buFontTx/>
                        <a:buNone/>
                      </a:pPr>
                      <a:endParaRPr lang="en-US" sz="2800" b="1" i="0" dirty="0"/>
                    </a:p>
                    <a:p>
                      <a:pPr marL="0" indent="0">
                        <a:buFontTx/>
                        <a:buNone/>
                      </a:pPr>
                      <a:r>
                        <a:rPr lang="en-US" sz="2800" b="1" i="0" dirty="0"/>
                        <a:t>- </a:t>
                      </a:r>
                      <a:r>
                        <a:rPr lang="en-US" sz="2800" b="1" i="0" dirty="0" err="1"/>
                        <a:t>Tổ</a:t>
                      </a:r>
                      <a:r>
                        <a:rPr lang="en-US" sz="2800" b="1" i="0" dirty="0"/>
                        <a:t> </a:t>
                      </a:r>
                      <a:r>
                        <a:rPr lang="en-US" sz="2800" b="1" i="0" dirty="0" err="1"/>
                        <a:t>chức</a:t>
                      </a:r>
                      <a:r>
                        <a:rPr lang="en-US" sz="2800" b="1" i="0" dirty="0"/>
                        <a:t> </a:t>
                      </a:r>
                      <a:r>
                        <a:rPr lang="en-US" sz="2800" b="1" i="0" dirty="0" err="1"/>
                        <a:t>bộ</a:t>
                      </a:r>
                      <a:r>
                        <a:rPr lang="en-US" sz="2800" b="1" i="0" dirty="0"/>
                        <a:t> </a:t>
                      </a:r>
                      <a:r>
                        <a:rPr lang="en-US" sz="2800" b="1" i="0" dirty="0" err="1"/>
                        <a:t>máy</a:t>
                      </a:r>
                      <a:r>
                        <a:rPr lang="en-US" sz="2800" b="1" i="0" dirty="0"/>
                        <a:t> </a:t>
                      </a:r>
                      <a:r>
                        <a:rPr lang="en-US" sz="2800" b="1" i="0" dirty="0" err="1"/>
                        <a:t>nhà</a:t>
                      </a:r>
                      <a:r>
                        <a:rPr lang="en-US" sz="2800" b="1" i="0" dirty="0"/>
                        <a:t> </a:t>
                      </a:r>
                      <a:r>
                        <a:rPr lang="en-US" sz="2800" b="1" i="0" dirty="0" err="1"/>
                        <a:t>nước</a:t>
                      </a:r>
                      <a:r>
                        <a:rPr lang="en-US" sz="2800" b="1" i="0" dirty="0"/>
                        <a:t>:</a:t>
                      </a:r>
                    </a:p>
                    <a:p>
                      <a:pPr marL="0" indent="0">
                        <a:buFontTx/>
                        <a:buNone/>
                      </a:pPr>
                      <a:endParaRPr lang="en-US" sz="2800" b="1" i="0" dirty="0"/>
                    </a:p>
                    <a:p>
                      <a:pPr marL="0" indent="0">
                        <a:buFontTx/>
                        <a:buNone/>
                      </a:pPr>
                      <a:r>
                        <a:rPr lang="en-US" sz="2800" b="1" i="0" dirty="0"/>
                        <a:t>- </a:t>
                      </a:r>
                      <a:r>
                        <a:rPr lang="en-US" sz="2800" b="1" i="0" dirty="0" err="1"/>
                        <a:t>Xã</a:t>
                      </a:r>
                      <a:r>
                        <a:rPr lang="en-US" sz="2800" b="1" i="0" dirty="0"/>
                        <a:t> </a:t>
                      </a:r>
                      <a:r>
                        <a:rPr lang="en-US" sz="2800" b="1" i="0" dirty="0" err="1"/>
                        <a:t>hội</a:t>
                      </a:r>
                      <a:r>
                        <a:rPr lang="en-US" sz="2800" b="1" i="0" dirty="0"/>
                        <a:t> </a:t>
                      </a:r>
                      <a:r>
                        <a:rPr lang="en-US" sz="2800" b="1" i="0" dirty="0" err="1"/>
                        <a:t>gồm</a:t>
                      </a:r>
                      <a:r>
                        <a:rPr lang="en-US" sz="2800" b="1" i="0" dirty="0"/>
                        <a:t> </a:t>
                      </a:r>
                      <a:r>
                        <a:rPr lang="en-US" sz="2800" b="1" i="0" dirty="0" err="1"/>
                        <a:t>các</a:t>
                      </a:r>
                      <a:r>
                        <a:rPr lang="en-US" sz="2800" b="1" i="0" dirty="0"/>
                        <a:t> </a:t>
                      </a:r>
                      <a:r>
                        <a:rPr lang="en-US" sz="2800" b="1" i="0" dirty="0" err="1"/>
                        <a:t>tầng</a:t>
                      </a:r>
                      <a:r>
                        <a:rPr lang="en-US" sz="2800" b="1" i="0" dirty="0"/>
                        <a:t> </a:t>
                      </a:r>
                      <a:r>
                        <a:rPr lang="en-US" sz="2800" b="1" i="0" dirty="0" err="1"/>
                        <a:t>lớp</a:t>
                      </a:r>
                      <a:r>
                        <a:rPr lang="en-US" sz="2800" b="1" i="0" dirty="0"/>
                        <a:t> </a:t>
                      </a:r>
                      <a:r>
                        <a:rPr lang="en-US" sz="2800" b="1" i="0" dirty="0" err="1"/>
                        <a:t>chính</a:t>
                      </a:r>
                      <a:r>
                        <a:rPr lang="en-US" sz="2800" b="1" i="0" dirty="0"/>
                        <a:t>:</a:t>
                      </a:r>
                    </a:p>
                    <a:p>
                      <a:pPr marL="0" indent="0">
                        <a:buFontTx/>
                        <a:buNone/>
                      </a:pPr>
                      <a:endParaRPr lang="en-US" sz="2800" b="1" i="0" dirty="0"/>
                    </a:p>
                  </a:txBody>
                  <a:tcPr/>
                </a:tc>
                <a:extLst>
                  <a:ext uri="{0D108BD9-81ED-4DB2-BD59-A6C34878D82A}">
                    <a16:rowId xmlns:a16="http://schemas.microsoft.com/office/drawing/2014/main" val="2769397033"/>
                  </a:ext>
                </a:extLst>
              </a:tr>
            </a:tbl>
          </a:graphicData>
        </a:graphic>
      </p:graphicFrame>
    </p:spTree>
    <p:extLst>
      <p:ext uri="{BB962C8B-B14F-4D97-AF65-F5344CB8AC3E}">
        <p14:creationId xmlns:p14="http://schemas.microsoft.com/office/powerpoint/2010/main" val="41489130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3" name="TextBox 2"/>
          <p:cNvSpPr txBox="1"/>
          <p:nvPr/>
        </p:nvSpPr>
        <p:spPr>
          <a:xfrm>
            <a:off x="304800" y="167284"/>
            <a:ext cx="7811729" cy="523220"/>
          </a:xfrm>
          <a:prstGeom prst="rect">
            <a:avLst/>
          </a:prstGeom>
          <a:noFill/>
        </p:spPr>
        <p:txBody>
          <a:bodyPr wrap="square" rtlCol="0">
            <a:spAutoFit/>
          </a:bodyPr>
          <a:lstStyle/>
          <a:p>
            <a:pPr algn="just"/>
            <a:r>
              <a:rPr lang="en-US" sz="2800" b="1" dirty="0">
                <a:solidFill>
                  <a:srgbClr val="00B0F0"/>
                </a:solidFill>
                <a:latin typeface="Arial" panose="020B0604020202020204" pitchFamily="34" charset="0"/>
                <a:cs typeface="Arial" panose="020B0604020202020204" pitchFamily="34" charset="0"/>
              </a:rPr>
              <a:t>2. </a:t>
            </a:r>
            <a:r>
              <a:rPr lang="nl-NL" sz="2800" b="1" dirty="0">
                <a:solidFill>
                  <a:srgbClr val="00B0F0"/>
                </a:solidFill>
                <a:latin typeface="Arial" panose="020B0604020202020204" pitchFamily="34" charset="0"/>
                <a:cs typeface="Arial" panose="020B0604020202020204" pitchFamily="34" charset="0"/>
              </a:rPr>
              <a:t>Hoạt động kinh tế và tổ chức xã hội</a:t>
            </a:r>
            <a:endParaRPr lang="en-US" sz="2800" dirty="0">
              <a:solidFill>
                <a:srgbClr val="00B0F0"/>
              </a:solidFill>
              <a:latin typeface="Arial" panose="020B0604020202020204" pitchFamily="34" charset="0"/>
              <a:cs typeface="Arial" panose="020B0604020202020204" pitchFamily="34" charset="0"/>
            </a:endParaRPr>
          </a:p>
        </p:txBody>
      </p:sp>
      <p:graphicFrame>
        <p:nvGraphicFramePr>
          <p:cNvPr id="5" name="Bảng 4">
            <a:extLst>
              <a:ext uri="{FF2B5EF4-FFF2-40B4-BE49-F238E27FC236}">
                <a16:creationId xmlns:a16="http://schemas.microsoft.com/office/drawing/2014/main" id="{DC08605A-6E28-6939-3979-9222F4850420}"/>
              </a:ext>
            </a:extLst>
          </p:cNvPr>
          <p:cNvGraphicFramePr>
            <a:graphicFrameLocks noGrp="1"/>
          </p:cNvGraphicFramePr>
          <p:nvPr>
            <p:extLst>
              <p:ext uri="{D42A27DB-BD31-4B8C-83A1-F6EECF244321}">
                <p14:modId xmlns:p14="http://schemas.microsoft.com/office/powerpoint/2010/main" val="1410110420"/>
              </p:ext>
            </p:extLst>
          </p:nvPr>
        </p:nvGraphicFramePr>
        <p:xfrm>
          <a:off x="76200" y="762000"/>
          <a:ext cx="9067800" cy="5303520"/>
        </p:xfrm>
        <a:graphic>
          <a:graphicData uri="http://schemas.openxmlformats.org/drawingml/2006/table">
            <a:tbl>
              <a:tblPr firstRow="1" bandRow="1">
                <a:tableStyleId>{5C22544A-7EE6-4342-B048-85BDC9FD1C3A}</a:tableStyleId>
              </a:tblPr>
              <a:tblGrid>
                <a:gridCol w="1511300">
                  <a:extLst>
                    <a:ext uri="{9D8B030D-6E8A-4147-A177-3AD203B41FA5}">
                      <a16:colId xmlns:a16="http://schemas.microsoft.com/office/drawing/2014/main" val="2169313834"/>
                    </a:ext>
                  </a:extLst>
                </a:gridCol>
                <a:gridCol w="7556500">
                  <a:extLst>
                    <a:ext uri="{9D8B030D-6E8A-4147-A177-3AD203B41FA5}">
                      <a16:colId xmlns:a16="http://schemas.microsoft.com/office/drawing/2014/main" val="2905610824"/>
                    </a:ext>
                  </a:extLst>
                </a:gridCol>
              </a:tblGrid>
              <a:tr h="370840">
                <a:tc>
                  <a:txBody>
                    <a:bodyPr/>
                    <a:lstStyle/>
                    <a:p>
                      <a:r>
                        <a:rPr lang="en-US" sz="2800" dirty="0" err="1">
                          <a:solidFill>
                            <a:schemeClr val="tx1"/>
                          </a:solidFill>
                        </a:rPr>
                        <a:t>Hoạt</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kinh</a:t>
                      </a:r>
                      <a:r>
                        <a:rPr lang="en-US" sz="2800" dirty="0">
                          <a:solidFill>
                            <a:schemeClr val="tx1"/>
                          </a:solidFill>
                        </a:rPr>
                        <a:t> </a:t>
                      </a:r>
                      <a:r>
                        <a:rPr lang="en-US" sz="2800" dirty="0" err="1">
                          <a:solidFill>
                            <a:schemeClr val="tx1"/>
                          </a:solidFill>
                        </a:rPr>
                        <a:t>tế</a:t>
                      </a:r>
                      <a:endParaRPr lang="en-US" sz="2800" dirty="0">
                        <a:solidFill>
                          <a:schemeClr val="tx1"/>
                        </a:solidFill>
                      </a:endParaRPr>
                    </a:p>
                  </a:txBody>
                  <a:tcPr/>
                </a:tc>
                <a:tc>
                  <a:txBody>
                    <a:bodyPr/>
                    <a:lstStyle/>
                    <a:p>
                      <a:r>
                        <a:rPr lang="en-US" sz="2800" b="1" dirty="0">
                          <a:solidFill>
                            <a:schemeClr val="tx1"/>
                          </a:solidFill>
                        </a:rPr>
                        <a:t>-</a:t>
                      </a:r>
                      <a:r>
                        <a:rPr lang="en-US" sz="2800" b="1" dirty="0" err="1">
                          <a:solidFill>
                            <a:schemeClr val="tx1"/>
                          </a:solidFill>
                        </a:rPr>
                        <a:t>Nông</a:t>
                      </a:r>
                      <a:r>
                        <a:rPr lang="en-US" sz="2800" b="1" dirty="0">
                          <a:solidFill>
                            <a:schemeClr val="tx1"/>
                          </a:solidFill>
                        </a:rPr>
                        <a:t> </a:t>
                      </a:r>
                      <a:r>
                        <a:rPr lang="en-US" sz="2800" b="1" dirty="0" err="1">
                          <a:solidFill>
                            <a:schemeClr val="tx1"/>
                          </a:solidFill>
                        </a:rPr>
                        <a:t>nghiệp</a:t>
                      </a:r>
                      <a:r>
                        <a:rPr lang="en-US" sz="2800" b="1" dirty="0">
                          <a:solidFill>
                            <a:schemeClr val="tx1"/>
                          </a:solidFill>
                        </a:rPr>
                        <a:t>: </a:t>
                      </a:r>
                      <a:r>
                        <a:rPr lang="en-US" sz="2800" b="1" dirty="0" err="1">
                          <a:solidFill>
                            <a:schemeClr val="tx1"/>
                          </a:solidFill>
                        </a:rPr>
                        <a:t>nông</a:t>
                      </a:r>
                      <a:r>
                        <a:rPr lang="en-US" sz="2800" b="1" dirty="0">
                          <a:solidFill>
                            <a:schemeClr val="tx1"/>
                          </a:solidFill>
                        </a:rPr>
                        <a:t> </a:t>
                      </a:r>
                      <a:r>
                        <a:rPr lang="en-US" sz="2800" b="1" dirty="0" err="1">
                          <a:solidFill>
                            <a:schemeClr val="tx1"/>
                          </a:solidFill>
                        </a:rPr>
                        <a:t>nghiệp</a:t>
                      </a:r>
                      <a:r>
                        <a:rPr lang="en-US" sz="2800" b="1" dirty="0">
                          <a:solidFill>
                            <a:schemeClr val="tx1"/>
                          </a:solidFill>
                        </a:rPr>
                        <a:t> </a:t>
                      </a:r>
                      <a:r>
                        <a:rPr lang="en-US" sz="2800" b="1" dirty="0" err="1">
                          <a:solidFill>
                            <a:schemeClr val="tx1"/>
                          </a:solidFill>
                        </a:rPr>
                        <a:t>trồng</a:t>
                      </a:r>
                      <a:r>
                        <a:rPr lang="en-US" sz="2800" b="1" dirty="0">
                          <a:solidFill>
                            <a:schemeClr val="tx1"/>
                          </a:solidFill>
                        </a:rPr>
                        <a:t> </a:t>
                      </a:r>
                      <a:r>
                        <a:rPr lang="en-US" sz="2800" b="1" dirty="0" err="1">
                          <a:solidFill>
                            <a:schemeClr val="tx1"/>
                          </a:solidFill>
                        </a:rPr>
                        <a:t>lúa</a:t>
                      </a:r>
                      <a:r>
                        <a:rPr lang="en-US" sz="2800" b="1" dirty="0">
                          <a:solidFill>
                            <a:schemeClr val="tx1"/>
                          </a:solidFill>
                        </a:rPr>
                        <a:t> </a:t>
                      </a:r>
                      <a:r>
                        <a:rPr lang="en-US" sz="2800" b="1" dirty="0" err="1">
                          <a:solidFill>
                            <a:schemeClr val="tx1"/>
                          </a:solidFill>
                        </a:rPr>
                        <a:t>nước</a:t>
                      </a:r>
                      <a:r>
                        <a:rPr lang="en-US" sz="2800" b="1" dirty="0">
                          <a:solidFill>
                            <a:schemeClr val="tx1"/>
                          </a:solidFill>
                        </a:rPr>
                        <a:t> </a:t>
                      </a:r>
                      <a:r>
                        <a:rPr lang="en-US" sz="2800" b="1" dirty="0" err="1">
                          <a:solidFill>
                            <a:schemeClr val="tx1"/>
                          </a:solidFill>
                        </a:rPr>
                        <a:t>là</a:t>
                      </a:r>
                      <a:r>
                        <a:rPr lang="en-US" sz="2800" b="1" dirty="0">
                          <a:solidFill>
                            <a:schemeClr val="tx1"/>
                          </a:solidFill>
                        </a:rPr>
                        <a:t> </a:t>
                      </a:r>
                      <a:r>
                        <a:rPr lang="en-US" sz="2800" b="1" dirty="0" err="1">
                          <a:solidFill>
                            <a:schemeClr val="tx1"/>
                          </a:solidFill>
                        </a:rPr>
                        <a:t>hoạt</a:t>
                      </a:r>
                      <a:r>
                        <a:rPr lang="en-US" sz="2800" b="1" dirty="0">
                          <a:solidFill>
                            <a:schemeClr val="tx1"/>
                          </a:solidFill>
                        </a:rPr>
                        <a:t> </a:t>
                      </a:r>
                      <a:r>
                        <a:rPr lang="en-US" sz="2800" b="1" dirty="0" err="1">
                          <a:solidFill>
                            <a:schemeClr val="tx1"/>
                          </a:solidFill>
                        </a:rPr>
                        <a:t>động</a:t>
                      </a:r>
                      <a:r>
                        <a:rPr lang="en-US" sz="2800" b="1" dirty="0">
                          <a:solidFill>
                            <a:schemeClr val="tx1"/>
                          </a:solidFill>
                        </a:rPr>
                        <a:t> </a:t>
                      </a:r>
                      <a:r>
                        <a:rPr lang="en-US" sz="2800" b="1" dirty="0" err="1">
                          <a:solidFill>
                            <a:schemeClr val="tx1"/>
                          </a:solidFill>
                        </a:rPr>
                        <a:t>kinh</a:t>
                      </a:r>
                      <a:r>
                        <a:rPr lang="en-US" sz="2800" b="1" dirty="0">
                          <a:solidFill>
                            <a:schemeClr val="tx1"/>
                          </a:solidFill>
                        </a:rPr>
                        <a:t> </a:t>
                      </a:r>
                      <a:r>
                        <a:rPr lang="en-US" sz="2800" b="1" dirty="0" err="1">
                          <a:solidFill>
                            <a:schemeClr val="tx1"/>
                          </a:solidFill>
                        </a:rPr>
                        <a:t>tế</a:t>
                      </a:r>
                      <a:r>
                        <a:rPr lang="en-US" sz="2800" b="1" dirty="0">
                          <a:solidFill>
                            <a:schemeClr val="tx1"/>
                          </a:solidFill>
                        </a:rPr>
                        <a:t> </a:t>
                      </a:r>
                      <a:r>
                        <a:rPr lang="en-US" sz="2800" b="1" dirty="0" err="1">
                          <a:solidFill>
                            <a:schemeClr val="tx1"/>
                          </a:solidFill>
                        </a:rPr>
                        <a:t>chủ</a:t>
                      </a:r>
                      <a:r>
                        <a:rPr lang="en-US" sz="2800" b="1" dirty="0">
                          <a:solidFill>
                            <a:schemeClr val="tx1"/>
                          </a:solidFill>
                        </a:rPr>
                        <a:t> </a:t>
                      </a:r>
                      <a:r>
                        <a:rPr lang="en-US" sz="2800" b="1" dirty="0" err="1">
                          <a:solidFill>
                            <a:schemeClr val="tx1"/>
                          </a:solidFill>
                        </a:rPr>
                        <a:t>yếu</a:t>
                      </a:r>
                      <a:r>
                        <a:rPr lang="en-US" sz="2800" b="1" dirty="0">
                          <a:solidFill>
                            <a:schemeClr val="tx1"/>
                          </a:solidFill>
                        </a:rPr>
                        <a:t>.</a:t>
                      </a:r>
                    </a:p>
                    <a:p>
                      <a:r>
                        <a:rPr lang="en-US" sz="2800" b="1" dirty="0">
                          <a:solidFill>
                            <a:schemeClr val="tx1"/>
                          </a:solidFill>
                        </a:rPr>
                        <a:t>-</a:t>
                      </a:r>
                      <a:r>
                        <a:rPr lang="en-US" sz="2800" b="1" dirty="0" err="1">
                          <a:solidFill>
                            <a:schemeClr val="tx1"/>
                          </a:solidFill>
                        </a:rPr>
                        <a:t>Thủ</a:t>
                      </a:r>
                      <a:r>
                        <a:rPr lang="en-US" sz="2800" b="1" dirty="0">
                          <a:solidFill>
                            <a:schemeClr val="tx1"/>
                          </a:solidFill>
                        </a:rPr>
                        <a:t> </a:t>
                      </a:r>
                      <a:r>
                        <a:rPr lang="en-US" sz="2800" b="1" dirty="0" err="1">
                          <a:solidFill>
                            <a:schemeClr val="tx1"/>
                          </a:solidFill>
                        </a:rPr>
                        <a:t>công</a:t>
                      </a:r>
                      <a:r>
                        <a:rPr lang="en-US" sz="2800" b="1" dirty="0">
                          <a:solidFill>
                            <a:schemeClr val="tx1"/>
                          </a:solidFill>
                        </a:rPr>
                        <a:t> </a:t>
                      </a:r>
                      <a:r>
                        <a:rPr lang="en-US" sz="2800" b="1" dirty="0" err="1">
                          <a:solidFill>
                            <a:schemeClr val="tx1"/>
                          </a:solidFill>
                        </a:rPr>
                        <a:t>nghiệp</a:t>
                      </a:r>
                      <a:r>
                        <a:rPr lang="en-US" sz="2800" b="1" dirty="0">
                          <a:solidFill>
                            <a:schemeClr val="tx1"/>
                          </a:solidFill>
                        </a:rPr>
                        <a:t>: </a:t>
                      </a:r>
                      <a:r>
                        <a:rPr lang="en-US" sz="2800" b="1" dirty="0" err="1">
                          <a:solidFill>
                            <a:schemeClr val="tx1"/>
                          </a:solidFill>
                        </a:rPr>
                        <a:t>nghề</a:t>
                      </a:r>
                      <a:r>
                        <a:rPr lang="en-US" sz="2800" b="1" dirty="0">
                          <a:solidFill>
                            <a:schemeClr val="tx1"/>
                          </a:solidFill>
                        </a:rPr>
                        <a:t> </a:t>
                      </a:r>
                      <a:r>
                        <a:rPr lang="en-US" sz="2800" b="1" dirty="0" err="1">
                          <a:solidFill>
                            <a:schemeClr val="tx1"/>
                          </a:solidFill>
                        </a:rPr>
                        <a:t>làm</a:t>
                      </a:r>
                      <a:r>
                        <a:rPr lang="en-US" sz="2800" b="1" dirty="0">
                          <a:solidFill>
                            <a:schemeClr val="tx1"/>
                          </a:solidFill>
                        </a:rPr>
                        <a:t> </a:t>
                      </a:r>
                      <a:r>
                        <a:rPr lang="en-US" sz="2800" b="1" dirty="0" err="1">
                          <a:solidFill>
                            <a:schemeClr val="tx1"/>
                          </a:solidFill>
                        </a:rPr>
                        <a:t>gốm</a:t>
                      </a:r>
                      <a:r>
                        <a:rPr lang="en-US" sz="2800" b="1" dirty="0">
                          <a:solidFill>
                            <a:schemeClr val="tx1"/>
                          </a:solidFill>
                        </a:rPr>
                        <a:t>, </a:t>
                      </a:r>
                      <a:r>
                        <a:rPr lang="en-US" sz="2800" b="1" dirty="0" err="1">
                          <a:solidFill>
                            <a:schemeClr val="tx1"/>
                          </a:solidFill>
                        </a:rPr>
                        <a:t>đóng</a:t>
                      </a:r>
                      <a:r>
                        <a:rPr lang="en-US" sz="2800" b="1" dirty="0">
                          <a:solidFill>
                            <a:schemeClr val="tx1"/>
                          </a:solidFill>
                        </a:rPr>
                        <a:t> </a:t>
                      </a:r>
                      <a:r>
                        <a:rPr lang="en-US" sz="2800" b="1" dirty="0" err="1">
                          <a:solidFill>
                            <a:schemeClr val="tx1"/>
                          </a:solidFill>
                        </a:rPr>
                        <a:t>thuyền</a:t>
                      </a:r>
                      <a:r>
                        <a:rPr lang="en-US" sz="2800" b="1" dirty="0">
                          <a:solidFill>
                            <a:schemeClr val="tx1"/>
                          </a:solidFill>
                        </a:rPr>
                        <a:t>, </a:t>
                      </a:r>
                      <a:r>
                        <a:rPr lang="en-US" sz="2800" b="1" dirty="0" err="1">
                          <a:solidFill>
                            <a:schemeClr val="tx1"/>
                          </a:solidFill>
                        </a:rPr>
                        <a:t>khai</a:t>
                      </a:r>
                      <a:r>
                        <a:rPr lang="en-US" sz="2800" b="1" dirty="0">
                          <a:solidFill>
                            <a:schemeClr val="tx1"/>
                          </a:solidFill>
                        </a:rPr>
                        <a:t> </a:t>
                      </a:r>
                      <a:r>
                        <a:rPr lang="en-US" sz="2800" b="1" dirty="0" err="1">
                          <a:solidFill>
                            <a:schemeClr val="tx1"/>
                          </a:solidFill>
                        </a:rPr>
                        <a:t>thác</a:t>
                      </a:r>
                      <a:r>
                        <a:rPr lang="en-US" sz="2800" b="1" dirty="0">
                          <a:solidFill>
                            <a:schemeClr val="tx1"/>
                          </a:solidFill>
                        </a:rPr>
                        <a:t> </a:t>
                      </a:r>
                      <a:r>
                        <a:rPr lang="en-US" sz="2800" b="1" dirty="0" err="1">
                          <a:solidFill>
                            <a:schemeClr val="tx1"/>
                          </a:solidFill>
                        </a:rPr>
                        <a:t>lâm</a:t>
                      </a:r>
                      <a:r>
                        <a:rPr lang="en-US" sz="2800" b="1" dirty="0">
                          <a:solidFill>
                            <a:schemeClr val="tx1"/>
                          </a:solidFill>
                        </a:rPr>
                        <a:t> </a:t>
                      </a:r>
                      <a:r>
                        <a:rPr lang="en-US" sz="2800" b="1" dirty="0" err="1">
                          <a:solidFill>
                            <a:schemeClr val="tx1"/>
                          </a:solidFill>
                        </a:rPr>
                        <a:t>sản</a:t>
                      </a:r>
                      <a:r>
                        <a:rPr lang="en-US" sz="2800" b="1" dirty="0">
                          <a:solidFill>
                            <a:schemeClr val="tx1"/>
                          </a:solidFill>
                        </a:rPr>
                        <a:t>, </a:t>
                      </a:r>
                      <a:r>
                        <a:rPr lang="en-US" sz="2800" b="1" dirty="0" err="1">
                          <a:solidFill>
                            <a:schemeClr val="tx1"/>
                          </a:solidFill>
                        </a:rPr>
                        <a:t>đánh</a:t>
                      </a:r>
                      <a:r>
                        <a:rPr lang="en-US" sz="2800" b="1" dirty="0">
                          <a:solidFill>
                            <a:schemeClr val="tx1"/>
                          </a:solidFill>
                        </a:rPr>
                        <a:t> </a:t>
                      </a:r>
                      <a:r>
                        <a:rPr lang="en-US" sz="2800" b="1" dirty="0" err="1">
                          <a:solidFill>
                            <a:schemeClr val="tx1"/>
                          </a:solidFill>
                        </a:rPr>
                        <a:t>bắt</a:t>
                      </a:r>
                      <a:r>
                        <a:rPr lang="en-US" sz="2800" b="1" dirty="0">
                          <a:solidFill>
                            <a:schemeClr val="tx1"/>
                          </a:solidFill>
                        </a:rPr>
                        <a:t> </a:t>
                      </a:r>
                      <a:r>
                        <a:rPr lang="en-US" sz="2800" b="1" dirty="0" err="1">
                          <a:solidFill>
                            <a:schemeClr val="tx1"/>
                          </a:solidFill>
                        </a:rPr>
                        <a:t>cá</a:t>
                      </a:r>
                      <a:r>
                        <a:rPr lang="en-US" sz="2800" b="1" dirty="0">
                          <a:solidFill>
                            <a:schemeClr val="tx1"/>
                          </a:solidFill>
                        </a:rPr>
                        <a:t>… </a:t>
                      </a:r>
                      <a:r>
                        <a:rPr lang="en-US" sz="2800" b="1" dirty="0" err="1">
                          <a:solidFill>
                            <a:schemeClr val="tx1"/>
                          </a:solidFill>
                        </a:rPr>
                        <a:t>rất</a:t>
                      </a:r>
                      <a:r>
                        <a:rPr lang="en-US" sz="2800" b="1" dirty="0">
                          <a:solidFill>
                            <a:schemeClr val="tx1"/>
                          </a:solidFill>
                        </a:rPr>
                        <a:t> </a:t>
                      </a:r>
                      <a:r>
                        <a:rPr lang="en-US" sz="2800" b="1" dirty="0" err="1">
                          <a:solidFill>
                            <a:schemeClr val="tx1"/>
                          </a:solidFill>
                        </a:rPr>
                        <a:t>phát</a:t>
                      </a:r>
                      <a:r>
                        <a:rPr lang="en-US" sz="2800" b="1" dirty="0">
                          <a:solidFill>
                            <a:schemeClr val="tx1"/>
                          </a:solidFill>
                        </a:rPr>
                        <a:t> </a:t>
                      </a:r>
                      <a:r>
                        <a:rPr lang="en-US" sz="2800" b="1" dirty="0" err="1">
                          <a:solidFill>
                            <a:schemeClr val="tx1"/>
                          </a:solidFill>
                        </a:rPr>
                        <a:t>triển</a:t>
                      </a:r>
                      <a:r>
                        <a:rPr lang="en-US" sz="2800" b="1" dirty="0">
                          <a:solidFill>
                            <a:schemeClr val="tx1"/>
                          </a:solidFill>
                        </a:rPr>
                        <a:t>.</a:t>
                      </a:r>
                    </a:p>
                    <a:p>
                      <a:r>
                        <a:rPr lang="en-US" sz="2800" b="1" dirty="0">
                          <a:solidFill>
                            <a:schemeClr val="tx1"/>
                          </a:solidFill>
                        </a:rPr>
                        <a:t>-</a:t>
                      </a:r>
                      <a:r>
                        <a:rPr lang="en-US" sz="2800" b="1" dirty="0" err="1">
                          <a:solidFill>
                            <a:schemeClr val="tx1"/>
                          </a:solidFill>
                        </a:rPr>
                        <a:t>Thương</a:t>
                      </a:r>
                      <a:r>
                        <a:rPr lang="en-US" sz="2800" b="1" dirty="0">
                          <a:solidFill>
                            <a:schemeClr val="tx1"/>
                          </a:solidFill>
                        </a:rPr>
                        <a:t> </a:t>
                      </a:r>
                      <a:r>
                        <a:rPr lang="en-US" sz="2800" b="1" dirty="0" err="1">
                          <a:solidFill>
                            <a:schemeClr val="tx1"/>
                          </a:solidFill>
                        </a:rPr>
                        <a:t>nghiệp</a:t>
                      </a:r>
                      <a:r>
                        <a:rPr lang="en-US" sz="2800" b="1" dirty="0">
                          <a:solidFill>
                            <a:schemeClr val="tx1"/>
                          </a:solidFill>
                        </a:rPr>
                        <a:t>: </a:t>
                      </a:r>
                      <a:r>
                        <a:rPr lang="en-US" sz="2800" b="1" dirty="0" err="1">
                          <a:solidFill>
                            <a:schemeClr val="tx1"/>
                          </a:solidFill>
                        </a:rPr>
                        <a:t>Chăm</a:t>
                      </a:r>
                      <a:r>
                        <a:rPr lang="en-US" sz="2800" b="1" dirty="0">
                          <a:solidFill>
                            <a:schemeClr val="tx1"/>
                          </a:solidFill>
                        </a:rPr>
                        <a:t>-pa </a:t>
                      </a:r>
                      <a:r>
                        <a:rPr lang="en-US" sz="2800" b="1" dirty="0" err="1">
                          <a:solidFill>
                            <a:schemeClr val="tx1"/>
                          </a:solidFill>
                        </a:rPr>
                        <a:t>trở</a:t>
                      </a:r>
                      <a:r>
                        <a:rPr lang="en-US" sz="2800" b="1" dirty="0">
                          <a:solidFill>
                            <a:schemeClr val="tx1"/>
                          </a:solidFill>
                        </a:rPr>
                        <a:t> </a:t>
                      </a:r>
                      <a:r>
                        <a:rPr lang="en-US" sz="2800" b="1" dirty="0" err="1">
                          <a:solidFill>
                            <a:schemeClr val="tx1"/>
                          </a:solidFill>
                        </a:rPr>
                        <a:t>thành</a:t>
                      </a:r>
                      <a:r>
                        <a:rPr lang="en-US" sz="2800" b="1" dirty="0">
                          <a:solidFill>
                            <a:schemeClr val="tx1"/>
                          </a:solidFill>
                        </a:rPr>
                        <a:t> </a:t>
                      </a:r>
                      <a:r>
                        <a:rPr lang="en-US" sz="2800" b="1" dirty="0" err="1">
                          <a:solidFill>
                            <a:schemeClr val="tx1"/>
                          </a:solidFill>
                        </a:rPr>
                        <a:t>cầu</a:t>
                      </a:r>
                      <a:r>
                        <a:rPr lang="en-US" sz="2800" b="1" dirty="0">
                          <a:solidFill>
                            <a:schemeClr val="tx1"/>
                          </a:solidFill>
                        </a:rPr>
                        <a:t> </a:t>
                      </a:r>
                      <a:r>
                        <a:rPr lang="en-US" sz="2800" b="1" dirty="0" err="1">
                          <a:solidFill>
                            <a:schemeClr val="tx1"/>
                          </a:solidFill>
                        </a:rPr>
                        <a:t>nối</a:t>
                      </a:r>
                      <a:r>
                        <a:rPr lang="en-US" sz="2800" b="1" dirty="0">
                          <a:solidFill>
                            <a:schemeClr val="tx1"/>
                          </a:solidFill>
                        </a:rPr>
                        <a:t> </a:t>
                      </a:r>
                      <a:r>
                        <a:rPr lang="en-US" sz="2800" b="1" dirty="0" err="1">
                          <a:solidFill>
                            <a:schemeClr val="tx1"/>
                          </a:solidFill>
                        </a:rPr>
                        <a:t>trao</a:t>
                      </a:r>
                      <a:r>
                        <a:rPr lang="en-US" sz="2800" b="1" dirty="0">
                          <a:solidFill>
                            <a:schemeClr val="tx1"/>
                          </a:solidFill>
                        </a:rPr>
                        <a:t> </a:t>
                      </a:r>
                      <a:r>
                        <a:rPr lang="en-US" sz="2800" b="1" dirty="0" err="1">
                          <a:solidFill>
                            <a:schemeClr val="tx1"/>
                          </a:solidFill>
                        </a:rPr>
                        <a:t>đổi</a:t>
                      </a:r>
                      <a:r>
                        <a:rPr lang="en-US" sz="2800" b="1" dirty="0">
                          <a:solidFill>
                            <a:schemeClr val="tx1"/>
                          </a:solidFill>
                        </a:rPr>
                        <a:t>, </a:t>
                      </a:r>
                      <a:r>
                        <a:rPr lang="en-US" sz="2800" b="1" dirty="0" err="1">
                          <a:solidFill>
                            <a:schemeClr val="tx1"/>
                          </a:solidFill>
                        </a:rPr>
                        <a:t>buôn</a:t>
                      </a:r>
                      <a:r>
                        <a:rPr lang="en-US" sz="2800" b="1" dirty="0">
                          <a:solidFill>
                            <a:schemeClr val="tx1"/>
                          </a:solidFill>
                        </a:rPr>
                        <a:t> </a:t>
                      </a:r>
                      <a:r>
                        <a:rPr lang="en-US" sz="2800" b="1" dirty="0" err="1">
                          <a:solidFill>
                            <a:schemeClr val="tx1"/>
                          </a:solidFill>
                        </a:rPr>
                        <a:t>bán</a:t>
                      </a:r>
                      <a:r>
                        <a:rPr lang="en-US" sz="2800" b="1" dirty="0">
                          <a:solidFill>
                            <a:schemeClr val="tx1"/>
                          </a:solidFill>
                        </a:rPr>
                        <a:t> </a:t>
                      </a:r>
                      <a:r>
                        <a:rPr lang="en-US" sz="2800" b="1" dirty="0" err="1">
                          <a:solidFill>
                            <a:schemeClr val="tx1"/>
                          </a:solidFill>
                        </a:rPr>
                        <a:t>thường</a:t>
                      </a:r>
                      <a:r>
                        <a:rPr lang="en-US" sz="2800" b="1" dirty="0">
                          <a:solidFill>
                            <a:schemeClr val="tx1"/>
                          </a:solidFill>
                        </a:rPr>
                        <a:t> </a:t>
                      </a:r>
                      <a:r>
                        <a:rPr lang="en-US" sz="2800" b="1" dirty="0" err="1">
                          <a:solidFill>
                            <a:schemeClr val="tx1"/>
                          </a:solidFill>
                        </a:rPr>
                        <a:t>xuyên</a:t>
                      </a:r>
                      <a:r>
                        <a:rPr lang="en-US" sz="2800" b="1" dirty="0">
                          <a:solidFill>
                            <a:schemeClr val="tx1"/>
                          </a:solidFill>
                        </a:rPr>
                        <a:t> </a:t>
                      </a:r>
                      <a:r>
                        <a:rPr lang="en-US" sz="2800" b="1" dirty="0" err="1">
                          <a:solidFill>
                            <a:schemeClr val="tx1"/>
                          </a:solidFill>
                        </a:rPr>
                        <a:t>với</a:t>
                      </a:r>
                      <a:r>
                        <a:rPr lang="en-US" sz="2800" b="1" dirty="0">
                          <a:solidFill>
                            <a:schemeClr val="tx1"/>
                          </a:solidFill>
                        </a:rPr>
                        <a:t> Trung </a:t>
                      </a:r>
                      <a:r>
                        <a:rPr lang="en-US" sz="2800" b="1" dirty="0" err="1">
                          <a:solidFill>
                            <a:schemeClr val="tx1"/>
                          </a:solidFill>
                        </a:rPr>
                        <a:t>Quốc</a:t>
                      </a:r>
                      <a:r>
                        <a:rPr lang="en-US" sz="2800" b="1" dirty="0">
                          <a:solidFill>
                            <a:schemeClr val="tx1"/>
                          </a:solidFill>
                        </a:rPr>
                        <a:t>, </a:t>
                      </a:r>
                      <a:r>
                        <a:rPr lang="en-US" sz="2800" b="1" dirty="0" err="1">
                          <a:solidFill>
                            <a:schemeClr val="tx1"/>
                          </a:solidFill>
                        </a:rPr>
                        <a:t>Ấn</a:t>
                      </a:r>
                      <a:r>
                        <a:rPr lang="en-US" sz="2800" b="1" dirty="0">
                          <a:solidFill>
                            <a:schemeClr val="tx1"/>
                          </a:solidFill>
                        </a:rPr>
                        <a:t> </a:t>
                      </a:r>
                      <a:r>
                        <a:rPr lang="en-US" sz="2800" b="1" dirty="0" err="1">
                          <a:solidFill>
                            <a:schemeClr val="tx1"/>
                          </a:solidFill>
                        </a:rPr>
                        <a:t>Độ</a:t>
                      </a:r>
                      <a:r>
                        <a:rPr lang="en-US" sz="2800" b="1" dirty="0">
                          <a:solidFill>
                            <a:schemeClr val="tx1"/>
                          </a:solidFill>
                        </a:rPr>
                        <a:t>, Ả </a:t>
                      </a:r>
                      <a:r>
                        <a:rPr lang="en-US" sz="2800" b="1" dirty="0" err="1">
                          <a:solidFill>
                            <a:schemeClr val="tx1"/>
                          </a:solidFill>
                        </a:rPr>
                        <a:t>Rập</a:t>
                      </a:r>
                      <a:r>
                        <a:rPr lang="en-US" sz="2800" b="1" dirty="0">
                          <a:solidFill>
                            <a:schemeClr val="tx1"/>
                          </a:solidFill>
                        </a:rPr>
                        <a:t>.</a:t>
                      </a:r>
                    </a:p>
                  </a:txBody>
                  <a:tcPr/>
                </a:tc>
                <a:extLst>
                  <a:ext uri="{0D108BD9-81ED-4DB2-BD59-A6C34878D82A}">
                    <a16:rowId xmlns:a16="http://schemas.microsoft.com/office/drawing/2014/main" val="3121191142"/>
                  </a:ext>
                </a:extLst>
              </a:tr>
              <a:tr h="370840">
                <a:tc>
                  <a:txBody>
                    <a:bodyPr/>
                    <a:lstStyle/>
                    <a:p>
                      <a:r>
                        <a:rPr lang="en-US" sz="2800" b="1" dirty="0" err="1"/>
                        <a:t>Tổ</a:t>
                      </a:r>
                      <a:r>
                        <a:rPr lang="en-US" sz="2800" b="1" dirty="0"/>
                        <a:t> </a:t>
                      </a:r>
                      <a:r>
                        <a:rPr lang="en-US" sz="2800" b="1" dirty="0" err="1"/>
                        <a:t>chức</a:t>
                      </a:r>
                      <a:r>
                        <a:rPr lang="en-US" sz="2800" b="1" dirty="0"/>
                        <a:t> </a:t>
                      </a:r>
                      <a:r>
                        <a:rPr lang="en-US" sz="2800" b="1" dirty="0" err="1"/>
                        <a:t>xã</a:t>
                      </a:r>
                      <a:r>
                        <a:rPr lang="en-US" sz="2800" b="1" dirty="0"/>
                        <a:t> </a:t>
                      </a:r>
                      <a:r>
                        <a:rPr lang="en-US" sz="2800" b="1" dirty="0" err="1"/>
                        <a:t>hội</a:t>
                      </a:r>
                      <a:endParaRPr lang="en-US" sz="2800" b="1" dirty="0"/>
                    </a:p>
                  </a:txBody>
                  <a:tcPr/>
                </a:tc>
                <a:tc>
                  <a:txBody>
                    <a:bodyPr/>
                    <a:lstStyle/>
                    <a:p>
                      <a:pPr marL="0" indent="0">
                        <a:buFontTx/>
                        <a:buNone/>
                      </a:pPr>
                      <a:r>
                        <a:rPr lang="en-US" sz="2800" b="1" i="0" dirty="0"/>
                        <a:t>- </a:t>
                      </a:r>
                      <a:r>
                        <a:rPr lang="en-US" sz="2800" b="1" i="0" dirty="0" err="1"/>
                        <a:t>Vua</a:t>
                      </a:r>
                      <a:r>
                        <a:rPr lang="en-US" sz="2800" b="1" i="0" dirty="0"/>
                        <a:t>: </a:t>
                      </a:r>
                      <a:r>
                        <a:rPr lang="en-US" sz="2800" b="1" i="0" dirty="0" err="1"/>
                        <a:t>là</a:t>
                      </a:r>
                      <a:r>
                        <a:rPr lang="en-US" sz="2800" b="1" i="0" dirty="0"/>
                        <a:t> </a:t>
                      </a:r>
                      <a:r>
                        <a:rPr lang="en-US" sz="2800" b="1" i="0" dirty="0" err="1"/>
                        <a:t>đấng</a:t>
                      </a:r>
                      <a:r>
                        <a:rPr lang="en-US" sz="2800" b="1" i="0" dirty="0"/>
                        <a:t> </a:t>
                      </a:r>
                      <a:r>
                        <a:rPr lang="en-US" sz="2800" b="1" i="0" dirty="0" err="1"/>
                        <a:t>tối</a:t>
                      </a:r>
                      <a:r>
                        <a:rPr lang="en-US" sz="2800" b="1" i="0" dirty="0"/>
                        <a:t> </a:t>
                      </a:r>
                      <a:r>
                        <a:rPr lang="en-US" sz="2800" b="1" i="0" dirty="0" err="1"/>
                        <a:t>cao</a:t>
                      </a:r>
                      <a:r>
                        <a:rPr lang="en-US" sz="2800" b="1" i="0" dirty="0"/>
                        <a:t>.</a:t>
                      </a:r>
                    </a:p>
                    <a:p>
                      <a:pPr marL="0" indent="0">
                        <a:buFontTx/>
                        <a:buNone/>
                      </a:pPr>
                      <a:r>
                        <a:rPr lang="en-US" sz="2800" b="1" i="0" dirty="0"/>
                        <a:t>- </a:t>
                      </a:r>
                      <a:r>
                        <a:rPr lang="en-US" sz="2800" b="1" i="0" dirty="0" err="1"/>
                        <a:t>Tổ</a:t>
                      </a:r>
                      <a:r>
                        <a:rPr lang="en-US" sz="2800" b="1" i="0" dirty="0"/>
                        <a:t> </a:t>
                      </a:r>
                      <a:r>
                        <a:rPr lang="en-US" sz="2800" b="1" i="0" dirty="0" err="1"/>
                        <a:t>chức</a:t>
                      </a:r>
                      <a:r>
                        <a:rPr lang="en-US" sz="2800" b="1" i="0" dirty="0"/>
                        <a:t> </a:t>
                      </a:r>
                      <a:r>
                        <a:rPr lang="en-US" sz="2800" b="1" i="0" dirty="0" err="1"/>
                        <a:t>bộ</a:t>
                      </a:r>
                      <a:r>
                        <a:rPr lang="en-US" sz="2800" b="1" i="0" dirty="0"/>
                        <a:t> </a:t>
                      </a:r>
                      <a:r>
                        <a:rPr lang="en-US" sz="2800" b="1" i="0" dirty="0" err="1"/>
                        <a:t>máy</a:t>
                      </a:r>
                      <a:r>
                        <a:rPr lang="en-US" sz="2800" b="1" i="0" dirty="0"/>
                        <a:t> </a:t>
                      </a:r>
                      <a:r>
                        <a:rPr lang="en-US" sz="2800" b="1" i="0" dirty="0" err="1"/>
                        <a:t>nhà</a:t>
                      </a:r>
                      <a:r>
                        <a:rPr lang="en-US" sz="2800" b="1" i="0" dirty="0"/>
                        <a:t> </a:t>
                      </a:r>
                      <a:r>
                        <a:rPr lang="en-US" sz="2800" b="1" i="0" dirty="0" err="1"/>
                        <a:t>nước</a:t>
                      </a:r>
                      <a:r>
                        <a:rPr lang="en-US" sz="2800" b="1" i="0" dirty="0"/>
                        <a:t>: </a:t>
                      </a:r>
                      <a:r>
                        <a:rPr lang="en-US" sz="2800" b="1" i="0" dirty="0" err="1"/>
                        <a:t>gồm</a:t>
                      </a:r>
                      <a:r>
                        <a:rPr lang="en-US" sz="2800" b="1" i="0" dirty="0"/>
                        <a:t> </a:t>
                      </a:r>
                      <a:r>
                        <a:rPr lang="en-US" sz="2800" b="1" i="0" dirty="0" err="1"/>
                        <a:t>các</a:t>
                      </a:r>
                      <a:r>
                        <a:rPr lang="en-US" sz="2800" b="1" i="0" dirty="0"/>
                        <a:t> </a:t>
                      </a:r>
                      <a:r>
                        <a:rPr lang="en-US" sz="2800" b="1" i="0" dirty="0" err="1"/>
                        <a:t>châu</a:t>
                      </a:r>
                      <a:r>
                        <a:rPr lang="en-US" sz="2800" b="1" i="0" dirty="0"/>
                        <a:t>, </a:t>
                      </a:r>
                      <a:r>
                        <a:rPr lang="en-US" sz="2800" b="1" i="0" dirty="0" err="1"/>
                        <a:t>huyện</a:t>
                      </a:r>
                      <a:r>
                        <a:rPr lang="en-US" sz="2800" b="1" i="0" dirty="0"/>
                        <a:t>, </a:t>
                      </a:r>
                      <a:r>
                        <a:rPr lang="en-US" sz="2800" b="1" i="0" dirty="0" err="1"/>
                        <a:t>làng</a:t>
                      </a:r>
                      <a:r>
                        <a:rPr lang="en-US" sz="2800" b="1" i="0" dirty="0"/>
                        <a:t>.</a:t>
                      </a:r>
                    </a:p>
                    <a:p>
                      <a:pPr marL="0" indent="0">
                        <a:buFontTx/>
                        <a:buNone/>
                      </a:pPr>
                      <a:r>
                        <a:rPr lang="en-US" sz="2800" b="1" i="0" dirty="0"/>
                        <a:t>- </a:t>
                      </a:r>
                      <a:r>
                        <a:rPr lang="en-US" sz="2800" b="1" i="0" dirty="0" err="1"/>
                        <a:t>Xã</a:t>
                      </a:r>
                      <a:r>
                        <a:rPr lang="en-US" sz="2800" b="1" i="0" dirty="0"/>
                        <a:t> </a:t>
                      </a:r>
                      <a:r>
                        <a:rPr lang="en-US" sz="2800" b="1" i="0" dirty="0" err="1"/>
                        <a:t>hội</a:t>
                      </a:r>
                      <a:r>
                        <a:rPr lang="en-US" sz="2800" b="1" i="0" dirty="0"/>
                        <a:t> </a:t>
                      </a:r>
                      <a:r>
                        <a:rPr lang="en-US" sz="2800" b="1" i="0" dirty="0" err="1"/>
                        <a:t>gồm</a:t>
                      </a:r>
                      <a:r>
                        <a:rPr lang="en-US" sz="2800" b="1" i="0" dirty="0"/>
                        <a:t> </a:t>
                      </a:r>
                      <a:r>
                        <a:rPr lang="en-US" sz="2800" b="1" i="0" dirty="0" err="1"/>
                        <a:t>các</a:t>
                      </a:r>
                      <a:r>
                        <a:rPr lang="en-US" sz="2800" b="1" i="0" dirty="0"/>
                        <a:t> </a:t>
                      </a:r>
                      <a:r>
                        <a:rPr lang="en-US" sz="2800" b="1" i="0" dirty="0" err="1"/>
                        <a:t>tầng</a:t>
                      </a:r>
                      <a:r>
                        <a:rPr lang="en-US" sz="2800" b="1" i="0" dirty="0"/>
                        <a:t> </a:t>
                      </a:r>
                      <a:r>
                        <a:rPr lang="en-US" sz="2800" b="1" i="0" dirty="0" err="1"/>
                        <a:t>lớp</a:t>
                      </a:r>
                      <a:r>
                        <a:rPr lang="en-US" sz="2800" b="1" i="0" dirty="0"/>
                        <a:t> </a:t>
                      </a:r>
                      <a:r>
                        <a:rPr lang="en-US" sz="2800" b="1" i="0" dirty="0" err="1"/>
                        <a:t>chính</a:t>
                      </a:r>
                      <a:r>
                        <a:rPr lang="en-US" sz="2800" b="1" i="0" dirty="0"/>
                        <a:t>: </a:t>
                      </a:r>
                      <a:r>
                        <a:rPr lang="en-US" sz="2800" b="1" i="0" dirty="0" err="1"/>
                        <a:t>tăng</a:t>
                      </a:r>
                      <a:r>
                        <a:rPr lang="en-US" sz="2800" b="1" i="0" dirty="0"/>
                        <a:t> </a:t>
                      </a:r>
                      <a:r>
                        <a:rPr lang="en-US" sz="2800" b="1" i="0" dirty="0" err="1"/>
                        <a:t>lữ</a:t>
                      </a:r>
                      <a:r>
                        <a:rPr lang="en-US" sz="2800" b="1" i="0" dirty="0"/>
                        <a:t>, </a:t>
                      </a:r>
                      <a:r>
                        <a:rPr lang="en-US" sz="2800" b="1" i="0" dirty="0" err="1"/>
                        <a:t>quý</a:t>
                      </a:r>
                      <a:r>
                        <a:rPr lang="en-US" sz="2800" b="1" i="0" dirty="0"/>
                        <a:t> </a:t>
                      </a:r>
                      <a:r>
                        <a:rPr lang="en-US" sz="2800" b="1" i="0" dirty="0" err="1"/>
                        <a:t>tộc</a:t>
                      </a:r>
                      <a:r>
                        <a:rPr lang="en-US" sz="2800" b="1" i="0" dirty="0"/>
                        <a:t>, </a:t>
                      </a:r>
                      <a:r>
                        <a:rPr lang="en-US" sz="2800" b="1" i="0" dirty="0" err="1"/>
                        <a:t>nông</a:t>
                      </a:r>
                      <a:r>
                        <a:rPr lang="en-US" sz="2800" b="1" i="0" dirty="0"/>
                        <a:t> </a:t>
                      </a:r>
                      <a:r>
                        <a:rPr lang="en-US" sz="2800" b="1" i="0" dirty="0" err="1"/>
                        <a:t>dân</a:t>
                      </a:r>
                      <a:r>
                        <a:rPr lang="en-US" sz="2800" b="1" i="0" dirty="0"/>
                        <a:t>, </a:t>
                      </a:r>
                      <a:r>
                        <a:rPr lang="en-US" sz="2800" b="1" i="0" dirty="0" err="1"/>
                        <a:t>dân</a:t>
                      </a:r>
                      <a:r>
                        <a:rPr lang="en-US" sz="2800" b="1" i="0" dirty="0"/>
                        <a:t> </a:t>
                      </a:r>
                      <a:r>
                        <a:rPr lang="en-US" sz="2800" b="1" i="0" dirty="0" err="1"/>
                        <a:t>tự</a:t>
                      </a:r>
                      <a:r>
                        <a:rPr lang="en-US" sz="2800" b="1" i="0" dirty="0"/>
                        <a:t> do, </a:t>
                      </a:r>
                      <a:r>
                        <a:rPr lang="en-US" sz="2800" b="1" i="0" dirty="0" err="1"/>
                        <a:t>nô</a:t>
                      </a:r>
                      <a:r>
                        <a:rPr lang="en-US" sz="2800" b="1" i="0" dirty="0"/>
                        <a:t> </a:t>
                      </a:r>
                      <a:r>
                        <a:rPr lang="en-US" sz="2800" b="1" i="0" dirty="0" err="1"/>
                        <a:t>lệ</a:t>
                      </a:r>
                      <a:r>
                        <a:rPr lang="en-US" sz="2800" b="1" i="0" dirty="0"/>
                        <a:t>.</a:t>
                      </a:r>
                    </a:p>
                  </a:txBody>
                  <a:tcPr/>
                </a:tc>
                <a:extLst>
                  <a:ext uri="{0D108BD9-81ED-4DB2-BD59-A6C34878D82A}">
                    <a16:rowId xmlns:a16="http://schemas.microsoft.com/office/drawing/2014/main" val="2769397033"/>
                  </a:ext>
                </a:extLst>
              </a:tr>
            </a:tbl>
          </a:graphicData>
        </a:graphic>
      </p:graphicFrame>
    </p:spTree>
    <p:extLst>
      <p:ext uri="{BB962C8B-B14F-4D97-AF65-F5344CB8AC3E}">
        <p14:creationId xmlns:p14="http://schemas.microsoft.com/office/powerpoint/2010/main" val="23197156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3FE832B1-8620-1B15-527D-5B1092FEEDCC}"/>
              </a:ext>
            </a:extLst>
          </p:cNvPr>
          <p:cNvPicPr>
            <a:picLocks noChangeAspect="1"/>
          </p:cNvPicPr>
          <p:nvPr/>
        </p:nvPicPr>
        <p:blipFill>
          <a:blip r:embed="rId3"/>
          <a:stretch>
            <a:fillRect/>
          </a:stretch>
        </p:blipFill>
        <p:spPr>
          <a:xfrm>
            <a:off x="0" y="384048"/>
            <a:ext cx="9144000" cy="6089904"/>
          </a:xfrm>
          <a:prstGeom prst="rect">
            <a:avLst/>
          </a:prstGeom>
        </p:spPr>
      </p:pic>
    </p:spTree>
    <p:extLst>
      <p:ext uri="{BB962C8B-B14F-4D97-AF65-F5344CB8AC3E}">
        <p14:creationId xmlns:p14="http://schemas.microsoft.com/office/powerpoint/2010/main" val="118560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17E7EF7-7855-01D8-661C-2B0E7D8B7F0D}"/>
              </a:ext>
            </a:extLst>
          </p:cNvPr>
          <p:cNvSpPr>
            <a:spLocks noGrp="1"/>
          </p:cNvSpPr>
          <p:nvPr>
            <p:ph type="title"/>
          </p:nvPr>
        </p:nvSpPr>
        <p:spPr>
          <a:xfrm>
            <a:off x="0" y="4267200"/>
            <a:ext cx="3733800" cy="2362199"/>
          </a:xfrm>
        </p:spPr>
        <p:txBody>
          <a:bodyPr/>
          <a:lstStyle/>
          <a:p>
            <a:r>
              <a:rPr lang="en-US" sz="2400" dirty="0"/>
              <a:t>Bia Võ </a:t>
            </a:r>
            <a:r>
              <a:rPr lang="en-US" sz="2400" dirty="0" err="1"/>
              <a:t>Cạnh</a:t>
            </a:r>
            <a:r>
              <a:rPr lang="en-US" sz="2400" dirty="0"/>
              <a:t> </a:t>
            </a:r>
            <a:br>
              <a:rPr lang="en-US" sz="2400" dirty="0"/>
            </a:br>
            <a:r>
              <a:rPr lang="en-US" sz="2400" dirty="0"/>
              <a:t>(</a:t>
            </a:r>
            <a:r>
              <a:rPr lang="en-US" sz="2400" dirty="0" err="1"/>
              <a:t>thế</a:t>
            </a:r>
            <a:r>
              <a:rPr lang="en-US" sz="2400" dirty="0"/>
              <a:t> </a:t>
            </a:r>
            <a:r>
              <a:rPr lang="en-US" sz="2400" dirty="0" err="1"/>
              <a:t>kỉ</a:t>
            </a:r>
            <a:r>
              <a:rPr lang="en-US" sz="2400" dirty="0"/>
              <a:t> III – IV), </a:t>
            </a:r>
            <a:r>
              <a:rPr lang="en-US" sz="2400" dirty="0" err="1"/>
              <a:t>Bảo</a:t>
            </a:r>
            <a:r>
              <a:rPr lang="en-US" sz="2400" dirty="0"/>
              <a:t> </a:t>
            </a:r>
            <a:r>
              <a:rPr lang="en-US" sz="2400" dirty="0" err="1"/>
              <a:t>tàng</a:t>
            </a:r>
            <a:r>
              <a:rPr lang="en-US" sz="2400" dirty="0"/>
              <a:t> </a:t>
            </a:r>
            <a:r>
              <a:rPr lang="en-US" sz="2400" dirty="0" err="1"/>
              <a:t>Lịch</a:t>
            </a:r>
            <a:r>
              <a:rPr lang="en-US" sz="2400" dirty="0"/>
              <a:t> </a:t>
            </a:r>
            <a:r>
              <a:rPr lang="en-US" sz="2400" dirty="0" err="1"/>
              <a:t>sử</a:t>
            </a:r>
            <a:r>
              <a:rPr lang="en-US" sz="2400" dirty="0"/>
              <a:t> </a:t>
            </a:r>
            <a:r>
              <a:rPr lang="en-US" sz="2400" dirty="0" err="1"/>
              <a:t>Quốc</a:t>
            </a:r>
            <a:r>
              <a:rPr lang="en-US" sz="2400" dirty="0"/>
              <a:t> </a:t>
            </a:r>
            <a:r>
              <a:rPr lang="en-US" sz="2400" dirty="0" err="1"/>
              <a:t>gia</a:t>
            </a:r>
            <a:endParaRPr lang="en-US" sz="2400" dirty="0"/>
          </a:p>
        </p:txBody>
      </p:sp>
      <p:pic>
        <p:nvPicPr>
          <p:cNvPr id="2" name="Hình ảnh 1">
            <a:extLst>
              <a:ext uri="{FF2B5EF4-FFF2-40B4-BE49-F238E27FC236}">
                <a16:creationId xmlns:a16="http://schemas.microsoft.com/office/drawing/2014/main" id="{C3E3B7F8-4BD8-955A-81E7-8ACF17769C6C}"/>
              </a:ext>
            </a:extLst>
          </p:cNvPr>
          <p:cNvPicPr>
            <a:picLocks noChangeAspect="1"/>
          </p:cNvPicPr>
          <p:nvPr/>
        </p:nvPicPr>
        <p:blipFill>
          <a:blip r:embed="rId3"/>
          <a:stretch>
            <a:fillRect/>
          </a:stretch>
        </p:blipFill>
        <p:spPr>
          <a:xfrm>
            <a:off x="3733800" y="-28575"/>
            <a:ext cx="4610100" cy="6915150"/>
          </a:xfrm>
          <a:prstGeom prst="rect">
            <a:avLst/>
          </a:prstGeom>
        </p:spPr>
      </p:pic>
    </p:spTree>
    <p:extLst>
      <p:ext uri="{BB962C8B-B14F-4D97-AF65-F5344CB8AC3E}">
        <p14:creationId xmlns:p14="http://schemas.microsoft.com/office/powerpoint/2010/main" val="2411277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3" name="TextBox 2"/>
          <p:cNvSpPr txBox="1"/>
          <p:nvPr/>
        </p:nvSpPr>
        <p:spPr>
          <a:xfrm>
            <a:off x="990600" y="533400"/>
            <a:ext cx="7391400" cy="523220"/>
          </a:xfrm>
          <a:prstGeom prst="rect">
            <a:avLst/>
          </a:prstGeom>
          <a:noFill/>
        </p:spPr>
        <p:txBody>
          <a:bodyPr wrap="square" rtlCol="0">
            <a:spAutoFit/>
          </a:bodyPr>
          <a:lstStyle/>
          <a:p>
            <a:pPr algn="just"/>
            <a:r>
              <a:rPr lang="en-US" sz="2800" b="1" dirty="0">
                <a:solidFill>
                  <a:srgbClr val="00B0F0"/>
                </a:solidFill>
                <a:latin typeface="Arial" panose="020B0604020202020204" pitchFamily="34" charset="0"/>
                <a:cs typeface="Arial" panose="020B0604020202020204" pitchFamily="34" charset="0"/>
              </a:rPr>
              <a:t>3. </a:t>
            </a:r>
            <a:r>
              <a:rPr lang="nl-NL" sz="2800" b="1" dirty="0">
                <a:solidFill>
                  <a:srgbClr val="00B0F0"/>
                </a:solidFill>
              </a:rPr>
              <a:t>Một số thành tựu văn hoá</a:t>
            </a:r>
            <a:endParaRPr lang="en-US" sz="2800" dirty="0">
              <a:solidFill>
                <a:srgbClr val="00B0F0"/>
              </a:solidFill>
            </a:endParaRPr>
          </a:p>
        </p:txBody>
      </p:sp>
    </p:spTree>
    <p:extLst>
      <p:ext uri="{BB962C8B-B14F-4D97-AF65-F5344CB8AC3E}">
        <p14:creationId xmlns:p14="http://schemas.microsoft.com/office/powerpoint/2010/main" val="18419015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3" name="TextBox 2"/>
          <p:cNvSpPr txBox="1"/>
          <p:nvPr/>
        </p:nvSpPr>
        <p:spPr>
          <a:xfrm>
            <a:off x="216310" y="152400"/>
            <a:ext cx="8382000" cy="523220"/>
          </a:xfrm>
          <a:prstGeom prst="rect">
            <a:avLst/>
          </a:prstGeom>
          <a:noFill/>
        </p:spPr>
        <p:txBody>
          <a:bodyPr wrap="square" rtlCol="0">
            <a:spAutoFit/>
          </a:bodyPr>
          <a:lstStyle/>
          <a:p>
            <a:pPr algn="just"/>
            <a:r>
              <a:rPr lang="en-US" sz="2800" b="1" dirty="0">
                <a:solidFill>
                  <a:srgbClr val="00B0F0"/>
                </a:solidFill>
                <a:latin typeface="Arial" panose="020B0604020202020204" pitchFamily="34" charset="0"/>
                <a:cs typeface="Arial" panose="020B0604020202020204" pitchFamily="34" charset="0"/>
              </a:rPr>
              <a:t>3. </a:t>
            </a:r>
            <a:r>
              <a:rPr lang="nl-NL" sz="2800" b="1" dirty="0">
                <a:solidFill>
                  <a:srgbClr val="00B0F0"/>
                </a:solidFill>
              </a:rPr>
              <a:t>Một số thành tựu văn hoá</a:t>
            </a:r>
            <a:endParaRPr lang="en-US" sz="2800" dirty="0">
              <a:solidFill>
                <a:srgbClr val="00B0F0"/>
              </a:solidFill>
            </a:endParaRPr>
          </a:p>
        </p:txBody>
      </p:sp>
      <p:pic>
        <p:nvPicPr>
          <p:cNvPr id="6" name="Hình ảnh 5">
            <a:extLst>
              <a:ext uri="{FF2B5EF4-FFF2-40B4-BE49-F238E27FC236}">
                <a16:creationId xmlns:a16="http://schemas.microsoft.com/office/drawing/2014/main" id="{261B728D-77A9-6FE2-8B4F-FAFC7B632C33}"/>
              </a:ext>
            </a:extLst>
          </p:cNvPr>
          <p:cNvPicPr>
            <a:picLocks noChangeAspect="1"/>
          </p:cNvPicPr>
          <p:nvPr/>
        </p:nvPicPr>
        <p:blipFill>
          <a:blip r:embed="rId3"/>
          <a:stretch>
            <a:fillRect/>
          </a:stretch>
        </p:blipFill>
        <p:spPr>
          <a:xfrm>
            <a:off x="337991" y="944663"/>
            <a:ext cx="8382000" cy="5851247"/>
          </a:xfrm>
          <a:prstGeom prst="rect">
            <a:avLst/>
          </a:prstGeom>
        </p:spPr>
      </p:pic>
    </p:spTree>
    <p:extLst>
      <p:ext uri="{BB962C8B-B14F-4D97-AF65-F5344CB8AC3E}">
        <p14:creationId xmlns:p14="http://schemas.microsoft.com/office/powerpoint/2010/main" val="38053647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3" name="TextBox 2"/>
          <p:cNvSpPr txBox="1"/>
          <p:nvPr/>
        </p:nvSpPr>
        <p:spPr>
          <a:xfrm>
            <a:off x="216310" y="152400"/>
            <a:ext cx="8382000" cy="523220"/>
          </a:xfrm>
          <a:prstGeom prst="rect">
            <a:avLst/>
          </a:prstGeom>
          <a:noFill/>
        </p:spPr>
        <p:txBody>
          <a:bodyPr wrap="square" rtlCol="0">
            <a:spAutoFit/>
          </a:bodyPr>
          <a:lstStyle/>
          <a:p>
            <a:pPr algn="just"/>
            <a:r>
              <a:rPr lang="en-US" sz="2800" b="1" dirty="0">
                <a:solidFill>
                  <a:srgbClr val="00B0F0"/>
                </a:solidFill>
                <a:latin typeface="Arial" panose="020B0604020202020204" pitchFamily="34" charset="0"/>
                <a:cs typeface="Arial" panose="020B0604020202020204" pitchFamily="34" charset="0"/>
              </a:rPr>
              <a:t>3. </a:t>
            </a:r>
            <a:r>
              <a:rPr lang="nl-NL" sz="2800" b="1" dirty="0">
                <a:solidFill>
                  <a:srgbClr val="00B0F0"/>
                </a:solidFill>
              </a:rPr>
              <a:t>Một số thành tựu văn hoá</a:t>
            </a:r>
            <a:endParaRPr lang="en-US" sz="2800" dirty="0">
              <a:solidFill>
                <a:srgbClr val="00B0F0"/>
              </a:solidFill>
            </a:endParaRPr>
          </a:p>
        </p:txBody>
      </p:sp>
      <p:pic>
        <p:nvPicPr>
          <p:cNvPr id="7" name="Hình ảnh 6">
            <a:extLst>
              <a:ext uri="{FF2B5EF4-FFF2-40B4-BE49-F238E27FC236}">
                <a16:creationId xmlns:a16="http://schemas.microsoft.com/office/drawing/2014/main" id="{A1A77064-554E-3538-DF25-ED6FDA48E27F}"/>
              </a:ext>
            </a:extLst>
          </p:cNvPr>
          <p:cNvPicPr>
            <a:picLocks noChangeAspect="1"/>
          </p:cNvPicPr>
          <p:nvPr/>
        </p:nvPicPr>
        <p:blipFill>
          <a:blip r:embed="rId3"/>
          <a:stretch>
            <a:fillRect/>
          </a:stretch>
        </p:blipFill>
        <p:spPr>
          <a:xfrm>
            <a:off x="152400" y="675620"/>
            <a:ext cx="8905130" cy="5748639"/>
          </a:xfrm>
          <a:prstGeom prst="rect">
            <a:avLst/>
          </a:prstGeom>
        </p:spPr>
      </p:pic>
    </p:spTree>
    <p:extLst>
      <p:ext uri="{BB962C8B-B14F-4D97-AF65-F5344CB8AC3E}">
        <p14:creationId xmlns:p14="http://schemas.microsoft.com/office/powerpoint/2010/main" val="32959307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17E7EF7-7855-01D8-661C-2B0E7D8B7F0D}"/>
              </a:ext>
            </a:extLst>
          </p:cNvPr>
          <p:cNvSpPr>
            <a:spLocks noGrp="1"/>
          </p:cNvSpPr>
          <p:nvPr>
            <p:ph type="title"/>
          </p:nvPr>
        </p:nvSpPr>
        <p:spPr>
          <a:xfrm>
            <a:off x="609600" y="5867400"/>
            <a:ext cx="8229600" cy="457197"/>
          </a:xfrm>
        </p:spPr>
        <p:txBody>
          <a:bodyPr/>
          <a:lstStyle/>
          <a:p>
            <a:r>
              <a:rPr lang="en-US" sz="2400" dirty="0" err="1"/>
              <a:t>Bản</a:t>
            </a:r>
            <a:r>
              <a:rPr lang="en-US" sz="2400" dirty="0"/>
              <a:t> </a:t>
            </a:r>
            <a:r>
              <a:rPr lang="en-US" sz="2400" dirty="0" err="1"/>
              <a:t>dập</a:t>
            </a:r>
            <a:r>
              <a:rPr lang="en-US" sz="2400" dirty="0"/>
              <a:t> </a:t>
            </a:r>
            <a:r>
              <a:rPr lang="en-US" sz="2400" dirty="0" err="1"/>
              <a:t>chữ</a:t>
            </a:r>
            <a:r>
              <a:rPr lang="en-US" sz="2400" dirty="0"/>
              <a:t> </a:t>
            </a:r>
            <a:r>
              <a:rPr lang="en-US" sz="2400" dirty="0" err="1"/>
              <a:t>Chăm</a:t>
            </a:r>
            <a:r>
              <a:rPr lang="en-US" sz="2400" dirty="0"/>
              <a:t> </a:t>
            </a:r>
            <a:r>
              <a:rPr lang="en-US" sz="2400" dirty="0" err="1"/>
              <a:t>cổ</a:t>
            </a:r>
            <a:r>
              <a:rPr lang="en-US" sz="2400" dirty="0"/>
              <a:t> (</a:t>
            </a:r>
            <a:r>
              <a:rPr lang="en-US" sz="2400" dirty="0" err="1"/>
              <a:t>bia</a:t>
            </a:r>
            <a:r>
              <a:rPr lang="en-US" sz="2400" dirty="0"/>
              <a:t> </a:t>
            </a:r>
            <a:r>
              <a:rPr lang="en-US" sz="2400" dirty="0" err="1"/>
              <a:t>Đông</a:t>
            </a:r>
            <a:r>
              <a:rPr lang="en-US" sz="2400" dirty="0"/>
              <a:t> </a:t>
            </a:r>
            <a:r>
              <a:rPr lang="en-US" sz="2400" dirty="0" err="1"/>
              <a:t>Yên</a:t>
            </a:r>
            <a:r>
              <a:rPr lang="en-US" sz="2400" dirty="0"/>
              <a:t> Châu, </a:t>
            </a:r>
            <a:r>
              <a:rPr lang="en-US" sz="2400" dirty="0" err="1"/>
              <a:t>Trà</a:t>
            </a:r>
            <a:r>
              <a:rPr lang="en-US" sz="2400" dirty="0"/>
              <a:t> </a:t>
            </a:r>
            <a:r>
              <a:rPr lang="en-US" sz="2400" dirty="0" err="1"/>
              <a:t>Kiệu</a:t>
            </a:r>
            <a:r>
              <a:rPr lang="en-US" sz="2400" dirty="0"/>
              <a:t>, </a:t>
            </a:r>
            <a:r>
              <a:rPr lang="en-US" sz="2400" dirty="0" err="1"/>
              <a:t>Quảng</a:t>
            </a:r>
            <a:r>
              <a:rPr lang="en-US" sz="2400" dirty="0"/>
              <a:t> Nam, </a:t>
            </a:r>
            <a:r>
              <a:rPr lang="en-US" sz="2400" dirty="0" err="1"/>
              <a:t>thế</a:t>
            </a:r>
            <a:r>
              <a:rPr lang="en-US" sz="2400" dirty="0"/>
              <a:t> </a:t>
            </a:r>
            <a:r>
              <a:rPr lang="en-US" sz="2400" dirty="0" err="1"/>
              <a:t>kỉ</a:t>
            </a:r>
            <a:r>
              <a:rPr lang="en-US" sz="2400" dirty="0"/>
              <a:t> IV)</a:t>
            </a:r>
          </a:p>
        </p:txBody>
      </p:sp>
      <p:pic>
        <p:nvPicPr>
          <p:cNvPr id="2" name="Hình ảnh 1">
            <a:extLst>
              <a:ext uri="{FF2B5EF4-FFF2-40B4-BE49-F238E27FC236}">
                <a16:creationId xmlns:a16="http://schemas.microsoft.com/office/drawing/2014/main" id="{7808AE12-0282-849F-CD5F-6A9348C80273}"/>
              </a:ext>
            </a:extLst>
          </p:cNvPr>
          <p:cNvPicPr>
            <a:picLocks noChangeAspect="1"/>
          </p:cNvPicPr>
          <p:nvPr/>
        </p:nvPicPr>
        <p:blipFill>
          <a:blip r:embed="rId3"/>
          <a:stretch>
            <a:fillRect/>
          </a:stretch>
        </p:blipFill>
        <p:spPr>
          <a:xfrm>
            <a:off x="0" y="381003"/>
            <a:ext cx="9144000" cy="4626864"/>
          </a:xfrm>
          <a:prstGeom prst="rect">
            <a:avLst/>
          </a:prstGeom>
        </p:spPr>
      </p:pic>
    </p:spTree>
    <p:extLst>
      <p:ext uri="{BB962C8B-B14F-4D97-AF65-F5344CB8AC3E}">
        <p14:creationId xmlns:p14="http://schemas.microsoft.com/office/powerpoint/2010/main" val="4138054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ánh địa Mỹ Sơn">
            <a:extLst>
              <a:ext uri="{FF2B5EF4-FFF2-40B4-BE49-F238E27FC236}">
                <a16:creationId xmlns:a16="http://schemas.microsoft.com/office/drawing/2014/main" id="{4EC9DCDF-6BF2-810E-EBD1-AA73A7402D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4" b="8804"/>
          <a:stretch/>
        </p:blipFill>
        <p:spPr bwMode="auto">
          <a:xfrm>
            <a:off x="-152400" y="457200"/>
            <a:ext cx="9372599" cy="5342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2485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17E7EF7-7855-01D8-661C-2B0E7D8B7F0D}"/>
              </a:ext>
            </a:extLst>
          </p:cNvPr>
          <p:cNvSpPr>
            <a:spLocks noGrp="1"/>
          </p:cNvSpPr>
          <p:nvPr>
            <p:ph type="title"/>
          </p:nvPr>
        </p:nvSpPr>
        <p:spPr>
          <a:xfrm>
            <a:off x="457200" y="5486400"/>
            <a:ext cx="8229600" cy="457197"/>
          </a:xfrm>
        </p:spPr>
        <p:txBody>
          <a:bodyPr/>
          <a:lstStyle/>
          <a:p>
            <a:r>
              <a:rPr lang="en-US" sz="2400" dirty="0"/>
              <a:t>Văn </a:t>
            </a:r>
            <a:r>
              <a:rPr lang="en-US" sz="2400" dirty="0" err="1"/>
              <a:t>khắc</a:t>
            </a:r>
            <a:r>
              <a:rPr lang="en-US" sz="2400" dirty="0"/>
              <a:t> </a:t>
            </a:r>
            <a:r>
              <a:rPr lang="en-US" sz="2400" dirty="0" err="1"/>
              <a:t>trên</a:t>
            </a:r>
            <a:r>
              <a:rPr lang="en-US" sz="2400" dirty="0"/>
              <a:t> </a:t>
            </a:r>
            <a:r>
              <a:rPr lang="en-US" sz="2400" dirty="0" err="1"/>
              <a:t>đá</a:t>
            </a:r>
            <a:r>
              <a:rPr lang="en-US" sz="2400" dirty="0"/>
              <a:t> </a:t>
            </a:r>
            <a:r>
              <a:rPr lang="en-US" sz="2400" dirty="0" err="1"/>
              <a:t>tảng</a:t>
            </a:r>
            <a:r>
              <a:rPr lang="en-US" sz="2400" dirty="0"/>
              <a:t> (</a:t>
            </a:r>
            <a:r>
              <a:rPr lang="en-US" sz="2400" dirty="0" err="1"/>
              <a:t>bảo</a:t>
            </a:r>
            <a:r>
              <a:rPr lang="en-US" sz="2400" dirty="0"/>
              <a:t> </a:t>
            </a:r>
            <a:r>
              <a:rPr lang="en-US" sz="2400" dirty="0" err="1"/>
              <a:t>tàng</a:t>
            </a:r>
            <a:r>
              <a:rPr lang="en-US" sz="2400" dirty="0"/>
              <a:t> Ninh </a:t>
            </a:r>
            <a:r>
              <a:rPr lang="en-US" sz="2400" dirty="0" err="1"/>
              <a:t>Thuận</a:t>
            </a:r>
            <a:r>
              <a:rPr lang="en-US" sz="2400" dirty="0"/>
              <a:t>)</a:t>
            </a:r>
          </a:p>
        </p:txBody>
      </p:sp>
      <p:pic>
        <p:nvPicPr>
          <p:cNvPr id="3" name="Hình ảnh 2">
            <a:extLst>
              <a:ext uri="{FF2B5EF4-FFF2-40B4-BE49-F238E27FC236}">
                <a16:creationId xmlns:a16="http://schemas.microsoft.com/office/drawing/2014/main" id="{C6BC8C18-302E-CDF6-6C8E-9CF0357EF945}"/>
              </a:ext>
            </a:extLst>
          </p:cNvPr>
          <p:cNvPicPr>
            <a:picLocks noChangeAspect="1"/>
          </p:cNvPicPr>
          <p:nvPr/>
        </p:nvPicPr>
        <p:blipFill>
          <a:blip r:embed="rId3"/>
          <a:stretch>
            <a:fillRect/>
          </a:stretch>
        </p:blipFill>
        <p:spPr>
          <a:xfrm>
            <a:off x="-121556" y="533403"/>
            <a:ext cx="9387112" cy="4267197"/>
          </a:xfrm>
          <a:prstGeom prst="rect">
            <a:avLst/>
          </a:prstGeom>
        </p:spPr>
      </p:pic>
    </p:spTree>
    <p:extLst>
      <p:ext uri="{BB962C8B-B14F-4D97-AF65-F5344CB8AC3E}">
        <p14:creationId xmlns:p14="http://schemas.microsoft.com/office/powerpoint/2010/main" val="40873841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17E7EF7-7855-01D8-661C-2B0E7D8B7F0D}"/>
              </a:ext>
            </a:extLst>
          </p:cNvPr>
          <p:cNvSpPr>
            <a:spLocks noGrp="1"/>
          </p:cNvSpPr>
          <p:nvPr>
            <p:ph type="title"/>
          </p:nvPr>
        </p:nvSpPr>
        <p:spPr>
          <a:xfrm>
            <a:off x="457200" y="6172201"/>
            <a:ext cx="8229600" cy="457197"/>
          </a:xfrm>
        </p:spPr>
        <p:txBody>
          <a:bodyPr/>
          <a:lstStyle/>
          <a:p>
            <a:r>
              <a:rPr lang="en-US" sz="2400" dirty="0" err="1"/>
              <a:t>Toàn</a:t>
            </a:r>
            <a:r>
              <a:rPr lang="en-US" sz="2400" dirty="0"/>
              <a:t> </a:t>
            </a:r>
            <a:r>
              <a:rPr lang="en-US" sz="2400" dirty="0" err="1"/>
              <a:t>cảnh</a:t>
            </a:r>
            <a:r>
              <a:rPr lang="en-US" sz="2400" dirty="0"/>
              <a:t> </a:t>
            </a:r>
            <a:r>
              <a:rPr lang="en-US" sz="2400" dirty="0" err="1"/>
              <a:t>thánh</a:t>
            </a:r>
            <a:r>
              <a:rPr lang="en-US" sz="2400" dirty="0"/>
              <a:t> </a:t>
            </a:r>
            <a:r>
              <a:rPr lang="en-US" sz="2400" dirty="0" err="1"/>
              <a:t>địa</a:t>
            </a:r>
            <a:r>
              <a:rPr lang="en-US" sz="2400" dirty="0"/>
              <a:t> </a:t>
            </a:r>
            <a:r>
              <a:rPr lang="en-US" sz="2400" dirty="0" err="1"/>
              <a:t>Mỹ</a:t>
            </a:r>
            <a:r>
              <a:rPr lang="en-US" sz="2400" dirty="0"/>
              <a:t> </a:t>
            </a:r>
            <a:r>
              <a:rPr lang="en-US" sz="2400" dirty="0" err="1"/>
              <a:t>Sơn</a:t>
            </a:r>
            <a:r>
              <a:rPr lang="en-US" sz="2400" dirty="0"/>
              <a:t> </a:t>
            </a:r>
            <a:r>
              <a:rPr lang="en-US" sz="2400" dirty="0" err="1"/>
              <a:t>nhìn</a:t>
            </a:r>
            <a:r>
              <a:rPr lang="en-US" sz="2400" dirty="0"/>
              <a:t> </a:t>
            </a:r>
            <a:r>
              <a:rPr lang="en-US" sz="2400" dirty="0" err="1"/>
              <a:t>từ</a:t>
            </a:r>
            <a:r>
              <a:rPr lang="en-US" sz="2400" dirty="0"/>
              <a:t> </a:t>
            </a:r>
            <a:r>
              <a:rPr lang="en-US" sz="2400" dirty="0" err="1"/>
              <a:t>trên</a:t>
            </a:r>
            <a:r>
              <a:rPr lang="en-US" sz="2400" dirty="0"/>
              <a:t> </a:t>
            </a:r>
            <a:r>
              <a:rPr lang="en-US" sz="2400" dirty="0" err="1"/>
              <a:t>cao</a:t>
            </a:r>
            <a:endParaRPr lang="en-US" sz="2400" dirty="0"/>
          </a:p>
        </p:txBody>
      </p:sp>
      <p:pic>
        <p:nvPicPr>
          <p:cNvPr id="1026" name="Picture 2" descr="Thánh địa Mỹ Sơn">
            <a:extLst>
              <a:ext uri="{FF2B5EF4-FFF2-40B4-BE49-F238E27FC236}">
                <a16:creationId xmlns:a16="http://schemas.microsoft.com/office/drawing/2014/main" id="{4EC9DCDF-6BF2-810E-EBD1-AA73A7402D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4" b="8804"/>
          <a:stretch/>
        </p:blipFill>
        <p:spPr bwMode="auto">
          <a:xfrm>
            <a:off x="76200" y="457200"/>
            <a:ext cx="9143999" cy="521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9562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17E7EF7-7855-01D8-661C-2B0E7D8B7F0D}"/>
              </a:ext>
            </a:extLst>
          </p:cNvPr>
          <p:cNvSpPr>
            <a:spLocks noGrp="1"/>
          </p:cNvSpPr>
          <p:nvPr>
            <p:ph type="title"/>
          </p:nvPr>
        </p:nvSpPr>
        <p:spPr>
          <a:xfrm>
            <a:off x="0" y="6019800"/>
            <a:ext cx="9144000" cy="457197"/>
          </a:xfrm>
        </p:spPr>
        <p:txBody>
          <a:bodyPr/>
          <a:lstStyle/>
          <a:p>
            <a:r>
              <a:rPr lang="en-US" sz="2400" dirty="0" err="1"/>
              <a:t>Thánh</a:t>
            </a:r>
            <a:r>
              <a:rPr lang="en-US" sz="2400" dirty="0"/>
              <a:t> </a:t>
            </a:r>
            <a:r>
              <a:rPr lang="en-US" sz="2400" dirty="0" err="1"/>
              <a:t>địa</a:t>
            </a:r>
            <a:r>
              <a:rPr lang="en-US" sz="2400" dirty="0"/>
              <a:t> </a:t>
            </a:r>
            <a:r>
              <a:rPr lang="en-US" sz="2400" dirty="0" err="1"/>
              <a:t>Mỹ</a:t>
            </a:r>
            <a:r>
              <a:rPr lang="en-US" sz="2400" dirty="0"/>
              <a:t> </a:t>
            </a:r>
            <a:r>
              <a:rPr lang="en-US" sz="2400" dirty="0" err="1"/>
              <a:t>Sơn</a:t>
            </a:r>
            <a:r>
              <a:rPr lang="en-US" sz="2400" dirty="0"/>
              <a:t> (</a:t>
            </a:r>
            <a:r>
              <a:rPr lang="en-US" sz="2400" dirty="0" err="1"/>
              <a:t>Quảng</a:t>
            </a:r>
            <a:r>
              <a:rPr lang="en-US" sz="2400" dirty="0"/>
              <a:t> Nam), </a:t>
            </a:r>
            <a:r>
              <a:rPr lang="en-US" sz="2400" dirty="0" err="1"/>
              <a:t>là</a:t>
            </a:r>
            <a:r>
              <a:rPr lang="en-US" sz="2400" dirty="0"/>
              <a:t> </a:t>
            </a:r>
            <a:r>
              <a:rPr lang="en-US" sz="2400" dirty="0" err="1"/>
              <a:t>nơi</a:t>
            </a:r>
            <a:r>
              <a:rPr lang="en-US" sz="2400" dirty="0"/>
              <a:t> </a:t>
            </a:r>
            <a:r>
              <a:rPr lang="en-US" sz="2400" dirty="0" err="1"/>
              <a:t>tổ</a:t>
            </a:r>
            <a:r>
              <a:rPr lang="en-US" sz="2400" dirty="0"/>
              <a:t> </a:t>
            </a:r>
            <a:r>
              <a:rPr lang="en-US" sz="2400" dirty="0" err="1"/>
              <a:t>chức</a:t>
            </a:r>
            <a:r>
              <a:rPr lang="en-US" sz="2400" dirty="0"/>
              <a:t> </a:t>
            </a:r>
            <a:r>
              <a:rPr lang="en-US" sz="2400" dirty="0" err="1"/>
              <a:t>cúng</a:t>
            </a:r>
            <a:r>
              <a:rPr lang="en-US" sz="2400" dirty="0"/>
              <a:t> </a:t>
            </a:r>
            <a:r>
              <a:rPr lang="en-US" sz="2400" dirty="0" err="1"/>
              <a:t>tế</a:t>
            </a:r>
            <a:r>
              <a:rPr lang="en-US" sz="2400" dirty="0"/>
              <a:t> </a:t>
            </a:r>
            <a:r>
              <a:rPr lang="en-US" sz="2400" dirty="0" err="1"/>
              <a:t>và</a:t>
            </a:r>
            <a:r>
              <a:rPr lang="en-US" sz="2400" dirty="0"/>
              <a:t> </a:t>
            </a:r>
            <a:r>
              <a:rPr lang="en-US" sz="2400" dirty="0" err="1"/>
              <a:t>khu</a:t>
            </a:r>
            <a:r>
              <a:rPr lang="en-US" sz="2400" dirty="0"/>
              <a:t> </a:t>
            </a:r>
            <a:r>
              <a:rPr lang="en-US" sz="2400" dirty="0" err="1"/>
              <a:t>lăng</a:t>
            </a:r>
            <a:r>
              <a:rPr lang="en-US" sz="2400" dirty="0"/>
              <a:t> </a:t>
            </a:r>
            <a:r>
              <a:rPr lang="en-US" sz="2400" dirty="0" err="1"/>
              <a:t>mộ</a:t>
            </a:r>
            <a:r>
              <a:rPr lang="en-US" sz="2400" dirty="0"/>
              <a:t>, </a:t>
            </a:r>
            <a:r>
              <a:rPr lang="en-US" sz="2400" dirty="0" err="1"/>
              <a:t>đã</a:t>
            </a:r>
            <a:r>
              <a:rPr lang="en-US" sz="2400" dirty="0"/>
              <a:t> </a:t>
            </a:r>
            <a:r>
              <a:rPr lang="en-US" sz="2400" dirty="0" err="1"/>
              <a:t>được</a:t>
            </a:r>
            <a:r>
              <a:rPr lang="en-US" sz="2400" dirty="0"/>
              <a:t> UNESCO </a:t>
            </a:r>
            <a:r>
              <a:rPr lang="en-US" sz="2400" dirty="0" err="1"/>
              <a:t>công</a:t>
            </a:r>
            <a:r>
              <a:rPr lang="en-US" sz="2400" dirty="0"/>
              <a:t> </a:t>
            </a:r>
            <a:r>
              <a:rPr lang="en-US" sz="2400" dirty="0" err="1"/>
              <a:t>nhận</a:t>
            </a:r>
            <a:r>
              <a:rPr lang="en-US" sz="2400" dirty="0"/>
              <a:t> </a:t>
            </a:r>
            <a:r>
              <a:rPr lang="en-US" sz="2400" dirty="0" err="1"/>
              <a:t>là</a:t>
            </a:r>
            <a:r>
              <a:rPr lang="en-US" sz="2400" dirty="0"/>
              <a:t> Di </a:t>
            </a:r>
            <a:r>
              <a:rPr lang="en-US" sz="2400" dirty="0" err="1"/>
              <a:t>sản</a:t>
            </a:r>
            <a:r>
              <a:rPr lang="en-US" sz="2400" dirty="0"/>
              <a:t> </a:t>
            </a:r>
            <a:r>
              <a:rPr lang="en-US" sz="2400" dirty="0" err="1"/>
              <a:t>văn</a:t>
            </a:r>
            <a:r>
              <a:rPr lang="en-US" sz="2400" dirty="0"/>
              <a:t> </a:t>
            </a:r>
            <a:r>
              <a:rPr lang="en-US" sz="2400" dirty="0" err="1"/>
              <a:t>hóa</a:t>
            </a:r>
            <a:r>
              <a:rPr lang="en-US" sz="2400" dirty="0"/>
              <a:t> </a:t>
            </a:r>
            <a:r>
              <a:rPr lang="en-US" sz="2400" dirty="0" err="1"/>
              <a:t>thế</a:t>
            </a:r>
            <a:r>
              <a:rPr lang="en-US" sz="2400" dirty="0"/>
              <a:t> </a:t>
            </a:r>
            <a:r>
              <a:rPr lang="en-US" sz="2400" dirty="0" err="1"/>
              <a:t>giới</a:t>
            </a:r>
            <a:endParaRPr lang="en-US" sz="2400" dirty="0"/>
          </a:p>
        </p:txBody>
      </p:sp>
      <p:pic>
        <p:nvPicPr>
          <p:cNvPr id="5" name="Hình ảnh 4">
            <a:extLst>
              <a:ext uri="{FF2B5EF4-FFF2-40B4-BE49-F238E27FC236}">
                <a16:creationId xmlns:a16="http://schemas.microsoft.com/office/drawing/2014/main" id="{521156C9-C216-43CD-1717-8C238EEA1B92}"/>
              </a:ext>
            </a:extLst>
          </p:cNvPr>
          <p:cNvPicPr>
            <a:picLocks noChangeAspect="1"/>
          </p:cNvPicPr>
          <p:nvPr/>
        </p:nvPicPr>
        <p:blipFill>
          <a:blip r:embed="rId3"/>
          <a:stretch>
            <a:fillRect/>
          </a:stretch>
        </p:blipFill>
        <p:spPr>
          <a:xfrm>
            <a:off x="457200" y="33854"/>
            <a:ext cx="8153400" cy="5128846"/>
          </a:xfrm>
          <a:prstGeom prst="rect">
            <a:avLst/>
          </a:prstGeom>
        </p:spPr>
      </p:pic>
    </p:spTree>
    <p:extLst>
      <p:ext uri="{BB962C8B-B14F-4D97-AF65-F5344CB8AC3E}">
        <p14:creationId xmlns:p14="http://schemas.microsoft.com/office/powerpoint/2010/main" val="3607973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17E7EF7-7855-01D8-661C-2B0E7D8B7F0D}"/>
              </a:ext>
            </a:extLst>
          </p:cNvPr>
          <p:cNvSpPr>
            <a:spLocks noGrp="1"/>
          </p:cNvSpPr>
          <p:nvPr>
            <p:ph type="title"/>
          </p:nvPr>
        </p:nvSpPr>
        <p:spPr>
          <a:xfrm>
            <a:off x="0" y="5772204"/>
            <a:ext cx="9144000" cy="1143000"/>
          </a:xfrm>
        </p:spPr>
        <p:txBody>
          <a:bodyPr wrap="square" anchor="ctr">
            <a:normAutofit/>
          </a:bodyPr>
          <a:lstStyle/>
          <a:p>
            <a:r>
              <a:rPr lang="en-US" sz="2800" dirty="0" err="1"/>
              <a:t>Tượng</a:t>
            </a:r>
            <a:r>
              <a:rPr lang="en-US" sz="2800" dirty="0"/>
              <a:t> </a:t>
            </a:r>
            <a:r>
              <a:rPr lang="en-US" sz="2800" dirty="0" err="1"/>
              <a:t>Phật</a:t>
            </a:r>
            <a:r>
              <a:rPr lang="en-US" sz="2800" dirty="0"/>
              <a:t> </a:t>
            </a:r>
            <a:r>
              <a:rPr lang="en-US" sz="2800" dirty="0" err="1"/>
              <a:t>Đồng</a:t>
            </a:r>
            <a:r>
              <a:rPr lang="en-US" sz="2800" dirty="0"/>
              <a:t> </a:t>
            </a:r>
            <a:r>
              <a:rPr lang="en-US" sz="2800" dirty="0" err="1"/>
              <a:t>Dương</a:t>
            </a:r>
            <a:r>
              <a:rPr lang="en-US" sz="2800" dirty="0"/>
              <a:t> (</a:t>
            </a:r>
            <a:r>
              <a:rPr lang="en-US" sz="2800" dirty="0" err="1"/>
              <a:t>tượng</a:t>
            </a:r>
            <a:r>
              <a:rPr lang="en-US" sz="2800" dirty="0"/>
              <a:t> </a:t>
            </a:r>
            <a:r>
              <a:rPr lang="en-US" sz="2800" dirty="0" err="1"/>
              <a:t>đồng</a:t>
            </a:r>
            <a:r>
              <a:rPr lang="en-US" sz="2800" dirty="0"/>
              <a:t>, </a:t>
            </a:r>
            <a:r>
              <a:rPr lang="en-US" sz="2800" dirty="0" err="1"/>
              <a:t>Quảng</a:t>
            </a:r>
            <a:r>
              <a:rPr lang="en-US" sz="2800" dirty="0"/>
              <a:t> Nam, </a:t>
            </a:r>
            <a:r>
              <a:rPr lang="en-US" sz="2800" dirty="0" err="1"/>
              <a:t>thế</a:t>
            </a:r>
            <a:r>
              <a:rPr lang="en-US" sz="2800" dirty="0"/>
              <a:t> </a:t>
            </a:r>
            <a:r>
              <a:rPr lang="en-US" sz="2800" dirty="0" err="1"/>
              <a:t>kỉ</a:t>
            </a:r>
            <a:r>
              <a:rPr lang="en-US" sz="2800" dirty="0"/>
              <a:t> VIII-IX</a:t>
            </a:r>
          </a:p>
        </p:txBody>
      </p:sp>
      <p:pic>
        <p:nvPicPr>
          <p:cNvPr id="3" name="Hình ảnh 2">
            <a:extLst>
              <a:ext uri="{FF2B5EF4-FFF2-40B4-BE49-F238E27FC236}">
                <a16:creationId xmlns:a16="http://schemas.microsoft.com/office/drawing/2014/main" id="{BDA1D8D7-5BF5-73FC-BA1B-11D426714D71}"/>
              </a:ext>
            </a:extLst>
          </p:cNvPr>
          <p:cNvPicPr>
            <a:picLocks noChangeAspect="1"/>
          </p:cNvPicPr>
          <p:nvPr/>
        </p:nvPicPr>
        <p:blipFill rotWithShape="1">
          <a:blip r:embed="rId3"/>
          <a:srcRect t="1545" b="1546"/>
          <a:stretch/>
        </p:blipFill>
        <p:spPr>
          <a:xfrm>
            <a:off x="-609601" y="22123"/>
            <a:ext cx="10455425" cy="5750081"/>
          </a:xfrm>
          <a:prstGeom prst="rect">
            <a:avLst/>
          </a:prstGeom>
          <a:noFill/>
        </p:spPr>
      </p:pic>
    </p:spTree>
    <p:extLst>
      <p:ext uri="{BB962C8B-B14F-4D97-AF65-F5344CB8AC3E}">
        <p14:creationId xmlns:p14="http://schemas.microsoft.com/office/powerpoint/2010/main" val="1723973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17E7EF7-7855-01D8-661C-2B0E7D8B7F0D}"/>
              </a:ext>
            </a:extLst>
          </p:cNvPr>
          <p:cNvSpPr>
            <a:spLocks noGrp="1"/>
          </p:cNvSpPr>
          <p:nvPr>
            <p:ph type="title"/>
          </p:nvPr>
        </p:nvSpPr>
        <p:spPr>
          <a:xfrm>
            <a:off x="0" y="6019800"/>
            <a:ext cx="9144000" cy="457197"/>
          </a:xfrm>
        </p:spPr>
        <p:txBody>
          <a:bodyPr/>
          <a:lstStyle/>
          <a:p>
            <a:r>
              <a:rPr lang="en-US" sz="2400" dirty="0" err="1"/>
              <a:t>Tháp</a:t>
            </a:r>
            <a:r>
              <a:rPr lang="en-US" sz="2400" dirty="0"/>
              <a:t> </a:t>
            </a:r>
            <a:r>
              <a:rPr lang="en-US" sz="2400" dirty="0" err="1"/>
              <a:t>Sáng</a:t>
            </a:r>
            <a:r>
              <a:rPr lang="en-US" sz="2400" dirty="0"/>
              <a:t> ở </a:t>
            </a:r>
            <a:r>
              <a:rPr lang="en-US" sz="2400" dirty="0" err="1"/>
              <a:t>Phật</a:t>
            </a:r>
            <a:r>
              <a:rPr lang="en-US" sz="2400" dirty="0"/>
              <a:t> </a:t>
            </a:r>
            <a:r>
              <a:rPr lang="en-US" sz="2400" dirty="0" err="1"/>
              <a:t>viện</a:t>
            </a:r>
            <a:r>
              <a:rPr lang="en-US" sz="2400" dirty="0"/>
              <a:t> </a:t>
            </a:r>
            <a:r>
              <a:rPr lang="en-US" sz="2400" dirty="0" err="1"/>
              <a:t>Đồng</a:t>
            </a:r>
            <a:r>
              <a:rPr lang="en-US" sz="2400" dirty="0"/>
              <a:t> </a:t>
            </a:r>
            <a:r>
              <a:rPr lang="en-US" sz="2400" dirty="0" err="1"/>
              <a:t>Dương</a:t>
            </a:r>
            <a:endParaRPr lang="en-US" sz="2400" dirty="0"/>
          </a:p>
        </p:txBody>
      </p:sp>
      <p:pic>
        <p:nvPicPr>
          <p:cNvPr id="2" name="Hình ảnh 1">
            <a:extLst>
              <a:ext uri="{FF2B5EF4-FFF2-40B4-BE49-F238E27FC236}">
                <a16:creationId xmlns:a16="http://schemas.microsoft.com/office/drawing/2014/main" id="{59241DBB-81E8-7A43-7390-E712BAA6A671}"/>
              </a:ext>
            </a:extLst>
          </p:cNvPr>
          <p:cNvPicPr>
            <a:picLocks noChangeAspect="1"/>
          </p:cNvPicPr>
          <p:nvPr/>
        </p:nvPicPr>
        <p:blipFill>
          <a:blip r:embed="rId3"/>
          <a:stretch>
            <a:fillRect/>
          </a:stretch>
        </p:blipFill>
        <p:spPr>
          <a:xfrm>
            <a:off x="762000" y="152400"/>
            <a:ext cx="7620000" cy="5715000"/>
          </a:xfrm>
          <a:prstGeom prst="rect">
            <a:avLst/>
          </a:prstGeom>
        </p:spPr>
      </p:pic>
    </p:spTree>
    <p:extLst>
      <p:ext uri="{BB962C8B-B14F-4D97-AF65-F5344CB8AC3E}">
        <p14:creationId xmlns:p14="http://schemas.microsoft.com/office/powerpoint/2010/main" val="1529828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17E7EF7-7855-01D8-661C-2B0E7D8B7F0D}"/>
              </a:ext>
            </a:extLst>
          </p:cNvPr>
          <p:cNvSpPr>
            <a:spLocks noGrp="1"/>
          </p:cNvSpPr>
          <p:nvPr>
            <p:ph type="title"/>
          </p:nvPr>
        </p:nvSpPr>
        <p:spPr>
          <a:xfrm>
            <a:off x="464491" y="6172200"/>
            <a:ext cx="8229600" cy="457197"/>
          </a:xfrm>
        </p:spPr>
        <p:txBody>
          <a:bodyPr/>
          <a:lstStyle/>
          <a:p>
            <a:r>
              <a:rPr lang="en-US" sz="2400" dirty="0" err="1"/>
              <a:t>Đài</a:t>
            </a:r>
            <a:r>
              <a:rPr lang="en-US" sz="2400" dirty="0"/>
              <a:t> </a:t>
            </a:r>
            <a:r>
              <a:rPr lang="en-US" sz="2400" dirty="0" err="1"/>
              <a:t>thờ</a:t>
            </a:r>
            <a:r>
              <a:rPr lang="en-US" sz="2400" dirty="0"/>
              <a:t> </a:t>
            </a:r>
            <a:r>
              <a:rPr lang="en-US" sz="2400" dirty="0" err="1"/>
              <a:t>Trà</a:t>
            </a:r>
            <a:r>
              <a:rPr lang="en-US" sz="2400" dirty="0"/>
              <a:t> </a:t>
            </a:r>
            <a:r>
              <a:rPr lang="en-US" sz="2400" dirty="0" err="1"/>
              <a:t>Kiệu</a:t>
            </a:r>
            <a:r>
              <a:rPr lang="en-US" sz="2400" dirty="0"/>
              <a:t> (</a:t>
            </a:r>
            <a:r>
              <a:rPr lang="en-US" sz="2400" dirty="0" err="1"/>
              <a:t>Bảo</a:t>
            </a:r>
            <a:r>
              <a:rPr lang="en-US" sz="2400" dirty="0"/>
              <a:t> </a:t>
            </a:r>
            <a:r>
              <a:rPr lang="en-US" sz="2400" dirty="0" err="1"/>
              <a:t>tàng</a:t>
            </a:r>
            <a:r>
              <a:rPr lang="en-US" sz="2400" dirty="0"/>
              <a:t> </a:t>
            </a:r>
            <a:r>
              <a:rPr lang="en-US" sz="2400" dirty="0" err="1"/>
              <a:t>Điêu</a:t>
            </a:r>
            <a:r>
              <a:rPr lang="en-US" sz="2400" dirty="0"/>
              <a:t> </a:t>
            </a:r>
            <a:r>
              <a:rPr lang="en-US" sz="2400" dirty="0" err="1"/>
              <a:t>khắc</a:t>
            </a:r>
            <a:r>
              <a:rPr lang="en-US" sz="2400" dirty="0"/>
              <a:t> </a:t>
            </a:r>
            <a:r>
              <a:rPr lang="en-US" sz="2400" dirty="0" err="1"/>
              <a:t>Chăm</a:t>
            </a:r>
            <a:r>
              <a:rPr lang="en-US" sz="2400" dirty="0"/>
              <a:t> </a:t>
            </a:r>
            <a:r>
              <a:rPr lang="en-US" sz="2400" dirty="0" err="1"/>
              <a:t>Đà</a:t>
            </a:r>
            <a:r>
              <a:rPr lang="en-US" sz="2400" dirty="0"/>
              <a:t> </a:t>
            </a:r>
            <a:r>
              <a:rPr lang="en-US" sz="2400" dirty="0" err="1"/>
              <a:t>Nẵng</a:t>
            </a:r>
            <a:r>
              <a:rPr lang="en-US" sz="2400" dirty="0"/>
              <a:t>)</a:t>
            </a:r>
          </a:p>
        </p:txBody>
      </p:sp>
      <p:pic>
        <p:nvPicPr>
          <p:cNvPr id="2" name="Hình ảnh 1">
            <a:extLst>
              <a:ext uri="{FF2B5EF4-FFF2-40B4-BE49-F238E27FC236}">
                <a16:creationId xmlns:a16="http://schemas.microsoft.com/office/drawing/2014/main" id="{2B79359A-8C32-D56E-813A-DE5E0CDE1FEB}"/>
              </a:ext>
            </a:extLst>
          </p:cNvPr>
          <p:cNvPicPr>
            <a:picLocks noChangeAspect="1"/>
          </p:cNvPicPr>
          <p:nvPr/>
        </p:nvPicPr>
        <p:blipFill>
          <a:blip r:embed="rId3"/>
          <a:stretch>
            <a:fillRect/>
          </a:stretch>
        </p:blipFill>
        <p:spPr>
          <a:xfrm>
            <a:off x="0" y="0"/>
            <a:ext cx="9158583" cy="6086308"/>
          </a:xfrm>
          <a:prstGeom prst="rect">
            <a:avLst/>
          </a:prstGeom>
        </p:spPr>
      </p:pic>
    </p:spTree>
    <p:extLst>
      <p:ext uri="{BB962C8B-B14F-4D97-AF65-F5344CB8AC3E}">
        <p14:creationId xmlns:p14="http://schemas.microsoft.com/office/powerpoint/2010/main" val="2517923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B17E7EF7-7855-01D8-661C-2B0E7D8B7F0D}"/>
              </a:ext>
            </a:extLst>
          </p:cNvPr>
          <p:cNvSpPr>
            <a:spLocks noGrp="1"/>
          </p:cNvSpPr>
          <p:nvPr>
            <p:ph type="title"/>
          </p:nvPr>
        </p:nvSpPr>
        <p:spPr>
          <a:xfrm>
            <a:off x="464491" y="6172200"/>
            <a:ext cx="8229600" cy="457197"/>
          </a:xfrm>
        </p:spPr>
        <p:txBody>
          <a:bodyPr/>
          <a:lstStyle/>
          <a:p>
            <a:r>
              <a:rPr lang="en-US" sz="2400" dirty="0" err="1"/>
              <a:t>Hình</a:t>
            </a:r>
            <a:r>
              <a:rPr lang="en-US" sz="2400" dirty="0"/>
              <a:t> </a:t>
            </a:r>
            <a:r>
              <a:rPr lang="en-US" sz="2400" dirty="0" err="1"/>
              <a:t>trang</a:t>
            </a:r>
            <a:r>
              <a:rPr lang="en-US" sz="2400" dirty="0"/>
              <a:t> </a:t>
            </a:r>
            <a:r>
              <a:rPr lang="en-US" sz="2400" dirty="0" err="1"/>
              <a:t>trí</a:t>
            </a:r>
            <a:r>
              <a:rPr lang="en-US" sz="2400" dirty="0"/>
              <a:t> </a:t>
            </a:r>
            <a:r>
              <a:rPr lang="en-US" sz="2400" dirty="0" err="1"/>
              <a:t>trên</a:t>
            </a:r>
            <a:r>
              <a:rPr lang="en-US" sz="2400" dirty="0"/>
              <a:t> </a:t>
            </a:r>
            <a:r>
              <a:rPr lang="en-US" sz="2400" dirty="0" err="1"/>
              <a:t>Đài</a:t>
            </a:r>
            <a:r>
              <a:rPr lang="en-US" sz="2400" dirty="0"/>
              <a:t> </a:t>
            </a:r>
            <a:r>
              <a:rPr lang="en-US" sz="2400" dirty="0" err="1"/>
              <a:t>thờ</a:t>
            </a:r>
            <a:r>
              <a:rPr lang="en-US" sz="2400" dirty="0"/>
              <a:t> </a:t>
            </a:r>
            <a:r>
              <a:rPr lang="en-US" sz="2400" dirty="0" err="1"/>
              <a:t>Trà</a:t>
            </a:r>
            <a:r>
              <a:rPr lang="en-US" sz="2400" dirty="0"/>
              <a:t> </a:t>
            </a:r>
            <a:r>
              <a:rPr lang="en-US" sz="2400" dirty="0" err="1"/>
              <a:t>Kiệu</a:t>
            </a:r>
            <a:r>
              <a:rPr lang="en-US" sz="2400" dirty="0"/>
              <a:t> (</a:t>
            </a:r>
            <a:r>
              <a:rPr lang="en-US" sz="2400" dirty="0" err="1"/>
              <a:t>điêu</a:t>
            </a:r>
            <a:r>
              <a:rPr lang="en-US" sz="2400" dirty="0"/>
              <a:t> </a:t>
            </a:r>
            <a:r>
              <a:rPr lang="en-US" sz="2400" dirty="0" err="1"/>
              <a:t>khắc</a:t>
            </a:r>
            <a:r>
              <a:rPr lang="en-US" sz="2400" dirty="0"/>
              <a:t> </a:t>
            </a:r>
            <a:r>
              <a:rPr lang="en-US" sz="2400" dirty="0" err="1"/>
              <a:t>đá</a:t>
            </a:r>
            <a:r>
              <a:rPr lang="en-US" sz="2400" dirty="0"/>
              <a:t>, </a:t>
            </a:r>
            <a:r>
              <a:rPr lang="en-US" sz="2400" dirty="0" err="1"/>
              <a:t>Quảng</a:t>
            </a:r>
            <a:r>
              <a:rPr lang="en-US" sz="2400" dirty="0"/>
              <a:t> Nam, </a:t>
            </a:r>
            <a:r>
              <a:rPr lang="en-US" sz="2400" dirty="0" err="1"/>
              <a:t>thế</a:t>
            </a:r>
            <a:r>
              <a:rPr lang="en-US" sz="2400" dirty="0"/>
              <a:t> </a:t>
            </a:r>
            <a:r>
              <a:rPr lang="en-US" sz="2400" dirty="0" err="1"/>
              <a:t>kỉ</a:t>
            </a:r>
            <a:r>
              <a:rPr lang="en-US" sz="2400" dirty="0"/>
              <a:t> IX – X)</a:t>
            </a:r>
          </a:p>
        </p:txBody>
      </p:sp>
      <p:pic>
        <p:nvPicPr>
          <p:cNvPr id="3" name="Hình ảnh 2">
            <a:extLst>
              <a:ext uri="{FF2B5EF4-FFF2-40B4-BE49-F238E27FC236}">
                <a16:creationId xmlns:a16="http://schemas.microsoft.com/office/drawing/2014/main" id="{9FB087F5-E193-73CB-E327-3BCE0A273D57}"/>
              </a:ext>
            </a:extLst>
          </p:cNvPr>
          <p:cNvPicPr>
            <a:picLocks noChangeAspect="1"/>
          </p:cNvPicPr>
          <p:nvPr/>
        </p:nvPicPr>
        <p:blipFill>
          <a:blip r:embed="rId3"/>
          <a:stretch>
            <a:fillRect/>
          </a:stretch>
        </p:blipFill>
        <p:spPr>
          <a:xfrm>
            <a:off x="228600" y="34413"/>
            <a:ext cx="8915400" cy="5936171"/>
          </a:xfrm>
          <a:prstGeom prst="rect">
            <a:avLst/>
          </a:prstGeom>
        </p:spPr>
      </p:pic>
    </p:spTree>
    <p:extLst>
      <p:ext uri="{BB962C8B-B14F-4D97-AF65-F5344CB8AC3E}">
        <p14:creationId xmlns:p14="http://schemas.microsoft.com/office/powerpoint/2010/main" val="543693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41897DB4-D0E8-F94A-70E9-C4713754CE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73"/>
          <a:stretch/>
        </p:blipFill>
        <p:spPr bwMode="auto">
          <a:xfrm>
            <a:off x="0" y="1281"/>
            <a:ext cx="9144000" cy="6170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C4355A-C4D1-DE24-893B-AF37A7E26DC8}"/>
              </a:ext>
            </a:extLst>
          </p:cNvPr>
          <p:cNvSpPr txBox="1">
            <a:spLocks/>
          </p:cNvSpPr>
          <p:nvPr/>
        </p:nvSpPr>
        <p:spPr>
          <a:xfrm>
            <a:off x="457200" y="6286501"/>
            <a:ext cx="8229600" cy="457197"/>
          </a:xfrm>
          <a:prstGeom prst="rect">
            <a:avLst/>
          </a:prstGeom>
        </p:spPr>
        <p:txBody>
          <a:bodyPr/>
          <a:lstStyle>
            <a:lvl1pPr algn="l" defTabSz="514350" rtl="0" eaLnBrk="1" latinLnBrk="0" hangingPunct="1">
              <a:lnSpc>
                <a:spcPct val="90000"/>
              </a:lnSpc>
              <a:spcBef>
                <a:spcPct val="0"/>
              </a:spcBef>
              <a:buNone/>
              <a:defRPr sz="2475" kern="1200">
                <a:solidFill>
                  <a:schemeClr val="tx1"/>
                </a:solidFill>
                <a:latin typeface="+mj-lt"/>
                <a:ea typeface="+mj-ea"/>
                <a:cs typeface="+mj-cs"/>
              </a:defRPr>
            </a:lvl1pPr>
          </a:lstStyle>
          <a:p>
            <a:pPr algn="ctr"/>
            <a:r>
              <a:rPr lang="en-US" sz="2400" dirty="0" err="1"/>
              <a:t>Lễ</a:t>
            </a:r>
            <a:r>
              <a:rPr lang="en-US" sz="2400" dirty="0"/>
              <a:t> </a:t>
            </a:r>
            <a:r>
              <a:rPr lang="en-US" sz="2400" dirty="0" err="1"/>
              <a:t>hội</a:t>
            </a:r>
            <a:r>
              <a:rPr lang="en-US" sz="2400" dirty="0"/>
              <a:t> Ka-</a:t>
            </a:r>
            <a:r>
              <a:rPr lang="en-US" sz="2400" dirty="0" err="1"/>
              <a:t>tê</a:t>
            </a:r>
            <a:r>
              <a:rPr lang="en-US" sz="2400" dirty="0"/>
              <a:t> (Bình </a:t>
            </a:r>
            <a:r>
              <a:rPr lang="en-US" sz="2400" dirty="0" err="1"/>
              <a:t>Thuận</a:t>
            </a:r>
            <a:r>
              <a:rPr lang="en-US" sz="2400" dirty="0"/>
              <a:t>)</a:t>
            </a:r>
          </a:p>
        </p:txBody>
      </p:sp>
    </p:spTree>
    <p:extLst>
      <p:ext uri="{BB962C8B-B14F-4D97-AF65-F5344CB8AC3E}">
        <p14:creationId xmlns:p14="http://schemas.microsoft.com/office/powerpoint/2010/main" val="3378259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7744" y="873712"/>
            <a:ext cx="5256584" cy="3491393"/>
          </a:xfrm>
          <a:prstGeom prst="rect">
            <a:avLst/>
          </a:prstGeom>
        </p:spPr>
      </p:pic>
      <p:sp>
        <p:nvSpPr>
          <p:cNvPr id="30" name="TextBox 68"/>
          <p:cNvSpPr txBox="1">
            <a:spLocks/>
          </p:cNvSpPr>
          <p:nvPr/>
        </p:nvSpPr>
        <p:spPr>
          <a:xfrm>
            <a:off x="4483468" y="2902673"/>
            <a:ext cx="2608813" cy="1620125"/>
          </a:xfrm>
          <a:prstGeom prst="rect">
            <a:avLst/>
          </a:prstGeom>
        </p:spPr>
        <p:txBody>
          <a:bodyPr vert="horz" wrap="square" lIns="0" tIns="72000" rIns="0" bIns="0" anchor="t" anchorCtr="1">
            <a:normAutofit/>
          </a:bodyPr>
          <a:lstStyle/>
          <a:p>
            <a:pPr>
              <a:lnSpc>
                <a:spcPct val="120000"/>
              </a:lnSpc>
              <a:defRPr/>
            </a:pPr>
            <a:endParaRPr lang="zh-CN" altLang="en-US" sz="1000" dirty="0">
              <a:solidFill>
                <a:srgbClr val="000000">
                  <a:lumMod val="75000"/>
                  <a:lumOff val="25000"/>
                </a:srgbClr>
              </a:solidFill>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9040"/>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873711"/>
            <a:ext cx="2452528" cy="2452528"/>
          </a:xfrm>
          <a:prstGeom prst="rect">
            <a:avLst/>
          </a:prstGeom>
        </p:spPr>
      </p:pic>
      <p:sp>
        <p:nvSpPr>
          <p:cNvPr id="2" name="TextBox 1">
            <a:extLst>
              <a:ext uri="{FF2B5EF4-FFF2-40B4-BE49-F238E27FC236}">
                <a16:creationId xmlns:a16="http://schemas.microsoft.com/office/drawing/2014/main" id="{65CDB1A3-9A7A-4425-A5F7-336080DB8C40}"/>
              </a:ext>
            </a:extLst>
          </p:cNvPr>
          <p:cNvSpPr txBox="1"/>
          <p:nvPr/>
        </p:nvSpPr>
        <p:spPr>
          <a:xfrm>
            <a:off x="3505200" y="1792766"/>
            <a:ext cx="3082280" cy="584775"/>
          </a:xfrm>
          <a:prstGeom prst="rect">
            <a:avLst/>
          </a:prstGeom>
          <a:noFill/>
        </p:spPr>
        <p:txBody>
          <a:bodyPr wrap="square" rtlCol="0">
            <a:spAutoFit/>
          </a:bodyPr>
          <a:lstStyle/>
          <a:p>
            <a:pPr algn="ctr">
              <a:defRPr/>
            </a:pPr>
            <a:r>
              <a:rPr lang="en-US" sz="3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LUYỆN TẬP</a:t>
            </a:r>
          </a:p>
        </p:txBody>
      </p:sp>
      <p:pic>
        <p:nvPicPr>
          <p:cNvPr id="8" name="Picture 7" descr="D:\NĂM HỌC 2021-2022\TỔNG HỢP\tải xuống.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4401" y="0"/>
            <a:ext cx="609600" cy="533400"/>
          </a:xfrm>
          <a:prstGeom prst="rect">
            <a:avLst/>
          </a:prstGeom>
          <a:noFill/>
          <a:ln>
            <a:noFill/>
          </a:ln>
        </p:spPr>
      </p:pic>
    </p:spTree>
    <p:extLst>
      <p:ext uri="{BB962C8B-B14F-4D97-AF65-F5344CB8AC3E}">
        <p14:creationId xmlns:p14="http://schemas.microsoft.com/office/powerpoint/2010/main" val="90111689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nodePh="1">
                                  <p:stCondLst>
                                    <p:cond delay="0"/>
                                  </p:stCondLst>
                                  <p:endCondLst>
                                    <p:cond evt="begin" delay="0">
                                      <p:tn val="5"/>
                                    </p:cond>
                                  </p:end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circle(in)">
                                      <p:cBhvr>
                                        <p:cTn id="15"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5B5D6F-577A-3605-BAA5-7EB2061A9F7E}"/>
              </a:ext>
            </a:extLst>
          </p:cNvPr>
          <p:cNvSpPr txBox="1"/>
          <p:nvPr/>
        </p:nvSpPr>
        <p:spPr>
          <a:xfrm>
            <a:off x="152400" y="838200"/>
            <a:ext cx="8610600" cy="2785058"/>
          </a:xfrm>
          <a:prstGeom prst="rect">
            <a:avLst/>
          </a:prstGeom>
          <a:noFill/>
        </p:spPr>
        <p:txBody>
          <a:bodyPr wrap="square">
            <a:spAutoFit/>
          </a:bodyPr>
          <a:lstStyle/>
          <a:p>
            <a:pPr marL="0" marR="0">
              <a:lnSpc>
                <a:spcPct val="107000"/>
              </a:lnSpc>
              <a:spcBef>
                <a:spcPts val="0"/>
              </a:spcBef>
              <a:spcAft>
                <a:spcPts val="800"/>
              </a:spcAft>
            </a:pPr>
            <a:r>
              <a:rPr lang="en-US" sz="2800" b="1" kern="100" dirty="0" err="1">
                <a:effectLst/>
                <a:latin typeface="Times New Roman" panose="02020603050405020304" pitchFamily="18" charset="0"/>
                <a:ea typeface="Calibri" panose="020F0502020204030204" pitchFamily="34" charset="0"/>
                <a:cs typeface="Cordia New" panose="020B0304020202020204" pitchFamily="34" charset="-34"/>
              </a:rPr>
              <a:t>Câu</a:t>
            </a:r>
            <a:r>
              <a:rPr lang="en-US" sz="2800" b="1" kern="100" dirty="0">
                <a:effectLst/>
                <a:latin typeface="Times New Roman" panose="02020603050405020304" pitchFamily="18" charset="0"/>
                <a:ea typeface="Calibri" panose="020F0502020204030204" pitchFamily="34" charset="0"/>
                <a:cs typeface="Cordia New" panose="020B0304020202020204" pitchFamily="34" charset="-34"/>
              </a:rPr>
              <a:t> 1:</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Hoạt</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động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kinh</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tế</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chủ</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yếu</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của</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cư</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dân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Chăm</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-pa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là</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51435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Thủ</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công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nghiệp</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51435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B.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Thương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nghiệp</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51435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C.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Nông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nghiệp</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51435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D.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Công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nghiệp</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410733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F1A3F306-8AEE-0284-A37D-55566DF99993}"/>
              </a:ext>
            </a:extLst>
          </p:cNvPr>
          <p:cNvPicPr>
            <a:picLocks noChangeAspect="1"/>
          </p:cNvPicPr>
          <p:nvPr/>
        </p:nvPicPr>
        <p:blipFill>
          <a:blip r:embed="rId3"/>
          <a:stretch>
            <a:fillRect/>
          </a:stretch>
        </p:blipFill>
        <p:spPr>
          <a:xfrm>
            <a:off x="0" y="164253"/>
            <a:ext cx="9144000" cy="6529493"/>
          </a:xfrm>
          <a:prstGeom prst="rect">
            <a:avLst/>
          </a:prstGeom>
        </p:spPr>
      </p:pic>
    </p:spTree>
    <p:extLst>
      <p:ext uri="{BB962C8B-B14F-4D97-AF65-F5344CB8AC3E}">
        <p14:creationId xmlns:p14="http://schemas.microsoft.com/office/powerpoint/2010/main" val="21261594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925B5D6F-577A-3605-BAA5-7EB2061A9F7E}"/>
              </a:ext>
            </a:extLst>
          </p:cNvPr>
          <p:cNvSpPr txBox="1"/>
          <p:nvPr/>
        </p:nvSpPr>
        <p:spPr>
          <a:xfrm>
            <a:off x="152400" y="838200"/>
            <a:ext cx="8610600" cy="2785058"/>
          </a:xfrm>
          <a:prstGeom prst="rect">
            <a:avLst/>
          </a:prstGeom>
          <a:noFill/>
        </p:spPr>
        <p:txBody>
          <a:bodyPr wrap="square">
            <a:spAutoFit/>
          </a:bodyPr>
          <a:lstStyle/>
          <a:p>
            <a:pPr marL="0" marR="0">
              <a:lnSpc>
                <a:spcPct val="107000"/>
              </a:lnSpc>
              <a:spcBef>
                <a:spcPts val="0"/>
              </a:spcBef>
              <a:spcAft>
                <a:spcPts val="800"/>
              </a:spcAft>
            </a:pPr>
            <a:r>
              <a:rPr lang="en-US" sz="2800" b="1" kern="100" dirty="0" err="1">
                <a:effectLst/>
                <a:latin typeface="Times New Roman" panose="02020603050405020304" pitchFamily="18" charset="0"/>
                <a:ea typeface="Calibri" panose="020F0502020204030204" pitchFamily="34" charset="0"/>
                <a:cs typeface="Cordia New" panose="020B0304020202020204" pitchFamily="34" charset="-34"/>
              </a:rPr>
              <a:t>Câu</a:t>
            </a:r>
            <a:r>
              <a:rPr lang="en-US" sz="2800" b="1" kern="100" dirty="0">
                <a:effectLst/>
                <a:latin typeface="Times New Roman" panose="02020603050405020304" pitchFamily="18" charset="0"/>
                <a:ea typeface="Calibri" panose="020F0502020204030204" pitchFamily="34" charset="0"/>
                <a:cs typeface="Cordia New" panose="020B0304020202020204" pitchFamily="34" charset="-34"/>
              </a:rPr>
              <a:t> 1:</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Hoạt</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động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kinh</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tế</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chủ</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yếu</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của</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cư</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dân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Chăm</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-pa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là</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51435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Thủ</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công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nghiệp</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51435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B.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Thương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nghiệp</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514350" marR="0">
              <a:lnSpc>
                <a:spcPct val="107000"/>
              </a:lnSpc>
              <a:spcBef>
                <a:spcPts val="0"/>
              </a:spcBef>
              <a:spcAft>
                <a:spcPts val="800"/>
              </a:spcAft>
            </a:pPr>
            <a:r>
              <a:rPr lang="en-US" sz="2800" kern="100" dirty="0">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C. </a:t>
            </a:r>
            <a:r>
              <a:rPr lang="en-US" sz="2800" kern="100" dirty="0" err="1">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Nông</a:t>
            </a:r>
            <a:r>
              <a:rPr lang="en-US" sz="2800" kern="100" dirty="0">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nghiệp</a:t>
            </a:r>
            <a:r>
              <a:rPr lang="en-US" sz="2800" kern="100" dirty="0">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highlight>
                <a:srgbClr val="FFFF00"/>
              </a:highlight>
              <a:latin typeface="Calibri" panose="020F0502020204030204" pitchFamily="34" charset="0"/>
              <a:ea typeface="Calibri" panose="020F0502020204030204" pitchFamily="34" charset="0"/>
              <a:cs typeface="Cordia New" panose="020B0304020202020204" pitchFamily="34" charset="-34"/>
            </a:endParaRPr>
          </a:p>
          <a:p>
            <a:pPr marL="51435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D.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Công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nghiệp</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334967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0BBBD6EB-83AE-9461-3B9D-F90624B6A275}"/>
              </a:ext>
            </a:extLst>
          </p:cNvPr>
          <p:cNvSpPr txBox="1"/>
          <p:nvPr/>
        </p:nvSpPr>
        <p:spPr>
          <a:xfrm>
            <a:off x="228600" y="643942"/>
            <a:ext cx="8686800" cy="2785058"/>
          </a:xfrm>
          <a:prstGeom prst="rect">
            <a:avLst/>
          </a:prstGeom>
          <a:noFill/>
        </p:spPr>
        <p:txBody>
          <a:bodyPr wrap="square">
            <a:spAutoFit/>
          </a:bodyPr>
          <a:lstStyle/>
          <a:p>
            <a:pPr marL="0" marR="0">
              <a:lnSpc>
                <a:spcPct val="107000"/>
              </a:lnSpc>
              <a:spcBef>
                <a:spcPts val="0"/>
              </a:spcBef>
              <a:spcAft>
                <a:spcPts val="800"/>
              </a:spcAft>
            </a:pPr>
            <a:r>
              <a:rPr lang="en-US" sz="2800" b="1" kern="100" dirty="0" err="1">
                <a:effectLst/>
                <a:latin typeface="Times New Roman" panose="02020603050405020304" pitchFamily="18" charset="0"/>
                <a:ea typeface="Calibri" panose="020F0502020204030204" pitchFamily="34" charset="0"/>
                <a:cs typeface="Cordia New" panose="020B0304020202020204" pitchFamily="34" charset="-34"/>
              </a:rPr>
              <a:t>Câu</a:t>
            </a:r>
            <a:r>
              <a:rPr lang="en-US" sz="2800" b="1" kern="100" dirty="0">
                <a:effectLst/>
                <a:latin typeface="Times New Roman" panose="02020603050405020304" pitchFamily="18" charset="0"/>
                <a:ea typeface="Calibri" panose="020F0502020204030204" pitchFamily="34" charset="0"/>
                <a:cs typeface="Cordia New" panose="020B0304020202020204" pitchFamily="34" charset="-34"/>
              </a:rPr>
              <a:t> 2:</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Trong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xã</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hội</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Chăm</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-pa,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đấng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tối</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cao</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là</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Vua</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B.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Tể</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tướng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C. Quan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văn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D. Quan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võ</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3869659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0BBBD6EB-83AE-9461-3B9D-F90624B6A275}"/>
              </a:ext>
            </a:extLst>
          </p:cNvPr>
          <p:cNvSpPr txBox="1"/>
          <p:nvPr/>
        </p:nvSpPr>
        <p:spPr>
          <a:xfrm>
            <a:off x="228600" y="643942"/>
            <a:ext cx="8686800" cy="2785058"/>
          </a:xfrm>
          <a:prstGeom prst="rect">
            <a:avLst/>
          </a:prstGeom>
          <a:noFill/>
        </p:spPr>
        <p:txBody>
          <a:bodyPr wrap="square">
            <a:spAutoFit/>
          </a:bodyPr>
          <a:lstStyle/>
          <a:p>
            <a:pPr marL="0" marR="0">
              <a:lnSpc>
                <a:spcPct val="107000"/>
              </a:lnSpc>
              <a:spcBef>
                <a:spcPts val="0"/>
              </a:spcBef>
              <a:spcAft>
                <a:spcPts val="800"/>
              </a:spcAft>
            </a:pPr>
            <a:r>
              <a:rPr lang="en-US" sz="2800" b="1" kern="100" dirty="0" err="1">
                <a:effectLst/>
                <a:latin typeface="Times New Roman" panose="02020603050405020304" pitchFamily="18" charset="0"/>
                <a:ea typeface="Calibri" panose="020F0502020204030204" pitchFamily="34" charset="0"/>
                <a:cs typeface="Cordia New" panose="020B0304020202020204" pitchFamily="34" charset="-34"/>
              </a:rPr>
              <a:t>Câu</a:t>
            </a:r>
            <a:r>
              <a:rPr lang="en-US" sz="2800" b="1" kern="100" dirty="0">
                <a:effectLst/>
                <a:latin typeface="Times New Roman" panose="02020603050405020304" pitchFamily="18" charset="0"/>
                <a:ea typeface="Calibri" panose="020F0502020204030204" pitchFamily="34" charset="0"/>
                <a:cs typeface="Cordia New" panose="020B0304020202020204" pitchFamily="34" charset="-34"/>
              </a:rPr>
              <a:t> 2:</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Trong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xã</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hội</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Chăm</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-pa,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đấng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tối</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cao</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là</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A. </a:t>
            </a:r>
            <a:r>
              <a:rPr lang="en-US" sz="2800" kern="100" dirty="0" err="1">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Vua</a:t>
            </a:r>
            <a:r>
              <a:rPr lang="en-US" sz="2800" kern="100" dirty="0">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highlight>
                <a:srgbClr val="FFFF00"/>
              </a:highligh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B.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Tể</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tướng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C. Quan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văn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D. Quan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võ</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29077066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14124F1-18F6-13E9-0D42-B68D15EA46A4}"/>
              </a:ext>
            </a:extLst>
          </p:cNvPr>
          <p:cNvSpPr txBox="1"/>
          <p:nvPr/>
        </p:nvSpPr>
        <p:spPr>
          <a:xfrm>
            <a:off x="228600" y="762000"/>
            <a:ext cx="8763000" cy="3246081"/>
          </a:xfrm>
          <a:prstGeom prst="rect">
            <a:avLst/>
          </a:prstGeom>
          <a:noFill/>
        </p:spPr>
        <p:txBody>
          <a:bodyPr wrap="square">
            <a:spAutoFit/>
          </a:bodyPr>
          <a:lstStyle/>
          <a:p>
            <a:pPr marL="0" marR="0">
              <a:lnSpc>
                <a:spcPct val="107000"/>
              </a:lnSpc>
              <a:spcBef>
                <a:spcPts val="0"/>
              </a:spcBef>
              <a:spcAft>
                <a:spcPts val="800"/>
              </a:spcAft>
            </a:pPr>
            <a:r>
              <a:rPr lang="en-US" sz="2800" b="1" kern="100" dirty="0" err="1">
                <a:effectLst/>
                <a:latin typeface="Times New Roman" panose="02020603050405020304" pitchFamily="18" charset="0"/>
                <a:ea typeface="Calibri" panose="020F0502020204030204" pitchFamily="34" charset="0"/>
                <a:cs typeface="Cordia New" panose="020B0304020202020204" pitchFamily="34" charset="-34"/>
              </a:rPr>
              <a:t>Câu</a:t>
            </a:r>
            <a:r>
              <a:rPr lang="en-US" sz="2800" b="1" kern="100" dirty="0">
                <a:effectLst/>
                <a:latin typeface="Times New Roman" panose="02020603050405020304" pitchFamily="18" charset="0"/>
                <a:ea typeface="Calibri" panose="020F0502020204030204" pitchFamily="34" charset="0"/>
                <a:cs typeface="Cordia New" panose="020B0304020202020204" pitchFamily="34" charset="-34"/>
              </a:rPr>
              <a:t> 3:</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Thế</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kỉ</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IV,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cư</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dân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Chăm</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-pa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đã</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sáng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tạo</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viết</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riêng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gọi</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là</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Phạn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B.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Chăm</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cổ</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C.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Nôm</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D.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Hán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838725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614124F1-18F6-13E9-0D42-B68D15EA46A4}"/>
              </a:ext>
            </a:extLst>
          </p:cNvPr>
          <p:cNvSpPr txBox="1"/>
          <p:nvPr/>
        </p:nvSpPr>
        <p:spPr>
          <a:xfrm>
            <a:off x="228600" y="762000"/>
            <a:ext cx="8763000" cy="3246081"/>
          </a:xfrm>
          <a:prstGeom prst="rect">
            <a:avLst/>
          </a:prstGeom>
          <a:noFill/>
        </p:spPr>
        <p:txBody>
          <a:bodyPr wrap="square">
            <a:spAutoFit/>
          </a:bodyPr>
          <a:lstStyle/>
          <a:p>
            <a:pPr marL="0" marR="0">
              <a:lnSpc>
                <a:spcPct val="107000"/>
              </a:lnSpc>
              <a:spcBef>
                <a:spcPts val="0"/>
              </a:spcBef>
              <a:spcAft>
                <a:spcPts val="800"/>
              </a:spcAft>
            </a:pPr>
            <a:r>
              <a:rPr lang="en-US" sz="2800" b="1" kern="100" dirty="0" err="1">
                <a:effectLst/>
                <a:latin typeface="Times New Roman" panose="02020603050405020304" pitchFamily="18" charset="0"/>
                <a:ea typeface="Calibri" panose="020F0502020204030204" pitchFamily="34" charset="0"/>
                <a:cs typeface="Cordia New" panose="020B0304020202020204" pitchFamily="34" charset="-34"/>
              </a:rPr>
              <a:t>Câu</a:t>
            </a:r>
            <a:r>
              <a:rPr lang="en-US" sz="2800" b="1" kern="100" dirty="0">
                <a:effectLst/>
                <a:latin typeface="Times New Roman" panose="02020603050405020304" pitchFamily="18" charset="0"/>
                <a:ea typeface="Calibri" panose="020F0502020204030204" pitchFamily="34" charset="0"/>
                <a:cs typeface="Cordia New" panose="020B0304020202020204" pitchFamily="34" charset="-34"/>
              </a:rPr>
              <a:t> 3:</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Thế</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kỉ</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IV,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cư</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dân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Chăm</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-pa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đã</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sáng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tạo</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viết</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riêng</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gọi</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là</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Phạn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B. </a:t>
            </a:r>
            <a:r>
              <a:rPr lang="en-US" sz="2800" kern="100" dirty="0" err="1">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Chăm</a:t>
            </a:r>
            <a:r>
              <a:rPr lang="en-US" sz="2800" kern="100" dirty="0">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cổ</a:t>
            </a:r>
            <a:r>
              <a:rPr lang="en-US" sz="2800" kern="100" dirty="0">
                <a:effectLst/>
                <a:highlight>
                  <a:srgbClr val="FFFF00"/>
                </a:highligh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highlight>
                <a:srgbClr val="FFFF00"/>
              </a:highligh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C.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Nôm</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D.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Chữ</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 </a:t>
            </a:r>
            <a:r>
              <a:rPr lang="en-US" sz="2800" kern="100" dirty="0" err="1">
                <a:effectLst/>
                <a:latin typeface="Times New Roman" panose="02020603050405020304" pitchFamily="18" charset="0"/>
                <a:ea typeface="Calibri" panose="020F0502020204030204" pitchFamily="34" charset="0"/>
                <a:cs typeface="Cordia New" panose="020B0304020202020204" pitchFamily="34" charset="-34"/>
              </a:rPr>
              <a:t>Hán</a:t>
            </a:r>
            <a:r>
              <a:rPr lang="en-US" sz="2800" kern="100" dirty="0">
                <a:effectLst/>
                <a:latin typeface="Times New Roman" panose="02020603050405020304" pitchFamily="18" charset="0"/>
                <a:ea typeface="Calibri" panose="020F0502020204030204" pitchFamily="34" charset="0"/>
                <a:cs typeface="Cordia New" panose="020B0304020202020204" pitchFamily="34" charset="-34"/>
              </a:rPr>
              <a:t>.</a:t>
            </a:r>
            <a:endParaRPr lang="en-US" sz="2800" kern="100" dirty="0">
              <a:effectLst/>
              <a:latin typeface="Calibri" panose="020F0502020204030204" pitchFamily="34" charset="0"/>
              <a:ea typeface="Calibri" panose="020F0502020204030204" pitchFamily="34" charset="0"/>
              <a:cs typeface="Cordia New" panose="020B0304020202020204" pitchFamily="34" charset="-34"/>
            </a:endParaRPr>
          </a:p>
        </p:txBody>
      </p:sp>
    </p:spTree>
    <p:extLst>
      <p:ext uri="{BB962C8B-B14F-4D97-AF65-F5344CB8AC3E}">
        <p14:creationId xmlns:p14="http://schemas.microsoft.com/office/powerpoint/2010/main" val="857123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2000" y="-274700"/>
            <a:ext cx="128027" cy="43895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9040"/>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873711"/>
            <a:ext cx="2452528" cy="2452528"/>
          </a:xfrm>
          <a:prstGeom prst="rect">
            <a:avLst/>
          </a:prstGeom>
        </p:spPr>
      </p:pic>
      <p:pic>
        <p:nvPicPr>
          <p:cNvPr id="3" name="Picture 2"/>
          <p:cNvPicPr>
            <a:picLocks noChangeAspect="1"/>
          </p:cNvPicPr>
          <p:nvPr/>
        </p:nvPicPr>
        <p:blipFill>
          <a:blip r:embed="rId5"/>
          <a:stretch>
            <a:fillRect/>
          </a:stretch>
        </p:blipFill>
        <p:spPr>
          <a:xfrm>
            <a:off x="2456504" y="1295400"/>
            <a:ext cx="4359018" cy="2914141"/>
          </a:xfrm>
          <a:prstGeom prst="rect">
            <a:avLst/>
          </a:prstGeom>
        </p:spPr>
      </p:pic>
      <p:sp>
        <p:nvSpPr>
          <p:cNvPr id="2" name="TextBox 1"/>
          <p:cNvSpPr txBox="1"/>
          <p:nvPr/>
        </p:nvSpPr>
        <p:spPr>
          <a:xfrm>
            <a:off x="3352800" y="2438400"/>
            <a:ext cx="2743200" cy="646331"/>
          </a:xfrm>
          <a:prstGeom prst="rect">
            <a:avLst/>
          </a:prstGeom>
          <a:noFill/>
        </p:spPr>
        <p:txBody>
          <a:bodyPr wrap="square" rtlCol="0">
            <a:spAutoFit/>
          </a:bodyPr>
          <a:lstStyle/>
          <a:p>
            <a:r>
              <a:rPr lang="en-US" sz="36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VẬN DỤNG</a:t>
            </a:r>
          </a:p>
        </p:txBody>
      </p:sp>
    </p:spTree>
    <p:extLst>
      <p:ext uri="{BB962C8B-B14F-4D97-AF65-F5344CB8AC3E}">
        <p14:creationId xmlns:p14="http://schemas.microsoft.com/office/powerpoint/2010/main" val="730861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271FE-69EA-4404-8A77-3465599B479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0480" y="470688"/>
            <a:ext cx="7903732" cy="5530062"/>
          </a:xfrm>
          <a:prstGeom prst="rect">
            <a:avLst/>
          </a:prstGeom>
        </p:spPr>
      </p:pic>
      <p:pic>
        <p:nvPicPr>
          <p:cNvPr id="5" name="Picture 4">
            <a:extLst>
              <a:ext uri="{FF2B5EF4-FFF2-40B4-BE49-F238E27FC236}">
                <a16:creationId xmlns:a16="http://schemas.microsoft.com/office/drawing/2014/main" id="{8FB860A6-AB5E-4F4C-AF53-5013154CA0B1}"/>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200" y="488579"/>
            <a:ext cx="9753600" cy="5898733"/>
          </a:xfrm>
          <a:prstGeom prst="rect">
            <a:avLst/>
          </a:prstGeom>
        </p:spPr>
      </p:pic>
      <p:sp>
        <p:nvSpPr>
          <p:cNvPr id="7" name="TextBox 6">
            <a:extLst>
              <a:ext uri="{FF2B5EF4-FFF2-40B4-BE49-F238E27FC236}">
                <a16:creationId xmlns:a16="http://schemas.microsoft.com/office/drawing/2014/main" id="{797EEE10-6A6D-48B3-B644-39327E648A85}"/>
              </a:ext>
            </a:extLst>
          </p:cNvPr>
          <p:cNvSpPr txBox="1"/>
          <p:nvPr/>
        </p:nvSpPr>
        <p:spPr>
          <a:xfrm>
            <a:off x="1043608" y="1828800"/>
            <a:ext cx="4366592" cy="3394968"/>
          </a:xfrm>
          <a:prstGeom prst="rect">
            <a:avLst/>
          </a:prstGeom>
          <a:noFill/>
        </p:spPr>
        <p:txBody>
          <a:bodyPr wrap="square">
            <a:spAutoFit/>
          </a:bodyPr>
          <a:lstStyle/>
          <a:p>
            <a:pPr lvl="0" algn="just">
              <a:lnSpc>
                <a:spcPct val="130000"/>
              </a:lnSpc>
              <a:spcBef>
                <a:spcPts val="300"/>
              </a:spcBef>
            </a:pP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vai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hướng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dẫn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viên</a:t>
            </a:r>
            <a:r>
              <a:rPr lang="en-US" sz="2800" dirty="0">
                <a:latin typeface="Arial" panose="020B0604020202020204" pitchFamily="34" charset="0"/>
                <a:cs typeface="Arial" panose="020B0604020202020204" pitchFamily="34" charset="0"/>
              </a:rPr>
              <a:t> du </a:t>
            </a:r>
            <a:r>
              <a:rPr lang="en-US" sz="2800" dirty="0" err="1">
                <a:latin typeface="Arial" panose="020B0604020202020204" pitchFamily="34" charset="0"/>
                <a:cs typeface="Arial" panose="020B0604020202020204" pitchFamily="34" charset="0"/>
              </a:rPr>
              <a:t>lịch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giới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thiệu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về</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tựu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văn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hóa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Chăm</a:t>
            </a:r>
            <a:r>
              <a:rPr lang="en-US" sz="2800" dirty="0">
                <a:latin typeface="Arial" panose="020B0604020202020204" pitchFamily="34" charset="0"/>
                <a:cs typeface="Arial" panose="020B0604020202020204" pitchFamily="34" charset="0"/>
              </a:rPr>
              <a:t>-pa (</a:t>
            </a:r>
            <a:r>
              <a:rPr lang="en-US" sz="2800" dirty="0" err="1">
                <a:latin typeface="Arial" panose="020B0604020202020204" pitchFamily="34" charset="0"/>
                <a:cs typeface="Arial" panose="020B0604020202020204" pitchFamily="34" charset="0"/>
              </a:rPr>
              <a:t>như</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đền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tháp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điêu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điệu</a:t>
            </a:r>
            <a:r>
              <a:rPr lang="en-US" sz="2800" dirty="0">
                <a:latin typeface="Arial" panose="020B0604020202020204" pitchFamily="34" charset="0"/>
                <a:cs typeface="Arial" panose="020B0604020202020204" pitchFamily="34" charset="0"/>
              </a:rPr>
              <a:t>…)</a:t>
            </a:r>
            <a:endParaRPr lang="en-US" sz="2800" b="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95411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2B79359A-8C32-D56E-813A-DE5E0CDE1FEB}"/>
              </a:ext>
            </a:extLst>
          </p:cNvPr>
          <p:cNvPicPr>
            <a:picLocks noChangeAspect="1"/>
          </p:cNvPicPr>
          <p:nvPr/>
        </p:nvPicPr>
        <p:blipFill>
          <a:blip r:embed="rId3"/>
          <a:stretch>
            <a:fillRect/>
          </a:stretch>
        </p:blipFill>
        <p:spPr>
          <a:xfrm>
            <a:off x="1447800" y="29497"/>
            <a:ext cx="6477000" cy="4304270"/>
          </a:xfrm>
          <a:prstGeom prst="rect">
            <a:avLst/>
          </a:prstGeom>
        </p:spPr>
      </p:pic>
      <p:sp>
        <p:nvSpPr>
          <p:cNvPr id="3" name="Title 1">
            <a:extLst>
              <a:ext uri="{FF2B5EF4-FFF2-40B4-BE49-F238E27FC236}">
                <a16:creationId xmlns:a16="http://schemas.microsoft.com/office/drawing/2014/main" id="{CB586D62-AB98-7B8D-DF15-BE6D199A7CCE}"/>
              </a:ext>
            </a:extLst>
          </p:cNvPr>
          <p:cNvSpPr txBox="1">
            <a:spLocks/>
          </p:cNvSpPr>
          <p:nvPr/>
        </p:nvSpPr>
        <p:spPr bwMode="auto">
          <a:xfrm>
            <a:off x="88490" y="4648200"/>
            <a:ext cx="9067800" cy="201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a:lstStyle>
          <a:p>
            <a:pPr algn="l"/>
            <a:r>
              <a:rPr lang="en-US" sz="2400" b="1" kern="0" dirty="0" err="1"/>
              <a:t>Đài</a:t>
            </a:r>
            <a:r>
              <a:rPr lang="en-US" sz="2400" b="1" kern="0" dirty="0"/>
              <a:t> </a:t>
            </a:r>
            <a:r>
              <a:rPr lang="en-US" sz="2400" b="1" kern="0" dirty="0" err="1"/>
              <a:t>thờ</a:t>
            </a:r>
            <a:r>
              <a:rPr lang="en-US" sz="2400" b="1" kern="0" dirty="0"/>
              <a:t> </a:t>
            </a:r>
            <a:r>
              <a:rPr lang="en-US" sz="2400" b="1" kern="0" dirty="0" err="1"/>
              <a:t>Trà</a:t>
            </a:r>
            <a:r>
              <a:rPr lang="en-US" sz="2400" b="1" kern="0" dirty="0"/>
              <a:t> </a:t>
            </a:r>
            <a:r>
              <a:rPr lang="en-US" sz="2400" b="1" kern="0" dirty="0" err="1"/>
              <a:t>Kiệu</a:t>
            </a:r>
            <a:r>
              <a:rPr lang="en-US" sz="2400" b="1" kern="0" dirty="0"/>
              <a:t>:</a:t>
            </a:r>
          </a:p>
          <a:p>
            <a:pPr algn="l"/>
            <a:r>
              <a:rPr lang="en-US" sz="2400" kern="0" dirty="0"/>
              <a:t>-</a:t>
            </a:r>
            <a:r>
              <a:rPr lang="en-US" sz="2400" kern="0" dirty="0" err="1"/>
              <a:t>Được</a:t>
            </a:r>
            <a:r>
              <a:rPr lang="en-US" sz="2400" kern="0" dirty="0"/>
              <a:t> </a:t>
            </a:r>
            <a:r>
              <a:rPr lang="en-US" sz="2400" kern="0" dirty="0" err="1"/>
              <a:t>công</a:t>
            </a:r>
            <a:r>
              <a:rPr lang="en-US" sz="2400" kern="0" dirty="0"/>
              <a:t> </a:t>
            </a:r>
            <a:r>
              <a:rPr lang="en-US" sz="2400" kern="0" dirty="0" err="1"/>
              <a:t>nhận</a:t>
            </a:r>
            <a:r>
              <a:rPr lang="en-US" sz="2400" kern="0" dirty="0"/>
              <a:t> </a:t>
            </a:r>
            <a:r>
              <a:rPr lang="en-US" sz="2400" kern="0" dirty="0" err="1"/>
              <a:t>là</a:t>
            </a:r>
            <a:r>
              <a:rPr lang="en-US" sz="2400" kern="0" dirty="0"/>
              <a:t> </a:t>
            </a:r>
            <a:r>
              <a:rPr lang="en-US" sz="2400" kern="0" dirty="0" err="1"/>
              <a:t>bảo</a:t>
            </a:r>
            <a:r>
              <a:rPr lang="en-US" sz="2400" kern="0" dirty="0"/>
              <a:t> </a:t>
            </a:r>
            <a:r>
              <a:rPr lang="en-US" sz="2400" kern="0" dirty="0" err="1"/>
              <a:t>vật</a:t>
            </a:r>
            <a:r>
              <a:rPr lang="en-US" sz="2400" kern="0" dirty="0"/>
              <a:t> </a:t>
            </a:r>
            <a:r>
              <a:rPr lang="en-US" sz="2400" kern="0" dirty="0" err="1"/>
              <a:t>quốc</a:t>
            </a:r>
            <a:r>
              <a:rPr lang="en-US" sz="2400" kern="0" dirty="0"/>
              <a:t> </a:t>
            </a:r>
            <a:r>
              <a:rPr lang="en-US" sz="2400" kern="0" dirty="0" err="1"/>
              <a:t>gia</a:t>
            </a:r>
            <a:r>
              <a:rPr lang="en-US" sz="2400" kern="0" dirty="0"/>
              <a:t>.</a:t>
            </a:r>
          </a:p>
          <a:p>
            <a:pPr algn="l"/>
            <a:r>
              <a:rPr lang="en-US" sz="2400" kern="0" dirty="0"/>
              <a:t>-</a:t>
            </a:r>
            <a:r>
              <a:rPr lang="en-US" sz="2400" kern="0" dirty="0" err="1"/>
              <a:t>Chất</a:t>
            </a:r>
            <a:r>
              <a:rPr lang="en-US" sz="2400" kern="0" dirty="0"/>
              <a:t> </a:t>
            </a:r>
            <a:r>
              <a:rPr lang="en-US" sz="2400" kern="0" dirty="0" err="1"/>
              <a:t>liệu</a:t>
            </a:r>
            <a:r>
              <a:rPr lang="en-US" sz="2400" kern="0" dirty="0"/>
              <a:t>: </a:t>
            </a:r>
            <a:r>
              <a:rPr lang="en-US" sz="2400" kern="0" dirty="0" err="1"/>
              <a:t>đá</a:t>
            </a:r>
            <a:r>
              <a:rPr lang="en-US" sz="2400" kern="0" dirty="0"/>
              <a:t> </a:t>
            </a:r>
            <a:r>
              <a:rPr lang="en-US" sz="2400" kern="0" dirty="0" err="1"/>
              <a:t>sa</a:t>
            </a:r>
            <a:r>
              <a:rPr lang="en-US" sz="2400" kern="0" dirty="0"/>
              <a:t> </a:t>
            </a:r>
            <a:r>
              <a:rPr lang="en-US" sz="2400" kern="0" dirty="0" err="1"/>
              <a:t>thạch</a:t>
            </a:r>
            <a:r>
              <a:rPr lang="en-US" sz="2400" kern="0" dirty="0"/>
              <a:t>.</a:t>
            </a:r>
          </a:p>
          <a:p>
            <a:pPr algn="l"/>
            <a:r>
              <a:rPr lang="en-US" sz="2400" kern="0" dirty="0"/>
              <a:t>-</a:t>
            </a:r>
            <a:r>
              <a:rPr lang="en-US" sz="2400" kern="0" dirty="0" err="1"/>
              <a:t>Niên</a:t>
            </a:r>
            <a:r>
              <a:rPr lang="en-US" sz="2400" kern="0" dirty="0"/>
              <a:t> </a:t>
            </a:r>
            <a:r>
              <a:rPr lang="en-US" sz="2400" kern="0" dirty="0" err="1"/>
              <a:t>đại</a:t>
            </a:r>
            <a:r>
              <a:rPr lang="en-US" sz="2400" kern="0" dirty="0"/>
              <a:t>: </a:t>
            </a:r>
            <a:r>
              <a:rPr lang="en-US" sz="2400" kern="0" dirty="0" err="1"/>
              <a:t>Thế</a:t>
            </a:r>
            <a:r>
              <a:rPr lang="en-US" sz="2400" kern="0" dirty="0"/>
              <a:t> </a:t>
            </a:r>
            <a:r>
              <a:rPr lang="en-US" sz="2400" kern="0" dirty="0" err="1"/>
              <a:t>kỉ</a:t>
            </a:r>
            <a:r>
              <a:rPr lang="en-US" sz="2400" kern="0" dirty="0"/>
              <a:t> VIII - VIII.</a:t>
            </a:r>
          </a:p>
          <a:p>
            <a:pPr algn="l"/>
            <a:r>
              <a:rPr lang="en-US" sz="2400" kern="0" dirty="0"/>
              <a:t>-</a:t>
            </a:r>
            <a:r>
              <a:rPr lang="en-US" sz="2400" kern="0" dirty="0" err="1"/>
              <a:t>Hiện</a:t>
            </a:r>
            <a:r>
              <a:rPr lang="en-US" sz="2400" kern="0" dirty="0"/>
              <a:t> nay </a:t>
            </a:r>
            <a:r>
              <a:rPr lang="en-US" sz="2400" kern="0" dirty="0" err="1"/>
              <a:t>được</a:t>
            </a:r>
            <a:r>
              <a:rPr lang="en-US" sz="2400" kern="0" dirty="0"/>
              <a:t> </a:t>
            </a:r>
            <a:r>
              <a:rPr lang="en-US" sz="2400" kern="0" dirty="0" err="1"/>
              <a:t>trưng</a:t>
            </a:r>
            <a:r>
              <a:rPr lang="en-US" sz="2400" kern="0" dirty="0"/>
              <a:t> </a:t>
            </a:r>
            <a:r>
              <a:rPr lang="en-US" sz="2400" kern="0" dirty="0" err="1"/>
              <a:t>bài</a:t>
            </a:r>
            <a:r>
              <a:rPr lang="en-US" sz="2400" kern="0" dirty="0"/>
              <a:t> </a:t>
            </a:r>
            <a:r>
              <a:rPr lang="en-US" sz="2400" kern="0" dirty="0" err="1"/>
              <a:t>tại</a:t>
            </a:r>
            <a:r>
              <a:rPr lang="en-US" sz="2400" kern="0" dirty="0"/>
              <a:t> </a:t>
            </a:r>
            <a:r>
              <a:rPr lang="en-US" sz="2400" kern="0" dirty="0" err="1"/>
              <a:t>Bảo</a:t>
            </a:r>
            <a:r>
              <a:rPr lang="en-US" sz="2400" kern="0" dirty="0"/>
              <a:t> </a:t>
            </a:r>
            <a:r>
              <a:rPr lang="en-US" sz="2400" kern="0" dirty="0" err="1"/>
              <a:t>tàng</a:t>
            </a:r>
            <a:r>
              <a:rPr lang="en-US" sz="2400" kern="0" dirty="0"/>
              <a:t> </a:t>
            </a:r>
            <a:r>
              <a:rPr lang="en-US" sz="2400" kern="0" dirty="0" err="1"/>
              <a:t>Điêu</a:t>
            </a:r>
            <a:r>
              <a:rPr lang="en-US" sz="2400" kern="0" dirty="0"/>
              <a:t> </a:t>
            </a:r>
            <a:r>
              <a:rPr lang="en-US" sz="2400" kern="0" dirty="0" err="1"/>
              <a:t>khắc</a:t>
            </a:r>
            <a:r>
              <a:rPr lang="en-US" sz="2400" kern="0" dirty="0"/>
              <a:t> </a:t>
            </a:r>
            <a:r>
              <a:rPr lang="en-US" sz="2400" kern="0" dirty="0" err="1"/>
              <a:t>Chăm</a:t>
            </a:r>
            <a:r>
              <a:rPr lang="en-US" sz="2400" kern="0" dirty="0"/>
              <a:t> </a:t>
            </a:r>
            <a:r>
              <a:rPr lang="en-US" sz="2400" kern="0" dirty="0" err="1"/>
              <a:t>Đà</a:t>
            </a:r>
            <a:r>
              <a:rPr lang="en-US" sz="2400" kern="0" dirty="0"/>
              <a:t> </a:t>
            </a:r>
            <a:r>
              <a:rPr lang="en-US" sz="2400" kern="0" dirty="0" err="1"/>
              <a:t>Nẵng</a:t>
            </a:r>
            <a:r>
              <a:rPr lang="en-US" sz="2400" kern="0" dirty="0"/>
              <a:t>, </a:t>
            </a:r>
            <a:r>
              <a:rPr lang="en-US" sz="2400" kern="0" dirty="0" err="1"/>
              <a:t>còn</a:t>
            </a:r>
            <a:r>
              <a:rPr lang="en-US" sz="2400" kern="0" dirty="0"/>
              <a:t> </a:t>
            </a:r>
            <a:r>
              <a:rPr lang="en-US" sz="2400" kern="0" dirty="0" err="1"/>
              <a:t>tương</a:t>
            </a:r>
            <a:r>
              <a:rPr lang="en-US" sz="2400" kern="0" dirty="0"/>
              <a:t> </a:t>
            </a:r>
            <a:r>
              <a:rPr lang="en-US" sz="2400" kern="0" dirty="0" err="1"/>
              <a:t>đối</a:t>
            </a:r>
            <a:r>
              <a:rPr lang="en-US" sz="2400" kern="0" dirty="0"/>
              <a:t> </a:t>
            </a:r>
            <a:r>
              <a:rPr lang="en-US" sz="2400" kern="0" dirty="0" err="1"/>
              <a:t>nguyên</a:t>
            </a:r>
            <a:r>
              <a:rPr lang="en-US" sz="2400" kern="0" dirty="0"/>
              <a:t> </a:t>
            </a:r>
            <a:r>
              <a:rPr lang="en-US" sz="2400" kern="0" dirty="0" err="1"/>
              <a:t>vẹn</a:t>
            </a:r>
            <a:r>
              <a:rPr lang="en-US" sz="2400" kern="0" dirty="0"/>
              <a:t>.</a:t>
            </a:r>
          </a:p>
          <a:p>
            <a:pPr algn="l"/>
            <a:endParaRPr lang="en-US" sz="2400" kern="0" dirty="0"/>
          </a:p>
        </p:txBody>
      </p:sp>
    </p:spTree>
    <p:extLst>
      <p:ext uri="{BB962C8B-B14F-4D97-AF65-F5344CB8AC3E}">
        <p14:creationId xmlns:p14="http://schemas.microsoft.com/office/powerpoint/2010/main" val="866595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38200"/>
            <a:ext cx="9144000" cy="5143500"/>
          </a:xfrm>
          <a:prstGeom prst="rect">
            <a:avLst/>
          </a:prstGeom>
        </p:spPr>
      </p:pic>
      <p:sp>
        <p:nvSpPr>
          <p:cNvPr id="6" name="Rectangle 5"/>
          <p:cNvSpPr/>
          <p:nvPr/>
        </p:nvSpPr>
        <p:spPr>
          <a:xfrm>
            <a:off x="2768926" y="2438400"/>
            <a:ext cx="4623060" cy="1177245"/>
          </a:xfrm>
          <a:prstGeom prst="rect">
            <a:avLst/>
          </a:prstGeom>
          <a:noFill/>
        </p:spPr>
        <p:txBody>
          <a:bodyPr wrap="none" lIns="68580" tIns="34290" rIns="68580" bIns="3429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rgbClr val="ED1E28"/>
                </a:solidFill>
              </a:rPr>
              <a:t>TẠM BIỆT</a:t>
            </a:r>
          </a:p>
          <a:p>
            <a:pPr algn="ctr"/>
            <a:r>
              <a:rPr lang="en-US" sz="3600" b="1" dirty="0">
                <a:ln/>
                <a:solidFill>
                  <a:srgbClr val="ED1E28"/>
                </a:solidFill>
              </a:rPr>
              <a:t>CHÚC CÁC EM HỌC TỐT</a:t>
            </a:r>
          </a:p>
        </p:txBody>
      </p:sp>
      <p:pic>
        <p:nvPicPr>
          <p:cNvPr id="2" name="Picture 1"/>
          <p:cNvPicPr>
            <a:picLocks noChangeAspect="1"/>
          </p:cNvPicPr>
          <p:nvPr/>
        </p:nvPicPr>
        <p:blipFill>
          <a:blip r:embed="rId3"/>
          <a:stretch>
            <a:fillRect/>
          </a:stretch>
        </p:blipFill>
        <p:spPr>
          <a:xfrm>
            <a:off x="8534347" y="0"/>
            <a:ext cx="609653" cy="536494"/>
          </a:xfrm>
          <a:prstGeom prst="rect">
            <a:avLst/>
          </a:prstGeom>
        </p:spPr>
      </p:pic>
    </p:spTree>
    <p:extLst>
      <p:ext uri="{BB962C8B-B14F-4D97-AF65-F5344CB8AC3E}">
        <p14:creationId xmlns:p14="http://schemas.microsoft.com/office/powerpoint/2010/main" val="16072775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1EA08-981E-4673-93F8-8F89FBCA9A5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25968" y="143069"/>
            <a:ext cx="9148043" cy="6705600"/>
          </a:xfrm>
        </p:spPr>
      </p:pic>
      <p:pic>
        <p:nvPicPr>
          <p:cNvPr id="4" name="Picture 3" descr="D:\NĂM HỌC 2021-2022\GIÁO ÁN DỰ ÁN\cau-hoi-2-trang-92-lich-su-lop-6-canh-dieu.png"/>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752601"/>
            <a:ext cx="5181600" cy="3886200"/>
          </a:xfrm>
          <a:prstGeom prst="rect">
            <a:avLst/>
          </a:prstGeom>
          <a:noFill/>
          <a:ln>
            <a:noFill/>
          </a:ln>
        </p:spPr>
      </p:pic>
    </p:spTree>
    <p:extLst>
      <p:ext uri="{BB962C8B-B14F-4D97-AF65-F5344CB8AC3E}">
        <p14:creationId xmlns:p14="http://schemas.microsoft.com/office/powerpoint/2010/main" val="345063965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Hình ảnh 4">
            <a:extLst>
              <a:ext uri="{FF2B5EF4-FFF2-40B4-BE49-F238E27FC236}">
                <a16:creationId xmlns:a16="http://schemas.microsoft.com/office/drawing/2014/main" id="{EFD90ECE-33C3-FB52-0F0E-A48ED2C1BC0B}"/>
              </a:ext>
            </a:extLst>
          </p:cNvPr>
          <p:cNvPicPr>
            <a:picLocks noChangeAspect="1"/>
          </p:cNvPicPr>
          <p:nvPr/>
        </p:nvPicPr>
        <p:blipFill>
          <a:blip r:embed="rId3"/>
          <a:stretch>
            <a:fillRect/>
          </a:stretch>
        </p:blipFill>
        <p:spPr>
          <a:xfrm>
            <a:off x="0" y="609600"/>
            <a:ext cx="9141714" cy="5277262"/>
          </a:xfrm>
          <a:prstGeom prst="rect">
            <a:avLst/>
          </a:prstGeom>
        </p:spPr>
      </p:pic>
    </p:spTree>
    <p:extLst>
      <p:ext uri="{BB962C8B-B14F-4D97-AF65-F5344CB8AC3E}">
        <p14:creationId xmlns:p14="http://schemas.microsoft.com/office/powerpoint/2010/main" val="3873570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2000" y="-274700"/>
            <a:ext cx="128027" cy="43895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89040"/>
            <a:ext cx="3941366" cy="2256395"/>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20" y="873711"/>
            <a:ext cx="2452528" cy="2452528"/>
          </a:xfrm>
          <a:prstGeom prst="rect">
            <a:avLst/>
          </a:prstGeom>
        </p:spPr>
      </p:pic>
      <p:pic>
        <p:nvPicPr>
          <p:cNvPr id="3" name="Picture 2"/>
          <p:cNvPicPr>
            <a:picLocks noChangeAspect="1"/>
          </p:cNvPicPr>
          <p:nvPr/>
        </p:nvPicPr>
        <p:blipFill>
          <a:blip r:embed="rId5"/>
          <a:stretch>
            <a:fillRect/>
          </a:stretch>
        </p:blipFill>
        <p:spPr>
          <a:xfrm>
            <a:off x="2456504" y="1295400"/>
            <a:ext cx="4359018" cy="2914141"/>
          </a:xfrm>
          <a:prstGeom prst="rect">
            <a:avLst/>
          </a:prstGeom>
        </p:spPr>
      </p:pic>
      <p:pic>
        <p:nvPicPr>
          <p:cNvPr id="10" name="Picture 9"/>
          <p:cNvPicPr>
            <a:picLocks noChangeAspect="1"/>
          </p:cNvPicPr>
          <p:nvPr/>
        </p:nvPicPr>
        <p:blipFill>
          <a:blip r:embed="rId6"/>
          <a:stretch>
            <a:fillRect/>
          </a:stretch>
        </p:blipFill>
        <p:spPr>
          <a:xfrm>
            <a:off x="2971800" y="2508534"/>
            <a:ext cx="2999492" cy="725487"/>
          </a:xfrm>
          <a:prstGeom prst="rect">
            <a:avLst/>
          </a:prstGeom>
        </p:spPr>
      </p:pic>
    </p:spTree>
    <p:extLst>
      <p:ext uri="{BB962C8B-B14F-4D97-AF65-F5344CB8AC3E}">
        <p14:creationId xmlns:p14="http://schemas.microsoft.com/office/powerpoint/2010/main" val="1889615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566CA9-515B-8C68-3355-D674F92164F0}"/>
              </a:ext>
            </a:extLst>
          </p:cNvPr>
          <p:cNvSpPr>
            <a:spLocks noGrp="1"/>
          </p:cNvSpPr>
          <p:nvPr>
            <p:ph type="title"/>
          </p:nvPr>
        </p:nvSpPr>
        <p:spPr>
          <a:xfrm>
            <a:off x="0" y="1143000"/>
            <a:ext cx="9067800" cy="1143000"/>
          </a:xfrm>
        </p:spPr>
        <p:txBody>
          <a:bodyPr>
            <a:normAutofit fontScale="90000"/>
          </a:bodyPr>
          <a:lstStyle/>
          <a:p>
            <a:r>
              <a:rPr lang="en-US" sz="5300" b="1" dirty="0" err="1">
                <a:solidFill>
                  <a:srgbClr val="00B050"/>
                </a:solidFill>
                <a:latin typeface="Times New Roman" panose="02020603050405020304" pitchFamily="18" charset="0"/>
                <a:cs typeface="Times New Roman" panose="02020603050405020304" pitchFamily="18" charset="0"/>
              </a:rPr>
              <a:t>Bài</a:t>
            </a:r>
            <a:r>
              <a:rPr lang="en-US" sz="5300" b="1" dirty="0">
                <a:solidFill>
                  <a:srgbClr val="00B050"/>
                </a:solidFill>
                <a:latin typeface="Times New Roman" panose="02020603050405020304" pitchFamily="18" charset="0"/>
                <a:cs typeface="Times New Roman" panose="02020603050405020304" pitchFamily="18" charset="0"/>
              </a:rPr>
              <a:t> 19</a:t>
            </a:r>
            <a:br>
              <a:rPr lang="en-US" sz="5300" b="1" dirty="0">
                <a:solidFill>
                  <a:srgbClr val="00B050"/>
                </a:solidFill>
                <a:latin typeface="Times New Roman" panose="02020603050405020304" pitchFamily="18" charset="0"/>
                <a:cs typeface="Times New Roman" panose="02020603050405020304" pitchFamily="18" charset="0"/>
              </a:rPr>
            </a:br>
            <a:r>
              <a:rPr lang="en-US" sz="5300" b="1" dirty="0">
                <a:solidFill>
                  <a:srgbClr val="00B050"/>
                </a:solidFill>
                <a:latin typeface="Times New Roman" panose="02020603050405020304" pitchFamily="18" charset="0"/>
                <a:cs typeface="Times New Roman" panose="02020603050405020304" pitchFamily="18" charset="0"/>
              </a:rPr>
              <a:t>VƯƠNG QUỐC CHĂM-PA</a:t>
            </a:r>
            <a:br>
              <a:rPr lang="en-US" sz="5300" b="1" dirty="0">
                <a:solidFill>
                  <a:srgbClr val="00B050"/>
                </a:solidFill>
                <a:latin typeface="Times New Roman" panose="02020603050405020304" pitchFamily="18" charset="0"/>
                <a:cs typeface="Times New Roman" panose="02020603050405020304" pitchFamily="18" charset="0"/>
              </a:rPr>
            </a:br>
            <a:r>
              <a:rPr lang="en-US" sz="5300" b="1" dirty="0">
                <a:solidFill>
                  <a:srgbClr val="00B050"/>
                </a:solidFill>
                <a:latin typeface="Times New Roman" panose="02020603050405020304" pitchFamily="18" charset="0"/>
                <a:cs typeface="Times New Roman" panose="02020603050405020304" pitchFamily="18" charset="0"/>
              </a:rPr>
              <a:t>TỪ THẾ KỈ II ĐẾN THẾ KỈ X</a:t>
            </a:r>
            <a:br>
              <a:rPr lang="en-US" dirty="0">
                <a:solidFill>
                  <a:srgbClr val="00B050"/>
                </a:solidFill>
                <a:latin typeface="Times New Roman" panose="02020603050405020304" pitchFamily="18" charset="0"/>
                <a:cs typeface="Times New Roman" panose="02020603050405020304" pitchFamily="18" charset="0"/>
              </a:rPr>
            </a:br>
            <a:endParaRPr lang="en-US" sz="36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83875"/>
      </p:ext>
    </p:extLst>
  </p:cSld>
  <p:clrMapOvr>
    <a:masterClrMapping/>
  </p:clrMapOvr>
  <p:transition spd="slow" advTm="0">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0E38B9-C5C2-49A4-9A8E-6DCC16A334AC}"/>
              </a:ext>
            </a:extLst>
          </p:cNvPr>
          <p:cNvSpPr txBox="1"/>
          <p:nvPr/>
        </p:nvSpPr>
        <p:spPr>
          <a:xfrm>
            <a:off x="-2458" y="428502"/>
            <a:ext cx="8915400" cy="2677656"/>
          </a:xfrm>
          <a:prstGeom prst="rect">
            <a:avLst/>
          </a:prstGeom>
          <a:noFill/>
        </p:spPr>
        <p:txBody>
          <a:bodyPr wrap="square" rtlCol="0">
            <a:spAutoFit/>
          </a:bodyPr>
          <a:lstStyle/>
          <a:p>
            <a:pPr algn="ctr"/>
            <a:r>
              <a:rPr lang="nl-NL" sz="4800" b="1" dirty="0">
                <a:solidFill>
                  <a:srgbClr val="00B050"/>
                </a:solidFill>
                <a:latin typeface="Arial" panose="020B0604020202020204" pitchFamily="34" charset="0"/>
                <a:cs typeface="Arial" panose="020B0604020202020204" pitchFamily="34" charset="0"/>
              </a:rPr>
              <a:t>BÀI 19</a:t>
            </a:r>
          </a:p>
          <a:p>
            <a:pPr algn="ctr"/>
            <a:r>
              <a:rPr lang="nl-NL" sz="4800" b="1" dirty="0">
                <a:solidFill>
                  <a:srgbClr val="00B050"/>
                </a:solidFill>
                <a:latin typeface="Arial" panose="020B0604020202020204" pitchFamily="34" charset="0"/>
                <a:cs typeface="Arial" panose="020B0604020202020204" pitchFamily="34" charset="0"/>
              </a:rPr>
              <a:t>VƯƠNG QUỐC CHĂM-PA</a:t>
            </a:r>
          </a:p>
          <a:p>
            <a:pPr algn="ctr"/>
            <a:r>
              <a:rPr lang="nl-NL" sz="4800" b="1" dirty="0">
                <a:solidFill>
                  <a:srgbClr val="00B050"/>
                </a:solidFill>
                <a:latin typeface="Arial" panose="020B0604020202020204" pitchFamily="34" charset="0"/>
                <a:cs typeface="Arial" panose="020B0604020202020204" pitchFamily="34" charset="0"/>
              </a:rPr>
              <a:t>TỪ THẾ KỈ II ĐẾN THẾ KỈ X</a:t>
            </a:r>
            <a:endParaRPr lang="en-US" sz="4800" b="1" dirty="0">
              <a:solidFill>
                <a:srgbClr val="00B050"/>
              </a:solidFill>
              <a:latin typeface="Arial" panose="020B0604020202020204" pitchFamily="34" charset="0"/>
              <a:cs typeface="Arial" panose="020B0604020202020204" pitchFamily="34" charset="0"/>
            </a:endParaRPr>
          </a:p>
          <a:p>
            <a:pPr algn="just">
              <a:defRPr/>
            </a:pPr>
            <a:endParaRPr lang="en-US" sz="2400" b="1" dirty="0">
              <a:ln w="0"/>
              <a:solidFill>
                <a:srgbClr val="00B050"/>
              </a:solidFill>
              <a:effectLst>
                <a:outerShdw blurRad="38100" dist="25400" dir="5400000" algn="ctr" rotWithShape="0">
                  <a:srgbClr val="6E747A">
                    <a:alpha val="43000"/>
                  </a:srgbClr>
                </a:outerShdw>
              </a:effectLst>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TextBox 8">
            <a:extLst>
              <a:ext uri="{FF2B5EF4-FFF2-40B4-BE49-F238E27FC236}">
                <a16:creationId xmlns:a16="http://schemas.microsoft.com/office/drawing/2014/main" id="{83EFB622-DB97-4C2C-AFD4-06D07E46FA3E}"/>
              </a:ext>
            </a:extLst>
          </p:cNvPr>
          <p:cNvSpPr txBox="1"/>
          <p:nvPr/>
        </p:nvSpPr>
        <p:spPr>
          <a:xfrm>
            <a:off x="382229" y="2788358"/>
            <a:ext cx="8608142" cy="954107"/>
          </a:xfrm>
          <a:prstGeom prst="rect">
            <a:avLst/>
          </a:prstGeom>
          <a:noFill/>
        </p:spPr>
        <p:txBody>
          <a:bodyPr wrap="square" rtlCol="0">
            <a:spAutoFit/>
          </a:bodyPr>
          <a:lstStyle/>
          <a:p>
            <a:pPr algn="just"/>
            <a:r>
              <a:rPr lang="nl-NL" sz="2800" b="1" dirty="0">
                <a:solidFill>
                  <a:srgbClr val="00B0F0"/>
                </a:solidFill>
                <a:latin typeface="Arial" panose="020B0604020202020204" pitchFamily="34" charset="0"/>
                <a:cs typeface="Arial" panose="020B0604020202020204" pitchFamily="34" charset="0"/>
              </a:rPr>
              <a:t>1. Qúa trình hình thành và bước đầu phát triển của Vương quốc Chăm-pa </a:t>
            </a:r>
            <a:endParaRPr lang="en-US" sz="2800" dirty="0">
              <a:solidFill>
                <a:srgbClr val="00B0F0"/>
              </a:solidFill>
              <a:latin typeface="Arial" panose="020B0604020202020204" pitchFamily="34" charset="0"/>
              <a:cs typeface="Arial" panose="020B0604020202020204" pitchFamily="34" charset="0"/>
            </a:endParaRPr>
          </a:p>
        </p:txBody>
      </p:sp>
      <p:sp>
        <p:nvSpPr>
          <p:cNvPr id="3" name="TextBox 2"/>
          <p:cNvSpPr txBox="1"/>
          <p:nvPr/>
        </p:nvSpPr>
        <p:spPr>
          <a:xfrm>
            <a:off x="345358" y="3949361"/>
            <a:ext cx="8184126" cy="523220"/>
          </a:xfrm>
          <a:prstGeom prst="rect">
            <a:avLst/>
          </a:prstGeom>
          <a:noFill/>
        </p:spPr>
        <p:txBody>
          <a:bodyPr wrap="square" rtlCol="0">
            <a:spAutoFit/>
          </a:bodyPr>
          <a:lstStyle/>
          <a:p>
            <a:pPr algn="just"/>
            <a:r>
              <a:rPr lang="en-US" sz="2800" b="1" dirty="0">
                <a:solidFill>
                  <a:srgbClr val="00B0F0"/>
                </a:solidFill>
                <a:latin typeface="Arial" panose="020B0604020202020204" pitchFamily="34" charset="0"/>
                <a:cs typeface="Arial" panose="020B0604020202020204" pitchFamily="34" charset="0"/>
              </a:rPr>
              <a:t>2. </a:t>
            </a:r>
            <a:r>
              <a:rPr lang="nl-NL" sz="2800" b="1" dirty="0">
                <a:solidFill>
                  <a:srgbClr val="00B0F0"/>
                </a:solidFill>
                <a:latin typeface="Arial" panose="020B0604020202020204" pitchFamily="34" charset="0"/>
                <a:cs typeface="Arial" panose="020B0604020202020204" pitchFamily="34" charset="0"/>
              </a:rPr>
              <a:t>Hoạt động kinh tế và tổ chức xã hội</a:t>
            </a:r>
            <a:endParaRPr lang="en-US" sz="2800" dirty="0">
              <a:solidFill>
                <a:srgbClr val="00B0F0"/>
              </a:solidFill>
              <a:latin typeface="Arial" panose="020B0604020202020204" pitchFamily="34" charset="0"/>
              <a:cs typeface="Arial" panose="020B0604020202020204" pitchFamily="34" charset="0"/>
            </a:endParaRPr>
          </a:p>
        </p:txBody>
      </p:sp>
      <p:sp>
        <p:nvSpPr>
          <p:cNvPr id="2" name="TextBox 8">
            <a:extLst>
              <a:ext uri="{FF2B5EF4-FFF2-40B4-BE49-F238E27FC236}">
                <a16:creationId xmlns:a16="http://schemas.microsoft.com/office/drawing/2014/main" id="{3703434C-6645-735F-8172-1B771973B859}"/>
              </a:ext>
            </a:extLst>
          </p:cNvPr>
          <p:cNvSpPr txBox="1"/>
          <p:nvPr/>
        </p:nvSpPr>
        <p:spPr>
          <a:xfrm>
            <a:off x="382229" y="4886372"/>
            <a:ext cx="8146026" cy="523220"/>
          </a:xfrm>
          <a:prstGeom prst="rect">
            <a:avLst/>
          </a:prstGeom>
          <a:noFill/>
        </p:spPr>
        <p:txBody>
          <a:bodyPr wrap="square" rtlCol="0">
            <a:spAutoFit/>
          </a:bodyPr>
          <a:lstStyle/>
          <a:p>
            <a:pPr algn="just"/>
            <a:r>
              <a:rPr lang="nl-NL" sz="2800" b="1" dirty="0">
                <a:solidFill>
                  <a:srgbClr val="00B0F0"/>
                </a:solidFill>
                <a:latin typeface="Arial" panose="020B0604020202020204" pitchFamily="34" charset="0"/>
                <a:cs typeface="Arial" panose="020B0604020202020204" pitchFamily="34" charset="0"/>
              </a:rPr>
              <a:t>3. Một số thành tựu văn hóa tiêu biểu </a:t>
            </a:r>
            <a:endParaRPr lang="en-US" sz="28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3029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
            <a:extLst>
              <a:ext uri="{FF2B5EF4-FFF2-40B4-BE49-F238E27FC236}">
                <a16:creationId xmlns:a16="http://schemas.microsoft.com/office/drawing/2014/main" id="{8851F942-819A-31C9-52ED-406592C51AF3}"/>
              </a:ext>
            </a:extLst>
          </p:cNvPr>
          <p:cNvSpPr txBox="1"/>
          <p:nvPr/>
        </p:nvSpPr>
        <p:spPr>
          <a:xfrm>
            <a:off x="381000" y="533400"/>
            <a:ext cx="8608142" cy="954107"/>
          </a:xfrm>
          <a:prstGeom prst="rect">
            <a:avLst/>
          </a:prstGeom>
          <a:noFill/>
        </p:spPr>
        <p:txBody>
          <a:bodyPr wrap="square" rtlCol="0">
            <a:spAutoFit/>
          </a:bodyPr>
          <a:lstStyle/>
          <a:p>
            <a:pPr algn="just"/>
            <a:r>
              <a:rPr lang="nl-NL" sz="2800" b="1" dirty="0">
                <a:solidFill>
                  <a:srgbClr val="00B0F0"/>
                </a:solidFill>
                <a:latin typeface="Arial" panose="020B0604020202020204" pitchFamily="34" charset="0"/>
                <a:cs typeface="Arial" panose="020B0604020202020204" pitchFamily="34" charset="0"/>
              </a:rPr>
              <a:t>1. Qúa trình hình thành và bước đầu phát triển của Vương quốc Chăm-pa </a:t>
            </a:r>
            <a:endParaRPr lang="en-US" sz="2800" dirty="0">
              <a:solidFill>
                <a:srgbClr val="00B0F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6925163"/>
      </p:ext>
    </p:extLst>
  </p:cSld>
  <p:clrMapOvr>
    <a:masterClrMapping/>
  </p:clrMapOvr>
  <p:transition spd="slow" advTm="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E2074A4-ED1B-C40E-1783-51D070EF3430}"/>
              </a:ext>
            </a:extLst>
          </p:cNvPr>
          <p:cNvPicPr>
            <a:picLocks noChangeAspect="1"/>
          </p:cNvPicPr>
          <p:nvPr/>
        </p:nvPicPr>
        <p:blipFill>
          <a:blip r:embed="rId3"/>
          <a:stretch>
            <a:fillRect/>
          </a:stretch>
        </p:blipFill>
        <p:spPr>
          <a:xfrm>
            <a:off x="533400" y="-7876"/>
            <a:ext cx="8077200" cy="6873751"/>
          </a:xfrm>
          <a:prstGeom prst="rect">
            <a:avLst/>
          </a:prstGeom>
        </p:spPr>
      </p:pic>
    </p:spTree>
    <p:extLst>
      <p:ext uri="{BB962C8B-B14F-4D97-AF65-F5344CB8AC3E}">
        <p14:creationId xmlns:p14="http://schemas.microsoft.com/office/powerpoint/2010/main" val="3708917113"/>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7.xml><?xml version="1.0" encoding="utf-8"?>
<a:theme xmlns:a="http://schemas.openxmlformats.org/drawingml/2006/main" name="3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1173</TotalTime>
  <Words>2535</Words>
  <Application>Microsoft Office PowerPoint</Application>
  <PresentationFormat>Trình chiếu Trên màn hình (4:3)</PresentationFormat>
  <Paragraphs>147</Paragraphs>
  <Slides>39</Slides>
  <Notes>19</Notes>
  <HiddenSlides>0</HiddenSlides>
  <MMClips>0</MMClips>
  <ScaleCrop>false</ScaleCrop>
  <HeadingPairs>
    <vt:vector size="6" baseType="variant">
      <vt:variant>
        <vt:lpstr>Phông được Dùng</vt:lpstr>
      </vt:variant>
      <vt:variant>
        <vt:i4>11</vt:i4>
      </vt:variant>
      <vt:variant>
        <vt:lpstr>Chủ đề</vt:lpstr>
      </vt:variant>
      <vt:variant>
        <vt:i4>7</vt:i4>
      </vt:variant>
      <vt:variant>
        <vt:lpstr>Tiêu đề Bản chiếu</vt:lpstr>
      </vt:variant>
      <vt:variant>
        <vt:i4>39</vt:i4>
      </vt:variant>
    </vt:vector>
  </HeadingPairs>
  <TitlesOfParts>
    <vt:vector size="57" baseType="lpstr">
      <vt:lpstr>Arial</vt:lpstr>
      <vt:lpstr>Calibri</vt:lpstr>
      <vt:lpstr>Calibri Light</vt:lpstr>
      <vt:lpstr>Godwit</vt:lpstr>
      <vt:lpstr>Google Sans</vt:lpstr>
      <vt:lpstr>Helvetica Neue</vt:lpstr>
      <vt:lpstr>MyriadPro-Cond</vt:lpstr>
      <vt:lpstr>Roboto</vt:lpstr>
      <vt:lpstr>Segoe UI Historic</vt:lpstr>
      <vt:lpstr>Tahoma</vt:lpstr>
      <vt:lpstr>Times New Roman</vt:lpstr>
      <vt:lpstr>4_Office Theme</vt:lpstr>
      <vt:lpstr>1_Default Design</vt:lpstr>
      <vt:lpstr>第一PPT，www.1ppt.com</vt:lpstr>
      <vt:lpstr>6_Office Theme</vt:lpstr>
      <vt:lpstr>24_Office Theme</vt:lpstr>
      <vt:lpstr>2_第一PPT，www.1ppt.com</vt:lpstr>
      <vt:lpstr>3_第一PPT，www.1ppt.com</vt:lpstr>
      <vt:lpstr>Bản trình bày PowerPoint</vt:lpstr>
      <vt:lpstr>Bản trình bày PowerPoint</vt:lpstr>
      <vt:lpstr>Bản trình bày PowerPoint</vt:lpstr>
      <vt:lpstr>Bản trình bày PowerPoint</vt:lpstr>
      <vt:lpstr>Bản trình bày PowerPoint</vt:lpstr>
      <vt:lpstr>Bài 19 VƯƠNG QUỐC CHĂM-PA TỪ THẾ KỈ II ĐẾN THẾ KỈ X </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Bia Võ Cạnh  (thế kỉ III – IV), Bảo tàng Lịch sử Quốc gia</vt:lpstr>
      <vt:lpstr>Bản trình bày PowerPoint</vt:lpstr>
      <vt:lpstr>Bản trình bày PowerPoint</vt:lpstr>
      <vt:lpstr>Bản trình bày PowerPoint</vt:lpstr>
      <vt:lpstr>Bản dập chữ Chăm cổ (bia Đông Yên Châu, Trà Kiệu, Quảng Nam, thế kỉ IV)</vt:lpstr>
      <vt:lpstr>Văn khắc trên đá tảng (bảo tàng Ninh Thuận)</vt:lpstr>
      <vt:lpstr>Toàn cảnh thánh địa Mỹ Sơn nhìn từ trên cao</vt:lpstr>
      <vt:lpstr>Thánh địa Mỹ Sơn (Quảng Nam), là nơi tổ chức cúng tế và khu lăng mộ, đã được UNESCO công nhận là Di sản văn hóa thế giới</vt:lpstr>
      <vt:lpstr>Tượng Phật Đồng Dương (tượng đồng, Quảng Nam, thế kỉ VIII-IX</vt:lpstr>
      <vt:lpstr>Tháp Sáng ở Phật viện Đồng Dương</vt:lpstr>
      <vt:lpstr>Đài thờ Trà Kiệu (Bảo tàng Điêu khắc Chăm Đà Nẵng)</vt:lpstr>
      <vt:lpstr>Hình trang trí trên Đài thờ Trà Kiệu (điêu khắc đá, Quảng Nam, thế kỉ IX – X)</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cp:lastModifiedBy>THANH DINH PHUONG</cp:lastModifiedBy>
  <cp:revision>25</cp:revision>
  <dcterms:created xsi:type="dcterms:W3CDTF">2021-04-18T07:45:22Z</dcterms:created>
  <dcterms:modified xsi:type="dcterms:W3CDTF">2024-04-03T03:32:44Z</dcterms:modified>
</cp:coreProperties>
</file>