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3" r:id="rId4"/>
    <p:sldId id="401" r:id="rId5"/>
    <p:sldId id="402" r:id="rId6"/>
    <p:sldId id="403" r:id="rId7"/>
    <p:sldId id="455" r:id="rId8"/>
    <p:sldId id="467" r:id="rId9"/>
    <p:sldId id="459" r:id="rId10"/>
    <p:sldId id="460" r:id="rId11"/>
    <p:sldId id="461" r:id="rId12"/>
    <p:sldId id="462" r:id="rId13"/>
    <p:sldId id="463" r:id="rId14"/>
    <p:sldId id="464" r:id="rId15"/>
    <p:sldId id="465" r:id="rId16"/>
    <p:sldId id="466" r:id="rId17"/>
    <p:sldId id="372" r:id="rId18"/>
    <p:sldId id="457" r:id="rId19"/>
    <p:sldId id="468" r:id="rId20"/>
    <p:sldId id="469" r:id="rId21"/>
    <p:sldId id="470" r:id="rId22"/>
    <p:sldId id="471" r:id="rId23"/>
    <p:sldId id="472" r:id="rId24"/>
    <p:sldId id="458" r:id="rId25"/>
    <p:sldId id="473" r:id="rId26"/>
    <p:sldId id="474" r:id="rId27"/>
    <p:sldId id="475" r:id="rId28"/>
    <p:sldId id="476" r:id="rId29"/>
    <p:sldId id="477" r:id="rId30"/>
    <p:sldId id="478" r:id="rId31"/>
    <p:sldId id="479" r:id="rId32"/>
    <p:sldId id="480" r:id="rId33"/>
    <p:sldId id="481" r:id="rId34"/>
    <p:sldId id="456" r:id="rId35"/>
    <p:sldId id="483" r:id="rId36"/>
    <p:sldId id="484" r:id="rId37"/>
    <p:sldId id="485" r:id="rId38"/>
    <p:sldId id="486" r:id="rId39"/>
    <p:sldId id="487" r:id="rId40"/>
    <p:sldId id="488" r:id="rId41"/>
    <p:sldId id="482" r:id="rId42"/>
    <p:sldId id="355" r:id="rId43"/>
    <p:sldId id="48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006600"/>
    <a:srgbClr val="33CC33"/>
    <a:srgbClr val="A3E2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9" d="100"/>
          <a:sy n="69" d="100"/>
        </p:scale>
        <p:origin x="696" y="66"/>
      </p:cViewPr>
      <p:guideLst>
        <p:guide orient="horz" pos="31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5116DFA-FFDE-4526-3762-68A22A4985EB}"/>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DD05D373-DD34-3D95-710E-120739DC3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1448BAC-D53A-B0CC-4DB6-2653313A92A8}"/>
              </a:ext>
            </a:extLst>
          </p:cNvPr>
          <p:cNvSpPr>
            <a:spLocks noGrp="1"/>
          </p:cNvSpPr>
          <p:nvPr>
            <p:ph type="dt" sz="half" idx="10"/>
          </p:nvPr>
        </p:nvSpPr>
        <p:spPr/>
        <p:txBody>
          <a:bodyPr/>
          <a:lstStyle/>
          <a:p>
            <a:fld id="{68627A13-6197-4E7A-BD39-3EA33CD67AF0}" type="datetimeFigureOut">
              <a:rPr lang="en-US" smtClean="0"/>
              <a:t>23/04/2024</a:t>
            </a:fld>
            <a:endParaRPr lang="en-US"/>
          </a:p>
        </p:txBody>
      </p:sp>
      <p:sp>
        <p:nvSpPr>
          <p:cNvPr id="5" name="Chỗ dành sẵn cho Chân trang 4">
            <a:extLst>
              <a:ext uri="{FF2B5EF4-FFF2-40B4-BE49-F238E27FC236}">
                <a16:creationId xmlns:a16="http://schemas.microsoft.com/office/drawing/2014/main" id="{F74B1B5A-7EBD-7247-4FF8-634D906F011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C601C02-3BD5-A933-A209-326792CC7ABE}"/>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2347436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EFABED-96B9-FF50-AA29-86460460FF61}"/>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1161206-04E9-2660-3094-2B315E869C90}"/>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A897064-F317-31CF-1D09-BF56FE2FDEEF}"/>
              </a:ext>
            </a:extLst>
          </p:cNvPr>
          <p:cNvSpPr>
            <a:spLocks noGrp="1"/>
          </p:cNvSpPr>
          <p:nvPr>
            <p:ph type="dt" sz="half" idx="10"/>
          </p:nvPr>
        </p:nvSpPr>
        <p:spPr/>
        <p:txBody>
          <a:bodyPr/>
          <a:lstStyle/>
          <a:p>
            <a:fld id="{68627A13-6197-4E7A-BD39-3EA33CD67AF0}" type="datetimeFigureOut">
              <a:rPr lang="en-US" smtClean="0"/>
              <a:t>23/04/2024</a:t>
            </a:fld>
            <a:endParaRPr lang="en-US"/>
          </a:p>
        </p:txBody>
      </p:sp>
      <p:sp>
        <p:nvSpPr>
          <p:cNvPr id="5" name="Chỗ dành sẵn cho Chân trang 4">
            <a:extLst>
              <a:ext uri="{FF2B5EF4-FFF2-40B4-BE49-F238E27FC236}">
                <a16:creationId xmlns:a16="http://schemas.microsoft.com/office/drawing/2014/main" id="{6B62BAA3-CB28-198E-3F24-827B5502F0E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371EA5B-9BAA-FA70-556A-EEA53F2FC4EF}"/>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640763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2BE8E6B-6F66-D26B-F88A-12FA8F38A9EC}"/>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357FED9-F059-3310-3C99-66CCDDDFDE2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EDA156A-5337-D49D-83A0-FD446F893E8C}"/>
              </a:ext>
            </a:extLst>
          </p:cNvPr>
          <p:cNvSpPr>
            <a:spLocks noGrp="1"/>
          </p:cNvSpPr>
          <p:nvPr>
            <p:ph type="dt" sz="half" idx="10"/>
          </p:nvPr>
        </p:nvSpPr>
        <p:spPr/>
        <p:txBody>
          <a:bodyPr/>
          <a:lstStyle/>
          <a:p>
            <a:fld id="{68627A13-6197-4E7A-BD39-3EA33CD67AF0}" type="datetimeFigureOut">
              <a:rPr lang="en-US" smtClean="0"/>
              <a:t>23/04/2024</a:t>
            </a:fld>
            <a:endParaRPr lang="en-US"/>
          </a:p>
        </p:txBody>
      </p:sp>
      <p:sp>
        <p:nvSpPr>
          <p:cNvPr id="5" name="Chỗ dành sẵn cho Chân trang 4">
            <a:extLst>
              <a:ext uri="{FF2B5EF4-FFF2-40B4-BE49-F238E27FC236}">
                <a16:creationId xmlns:a16="http://schemas.microsoft.com/office/drawing/2014/main" id="{9C98333F-CA60-07AC-DC8B-BB2F3262BD9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7819E90-5CB3-825D-63C1-9934E2378D12}"/>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1566664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00CA801-4C63-D085-CC8C-A411BD3969B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54BD8A0-F8ED-63C1-50D4-924497852A6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DE781D5-AF71-79C7-C77A-4EF45AAF1559}"/>
              </a:ext>
            </a:extLst>
          </p:cNvPr>
          <p:cNvSpPr>
            <a:spLocks noGrp="1"/>
          </p:cNvSpPr>
          <p:nvPr>
            <p:ph type="dt" sz="half" idx="10"/>
          </p:nvPr>
        </p:nvSpPr>
        <p:spPr/>
        <p:txBody>
          <a:bodyPr/>
          <a:lstStyle/>
          <a:p>
            <a:fld id="{68627A13-6197-4E7A-BD39-3EA33CD67AF0}" type="datetimeFigureOut">
              <a:rPr lang="en-US" smtClean="0"/>
              <a:t>23/04/2024</a:t>
            </a:fld>
            <a:endParaRPr lang="en-US"/>
          </a:p>
        </p:txBody>
      </p:sp>
      <p:sp>
        <p:nvSpPr>
          <p:cNvPr id="5" name="Chỗ dành sẵn cho Chân trang 4">
            <a:extLst>
              <a:ext uri="{FF2B5EF4-FFF2-40B4-BE49-F238E27FC236}">
                <a16:creationId xmlns:a16="http://schemas.microsoft.com/office/drawing/2014/main" id="{FCCAFA3A-049E-E616-9DC8-CD4DA09B7B6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1013392-5975-616D-1FD5-2D53E16A625A}"/>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1914191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D64C1B1-1247-DA17-D694-E06E6CBC12A0}"/>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6D2A3CA-41DB-B144-F568-CBD2D890E7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AC5762C-1E47-3CC4-02A6-AA077E5207D0}"/>
              </a:ext>
            </a:extLst>
          </p:cNvPr>
          <p:cNvSpPr>
            <a:spLocks noGrp="1"/>
          </p:cNvSpPr>
          <p:nvPr>
            <p:ph type="dt" sz="half" idx="10"/>
          </p:nvPr>
        </p:nvSpPr>
        <p:spPr/>
        <p:txBody>
          <a:bodyPr/>
          <a:lstStyle/>
          <a:p>
            <a:fld id="{68627A13-6197-4E7A-BD39-3EA33CD67AF0}" type="datetimeFigureOut">
              <a:rPr lang="en-US" smtClean="0"/>
              <a:t>23/04/2024</a:t>
            </a:fld>
            <a:endParaRPr lang="en-US"/>
          </a:p>
        </p:txBody>
      </p:sp>
      <p:sp>
        <p:nvSpPr>
          <p:cNvPr id="5" name="Chỗ dành sẵn cho Chân trang 4">
            <a:extLst>
              <a:ext uri="{FF2B5EF4-FFF2-40B4-BE49-F238E27FC236}">
                <a16:creationId xmlns:a16="http://schemas.microsoft.com/office/drawing/2014/main" id="{5BBD55D3-947C-99EC-A604-29C3BEDDFAF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99020046-2AA2-B122-0948-2DFE378616EA}"/>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3588967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62F7FBF-E8F1-129A-AC61-F4823DFAAAF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E7862B9-BF32-34FD-BA80-B2C381EFC69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8BA2DE8-50DF-219D-EE20-21A0FCF35AF5}"/>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803D6C08-0EB3-DEA7-57D8-6D7A3EB4849E}"/>
              </a:ext>
            </a:extLst>
          </p:cNvPr>
          <p:cNvSpPr>
            <a:spLocks noGrp="1"/>
          </p:cNvSpPr>
          <p:nvPr>
            <p:ph type="dt" sz="half" idx="10"/>
          </p:nvPr>
        </p:nvSpPr>
        <p:spPr/>
        <p:txBody>
          <a:bodyPr/>
          <a:lstStyle/>
          <a:p>
            <a:fld id="{68627A13-6197-4E7A-BD39-3EA33CD67AF0}" type="datetimeFigureOut">
              <a:rPr lang="en-US" smtClean="0"/>
              <a:t>23/04/2024</a:t>
            </a:fld>
            <a:endParaRPr lang="en-US"/>
          </a:p>
        </p:txBody>
      </p:sp>
      <p:sp>
        <p:nvSpPr>
          <p:cNvPr id="6" name="Chỗ dành sẵn cho Chân trang 5">
            <a:extLst>
              <a:ext uri="{FF2B5EF4-FFF2-40B4-BE49-F238E27FC236}">
                <a16:creationId xmlns:a16="http://schemas.microsoft.com/office/drawing/2014/main" id="{B6FC4802-F976-5FA8-4909-768BDDCBE3C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75F9B7A3-3431-D862-929F-1415ABD7C3F8}"/>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2985743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016D9C-73EA-CF3A-9A04-ED617EF8289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9E9740A-6FAF-1CF0-3E1D-2652DB3E10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A2499B0-333A-C49F-5112-822430BD5313}"/>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795D647D-E6E7-4502-292B-457AF05F5B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4B141DE-7C09-2BBA-F145-62D5F56F870F}"/>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DD05A437-182D-6481-1E30-3C9350923040}"/>
              </a:ext>
            </a:extLst>
          </p:cNvPr>
          <p:cNvSpPr>
            <a:spLocks noGrp="1"/>
          </p:cNvSpPr>
          <p:nvPr>
            <p:ph type="dt" sz="half" idx="10"/>
          </p:nvPr>
        </p:nvSpPr>
        <p:spPr/>
        <p:txBody>
          <a:bodyPr/>
          <a:lstStyle/>
          <a:p>
            <a:fld id="{68627A13-6197-4E7A-BD39-3EA33CD67AF0}" type="datetimeFigureOut">
              <a:rPr lang="en-US" smtClean="0"/>
              <a:t>23/04/2024</a:t>
            </a:fld>
            <a:endParaRPr lang="en-US"/>
          </a:p>
        </p:txBody>
      </p:sp>
      <p:sp>
        <p:nvSpPr>
          <p:cNvPr id="8" name="Chỗ dành sẵn cho Chân trang 7">
            <a:extLst>
              <a:ext uri="{FF2B5EF4-FFF2-40B4-BE49-F238E27FC236}">
                <a16:creationId xmlns:a16="http://schemas.microsoft.com/office/drawing/2014/main" id="{554E06CC-C5A2-04B6-37A1-68F9C96C0B16}"/>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0AA15B7B-9C1C-8377-64CC-8FE652169DE7}"/>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1112533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7485D6-7BEE-BC0A-BA01-92FF4D8CF6A5}"/>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7D5FE8C-FF4B-ECE7-9145-153C7CF54A05}"/>
              </a:ext>
            </a:extLst>
          </p:cNvPr>
          <p:cNvSpPr>
            <a:spLocks noGrp="1"/>
          </p:cNvSpPr>
          <p:nvPr>
            <p:ph type="dt" sz="half" idx="10"/>
          </p:nvPr>
        </p:nvSpPr>
        <p:spPr/>
        <p:txBody>
          <a:bodyPr/>
          <a:lstStyle/>
          <a:p>
            <a:fld id="{68627A13-6197-4E7A-BD39-3EA33CD67AF0}" type="datetimeFigureOut">
              <a:rPr lang="en-US" smtClean="0"/>
              <a:t>23/04/2024</a:t>
            </a:fld>
            <a:endParaRPr lang="en-US"/>
          </a:p>
        </p:txBody>
      </p:sp>
      <p:sp>
        <p:nvSpPr>
          <p:cNvPr id="4" name="Chỗ dành sẵn cho Chân trang 3">
            <a:extLst>
              <a:ext uri="{FF2B5EF4-FFF2-40B4-BE49-F238E27FC236}">
                <a16:creationId xmlns:a16="http://schemas.microsoft.com/office/drawing/2014/main" id="{23470003-7290-2DDC-074A-75118326ADC8}"/>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A1AFFA43-DF90-6697-FC66-0B29D837FF8F}"/>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750828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DD759A40-3BDC-96A5-874D-7F5B12891BBD}"/>
              </a:ext>
            </a:extLst>
          </p:cNvPr>
          <p:cNvSpPr>
            <a:spLocks noGrp="1"/>
          </p:cNvSpPr>
          <p:nvPr>
            <p:ph type="dt" sz="half" idx="10"/>
          </p:nvPr>
        </p:nvSpPr>
        <p:spPr/>
        <p:txBody>
          <a:bodyPr/>
          <a:lstStyle/>
          <a:p>
            <a:fld id="{68627A13-6197-4E7A-BD39-3EA33CD67AF0}" type="datetimeFigureOut">
              <a:rPr lang="en-US" smtClean="0"/>
              <a:t>23/04/2024</a:t>
            </a:fld>
            <a:endParaRPr lang="en-US"/>
          </a:p>
        </p:txBody>
      </p:sp>
      <p:sp>
        <p:nvSpPr>
          <p:cNvPr id="3" name="Chỗ dành sẵn cho Chân trang 2">
            <a:extLst>
              <a:ext uri="{FF2B5EF4-FFF2-40B4-BE49-F238E27FC236}">
                <a16:creationId xmlns:a16="http://schemas.microsoft.com/office/drawing/2014/main" id="{0363AE80-389C-1F8C-88CB-2A2F0EF46925}"/>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8CC1C4B1-C9A8-139B-24F8-36AD06E51647}"/>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2677257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F2FFF14-2D0A-2E92-9371-FA7904902CD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271FA28-CDC9-49BC-757F-3BF6BC0F0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577C75F1-ED80-6DF9-55E4-04A73D6F5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A36411E-AEA1-9064-3D53-2C5E62FCDFCB}"/>
              </a:ext>
            </a:extLst>
          </p:cNvPr>
          <p:cNvSpPr>
            <a:spLocks noGrp="1"/>
          </p:cNvSpPr>
          <p:nvPr>
            <p:ph type="dt" sz="half" idx="10"/>
          </p:nvPr>
        </p:nvSpPr>
        <p:spPr/>
        <p:txBody>
          <a:bodyPr/>
          <a:lstStyle/>
          <a:p>
            <a:fld id="{68627A13-6197-4E7A-BD39-3EA33CD67AF0}" type="datetimeFigureOut">
              <a:rPr lang="en-US" smtClean="0"/>
              <a:t>23/04/2024</a:t>
            </a:fld>
            <a:endParaRPr lang="en-US"/>
          </a:p>
        </p:txBody>
      </p:sp>
      <p:sp>
        <p:nvSpPr>
          <p:cNvPr id="6" name="Chỗ dành sẵn cho Chân trang 5">
            <a:extLst>
              <a:ext uri="{FF2B5EF4-FFF2-40B4-BE49-F238E27FC236}">
                <a16:creationId xmlns:a16="http://schemas.microsoft.com/office/drawing/2014/main" id="{99731FDA-B6D8-190A-070D-69A28F23C17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1ABDD0C2-23E8-10CE-255B-82DFAE973B9C}"/>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3407825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8233FDC-BFE5-B071-903A-87DEB279B2B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26F7D8C9-47EA-637E-26BF-9684A56739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B1B12359-6A40-B44C-7590-D049EDF65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0E25FD2-B77D-4C49-85C0-082EF7916832}"/>
              </a:ext>
            </a:extLst>
          </p:cNvPr>
          <p:cNvSpPr>
            <a:spLocks noGrp="1"/>
          </p:cNvSpPr>
          <p:nvPr>
            <p:ph type="dt" sz="half" idx="10"/>
          </p:nvPr>
        </p:nvSpPr>
        <p:spPr/>
        <p:txBody>
          <a:bodyPr/>
          <a:lstStyle/>
          <a:p>
            <a:fld id="{68627A13-6197-4E7A-BD39-3EA33CD67AF0}" type="datetimeFigureOut">
              <a:rPr lang="en-US" smtClean="0"/>
              <a:t>23/04/2024</a:t>
            </a:fld>
            <a:endParaRPr lang="en-US"/>
          </a:p>
        </p:txBody>
      </p:sp>
      <p:sp>
        <p:nvSpPr>
          <p:cNvPr id="6" name="Chỗ dành sẵn cho Chân trang 5">
            <a:extLst>
              <a:ext uri="{FF2B5EF4-FFF2-40B4-BE49-F238E27FC236}">
                <a16:creationId xmlns:a16="http://schemas.microsoft.com/office/drawing/2014/main" id="{AAA295A8-91EF-F5A6-C68C-7D672EFCE03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964DEBA-E97F-C1CF-114F-6BD04E6BDF80}"/>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815082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07442F81-FD40-C235-60FA-20B119609F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B1A1D8E-49AA-49FA-7854-719CA3CF9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A28CE8D-F9D3-825F-D054-50EE7186B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27A13-6197-4E7A-BD39-3EA33CD67AF0}" type="datetimeFigureOut">
              <a:rPr lang="en-US" smtClean="0"/>
              <a:t>23/04/2024</a:t>
            </a:fld>
            <a:endParaRPr lang="en-US"/>
          </a:p>
        </p:txBody>
      </p:sp>
      <p:sp>
        <p:nvSpPr>
          <p:cNvPr id="5" name="Chỗ dành sẵn cho Chân trang 4">
            <a:extLst>
              <a:ext uri="{FF2B5EF4-FFF2-40B4-BE49-F238E27FC236}">
                <a16:creationId xmlns:a16="http://schemas.microsoft.com/office/drawing/2014/main" id="{E8746FB0-AC42-9FDC-5F57-6690CB1AB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5C2829B6-7F07-D67E-D18E-05163EB73C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E5C66-6258-47A4-8A22-8396F35BBAA2}" type="slidenum">
              <a:rPr lang="en-US" smtClean="0"/>
              <a:t>‹#›</a:t>
            </a:fld>
            <a:endParaRPr lang="en-US"/>
          </a:p>
        </p:txBody>
      </p:sp>
    </p:spTree>
    <p:extLst>
      <p:ext uri="{BB962C8B-B14F-4D97-AF65-F5344CB8AC3E}">
        <p14:creationId xmlns:p14="http://schemas.microsoft.com/office/powerpoint/2010/main" val="299461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vietjack.me/viet-bai-van-bieu-cam-ve-hinh-anh-nhan-vat-di-bay-trong-bai-tan-van-ng-57823.html"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lassroom Posters - Templates, Prints, Free Downloads | Powerpoint  background templates, Powerpoint background free, Cute powerpoint templates">
            <a:extLst>
              <a:ext uri="{FF2B5EF4-FFF2-40B4-BE49-F238E27FC236}">
                <a16:creationId xmlns:a16="http://schemas.microsoft.com/office/drawing/2014/main" id="{A38B6201-BF13-310F-E5E5-04CFAADBC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98B554CF-481C-9941-FF14-19F84877A71B}"/>
              </a:ext>
            </a:extLst>
          </p:cNvPr>
          <p:cNvSpPr txBox="1"/>
          <p:nvPr/>
        </p:nvSpPr>
        <p:spPr>
          <a:xfrm>
            <a:off x="811306" y="2329254"/>
            <a:ext cx="10367682" cy="2374753"/>
          </a:xfrm>
          <a:prstGeom prst="rect">
            <a:avLst/>
          </a:prstGeom>
          <a:noFill/>
        </p:spPr>
        <p:txBody>
          <a:bodyPr wrap="square">
            <a:spAutoFit/>
          </a:bodyPr>
          <a:lstStyle/>
          <a:p>
            <a:pPr indent="457200" algn="ctr">
              <a:lnSpc>
                <a:spcPct val="107000"/>
              </a:lnSpc>
            </a:pPr>
            <a:r>
              <a:rPr lang="en-US" sz="4000" b="1">
                <a:solidFill>
                  <a:srgbClr val="FF0000"/>
                </a:solidFill>
                <a:latin typeface="Broadway" panose="04040905080B02020502" pitchFamily="82" charset="0"/>
                <a:cs typeface="Times New Roman" panose="02020603050405020304" pitchFamily="18" charset="0"/>
              </a:rPr>
              <a:t>TIẾT 121,122,123</a:t>
            </a:r>
          </a:p>
          <a:p>
            <a:pPr indent="457200" algn="ctr">
              <a:lnSpc>
                <a:spcPct val="107000"/>
              </a:lnSpc>
            </a:pPr>
            <a:r>
              <a:rPr lang="en-US" sz="4000" b="1">
                <a:solidFill>
                  <a:srgbClr val="FF0000"/>
                </a:solidFill>
                <a:latin typeface="Broadway" panose="04040905080B02020502" pitchFamily="82" charset="0"/>
                <a:cs typeface="Times New Roman" panose="02020603050405020304" pitchFamily="18" charset="0"/>
              </a:rPr>
              <a:t>Viết </a:t>
            </a:r>
            <a:r>
              <a:rPr lang="en-US" sz="4000" b="1" dirty="0" err="1">
                <a:solidFill>
                  <a:srgbClr val="FF0000"/>
                </a:solidFill>
                <a:latin typeface="Broadway" panose="04040905080B02020502" pitchFamily="82" charset="0"/>
                <a:cs typeface="Times New Roman" panose="02020603050405020304" pitchFamily="18" charset="0"/>
              </a:rPr>
              <a:t>bài</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văn</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biểu</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cảm</a:t>
            </a:r>
            <a:r>
              <a:rPr lang="en-US" sz="4000" b="1" dirty="0">
                <a:solidFill>
                  <a:srgbClr val="FF0000"/>
                </a:solidFill>
                <a:latin typeface="Broadway" panose="04040905080B02020502" pitchFamily="82" charset="0"/>
                <a:cs typeface="Times New Roman" panose="02020603050405020304" pitchFamily="18" charset="0"/>
              </a:rPr>
              <a:t> </a:t>
            </a:r>
          </a:p>
          <a:p>
            <a:pPr indent="457200" algn="ctr">
              <a:lnSpc>
                <a:spcPct val="107000"/>
              </a:lnSpc>
            </a:pPr>
            <a:r>
              <a:rPr lang="en-US" sz="4000" b="1" dirty="0" err="1">
                <a:solidFill>
                  <a:srgbClr val="FF0000"/>
                </a:solidFill>
                <a:latin typeface="Broadway" panose="04040905080B02020502" pitchFamily="82" charset="0"/>
                <a:cs typeface="Times New Roman" panose="02020603050405020304" pitchFamily="18" charset="0"/>
              </a:rPr>
              <a:t>về</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một</a:t>
            </a:r>
            <a:r>
              <a:rPr lang="en-US" sz="4000" b="1" dirty="0">
                <a:solidFill>
                  <a:srgbClr val="FF0000"/>
                </a:solidFill>
                <a:latin typeface="Broadway" panose="04040905080B02020502" pitchFamily="82" charset="0"/>
                <a:cs typeface="Times New Roman" panose="02020603050405020304" pitchFamily="18" charset="0"/>
              </a:rPr>
              <a:t> con </a:t>
            </a:r>
            <a:r>
              <a:rPr lang="en-US" sz="4000" b="1" dirty="0" err="1">
                <a:solidFill>
                  <a:srgbClr val="FF0000"/>
                </a:solidFill>
                <a:latin typeface="Broadway" panose="04040905080B02020502" pitchFamily="82" charset="0"/>
                <a:cs typeface="Times New Roman" panose="02020603050405020304" pitchFamily="18" charset="0"/>
              </a:rPr>
              <a:t>người</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hoặc</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một</a:t>
            </a:r>
            <a:r>
              <a:rPr lang="en-US" sz="4000" b="1" dirty="0">
                <a:solidFill>
                  <a:srgbClr val="FF0000"/>
                </a:solidFill>
                <a:latin typeface="Broadway" panose="04040905080B02020502" pitchFamily="82" charset="0"/>
                <a:cs typeface="Times New Roman" panose="02020603050405020304" pitchFamily="18" charset="0"/>
              </a:rPr>
              <a:t> </a:t>
            </a:r>
            <a:r>
              <a:rPr lang="en-US" sz="4000" b="1" err="1">
                <a:solidFill>
                  <a:srgbClr val="FF0000"/>
                </a:solidFill>
                <a:latin typeface="Broadway" panose="04040905080B02020502" pitchFamily="82" charset="0"/>
                <a:cs typeface="Times New Roman" panose="02020603050405020304" pitchFamily="18" charset="0"/>
              </a:rPr>
              <a:t>sự</a:t>
            </a:r>
            <a:r>
              <a:rPr lang="en-US" sz="4000" b="1">
                <a:solidFill>
                  <a:srgbClr val="FF0000"/>
                </a:solidFill>
                <a:latin typeface="Broadway" panose="04040905080B02020502" pitchFamily="82" charset="0"/>
                <a:cs typeface="Times New Roman" panose="02020603050405020304" pitchFamily="18" charset="0"/>
              </a:rPr>
              <a:t> việc</a:t>
            </a:r>
          </a:p>
          <a:p>
            <a:pPr indent="457200" algn="ctr">
              <a:lnSpc>
                <a:spcPct val="107000"/>
              </a:lnSpc>
            </a:pPr>
            <a:r>
              <a:rPr lang="en-US" sz="2000" b="1" i="1">
                <a:solidFill>
                  <a:srgbClr val="0070C0"/>
                </a:solidFill>
                <a:effectLst/>
                <a:latin typeface="Broadway" panose="04040905080B02020502" pitchFamily="82" charset="0"/>
                <a:ea typeface="Calibri" panose="020F0502020204030204" pitchFamily="34" charset="0"/>
                <a:cs typeface="Times New Roman" panose="02020603050405020304" pitchFamily="18" charset="0"/>
              </a:rPr>
              <a:t>GV: NGUYỄN THỊ LAN PHƯƠNG</a:t>
            </a:r>
            <a:endParaRPr lang="en-US" sz="2000" i="1" dirty="0">
              <a:solidFill>
                <a:srgbClr val="0070C0"/>
              </a:solidFill>
              <a:effectLst/>
              <a:latin typeface="Broadway" panose="04040905080B020205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1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506365" y="2032613"/>
            <a:ext cx="7131449" cy="606407"/>
          </a:xfrm>
          <a:prstGeom prst="roundRect">
            <a:avLst/>
          </a:prstGeom>
          <a:noFill/>
          <a:ln w="38100">
            <a:solidFill>
              <a:srgbClr val="00FF00"/>
            </a:solidFill>
          </a:ln>
        </p:spPr>
        <p:txBody>
          <a:bodyPr wrap="square">
            <a:spAutoFit/>
          </a:bodyPr>
          <a:lstStyle/>
          <a:p>
            <a:pP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98501"/>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506365" y="2978811"/>
            <a:ext cx="10119578" cy="1702878"/>
          </a:xfrm>
          <a:prstGeom prst="roundRect">
            <a:avLst/>
          </a:prstGeom>
          <a:noFill/>
          <a:ln w="38100">
            <a:solidFill>
              <a:srgbClr val="00FF00"/>
            </a:solidFill>
          </a:ln>
        </p:spPr>
        <p:txBody>
          <a:bodyPr wrap="square">
            <a:spAutoFit/>
          </a:bodyPr>
          <a:lstStyle/>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1571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487424" y="1727590"/>
            <a:ext cx="10266535" cy="1154642"/>
          </a:xfrm>
          <a:prstGeom prst="roundRect">
            <a:avLst/>
          </a:prstGeom>
          <a:noFill/>
          <a:ln w="38100">
            <a:solidFill>
              <a:srgbClr val="00FF00"/>
            </a:solidFill>
          </a:ln>
        </p:spPr>
        <p:txBody>
          <a:bodyPr wrap="square">
            <a:spAutoFit/>
          </a:bodyPr>
          <a:lstStyle/>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487424" y="3429000"/>
            <a:ext cx="10119578" cy="2034660"/>
          </a:xfrm>
          <a:prstGeom prst="rect">
            <a:avLst/>
          </a:prstGeom>
          <a:noFill/>
          <a:ln w="38100">
            <a:noFill/>
          </a:ln>
        </p:spPr>
        <p:txBody>
          <a:bodyPr wrap="square">
            <a:spAutoFit/>
          </a:bodyPr>
          <a:lstStyle/>
          <a:p>
            <a:pPr algn="just">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tướng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Võ</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Nguyên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chính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trịgia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rPr>
              <a:t> Nam- </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tướng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Tổng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lệnh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rPr>
              <a:t> Nam,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luôn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733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487424" y="1727590"/>
            <a:ext cx="10266535" cy="1154642"/>
          </a:xfrm>
          <a:prstGeom prst="roundRect">
            <a:avLst/>
          </a:prstGeom>
          <a:noFill/>
          <a:ln w="38100">
            <a:solidFill>
              <a:srgbClr val="00FF00"/>
            </a:solidFill>
          </a:ln>
        </p:spPr>
        <p:txBody>
          <a:bodyPr wrap="square">
            <a:spAutoFit/>
          </a:bodyPr>
          <a:lstStyle/>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560902" y="4609822"/>
            <a:ext cx="10119578" cy="1384995"/>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Câu văn thể hiện cảm xúc của người viết đối với sự việc là: </a:t>
            </a:r>
            <a:r>
              <a:rPr lang="vi-VN"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Tuy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mỗi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rPr>
              <a:t> Nam,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mãi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4D18B298-C752-B37E-7042-7424F78C9421}"/>
              </a:ext>
            </a:extLst>
          </p:cNvPr>
          <p:cNvSpPr txBox="1"/>
          <p:nvPr/>
        </p:nvSpPr>
        <p:spPr>
          <a:xfrm>
            <a:off x="1560902" y="3203662"/>
            <a:ext cx="10119578" cy="1384995"/>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Câu giới thiệu về sự việc là: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dạy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dỗ</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Chủ</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tịnh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Chí</a:t>
            </a:r>
            <a:r>
              <a:rPr lang="en-US" sz="2800" i="1" dirty="0">
                <a:solidFill>
                  <a:srgbClr val="000000"/>
                </a:solidFill>
                <a:effectLst/>
                <a:latin typeface="Times New Roman" panose="02020603050405020304" pitchFamily="18" charset="0"/>
                <a:ea typeface="Times New Roman" panose="02020603050405020304" pitchFamily="18" charset="0"/>
              </a:rPr>
              <a:t> Minh,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hùng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hi </a:t>
            </a:r>
            <a:r>
              <a:rPr lang="en-US" sz="2800" i="1" dirty="0" err="1">
                <a:solidFill>
                  <a:srgbClr val="000000"/>
                </a:solidFill>
                <a:effectLst/>
                <a:latin typeface="Times New Roman" panose="02020603050405020304" pitchFamily="18" charset="0"/>
                <a:ea typeface="Times New Roman" panose="02020603050405020304" pitchFamily="18" charset="0"/>
              </a:rPr>
              <a:t>sinh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bảo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vệ</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tổ</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quốc</a:t>
            </a:r>
            <a:r>
              <a:rPr lang="en-US" sz="2800" i="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9854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487425" y="1727590"/>
            <a:ext cx="3149890" cy="577818"/>
          </a:xfrm>
          <a:prstGeom prst="roundRect">
            <a:avLst/>
          </a:prstGeom>
          <a:noFill/>
          <a:ln w="38100">
            <a:solidFill>
              <a:srgbClr val="00FF00"/>
            </a:solidFill>
          </a:ln>
        </p:spPr>
        <p:txBody>
          <a:bodyPr wrap="square">
            <a:spAutoFit/>
          </a:bodyPr>
          <a:lstStyle/>
          <a:p>
            <a:pPr marR="0" lvl="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8A193B9D-684D-E65C-F609-CB0965B96F8B}"/>
              </a:ext>
            </a:extLst>
          </p:cNvPr>
          <p:cNvSpPr txBox="1"/>
          <p:nvPr/>
        </p:nvSpPr>
        <p:spPr>
          <a:xfrm>
            <a:off x="1792061" y="7340916"/>
            <a:ext cx="6098720" cy="5078313"/>
          </a:xfrm>
          <a:prstGeom prst="rect">
            <a:avLst/>
          </a:prstGeom>
          <a:noFill/>
        </p:spPr>
        <p:txBody>
          <a:bodyPr wrap="square">
            <a:spAutoFit/>
          </a:bodyPr>
          <a:lstStyle/>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rõ</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ấy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viết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dụng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yếu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tố</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hỗ</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trợ</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Kết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hợp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yếu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tố</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tự</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Kể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tóm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tắt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lao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Võ</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vòng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mươi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đánh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đánh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đế</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quốc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Mỹ</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Kể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tiễn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biệt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mẹ</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Quảng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Bình</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Dẫn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nói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văn</a:t>
            </a:r>
            <a:r>
              <a:rPr lang="en-US" sz="1800" dirty="0">
                <a:solidFill>
                  <a:srgbClr val="000000"/>
                </a:solidFill>
                <a:effectLst/>
                <a:latin typeface="Times New Roman" panose="02020603050405020304" pitchFamily="18" charset="0"/>
                <a:ea typeface="Times New Roman" panose="02020603050405020304" pitchFamily="18" charset="0"/>
              </a:rPr>
              <a:t> Xu-</a:t>
            </a:r>
            <a:r>
              <a:rPr lang="en-US" sz="1800" dirty="0" err="1">
                <a:solidFill>
                  <a:srgbClr val="000000"/>
                </a:solidFill>
                <a:effectLst/>
                <a:latin typeface="Times New Roman" panose="02020603050405020304" pitchFamily="18" charset="0"/>
                <a:ea typeface="Times New Roman" panose="02020603050405020304" pitchFamily="18" charset="0"/>
              </a:rPr>
              <a:t>khôm</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dirty="0" err="1">
                <a:solidFill>
                  <a:srgbClr val="000000"/>
                </a:solidFill>
                <a:effectLst/>
                <a:latin typeface="Times New Roman" panose="02020603050405020304" pitchFamily="18" charset="0"/>
                <a:ea typeface="Times New Roman" panose="02020603050405020304" pitchFamily="18" charset="0"/>
              </a:rPr>
              <a:t>lin-xki</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Kể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hi </a:t>
            </a:r>
            <a:r>
              <a:rPr lang="en-US" sz="1800" dirty="0" err="1">
                <a:solidFill>
                  <a:srgbClr val="000000"/>
                </a:solidFill>
                <a:effectLst/>
                <a:latin typeface="Times New Roman" panose="02020603050405020304" pitchFamily="18" charset="0"/>
                <a:ea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lớn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lao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Dẫn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nói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kế</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họach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chiến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lớn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Dẫn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nhận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đánh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giá</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áo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nước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ngoài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Đa-ni-en</a:t>
            </a:r>
            <a:r>
              <a:rPr lang="en-US" sz="1800" dirty="0">
                <a:solidFill>
                  <a:srgbClr val="000000"/>
                </a:solidFill>
                <a:effectLst/>
                <a:latin typeface="Times New Roman" panose="02020603050405020304" pitchFamily="18" charset="0"/>
                <a:ea typeface="Times New Roman" panose="02020603050405020304" pitchFamily="18" charset="0"/>
              </a:rPr>
              <a:t> Ru- xen, </a:t>
            </a:r>
            <a:r>
              <a:rPr lang="en-US" sz="1800" dirty="0" err="1">
                <a:solidFill>
                  <a:srgbClr val="000000"/>
                </a:solidFill>
                <a:effectLst/>
                <a:latin typeface="Times New Roman" panose="02020603050405020304" pitchFamily="18" charset="0"/>
                <a:ea typeface="Times New Roman" panose="02020603050405020304" pitchFamily="18" charset="0"/>
              </a:rPr>
              <a:t>góc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nhìn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dư</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Mỹ</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Kết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hợp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yếu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tố</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miêu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điều</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nhỏ</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nhoi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mắt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cứ</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tuôn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rơi</a:t>
            </a:r>
            <a:r>
              <a:rPr lang="en-US" sz="1800" i="1" dirty="0">
                <a:solidFill>
                  <a:srgbClr val="000000"/>
                </a:solidFill>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r>
              <a:rPr lang="vi-VN" sz="1800" dirty="0">
                <a:effectLst/>
                <a:latin typeface="Times New Roman" panose="02020603050405020304" pitchFamily="18" charset="0"/>
                <a:ea typeface="Times New Roman" panose="02020603050405020304" pitchFamily="18" charset="0"/>
              </a:rPr>
              <a:t>Ở 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rút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nhớ</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438439" y="2424817"/>
            <a:ext cx="10119578" cy="4103046"/>
          </a:xfrm>
          <a:prstGeom prst="rect">
            <a:avLst/>
          </a:prstGeom>
          <a:noFill/>
          <a:ln w="38100">
            <a:noFill/>
          </a:ln>
        </p:spPr>
        <p:txBody>
          <a:bodyPr wrap="square">
            <a:spAutoFit/>
          </a:bodyPr>
          <a:lstStyle/>
          <a:p>
            <a:pPr marR="0" lvl="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22860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Dẫu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tướng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Võ</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Nguyên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niềm</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xót</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đau</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vô</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mỗi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rPr>
              <a:t> Nam. </a:t>
            </a:r>
            <a:r>
              <a:rPr lang="en-US" sz="2800" b="1" i="1" dirty="0" err="1">
                <a:solidFill>
                  <a:srgbClr val="000000"/>
                </a:solidFill>
                <a:effectLst/>
                <a:latin typeface="Times New Roman" panose="02020603050405020304" pitchFamily="18" charset="0"/>
                <a:ea typeface="Times New Roman" panose="02020603050405020304" pitchFamily="18" charset="0"/>
              </a:rPr>
              <a:t>Tôi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cũng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rất</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xúc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động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tấm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rPr>
              <a:t> Nam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bè</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22860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tướng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Võ</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Nguyên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cùng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mãi</a:t>
            </a:r>
            <a:r>
              <a:rPr lang="en-US" sz="2800" b="1" i="1" dirty="0">
                <a:solidFill>
                  <a:srgbClr val="000000"/>
                </a:solidFill>
                <a:effectLst/>
                <a:latin typeface="Times New Roman" panose="02020603050405020304" pitchFamily="18" charset="0"/>
                <a:ea typeface="Times New Roman" panose="02020603050405020304" pitchFamily="18" charset="0"/>
              </a:rPr>
              <a:t> in </a:t>
            </a:r>
            <a:r>
              <a:rPr lang="en-US" sz="2800" b="1" i="1" dirty="0" err="1">
                <a:solidFill>
                  <a:srgbClr val="000000"/>
                </a:solidFill>
                <a:effectLst/>
                <a:latin typeface="Times New Roman" panose="02020603050405020304" pitchFamily="18" charset="0"/>
                <a:ea typeface="Times New Roman" panose="02020603050405020304" pitchFamily="18" charset="0"/>
              </a:rPr>
              <a:t>dấu</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trong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trái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tim</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mọi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ngườ</a:t>
            </a:r>
            <a:r>
              <a:rPr lang="en-US" sz="2800" i="1" dirty="0" err="1">
                <a:solidFill>
                  <a:srgbClr val="000000"/>
                </a:solidFill>
                <a:effectLst/>
                <a:latin typeface="Times New Roman" panose="02020603050405020304" pitchFamily="18" charset="0"/>
                <a:ea typeface="Times New Roman" panose="02020603050405020304" pitchFamily="18" charset="0"/>
              </a:rPr>
              <a:t>i</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b="1" i="1" dirty="0" err="1">
                <a:solidFill>
                  <a:srgbClr val="000000"/>
                </a:solidFill>
                <a:effectLst/>
                <a:latin typeface="Times New Roman" panose="02020603050405020304" pitchFamily="18" charset="0"/>
                <a:ea typeface="Times New Roman" panose="02020603050405020304" pitchFamily="18" charset="0"/>
              </a:rPr>
              <a:t>tiếc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thương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tướng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581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487425" y="1727590"/>
            <a:ext cx="3149890" cy="577818"/>
          </a:xfrm>
          <a:prstGeom prst="roundRect">
            <a:avLst/>
          </a:prstGeom>
          <a:noFill/>
          <a:ln w="38100">
            <a:solidFill>
              <a:srgbClr val="00FF00"/>
            </a:solidFill>
          </a:ln>
        </p:spPr>
        <p:txBody>
          <a:bodyPr wrap="square">
            <a:spAutoFit/>
          </a:bodyPr>
          <a:lstStyle/>
          <a:p>
            <a:pPr marR="0" lvl="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8A193B9D-684D-E65C-F609-CB0965B96F8B}"/>
              </a:ext>
            </a:extLst>
          </p:cNvPr>
          <p:cNvSpPr txBox="1"/>
          <p:nvPr/>
        </p:nvSpPr>
        <p:spPr>
          <a:xfrm>
            <a:off x="-1561936" y="8867278"/>
            <a:ext cx="6098720" cy="1200329"/>
          </a:xfrm>
          <a:prstGeom prst="rect">
            <a:avLst/>
          </a:prstGeom>
          <a:noFill/>
        </p:spPr>
        <p:txBody>
          <a:bodyPr wrap="square">
            <a:spAutoFit/>
          </a:bodyPr>
          <a:lstStyle/>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hợp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yếu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tố</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miêu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điều</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nhỏ</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nhoi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mắt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cứ</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tuôn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rơi</a:t>
            </a:r>
            <a:r>
              <a:rPr lang="en-US" sz="1800" i="1" dirty="0">
                <a:solidFill>
                  <a:srgbClr val="000000"/>
                </a:solidFill>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r>
              <a:rPr lang="vi-VN" sz="1800" dirty="0">
                <a:effectLst/>
                <a:latin typeface="Times New Roman" panose="02020603050405020304" pitchFamily="18" charset="0"/>
                <a:ea typeface="Times New Roman" panose="02020603050405020304" pitchFamily="18" charset="0"/>
              </a:rPr>
              <a:t>Ở 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rút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nhớ</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487424" y="2388078"/>
            <a:ext cx="10154847" cy="3539430"/>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hỗ</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tóm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tắt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mươi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Mỹ</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6339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487425" y="1727590"/>
            <a:ext cx="3149890" cy="577818"/>
          </a:xfrm>
          <a:prstGeom prst="roundRect">
            <a:avLst/>
          </a:prstGeom>
          <a:noFill/>
          <a:ln w="38100">
            <a:solidFill>
              <a:srgbClr val="00FF00"/>
            </a:solidFill>
          </a:ln>
        </p:spPr>
        <p:txBody>
          <a:bodyPr wrap="square">
            <a:spAutoFit/>
          </a:bodyPr>
          <a:lstStyle/>
          <a:p>
            <a:pPr marR="0" lvl="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487424" y="2388078"/>
            <a:ext cx="10154847" cy="3970318"/>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hỗ</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Xu-</a:t>
            </a:r>
            <a:r>
              <a:rPr lang="en-US" sz="2800" dirty="0" err="1">
                <a:solidFill>
                  <a:srgbClr val="000000"/>
                </a:solidFill>
                <a:effectLst/>
                <a:latin typeface="Times New Roman" panose="02020603050405020304" pitchFamily="18" charset="0"/>
                <a:ea typeface="Times New Roman" panose="02020603050405020304" pitchFamily="18" charset="0"/>
              </a:rPr>
              <a:t>khôm</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lin-xki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họach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Đa-ni-en</a:t>
            </a:r>
            <a:r>
              <a:rPr lang="en-US" sz="2800" dirty="0">
                <a:solidFill>
                  <a:srgbClr val="000000"/>
                </a:solidFill>
                <a:effectLst/>
                <a:latin typeface="Times New Roman" panose="02020603050405020304" pitchFamily="18" charset="0"/>
                <a:ea typeface="Times New Roman" panose="02020603050405020304" pitchFamily="18" charset="0"/>
              </a:rPr>
              <a:t> Ru- xen, </a:t>
            </a:r>
            <a:r>
              <a:rPr lang="en-US" sz="2800" dirty="0" err="1">
                <a:solidFill>
                  <a:srgbClr val="000000"/>
                </a:solidFill>
                <a:effectLst/>
                <a:latin typeface="Times New Roman" panose="02020603050405020304" pitchFamily="18" charset="0"/>
                <a:ea typeface="Times New Roman" panose="02020603050405020304" pitchFamily="18" charset="0"/>
              </a:rPr>
              <a:t>góc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nhìn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5699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503753" y="1777027"/>
            <a:ext cx="3149890" cy="577818"/>
          </a:xfrm>
          <a:prstGeom prst="roundRect">
            <a:avLst/>
          </a:prstGeom>
          <a:noFill/>
          <a:ln w="38100">
            <a:solidFill>
              <a:srgbClr val="00FF00"/>
            </a:solidFill>
          </a:ln>
        </p:spPr>
        <p:txBody>
          <a:bodyPr wrap="square">
            <a:spAutoFit/>
          </a:bodyPr>
          <a:lstStyle/>
          <a:p>
            <a:pPr marR="0" lvl="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487424" y="2507474"/>
            <a:ext cx="10154847" cy="954107"/>
          </a:xfrm>
          <a:prstGeom prst="rect">
            <a:avLst/>
          </a:prstGeom>
          <a:noFill/>
          <a:ln w="38100">
            <a:noFill/>
          </a:ln>
        </p:spPr>
        <p:txBody>
          <a:bodyPr wrap="square">
            <a:spAutoFit/>
          </a:bodyPr>
          <a:lstStyle/>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nhoi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rơi</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704FDB4E-5FFD-8B70-E27D-FD30AA3FE861}"/>
              </a:ext>
            </a:extLst>
          </p:cNvPr>
          <p:cNvSpPr txBox="1"/>
          <p:nvPr/>
        </p:nvSpPr>
        <p:spPr>
          <a:xfrm>
            <a:off x="1503753" y="3917665"/>
            <a:ext cx="9855490" cy="1097109"/>
          </a:xfrm>
          <a:prstGeom prst="roundRect">
            <a:avLst/>
          </a:prstGeom>
          <a:noFill/>
          <a:ln w="38100">
            <a:solidFill>
              <a:srgbClr val="00FF00"/>
            </a:solidFill>
          </a:ln>
        </p:spPr>
        <p:txBody>
          <a:bodyPr wrap="square">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Ở 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rút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nhớ</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129850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4741052" y="674722"/>
            <a:ext cx="3823828"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THỰC HÀNH</a:t>
            </a:r>
          </a:p>
        </p:txBody>
      </p:sp>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12" y="3657599"/>
            <a:ext cx="3290525" cy="2743107"/>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2970394" y="2118007"/>
            <a:ext cx="8658225"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2631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Bảng 7">
            <a:extLst>
              <a:ext uri="{FF2B5EF4-FFF2-40B4-BE49-F238E27FC236}">
                <a16:creationId xmlns:a16="http://schemas.microsoft.com/office/drawing/2014/main" id="{C77B5964-85E4-ABB8-B603-3214D6E4E175}"/>
              </a:ext>
            </a:extLst>
          </p:cNvPr>
          <p:cNvGraphicFramePr>
            <a:graphicFrameLocks noGrp="1"/>
          </p:cNvGraphicFramePr>
          <p:nvPr>
            <p:extLst>
              <p:ext uri="{D42A27DB-BD31-4B8C-83A1-F6EECF244321}">
                <p14:modId xmlns:p14="http://schemas.microsoft.com/office/powerpoint/2010/main" val="3951468417"/>
              </p:ext>
            </p:extLst>
          </p:nvPr>
        </p:nvGraphicFramePr>
        <p:xfrm>
          <a:off x="1300048" y="1694082"/>
          <a:ext cx="9591903" cy="4180893"/>
        </p:xfrm>
        <a:graphic>
          <a:graphicData uri="http://schemas.openxmlformats.org/drawingml/2006/table">
            <a:tbl>
              <a:tblPr firstRow="1" firstCol="1" bandRow="1">
                <a:tableStyleId>{5C22544A-7EE6-4342-B048-85BDC9FD1C3A}</a:tableStyleId>
              </a:tblPr>
              <a:tblGrid>
                <a:gridCol w="3196635">
                  <a:extLst>
                    <a:ext uri="{9D8B030D-6E8A-4147-A177-3AD203B41FA5}">
                      <a16:colId xmlns:a16="http://schemas.microsoft.com/office/drawing/2014/main" val="2716109083"/>
                    </a:ext>
                  </a:extLst>
                </a:gridCol>
                <a:gridCol w="3197634">
                  <a:extLst>
                    <a:ext uri="{9D8B030D-6E8A-4147-A177-3AD203B41FA5}">
                      <a16:colId xmlns:a16="http://schemas.microsoft.com/office/drawing/2014/main" val="3104836593"/>
                    </a:ext>
                  </a:extLst>
                </a:gridCol>
                <a:gridCol w="3197634">
                  <a:extLst>
                    <a:ext uri="{9D8B030D-6E8A-4147-A177-3AD203B41FA5}">
                      <a16:colId xmlns:a16="http://schemas.microsoft.com/office/drawing/2014/main" val="3107164403"/>
                    </a:ext>
                  </a:extLst>
                </a:gridCol>
              </a:tblGrid>
              <a:tr h="639392">
                <a:tc gridSpan="3">
                  <a:txBody>
                    <a:bodyPr/>
                    <a:lstStyle/>
                    <a:p>
                      <a:pPr marL="0" marR="0" algn="ctr">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Phiếu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01: </a:t>
                      </a:r>
                    </a:p>
                    <a:p>
                      <a:pPr marL="0" marR="0" algn="ctr">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Quy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5269536"/>
                  </a:ext>
                </a:extLst>
              </a:tr>
              <a:tr h="639392">
                <a:tc>
                  <a:txBody>
                    <a:bodyPr/>
                    <a:lstStyle/>
                    <a:p>
                      <a:pPr marL="0" marR="0" algn="ctr">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Các bước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Ý nghĩa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6705186"/>
                  </a:ext>
                </a:extLst>
              </a:tr>
              <a:tr h="639392">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Bước 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690298"/>
                  </a:ext>
                </a:extLst>
              </a:tr>
              <a:tr h="639392">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Bước 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1451758"/>
                  </a:ext>
                </a:extLst>
              </a:tr>
              <a:tr h="639392">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Bước 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7668024"/>
                  </a:ext>
                </a:extLst>
              </a:tr>
              <a:tr h="639392">
                <a:tc>
                  <a:txBody>
                    <a:bodyPr/>
                    <a:lstStyle/>
                    <a:p>
                      <a:pPr marL="0" marR="0">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cs typeface="Times New Roman" panose="02020603050405020304" pitchFamily="18" charset="0"/>
                        </a:rPr>
                        <a:t> 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9101039"/>
                  </a:ext>
                </a:extLst>
              </a:tr>
            </a:tbl>
          </a:graphicData>
        </a:graphic>
      </p:graphicFrame>
      <p:sp>
        <p:nvSpPr>
          <p:cNvPr id="2" name="Hộp Văn bản 1">
            <a:extLst>
              <a:ext uri="{FF2B5EF4-FFF2-40B4-BE49-F238E27FC236}">
                <a16:creationId xmlns:a16="http://schemas.microsoft.com/office/drawing/2014/main" id="{12F4208C-2A84-F556-9BC9-F6C08AB154B1}"/>
              </a:ext>
            </a:extLst>
          </p:cNvPr>
          <p:cNvSpPr txBox="1"/>
          <p:nvPr/>
        </p:nvSpPr>
        <p:spPr>
          <a:xfrm>
            <a:off x="2719588" y="392709"/>
            <a:ext cx="6098720" cy="954107"/>
          </a:xfrm>
          <a:prstGeom prst="rect">
            <a:avLst/>
          </a:prstGeom>
          <a:noFill/>
        </p:spPr>
        <p:txBody>
          <a:bodyPr wrap="square">
            <a:spAutoFit/>
          </a:bodyPr>
          <a:lstStyle/>
          <a:p>
            <a:pPr algn="ctr"/>
            <a:r>
              <a:rPr lang="en-US" sz="2800" b="1" dirty="0" err="1">
                <a:solidFill>
                  <a:srgbClr val="00B050"/>
                </a:solidFill>
                <a:latin typeface="Times New Roman" panose="02020603050405020304" pitchFamily="18" charset="0"/>
                <a:ea typeface="Calibri" panose="020F0502020204030204" pitchFamily="34" charset="0"/>
              </a:rPr>
              <a:t>T</a:t>
            </a:r>
            <a:r>
              <a:rPr lang="en-US" sz="2800" b="1" dirty="0" err="1">
                <a:solidFill>
                  <a:srgbClr val="00B050"/>
                </a:solidFill>
                <a:effectLst/>
                <a:latin typeface="Times New Roman" panose="02020603050405020304" pitchFamily="18" charset="0"/>
                <a:ea typeface="Calibri" panose="020F0502020204030204" pitchFamily="34" charset="0"/>
              </a:rPr>
              <a:t>hực</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hiện</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kiểm</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tra</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phiếu</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học</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tập</a:t>
            </a:r>
            <a:r>
              <a:rPr lang="en-US" sz="2800" b="1" dirty="0">
                <a:solidFill>
                  <a:srgbClr val="00B050"/>
                </a:solidFill>
                <a:effectLst/>
                <a:latin typeface="Times New Roman" panose="02020603050405020304" pitchFamily="18" charset="0"/>
                <a:ea typeface="Calibri" panose="020F0502020204030204" pitchFamily="34" charset="0"/>
              </a:rPr>
              <a:t> 01 (</a:t>
            </a:r>
            <a:r>
              <a:rPr lang="en-US" sz="2800" b="1" dirty="0" err="1">
                <a:solidFill>
                  <a:srgbClr val="00B050"/>
                </a:solidFill>
                <a:effectLst/>
                <a:latin typeface="Times New Roman" panose="02020603050405020304" pitchFamily="18" charset="0"/>
                <a:ea typeface="Calibri" panose="020F0502020204030204" pitchFamily="34" charset="0"/>
              </a:rPr>
              <a:t>đã</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giao</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về</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nhà</a:t>
            </a:r>
            <a:r>
              <a:rPr lang="en-US" sz="2800" b="1" dirty="0">
                <a:solidFill>
                  <a:srgbClr val="00B050"/>
                </a:solidFill>
                <a:effectLst/>
                <a:latin typeface="Times New Roman" panose="02020603050405020304" pitchFamily="18" charset="0"/>
                <a:ea typeface="Calibri" panose="020F0502020204030204" pitchFamily="34" charset="0"/>
              </a:rPr>
              <a:t>) </a:t>
            </a:r>
            <a:endParaRPr lang="en-US" sz="2800" dirty="0">
              <a:solidFill>
                <a:srgbClr val="00B050"/>
              </a:solidFill>
            </a:endParaRPr>
          </a:p>
        </p:txBody>
      </p:sp>
    </p:spTree>
    <p:extLst>
      <p:ext uri="{BB962C8B-B14F-4D97-AF65-F5344CB8AC3E}">
        <p14:creationId xmlns:p14="http://schemas.microsoft.com/office/powerpoint/2010/main" val="3620828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2" name="Bong bóng Lời nói: Hình chữ nhật với Góc Tròn 11">
            <a:extLst>
              <a:ext uri="{FF2B5EF4-FFF2-40B4-BE49-F238E27FC236}">
                <a16:creationId xmlns:a16="http://schemas.microsoft.com/office/drawing/2014/main" id="{7F802D62-780C-BBC2-9BEA-794D8A47BD74}"/>
              </a:ext>
            </a:extLst>
          </p:cNvPr>
          <p:cNvSpPr/>
          <p:nvPr/>
        </p:nvSpPr>
        <p:spPr>
          <a:xfrm>
            <a:off x="2774470" y="2454812"/>
            <a:ext cx="8172929" cy="974188"/>
          </a:xfrm>
          <a:prstGeom prst="wedgeRoundRectCallout">
            <a:avLst>
              <a:gd name="adj1" fmla="val -54397"/>
              <a:gd name="adj2" fmla="val 37272"/>
              <a:gd name="adj3" fmla="val 16667"/>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Hình ảnh 12">
            <a:extLst>
              <a:ext uri="{FF2B5EF4-FFF2-40B4-BE49-F238E27FC236}">
                <a16:creationId xmlns:a16="http://schemas.microsoft.com/office/drawing/2014/main" id="{4CEAE82D-1ED2-3009-868F-84DA6CD29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80" y="2330223"/>
            <a:ext cx="4762500" cy="4762500"/>
          </a:xfrm>
          <a:prstGeom prst="rect">
            <a:avLst/>
          </a:prstGeom>
        </p:spPr>
      </p:pic>
      <p:sp>
        <p:nvSpPr>
          <p:cNvPr id="15" name="Hộp Văn bản 14">
            <a:extLst>
              <a:ext uri="{FF2B5EF4-FFF2-40B4-BE49-F238E27FC236}">
                <a16:creationId xmlns:a16="http://schemas.microsoft.com/office/drawing/2014/main" id="{A903A529-CE34-6C79-2918-94F5BFB24213}"/>
              </a:ext>
            </a:extLst>
          </p:cNvPr>
          <p:cNvSpPr txBox="1"/>
          <p:nvPr/>
        </p:nvSpPr>
        <p:spPr>
          <a:xfrm>
            <a:off x="2774471" y="2673088"/>
            <a:ext cx="8053952" cy="523220"/>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p:txBody>
      </p:sp>
      <p:pic>
        <p:nvPicPr>
          <p:cNvPr id="5" name="Hình ảnh 4">
            <a:extLst>
              <a:ext uri="{FF2B5EF4-FFF2-40B4-BE49-F238E27FC236}">
                <a16:creationId xmlns:a16="http://schemas.microsoft.com/office/drawing/2014/main" id="{E28FA3E7-B97C-0823-478B-3D73E6E840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2181" y="4403188"/>
            <a:ext cx="2805393" cy="2126038"/>
          </a:xfrm>
          <a:prstGeom prst="rect">
            <a:avLst/>
          </a:prstGeom>
        </p:spPr>
      </p:pic>
      <p:sp>
        <p:nvSpPr>
          <p:cNvPr id="2" name="Hộp Văn bản 1">
            <a:extLst>
              <a:ext uri="{FF2B5EF4-FFF2-40B4-BE49-F238E27FC236}">
                <a16:creationId xmlns:a16="http://schemas.microsoft.com/office/drawing/2014/main" id="{DD08D749-0FDA-7335-DD0D-BB31CBA1F480}"/>
              </a:ext>
            </a:extLst>
          </p:cNvPr>
          <p:cNvSpPr txBox="1"/>
          <p:nvPr/>
        </p:nvSpPr>
        <p:spPr>
          <a:xfrm>
            <a:off x="2289174" y="423160"/>
            <a:ext cx="8658225"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Viết</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bài</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văn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biểu</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cảm</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về</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sự</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hi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sinh</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thầm</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lặng</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của</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dì</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Bảy</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trong</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bài</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tản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văn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Người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ngồi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đợi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trước</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hiên</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nhà</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của</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tác</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giả</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Huỳnh</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Như</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Phương</a:t>
            </a:r>
            <a:r>
              <a:rPr lang="en-US" sz="28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5175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4818192" y="232087"/>
            <a:ext cx="2708018" cy="854080"/>
          </a:xfrm>
          <a:prstGeom prst="rect">
            <a:avLst/>
          </a:prstGeom>
          <a:noFill/>
          <a:ln w="57150">
            <a:solidFill>
              <a:schemeClr val="tx1"/>
            </a:solidFill>
          </a:ln>
        </p:spPr>
        <p:txBody>
          <a:bodyPr wrap="square" rtlCol="0">
            <a:spAutoFit/>
          </a:bodyPr>
          <a:lstStyle/>
          <a:p>
            <a:pPr algn="ctr">
              <a:lnSpc>
                <a:spcPct val="150000"/>
              </a:lnSpc>
            </a:pPr>
            <a:r>
              <a:rPr lang="en-US" sz="3600" b="1" dirty="0">
                <a:solidFill>
                  <a:srgbClr val="008000"/>
                </a:solidFill>
                <a:latin typeface="Modern Love" panose="04090805081005020601" pitchFamily="82" charset="0"/>
              </a:rPr>
              <a:t>KHỞI ĐỘNG</a:t>
            </a:r>
          </a:p>
        </p:txBody>
      </p:sp>
      <p:sp>
        <p:nvSpPr>
          <p:cNvPr id="5" name="Hộp Văn bản 4">
            <a:extLst>
              <a:ext uri="{FF2B5EF4-FFF2-40B4-BE49-F238E27FC236}">
                <a16:creationId xmlns:a16="http://schemas.microsoft.com/office/drawing/2014/main" id="{6300E3D4-E0DD-46A8-5725-D35C0B3BD087}"/>
              </a:ext>
            </a:extLst>
          </p:cNvPr>
          <p:cNvSpPr txBox="1"/>
          <p:nvPr/>
        </p:nvSpPr>
        <p:spPr>
          <a:xfrm>
            <a:off x="1721227" y="1266565"/>
            <a:ext cx="9386046" cy="1815882"/>
          </a:xfrm>
          <a:prstGeom prst="rect">
            <a:avLst/>
          </a:prstGeom>
          <a:noFill/>
          <a:ln w="38100">
            <a:solidFill>
              <a:srgbClr val="00B050"/>
            </a:solidFill>
          </a:ln>
        </p:spPr>
        <p:txBody>
          <a:bodyPr wrap="square">
            <a:spAutoFit/>
          </a:bodyPr>
          <a:lstStyle/>
          <a:p>
            <a:pPr algn="just"/>
            <a:r>
              <a:rPr lang="en-US" sz="2800" b="1" dirty="0" err="1">
                <a:solidFill>
                  <a:srgbClr val="00B050"/>
                </a:solidFill>
                <a:latin typeface="Times New Roman" panose="02020603050405020304" pitchFamily="18" charset="0"/>
                <a:cs typeface="Times New Roman" panose="02020603050405020304" pitchFamily="18" charset="0"/>
              </a:rPr>
              <a:t>Yêu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cầu</a:t>
            </a:r>
            <a:r>
              <a:rPr lang="en-US" sz="2800" b="1" dirty="0">
                <a:solidFill>
                  <a:srgbClr val="00B050"/>
                </a:solidFill>
                <a:latin typeface="Times New Roman" panose="02020603050405020304" pitchFamily="18" charset="0"/>
                <a:cs typeface="Times New Roman" panose="02020603050405020304" pitchFamily="18" charset="0"/>
              </a:rPr>
              <a:t>: </a:t>
            </a:r>
            <a:endParaRPr lang="en-US" sz="2800" dirty="0">
              <a:solidFill>
                <a:srgbClr val="00B050"/>
              </a:solidFill>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Sau </a:t>
            </a:r>
            <a:r>
              <a:rPr lang="en-US" sz="2800" i="1" dirty="0" err="1">
                <a:latin typeface="Times New Roman" panose="02020603050405020304" pitchFamily="18" charset="0"/>
                <a:cs typeface="Times New Roman" panose="02020603050405020304" pitchFamily="18" charset="0"/>
              </a:rPr>
              <a:t>khi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Huỳnh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cs typeface="Times New Roman" panose="02020603050405020304" pitchFamily="18" charset="0"/>
              </a:rPr>
              <a:t> hi </a:t>
            </a:r>
            <a:r>
              <a:rPr lang="en-US" sz="2800" i="1" dirty="0" err="1">
                <a:latin typeface="Times New Roman" panose="02020603050405020304" pitchFamily="18" charset="0"/>
                <a:cs typeface="Times New Roman" panose="02020603050405020304" pitchFamily="18" charset="0"/>
              </a:rPr>
              <a:t>sinh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lặng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Hình ảnh 5">
            <a:extLst>
              <a:ext uri="{FF2B5EF4-FFF2-40B4-BE49-F238E27FC236}">
                <a16:creationId xmlns:a16="http://schemas.microsoft.com/office/drawing/2014/main" id="{DEA7EC9A-54BC-047E-6216-91FE1703C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1433" y="4446515"/>
            <a:ext cx="2326450" cy="2326450"/>
          </a:xfrm>
          <a:prstGeom prst="rect">
            <a:avLst/>
          </a:prstGeom>
        </p:spPr>
      </p:pic>
      <p:sp>
        <p:nvSpPr>
          <p:cNvPr id="7" name="Hộp Văn bản 6">
            <a:extLst>
              <a:ext uri="{FF2B5EF4-FFF2-40B4-BE49-F238E27FC236}">
                <a16:creationId xmlns:a16="http://schemas.microsoft.com/office/drawing/2014/main" id="{602F5971-B16A-7E66-D076-D7727040A9A9}"/>
              </a:ext>
            </a:extLst>
          </p:cNvPr>
          <p:cNvSpPr txBox="1"/>
          <p:nvPr/>
        </p:nvSpPr>
        <p:spPr>
          <a:xfrm>
            <a:off x="1726047" y="3534260"/>
            <a:ext cx="8538882" cy="2485787"/>
          </a:xfrm>
          <a:prstGeom prst="roundRect">
            <a:avLst/>
          </a:prstGeom>
          <a:noFill/>
          <a:ln w="38100">
            <a:solidFill>
              <a:srgbClr val="00B050"/>
            </a:solidFill>
          </a:ln>
        </p:spPr>
        <p:txBody>
          <a:bodyPr wrap="square">
            <a:spAutoFit/>
          </a:bodyPr>
          <a:lstStyle/>
          <a:p>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a:t>
            </a:r>
          </a:p>
          <a:p>
            <a:pPr lvl="0"/>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a:t>
            </a:r>
            <a:r>
              <a:rPr lang="en-US" sz="2800" dirty="0">
                <a:latin typeface="Times New Roman" panose="02020603050405020304" pitchFamily="18" charset="0"/>
                <a:cs typeface="Times New Roman" panose="02020603050405020304" pitchFamily="18" charset="0"/>
              </a:rPr>
              <a:t>, ….</a:t>
            </a:r>
          </a:p>
          <a:p>
            <a:pPr lvl="0"/>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30514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D46079AD-97E2-9A22-3619-6AE8B07D3934}"/>
              </a:ext>
            </a:extLst>
          </p:cNvPr>
          <p:cNvSpPr txBox="1"/>
          <p:nvPr/>
        </p:nvSpPr>
        <p:spPr>
          <a:xfrm>
            <a:off x="1449322" y="437118"/>
            <a:ext cx="10171177" cy="2122567"/>
          </a:xfrm>
          <a:prstGeom prst="roundRect">
            <a:avLst/>
          </a:prstGeom>
          <a:noFill/>
          <a:ln w="38100">
            <a:solidFill>
              <a:srgbClr val="00FF00"/>
            </a:solidFill>
          </a:ln>
        </p:spPr>
        <p:txBody>
          <a:bodyPr wrap="square">
            <a:spAutoFit/>
          </a:bodyPr>
          <a:lstStyle/>
          <a:p>
            <a:pPr algn="just">
              <a:spcAft>
                <a:spcPts val="80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 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au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ngồi đợi trước hiên nhà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02:</a:t>
            </a:r>
            <a:endParaRPr lang="en-US" sz="2800" dirty="0"/>
          </a:p>
        </p:txBody>
      </p:sp>
      <p:graphicFrame>
        <p:nvGraphicFramePr>
          <p:cNvPr id="10" name="Bảng 9">
            <a:extLst>
              <a:ext uri="{FF2B5EF4-FFF2-40B4-BE49-F238E27FC236}">
                <a16:creationId xmlns:a16="http://schemas.microsoft.com/office/drawing/2014/main" id="{C0967CB3-0E10-0FE5-4B1A-F66EEBBA834E}"/>
              </a:ext>
            </a:extLst>
          </p:cNvPr>
          <p:cNvGraphicFramePr>
            <a:graphicFrameLocks noGrp="1"/>
          </p:cNvGraphicFramePr>
          <p:nvPr>
            <p:extLst>
              <p:ext uri="{D42A27DB-BD31-4B8C-83A1-F6EECF244321}">
                <p14:modId xmlns:p14="http://schemas.microsoft.com/office/powerpoint/2010/main" val="3991615419"/>
              </p:ext>
            </p:extLst>
          </p:nvPr>
        </p:nvGraphicFramePr>
        <p:xfrm>
          <a:off x="1653813" y="2871547"/>
          <a:ext cx="9762194" cy="3143570"/>
        </p:xfrm>
        <a:graphic>
          <a:graphicData uri="http://schemas.openxmlformats.org/drawingml/2006/table">
            <a:tbl>
              <a:tblPr firstRow="1" firstCol="1" bandRow="1">
                <a:tableStyleId>{5C22544A-7EE6-4342-B048-85BDC9FD1C3A}</a:tableStyleId>
              </a:tblPr>
              <a:tblGrid>
                <a:gridCol w="3489687">
                  <a:extLst>
                    <a:ext uri="{9D8B030D-6E8A-4147-A177-3AD203B41FA5}">
                      <a16:colId xmlns:a16="http://schemas.microsoft.com/office/drawing/2014/main" val="2643110971"/>
                    </a:ext>
                  </a:extLst>
                </a:gridCol>
                <a:gridCol w="3289300">
                  <a:extLst>
                    <a:ext uri="{9D8B030D-6E8A-4147-A177-3AD203B41FA5}">
                      <a16:colId xmlns:a16="http://schemas.microsoft.com/office/drawing/2014/main" val="4129117098"/>
                    </a:ext>
                  </a:extLst>
                </a:gridCol>
                <a:gridCol w="2983207">
                  <a:extLst>
                    <a:ext uri="{9D8B030D-6E8A-4147-A177-3AD203B41FA5}">
                      <a16:colId xmlns:a16="http://schemas.microsoft.com/office/drawing/2014/main" val="4024121824"/>
                    </a:ext>
                  </a:extLst>
                </a:gridCol>
              </a:tblGrid>
              <a:tr h="607438">
                <a:tc gridSpan="3">
                  <a:txBody>
                    <a:bodyPr/>
                    <a:lstStyle/>
                    <a:p>
                      <a:pPr marL="0" marR="0" algn="l">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Phiếu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xúc</a:t>
                      </a:r>
                      <a:endParaRPr lang="en-US" sz="2800" dirty="0">
                        <a:effectLst/>
                        <a:latin typeface="Times New Roman" panose="02020603050405020304" pitchFamily="18" charset="0"/>
                        <a:cs typeface="Times New Roman" panose="02020603050405020304" pitchFamily="18" charset="0"/>
                      </a:endParaRPr>
                    </a:p>
                    <a:p>
                      <a:pPr marL="0" marR="0" algn="l">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sz="2800">
                        <a:latin typeface="Times New Roman" panose="02020603050405020304" pitchFamily="18" charset="0"/>
                        <a:cs typeface="Times New Roman" panose="02020603050405020304" pitchFamily="18" charset="0"/>
                      </a:endParaRPr>
                    </a:p>
                  </a:txBody>
                  <a:tcPr marL="84777" marR="84777" marT="42388" marB="42388"/>
                </a:tc>
                <a:tc hMerge="1">
                  <a:txBody>
                    <a:bodyPr/>
                    <a:lstStyle/>
                    <a:p>
                      <a:endParaRPr lang="en-US" sz="2800" dirty="0">
                        <a:latin typeface="Times New Roman" panose="02020603050405020304" pitchFamily="18" charset="0"/>
                        <a:cs typeface="Times New Roman" panose="02020603050405020304" pitchFamily="18" charset="0"/>
                      </a:endParaRPr>
                    </a:p>
                  </a:txBody>
                  <a:tcPr marL="84777" marR="84777" marT="42388" marB="42388"/>
                </a:tc>
                <a:extLst>
                  <a:ext uri="{0D108BD9-81ED-4DB2-BD59-A6C34878D82A}">
                    <a16:rowId xmlns:a16="http://schemas.microsoft.com/office/drawing/2014/main" val="2651248022"/>
                  </a:ext>
                </a:extLst>
              </a:tr>
              <a:tr h="372068">
                <a:tc gridSpan="2">
                  <a:txBody>
                    <a:bodyPr/>
                    <a:lstStyle/>
                    <a:p>
                      <a:pPr marL="0" marR="0">
                        <a:lnSpc>
                          <a:spcPct val="107000"/>
                        </a:lnSpc>
                        <a:spcBef>
                          <a:spcPts val="0"/>
                        </a:spcBef>
                        <a:spcAft>
                          <a:spcPts val="800"/>
                        </a:spcAft>
                      </a:pPr>
                      <a:r>
                        <a:rPr lang="en-US" sz="2800" dirty="0" err="1">
                          <a:solidFill>
                            <a:schemeClr val="tx1"/>
                          </a:solidFill>
                          <a:effectLst/>
                          <a:latin typeface="Times New Roman" panose="02020603050405020304" pitchFamily="18" charset="0"/>
                          <a:cs typeface="Times New Roman" panose="02020603050405020304" pitchFamily="18" charset="0"/>
                        </a:rPr>
                        <a:t>Nguồn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thông</a:t>
                      </a:r>
                      <a:r>
                        <a:rPr lang="en-US" sz="2800" dirty="0">
                          <a:solidFill>
                            <a:schemeClr val="tx1"/>
                          </a:solidFill>
                          <a:effectLst/>
                          <a:latin typeface="Times New Roman" panose="02020603050405020304" pitchFamily="18" charset="0"/>
                          <a:cs typeface="Times New Roman" panose="02020603050405020304" pitchFamily="18" charset="0"/>
                        </a:rPr>
                        <a:t> tin</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n-US"/>
                    </a:p>
                  </a:txBody>
                  <a:tcPr/>
                </a:tc>
                <a:tc>
                  <a:txBody>
                    <a:bodyPr/>
                    <a:lstStyle/>
                    <a:p>
                      <a:pPr marL="0" marR="0">
                        <a:lnSpc>
                          <a:spcPct val="107000"/>
                        </a:lnSpc>
                        <a:spcBef>
                          <a:spcPts val="0"/>
                        </a:spcBef>
                        <a:spcAft>
                          <a:spcPts val="800"/>
                        </a:spcAft>
                      </a:pPr>
                      <a:r>
                        <a:rPr lang="en-US" sz="2800" dirty="0" err="1">
                          <a:solidFill>
                            <a:schemeClr val="tx1"/>
                          </a:solidFill>
                          <a:effectLst/>
                          <a:latin typeface="Times New Roman" panose="02020603050405020304" pitchFamily="18" charset="0"/>
                          <a:cs typeface="Times New Roman" panose="02020603050405020304" pitchFamily="18" charset="0"/>
                        </a:rPr>
                        <a:t>Cảm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xúc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ấn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tượng</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473229702"/>
                  </a:ext>
                </a:extLst>
              </a:tr>
              <a:tr h="179540">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Quan sát thực tế</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2471558"/>
                  </a:ext>
                </a:extLst>
              </a:tr>
              <a:tr h="179540">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Nghe người khác kể</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188923"/>
                  </a:ext>
                </a:extLst>
              </a:tr>
              <a:tr h="179540">
                <a:tc>
                  <a:txBody>
                    <a:bodyPr/>
                    <a:lstStyle/>
                    <a:p>
                      <a:pPr marL="0" marR="0">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báo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4203560"/>
                  </a:ext>
                </a:extLst>
              </a:tr>
            </a:tbl>
          </a:graphicData>
        </a:graphic>
      </p:graphicFrame>
    </p:spTree>
    <p:extLst>
      <p:ext uri="{BB962C8B-B14F-4D97-AF65-F5344CB8AC3E}">
        <p14:creationId xmlns:p14="http://schemas.microsoft.com/office/powerpoint/2010/main" val="1273741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70500"/>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bị</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499616" y="2812286"/>
            <a:ext cx="10171684" cy="578882"/>
          </a:xfrm>
          <a:prstGeom prst="roundRect">
            <a:avLst/>
          </a:prstGeom>
          <a:noFill/>
          <a:ln w="38100">
            <a:solidFill>
              <a:srgbClr val="00FF00"/>
            </a:solidFill>
          </a:ln>
        </p:spPr>
        <p:txBody>
          <a:bodyPr wrap="square">
            <a:spAutoFit/>
          </a:bodyPr>
          <a:lstStyle/>
          <a:p>
            <a:pPr marL="30480" marR="30480" algn="just">
              <a:spcBef>
                <a:spcPts val="0"/>
              </a:spcBef>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 lại nội dung đọc hiểu văn bản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ngồi đợi trước hiên nhà</a:t>
            </a:r>
            <a:endParaRPr lang="en-US" sz="24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FD6382C0-8A12-1DAB-EC9F-5B5C9584D143}"/>
              </a:ext>
            </a:extLst>
          </p:cNvPr>
          <p:cNvSpPr txBox="1"/>
          <p:nvPr/>
        </p:nvSpPr>
        <p:spPr>
          <a:xfrm>
            <a:off x="1479355" y="3680224"/>
            <a:ext cx="10171684" cy="1532334"/>
          </a:xfrm>
          <a:prstGeom prst="roundRect">
            <a:avLst/>
          </a:prstGeom>
          <a:noFill/>
          <a:ln w="38100">
            <a:solidFill>
              <a:srgbClr val="00FF00"/>
            </a:solidFill>
          </a:ln>
        </p:spPr>
        <p:txBody>
          <a:bodyPr wrap="square">
            <a:spAutoFit/>
          </a:bodyPr>
          <a:lstStyle/>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thêm thông tin về những vẻ đẹp của người phụ nữ trong cuộc sống nói chung và đức hi sinh của người phụ nữ trong chiến tranh nói riêng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02).</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3253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70500"/>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bị</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499616" y="2812286"/>
            <a:ext cx="2716784" cy="578882"/>
          </a:xfrm>
          <a:prstGeom prst="roundRect">
            <a:avLst/>
          </a:prstGeom>
          <a:noFill/>
          <a:ln w="38100">
            <a:solidFill>
              <a:srgbClr val="00FF00"/>
            </a:solidFill>
          </a:ln>
        </p:spPr>
        <p:txBody>
          <a:bodyPr wrap="square">
            <a:spAutoFit/>
          </a:bodyPr>
          <a:lstStyle/>
          <a:p>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986E3B0F-A780-F17B-BCE8-393629E93BA6}"/>
              </a:ext>
            </a:extLst>
          </p:cNvPr>
          <p:cNvSpPr txBox="1"/>
          <p:nvPr/>
        </p:nvSpPr>
        <p:spPr>
          <a:xfrm>
            <a:off x="1487773" y="3466833"/>
            <a:ext cx="10154847" cy="2246769"/>
          </a:xfrm>
          <a:prstGeom prst="rect">
            <a:avLst/>
          </a:prstGeom>
          <a:noFill/>
          <a:ln w="38100">
            <a:noFill/>
          </a:ln>
        </p:spPr>
        <p:txBody>
          <a:bodyPr wrap="square">
            <a:spAutoFit/>
          </a:bodyPr>
          <a:lstStyle/>
          <a:p>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 và xác định yêu cầu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 kiểu bài, nội dung và dung lượng bài viết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Kiểu</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việc</a:t>
            </a:r>
            <a:endParaRPr lang="en-US" sz="2400" dirty="0">
              <a:effectLst/>
              <a:latin typeface="Times New Roman" panose="02020603050405020304" pitchFamily="18" charset="0"/>
              <a:ea typeface="Times New Roman" panose="02020603050405020304" pitchFamily="18" charset="0"/>
            </a:endParaRPr>
          </a:p>
          <a:p>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về</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sự</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hi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sinh</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thầm</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lặng</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của</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dì</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Bảy</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trong</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bài</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tản</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văn</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Người</a:t>
            </a:r>
            <a:r>
              <a:rPr lang="en-US" sz="2800" b="1"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ngồi</a:t>
            </a:r>
            <a:r>
              <a:rPr lang="en-US" sz="2800" b="1"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đợi</a:t>
            </a:r>
            <a:r>
              <a:rPr lang="en-US" sz="2800" b="1"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trước</a:t>
            </a:r>
            <a:r>
              <a:rPr lang="en-US" sz="2800" b="1"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hiên</a:t>
            </a:r>
            <a:r>
              <a:rPr lang="en-US" sz="2800" b="1"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nhà</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của</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tác</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giả</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Huỳnh</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Như</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Phương</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7976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70500"/>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bị</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626616" y="2739046"/>
            <a:ext cx="5739384" cy="578882"/>
          </a:xfrm>
          <a:prstGeom prst="roundRect">
            <a:avLst/>
          </a:prstGeom>
          <a:noFill/>
          <a:ln w="38100">
            <a:solidFill>
              <a:srgbClr val="00FF00"/>
            </a:solidFill>
          </a:ln>
        </p:spPr>
        <p:txBody>
          <a:bodyPr wrap="square">
            <a:spAutoFit/>
          </a:bodyPr>
          <a:lstStyle/>
          <a:p>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Thu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thập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02)</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986E3B0F-A780-F17B-BCE8-393629E93BA6}"/>
              </a:ext>
            </a:extLst>
          </p:cNvPr>
          <p:cNvSpPr txBox="1"/>
          <p:nvPr/>
        </p:nvSpPr>
        <p:spPr>
          <a:xfrm>
            <a:off x="1626616" y="3540073"/>
            <a:ext cx="10154847" cy="2677656"/>
          </a:xfrm>
          <a:prstGeom prst="rect">
            <a:avLst/>
          </a:prstGeom>
          <a:noFill/>
          <a:ln w="38100">
            <a:noFill/>
          </a:ln>
        </p:spPr>
        <p:txBody>
          <a:bodyPr wrap="square">
            <a:spAutoFit/>
          </a:bodyPr>
          <a:lstStyle/>
          <a:p>
            <a:pPr algn="just"/>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595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5E56FA6-B2E5-4A9D-2596-F7CB85FA8C96}"/>
              </a:ext>
            </a:extLst>
          </p:cNvPr>
          <p:cNvSpPr txBox="1"/>
          <p:nvPr/>
        </p:nvSpPr>
        <p:spPr>
          <a:xfrm>
            <a:off x="3566433" y="340450"/>
            <a:ext cx="6098720" cy="548099"/>
          </a:xfrm>
          <a:prstGeom prst="rect">
            <a:avLst/>
          </a:prstGeom>
          <a:noFill/>
        </p:spPr>
        <p:txBody>
          <a:bodyPr wrap="square">
            <a:spAutoFit/>
          </a:bodyPr>
          <a:lstStyle/>
          <a:p>
            <a:pPr marL="0" marR="0" algn="ctr">
              <a:lnSpc>
                <a:spcPct val="115000"/>
              </a:lnSpc>
              <a:spcBef>
                <a:spcPts val="0"/>
              </a:spcBef>
              <a:spcAft>
                <a:spcPts val="0"/>
              </a:spcAft>
            </a:pPr>
            <a:r>
              <a:rPr lang="en-US" sz="2800" b="1" dirty="0">
                <a:solidFill>
                  <a:srgbClr val="00B050"/>
                </a:solidFill>
                <a:effectLst/>
                <a:latin typeface="Times New Roman" panose="02020603050405020304" pitchFamily="18" charset="0"/>
                <a:ea typeface="Calibri" panose="020F0502020204030204" pitchFamily="34" charset="0"/>
              </a:rPr>
              <a:t>PHIẾU HỌC TẬP 03- </a:t>
            </a:r>
            <a:r>
              <a:rPr lang="en-US" sz="2800" b="1" dirty="0">
                <a:solidFill>
                  <a:srgbClr val="00B050"/>
                </a:solidFill>
                <a:effectLst/>
                <a:latin typeface="Times New Roman" panose="02020603050405020304" pitchFamily="18" charset="0"/>
                <a:ea typeface="Times New Roman" panose="02020603050405020304" pitchFamily="18" charset="0"/>
              </a:rPr>
              <a:t>PHIẾU TÌM Ý</a:t>
            </a:r>
            <a:endParaRPr lang="en-US" sz="2400" dirty="0">
              <a:solidFill>
                <a:srgbClr val="00B050"/>
              </a:solidFill>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661F82C7-E9F0-5745-EDDD-0997293A33D5}"/>
              </a:ext>
            </a:extLst>
          </p:cNvPr>
          <p:cNvGraphicFramePr>
            <a:graphicFrameLocks noGrp="1"/>
          </p:cNvGraphicFramePr>
          <p:nvPr>
            <p:extLst>
              <p:ext uri="{D42A27DB-BD31-4B8C-83A1-F6EECF244321}">
                <p14:modId xmlns:p14="http://schemas.microsoft.com/office/powerpoint/2010/main" val="1757541374"/>
              </p:ext>
            </p:extLst>
          </p:nvPr>
        </p:nvGraphicFramePr>
        <p:xfrm>
          <a:off x="880539" y="1122860"/>
          <a:ext cx="10843376" cy="5120640"/>
        </p:xfrm>
        <a:graphic>
          <a:graphicData uri="http://schemas.openxmlformats.org/drawingml/2006/table">
            <a:tbl>
              <a:tblPr firstRow="1" firstCol="1" bandRow="1">
                <a:tableStyleId>{5C22544A-7EE6-4342-B048-85BDC9FD1C3A}</a:tableStyleId>
              </a:tblPr>
              <a:tblGrid>
                <a:gridCol w="4633799">
                  <a:extLst>
                    <a:ext uri="{9D8B030D-6E8A-4147-A177-3AD203B41FA5}">
                      <a16:colId xmlns:a16="http://schemas.microsoft.com/office/drawing/2014/main" val="1380580694"/>
                    </a:ext>
                  </a:extLst>
                </a:gridCol>
                <a:gridCol w="6209577">
                  <a:extLst>
                    <a:ext uri="{9D8B030D-6E8A-4147-A177-3AD203B41FA5}">
                      <a16:colId xmlns:a16="http://schemas.microsoft.com/office/drawing/2014/main" val="1262999082"/>
                    </a:ext>
                  </a:extLst>
                </a:gridCol>
              </a:tblGrid>
              <a:tr h="275663">
                <a:tc>
                  <a:txBody>
                    <a:bodyPr/>
                    <a:lstStyle/>
                    <a:p>
                      <a:pPr marL="0" marR="0" algn="ctr">
                        <a:lnSpc>
                          <a:spcPct val="100000"/>
                        </a:lnSpc>
                        <a:spcBef>
                          <a:spcPts val="0"/>
                        </a:spcBef>
                        <a:spcAft>
                          <a:spcPts val="0"/>
                        </a:spcAft>
                      </a:pPr>
                      <a:r>
                        <a:rPr lang="en-US" sz="2800" dirty="0" err="1">
                          <a:solidFill>
                            <a:schemeClr val="bg1"/>
                          </a:solidFill>
                          <a:effectLst/>
                          <a:latin typeface="Times New Roman" panose="02020603050405020304" pitchFamily="18" charset="0"/>
                          <a:cs typeface="Times New Roman" panose="02020603050405020304" pitchFamily="18" charset="0"/>
                        </a:rPr>
                        <a:t>Định</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hướng</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err="1">
                          <a:solidFill>
                            <a:schemeClr val="bg1"/>
                          </a:solidFill>
                          <a:effectLst/>
                          <a:latin typeface="Times New Roman" panose="02020603050405020304" pitchFamily="18" charset="0"/>
                          <a:cs typeface="Times New Roman" panose="02020603050405020304" pitchFamily="18" charset="0"/>
                        </a:rPr>
                        <a:t>Dự</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kiến</a:t>
                      </a:r>
                      <a:endParaRPr lang="en-US" dirty="0">
                        <a:solidFill>
                          <a:schemeClr val="bg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35428162"/>
                  </a:ext>
                </a:extLst>
              </a:tr>
              <a:tr h="1102651">
                <a:tc>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Câu chuyện về “Người ngồi đợi trước hiên nhà” có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gì đáng chú ý?</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5564811"/>
                  </a:ext>
                </a:extLst>
              </a:tr>
              <a:tr h="1102651">
                <a:tc>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2. </a:t>
                      </a:r>
                      <a:r>
                        <a:rPr lang="vi-VN" sz="2800" dirty="0">
                          <a:effectLst/>
                          <a:latin typeface="Times New Roman" panose="02020603050405020304" pitchFamily="18" charset="0"/>
                          <a:cs typeface="Times New Roman" panose="02020603050405020304" pitchFamily="18" charset="0"/>
                        </a:rPr>
                        <a:t>Dì Bảy tiêu biểu cho những đức tính nào của người phụ nữ Việt Nam?</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9137314"/>
                  </a:ext>
                </a:extLst>
              </a:tr>
              <a:tr h="826988">
                <a:tc>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3. </a:t>
                      </a:r>
                      <a:r>
                        <a:rPr lang="vi-VN" sz="2800" dirty="0">
                          <a:effectLst/>
                          <a:latin typeface="Times New Roman" panose="02020603050405020304" pitchFamily="18" charset="0"/>
                          <a:cs typeface="Times New Roman" panose="02020603050405020304" pitchFamily="18" charset="0"/>
                        </a:rPr>
                        <a:t>Dì Bảy để lại trong em những tình cảm, suy nghĩ gì?</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1643210"/>
                  </a:ext>
                </a:extLst>
              </a:tr>
              <a:tr h="826988">
                <a:tc>
                  <a:txBody>
                    <a:bodyPr/>
                    <a:lstStyle/>
                    <a:p>
                      <a:pPr marL="0" marR="0">
                        <a:lnSpc>
                          <a:spcPct val="100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4. </a:t>
                      </a:r>
                      <a:r>
                        <a:rPr lang="vi-VN" sz="2800" dirty="0">
                          <a:effectLst/>
                          <a:latin typeface="Times New Roman" panose="02020603050405020304" pitchFamily="18" charset="0"/>
                          <a:cs typeface="Times New Roman" panose="02020603050405020304" pitchFamily="18" charset="0"/>
                        </a:rPr>
                        <a:t>Xã hội cần phải ứng xử như thế nào đối với những người như dì Bảy?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169209"/>
                  </a:ext>
                </a:extLst>
              </a:tr>
            </a:tbl>
          </a:graphicData>
        </a:graphic>
      </p:graphicFrame>
    </p:spTree>
    <p:extLst>
      <p:ext uri="{BB962C8B-B14F-4D97-AF65-F5344CB8AC3E}">
        <p14:creationId xmlns:p14="http://schemas.microsoft.com/office/powerpoint/2010/main" val="1940557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65841"/>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0" y="3122372"/>
            <a:ext cx="9919599" cy="3439239"/>
          </a:xfrm>
          <a:prstGeom prst="roundRect">
            <a:avLst/>
          </a:prstGeom>
          <a:noFill/>
          <a:ln w="38100">
            <a:solidFill>
              <a:srgbClr val="00FF00"/>
            </a:solidFill>
          </a:ln>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Tóm tắt câu chuyện của dì Bảy</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 Bảy mới 20 tuổi, mới kết hôn với dượng Bảy được một tháng,</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Dượng ra miền Bắc rồi vào lại miền Nam chiến đấu, Dượng Bảy ngã xuống trong trận đánh ở Xuân Lộc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1975</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Khi biết Dượng hi sinh, dì nén nỗi đau vào trong, lập bàn thờ cho Dượng. Dì ở vậy, không rung động với bất kì ai. Bây giờ, dì s</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ống một mình trong căn nhà cũ, tròn 80 tuổi một mình đợi Tết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2552459"/>
            <a:ext cx="6324600" cy="548099"/>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400" dirty="0">
              <a:solidFill>
                <a:srgbClr val="0066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6290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0" name="Hộp Văn bản 9">
            <a:extLst>
              <a:ext uri="{FF2B5EF4-FFF2-40B4-BE49-F238E27FC236}">
                <a16:creationId xmlns:a16="http://schemas.microsoft.com/office/drawing/2014/main" id="{0C44A90B-E9FD-1627-46E7-194982F87331}"/>
              </a:ext>
            </a:extLst>
          </p:cNvPr>
          <p:cNvSpPr txBox="1"/>
          <p:nvPr/>
        </p:nvSpPr>
        <p:spPr>
          <a:xfrm>
            <a:off x="1459093" y="143666"/>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361544" y="1038812"/>
            <a:ext cx="10241280" cy="1815882"/>
          </a:xfrm>
          <a:prstGeom prst="rect">
            <a:avLst/>
          </a:prstGeom>
          <a:noFill/>
          <a:ln w="38100">
            <a:solidFill>
              <a:srgbClr val="00FF00"/>
            </a:solidFill>
          </a:ln>
        </p:spPr>
        <p:txBody>
          <a:bodyPr wrap="square">
            <a:spAutoFit/>
          </a:bodyPr>
          <a:lstStyle/>
          <a:p>
            <a:pPr marL="69850" marR="0" algn="just">
              <a:spcBef>
                <a:spcPts val="600"/>
              </a:spcBef>
              <a:spcAft>
                <a:spcPts val="0"/>
              </a:spcAft>
              <a:tabLst>
                <a:tab pos="202565" algn="l"/>
              </a:tabLs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Yêu thương chồng</a:t>
            </a:r>
            <a:r>
              <a:rPr lang="en-US"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67B2AC42-44C2-8DB2-B17E-6D68FC4FC47D}"/>
              </a:ext>
            </a:extLst>
          </p:cNvPr>
          <p:cNvSpPr txBox="1"/>
          <p:nvPr/>
        </p:nvSpPr>
        <p:spPr>
          <a:xfrm>
            <a:off x="-381002" y="7505700"/>
            <a:ext cx="12052301" cy="4965462"/>
          </a:xfrm>
          <a:prstGeom prst="rect">
            <a:avLst/>
          </a:prstGeom>
          <a:noFill/>
        </p:spPr>
        <p:txBody>
          <a:bodyPr wrap="square">
            <a:spAutoFit/>
          </a:bodyPr>
          <a:lstStyle/>
          <a:p>
            <a:pPr marL="0" marR="0">
              <a:spcBef>
                <a:spcPts val="0"/>
              </a:spcBef>
              <a:spcAft>
                <a:spcPts val="0"/>
              </a:spcAft>
            </a:pPr>
            <a:r>
              <a:rPr lang="en-US" sz="18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E74B5"/>
                </a:solidFill>
                <a:effectLst/>
                <a:latin typeface="Times New Roman" panose="02020603050405020304" pitchFamily="18" charset="0"/>
                <a:ea typeface="MS Mincho" panose="02020609040205080304" pitchFamily="49" charset="-128"/>
                <a:cs typeface="Times New Roman" panose="02020603050405020304" pitchFamily="18" charset="0"/>
              </a:rPr>
              <a:t>B</a:t>
            </a:r>
            <a:r>
              <a:rPr lang="vi-VN" sz="1800" b="1" dirty="0">
                <a:solidFill>
                  <a:srgbClr val="2E74B5"/>
                </a:solidFill>
                <a:effectLst/>
                <a:latin typeface="Times New Roman" panose="02020603050405020304" pitchFamily="18" charset="0"/>
                <a:ea typeface="MS Mincho" panose="02020609040205080304" pitchFamily="49" charset="-128"/>
                <a:cs typeface="Times New Roman" panose="02020603050405020304" pitchFamily="18" charset="0"/>
              </a:rPr>
              <a:t>ước 2:</a:t>
            </a:r>
            <a:r>
              <a:rPr lang="vi-VN" sz="18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Tìm ý </a:t>
            </a:r>
            <a:r>
              <a:rPr lang="en-US" sz="1800" b="1" dirty="0" err="1">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8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18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1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ý: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vi-VN" sz="1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Lập dàn ý</a:t>
            </a:r>
            <a:r>
              <a:rPr lang="en-US" sz="1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i="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 cách chọn lọc, sắp xếp các ý đã tìm được, sắp xếp lại theo ba phần lớn của một bài văn, gồm:</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vi-VN" sz="1800" i="1"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Mở bài</a:t>
            </a:r>
            <a:r>
              <a:rPr lang="vi-VN"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ấn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dì</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Bảy</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ngồi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đợi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hiên</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Huỳnh</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vi-VN" sz="1800" i="1"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Thân bài</a:t>
            </a:r>
            <a:r>
              <a:rPr lang="vi-VN"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vi-VN" sz="1800" i="1"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Kết bài</a:t>
            </a:r>
            <a:r>
              <a:rPr lang="vi-VN"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thầm</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lặng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dì</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Bảy</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ngồi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đợi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hiên</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524163"/>
            <a:ext cx="6324600" cy="548099"/>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400" dirty="0">
              <a:solidFill>
                <a:srgbClr val="006600"/>
              </a:solidFill>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B33CDC25-71E9-94FE-8067-125885BBB524}"/>
              </a:ext>
            </a:extLst>
          </p:cNvPr>
          <p:cNvSpPr txBox="1"/>
          <p:nvPr/>
        </p:nvSpPr>
        <p:spPr>
          <a:xfrm>
            <a:off x="1361544" y="3049028"/>
            <a:ext cx="10378230" cy="1055608"/>
          </a:xfrm>
          <a:prstGeom prst="roundRect">
            <a:avLst/>
          </a:prstGeom>
          <a:noFill/>
          <a:ln w="38100">
            <a:solidFill>
              <a:srgbClr val="00FF00"/>
            </a:solidFill>
          </a:ln>
        </p:spPr>
        <p:txBody>
          <a:bodyPr wrap="square">
            <a:spAutoFit/>
          </a:bodyPr>
          <a:lstStyle/>
          <a:p>
            <a:pPr algn="just"/>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ình cảm, suy nghĩ</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khâm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01DB6A9-93EA-2A3D-BEEA-6D895B4E249D}"/>
              </a:ext>
            </a:extLst>
          </p:cNvPr>
          <p:cNvSpPr txBox="1"/>
          <p:nvPr/>
        </p:nvSpPr>
        <p:spPr>
          <a:xfrm>
            <a:off x="1337412" y="4218198"/>
            <a:ext cx="10402362" cy="2246769"/>
          </a:xfrm>
          <a:prstGeom prst="rect">
            <a:avLst/>
          </a:prstGeom>
          <a:noFill/>
          <a:ln w="38100">
            <a:solidFill>
              <a:srgbClr val="00FF00"/>
            </a:solidFill>
          </a:ln>
        </p:spPr>
        <p:txBody>
          <a:bodyPr wrap="square">
            <a:spAutoFit/>
          </a:bodyPr>
          <a:lstStyle/>
          <a:p>
            <a:pPr algn="just"/>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263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65841"/>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0" y="3743942"/>
            <a:ext cx="9919599" cy="2599293"/>
          </a:xfrm>
          <a:prstGeom prst="roundRect">
            <a:avLst/>
          </a:prstGeom>
          <a:noFill/>
          <a:ln w="38100">
            <a:solidFill>
              <a:srgbClr val="00FF00"/>
            </a:solidFill>
          </a:ln>
        </p:spPr>
        <p:txBody>
          <a:bodyPr wrap="square">
            <a:spAutoFit/>
          </a:bodyPr>
          <a:lstStyle/>
          <a:p>
            <a:pPr algn="just">
              <a:spcAft>
                <a:spcPts val="800"/>
              </a:spcAft>
            </a:pPr>
            <a:r>
              <a:rPr lang="vi-VN" sz="2800" b="1" i="1" u="sng"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Mở bài</a:t>
            </a:r>
            <a:r>
              <a:rPr lang="vi-VN"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pPr algn="just">
              <a:spcAft>
                <a:spcPts val="800"/>
              </a:spcAft>
            </a:pP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Nêu</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ấn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chung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phụ</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nữ</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vệ</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dì</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Bảy</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tản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ngồi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đợi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hiên</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Huỳnh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2552459"/>
            <a:ext cx="9551232" cy="1043619"/>
          </a:xfrm>
          <a:prstGeom prst="rect">
            <a:avLst/>
          </a:prstGeom>
          <a:noFill/>
        </p:spPr>
        <p:txBody>
          <a:bodyPr wrap="square">
            <a:spAutoFit/>
          </a:bodyPr>
          <a:lstStyle/>
          <a:p>
            <a:pPr>
              <a:lnSpc>
                <a:spcPct val="115000"/>
              </a:lnSpc>
            </a:pP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ý:</a:t>
            </a:r>
            <a:r>
              <a:rPr lang="en-US" sz="2800" b="1" i="1" dirty="0">
                <a:solidFill>
                  <a:srgbClr val="0000CC"/>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 cách chọn lọc, sắp xếp các ý đã tìm được, sắp xếp lại theo ba phần lớn của một bài văn, gồm:</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4169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70500"/>
            <a:ext cx="1904304" cy="1587500"/>
          </a:xfrm>
          <a:prstGeom prst="rect">
            <a:avLst/>
          </a:prstGeom>
        </p:spPr>
      </p:pic>
      <p:sp>
        <p:nvSpPr>
          <p:cNvPr id="10" name="Hộp Văn bản 9">
            <a:extLst>
              <a:ext uri="{FF2B5EF4-FFF2-40B4-BE49-F238E27FC236}">
                <a16:creationId xmlns:a16="http://schemas.microsoft.com/office/drawing/2014/main" id="{0C44A90B-E9FD-1627-46E7-194982F87331}"/>
              </a:ext>
            </a:extLst>
          </p:cNvPr>
          <p:cNvSpPr txBox="1"/>
          <p:nvPr/>
        </p:nvSpPr>
        <p:spPr>
          <a:xfrm>
            <a:off x="1459093" y="243416"/>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0" y="1815398"/>
            <a:ext cx="9919599" cy="4733211"/>
          </a:xfrm>
          <a:prstGeom prst="roundRect">
            <a:avLst/>
          </a:prstGeom>
          <a:noFill/>
          <a:ln w="38100">
            <a:solidFill>
              <a:srgbClr val="00FF00"/>
            </a:solidFill>
          </a:ln>
        </p:spPr>
        <p:txBody>
          <a:bodyPr wrap="square">
            <a:spAutoFit/>
          </a:bodyPr>
          <a:lstStyle/>
          <a:p>
            <a:pPr algn="just">
              <a:spcAft>
                <a:spcPts val="800"/>
              </a:spcAft>
            </a:pPr>
            <a:r>
              <a:rPr lang="vi-VN" sz="2800" b="1" i="1" u="sng"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Thân bài</a:t>
            </a:r>
            <a:r>
              <a:rPr lang="vi-VN"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lượt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bày</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740290"/>
            <a:ext cx="9551232" cy="1043619"/>
          </a:xfrm>
          <a:prstGeom prst="rect">
            <a:avLst/>
          </a:prstGeom>
          <a:noFill/>
        </p:spPr>
        <p:txBody>
          <a:bodyPr wrap="square">
            <a:spAutoFit/>
          </a:bodyPr>
          <a:lstStyle/>
          <a:p>
            <a:pPr>
              <a:lnSpc>
                <a:spcPct val="115000"/>
              </a:lnSpc>
            </a:pP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ý:</a:t>
            </a:r>
            <a:r>
              <a:rPr lang="en-US" sz="2800" b="1" i="1" dirty="0">
                <a:solidFill>
                  <a:srgbClr val="0000CC"/>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 cách chọn lọc, sắp xếp các ý đã tìm được, sắp xếp lại theo ba phần lớn của một bài văn, gồm:</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8812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65841"/>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0" y="3743942"/>
            <a:ext cx="9919599" cy="2122567"/>
          </a:xfrm>
          <a:prstGeom prst="roundRect">
            <a:avLst/>
          </a:prstGeom>
          <a:noFill/>
          <a:ln w="38100">
            <a:solidFill>
              <a:srgbClr val="00FF00"/>
            </a:solidFill>
          </a:ln>
        </p:spPr>
        <p:txBody>
          <a:bodyPr wrap="square">
            <a:spAutoFit/>
          </a:bodyPr>
          <a:lstStyle/>
          <a:p>
            <a:pPr algn="just">
              <a:spcAft>
                <a:spcPts val="800"/>
              </a:spcAft>
            </a:pPr>
            <a:r>
              <a:rPr lang="vi-VN" sz="2800" b="1" i="1" u="sng"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Kết bài</a:t>
            </a:r>
            <a:r>
              <a:rPr lang="vi-VN"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a:spcAft>
                <a:spcPts val="800"/>
              </a:spcAft>
            </a:pP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Nêu</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hi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thầm</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lặng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dì</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Bảy</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phụ</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nữ</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ngồi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đợi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hiên</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2552459"/>
            <a:ext cx="9551232" cy="1043619"/>
          </a:xfrm>
          <a:prstGeom prst="rect">
            <a:avLst/>
          </a:prstGeom>
          <a:noFill/>
        </p:spPr>
        <p:txBody>
          <a:bodyPr wrap="square">
            <a:spAutoFit/>
          </a:bodyPr>
          <a:lstStyle/>
          <a:p>
            <a:pPr>
              <a:lnSpc>
                <a:spcPct val="115000"/>
              </a:lnSpc>
            </a:pP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ý:</a:t>
            </a:r>
            <a:r>
              <a:rPr lang="en-US" sz="2800" b="1" i="1" dirty="0">
                <a:solidFill>
                  <a:srgbClr val="0000CC"/>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 cách chọn lọc, sắp xếp các ý đã tìm được, sắp xếp lại theo ba phần lớn của một bài văn, gồm:</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5581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2890480" y="772692"/>
            <a:ext cx="7409219"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HÌNH THÀNH KIẾN THỨC</a:t>
            </a:r>
          </a:p>
        </p:txBody>
      </p:sp>
      <p:pic>
        <p:nvPicPr>
          <p:cNvPr id="3" name="Hình ảnh 2">
            <a:extLst>
              <a:ext uri="{FF2B5EF4-FFF2-40B4-BE49-F238E27FC236}">
                <a16:creationId xmlns:a16="http://schemas.microsoft.com/office/drawing/2014/main" id="{4AD44F51-45E0-BDCE-DCB6-8B2A058B5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787" y="2336299"/>
            <a:ext cx="5686425" cy="3981450"/>
          </a:xfrm>
          <a:prstGeom prst="rect">
            <a:avLst/>
          </a:prstGeom>
        </p:spPr>
      </p:pic>
    </p:spTree>
    <p:extLst>
      <p:ext uri="{BB962C8B-B14F-4D97-AF65-F5344CB8AC3E}">
        <p14:creationId xmlns:p14="http://schemas.microsoft.com/office/powerpoint/2010/main" val="2392530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 y="5304367"/>
            <a:ext cx="1904304" cy="1587500"/>
          </a:xfrm>
          <a:prstGeom prst="rect">
            <a:avLst/>
          </a:prstGeom>
        </p:spPr>
      </p:pic>
      <p:sp>
        <p:nvSpPr>
          <p:cNvPr id="10" name="Hộp Văn bản 9">
            <a:extLst>
              <a:ext uri="{FF2B5EF4-FFF2-40B4-BE49-F238E27FC236}">
                <a16:creationId xmlns:a16="http://schemas.microsoft.com/office/drawing/2014/main" id="{0C44A90B-E9FD-1627-46E7-194982F87331}"/>
              </a:ext>
            </a:extLst>
          </p:cNvPr>
          <p:cNvSpPr txBox="1"/>
          <p:nvPr/>
        </p:nvSpPr>
        <p:spPr>
          <a:xfrm>
            <a:off x="1459093" y="359787"/>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3.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3: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Viết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38053" y="1511846"/>
            <a:ext cx="9919599" cy="1532334"/>
          </a:xfrm>
          <a:prstGeom prst="roundRect">
            <a:avLst/>
          </a:prstGeom>
          <a:noFill/>
          <a:ln w="38100">
            <a:solidFill>
              <a:srgbClr val="00FF00"/>
            </a:solidFill>
          </a:ln>
        </p:spPr>
        <p:txBody>
          <a:bodyPr wrap="square">
            <a:spAutoFit/>
          </a:bodyPr>
          <a:lstStyle/>
          <a:p>
            <a:pPr marR="0" lvl="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856661"/>
            <a:ext cx="9551232" cy="548099"/>
          </a:xfrm>
          <a:prstGeom prst="rect">
            <a:avLst/>
          </a:prstGeom>
          <a:noFill/>
        </p:spPr>
        <p:txBody>
          <a:bodyPr wrap="square">
            <a:spAutoFit/>
          </a:bodyPr>
          <a:lstStyle/>
          <a:p>
            <a:pPr>
              <a:lnSpc>
                <a:spcPct val="115000"/>
              </a:lnSpc>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 vào dàn ý, viết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AEF06B42-E0A3-D30D-E418-7ED6BA0D074F}"/>
              </a:ext>
            </a:extLst>
          </p:cNvPr>
          <p:cNvSpPr txBox="1"/>
          <p:nvPr/>
        </p:nvSpPr>
        <p:spPr>
          <a:xfrm>
            <a:off x="1721428" y="3290973"/>
            <a:ext cx="9919599" cy="2962513"/>
          </a:xfrm>
          <a:prstGeom prst="roundRect">
            <a:avLst/>
          </a:prstGeom>
          <a:noFill/>
          <a:ln w="38100">
            <a:solidFill>
              <a:srgbClr val="00FF00"/>
            </a:solidFill>
          </a:ln>
        </p:spPr>
        <p:txBody>
          <a:bodyPr wrap="square">
            <a:spAutoFit/>
          </a:bodyPr>
          <a:lstStyle/>
          <a:p>
            <a:pPr algn="just"/>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bâng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khuâng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chao,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xiết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8474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3"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65841"/>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3.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3: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Viết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1" y="2949131"/>
            <a:ext cx="9919599" cy="2485787"/>
          </a:xfrm>
          <a:prstGeom prst="roundRect">
            <a:avLst/>
          </a:prstGeom>
          <a:noFill/>
          <a:ln w="38100">
            <a:noFill/>
          </a:ln>
        </p:spPr>
        <p:txBody>
          <a:bodyPr wrap="square">
            <a:spAutoFit/>
          </a:bodyPr>
          <a:lstStyle/>
          <a:p>
            <a:pPr algn="just"/>
            <a:r>
              <a:rPr lang="en-US" sz="2800" b="1" dirty="0" err="1">
                <a:latin typeface="Times New Roman" panose="02020603050405020304" pitchFamily="18" charset="0"/>
                <a:ea typeface="Times New Roman" panose="02020603050405020304" pitchFamily="18" charset="0"/>
              </a:rPr>
              <a:t>Để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đảm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bảo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yếu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tố</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tả</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tự</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sự</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gắn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với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mục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đích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bày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tỏ</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cảm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cảm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xúc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không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bị</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lạc</a:t>
            </a:r>
            <a:r>
              <a:rPr lang="en-US" sz="2800" b="1" dirty="0">
                <a:latin typeface="Times New Roman" panose="02020603050405020304" pitchFamily="18" charset="0"/>
                <a:ea typeface="Times New Roman" panose="02020603050405020304" pitchFamily="18" charset="0"/>
              </a:rPr>
              <a:t> sang </a:t>
            </a:r>
            <a:r>
              <a:rPr lang="en-US" sz="2800" b="1" dirty="0" err="1">
                <a:latin typeface="Times New Roman" panose="02020603050405020304" pitchFamily="18" charset="0"/>
                <a:ea typeface="Times New Roman" panose="02020603050405020304" pitchFamily="18" charset="0"/>
              </a:rPr>
              <a:t>văn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tả</a:t>
            </a:r>
            <a:r>
              <a:rPr lang="en-US" sz="2800" b="1" dirty="0">
                <a:latin typeface="Times New Roman" panose="02020603050405020304" pitchFamily="18" charset="0"/>
                <a:ea typeface="Times New Roman" panose="02020603050405020304" pitchFamily="18" charset="0"/>
              </a:rPr>
              <a:t> hay </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chuyện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hãy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tự</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trả</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hỏi</a:t>
            </a:r>
            <a:r>
              <a:rPr lang="en-US" sz="2800" b="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Yếu</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tố</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miêu</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tả</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tự</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sự</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này</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nhằm</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thể</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hiện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cảm</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xúc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nào?Cảm</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xúc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muốn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bày</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tỏ</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đã</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được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thể</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hiện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trọn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vẹn</a:t>
            </a:r>
            <a:r>
              <a:rPr lang="en-US" sz="2800" b="1" i="1" dirty="0">
                <a:latin typeface="Times New Roman" panose="02020603050405020304" pitchFamily="18" charset="0"/>
                <a:ea typeface="Times New Roman" panose="02020603050405020304" pitchFamily="18" charset="0"/>
              </a:rPr>
              <a:t> qua </a:t>
            </a:r>
            <a:r>
              <a:rPr lang="en-US" sz="2800" b="1" i="1" dirty="0" err="1">
                <a:latin typeface="Times New Roman" panose="02020603050405020304" pitchFamily="18" charset="0"/>
                <a:ea typeface="Times New Roman" panose="02020603050405020304" pitchFamily="18" charset="0"/>
              </a:rPr>
              <a:t>các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yếu</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tố</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miêu</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tả</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tự</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sự</a:t>
            </a:r>
            <a:r>
              <a:rPr lang="en-US" sz="2800" b="1" i="1" dirty="0">
                <a:latin typeface="Times New Roman" panose="02020603050405020304" pitchFamily="18" charset="0"/>
                <a:ea typeface="Times New Roman" panose="02020603050405020304" pitchFamily="18" charset="0"/>
              </a:rPr>
              <a:t> hay </a:t>
            </a:r>
            <a:r>
              <a:rPr lang="en-US" sz="2800" b="1" i="1" dirty="0" err="1">
                <a:latin typeface="Times New Roman" panose="02020603050405020304" pitchFamily="18" charset="0"/>
                <a:ea typeface="Times New Roman" panose="02020603050405020304" pitchFamily="18" charset="0"/>
              </a:rPr>
              <a:t>chưa</a:t>
            </a:r>
            <a:r>
              <a:rPr lang="en-US" sz="2800" b="1" i="1" dirty="0">
                <a:latin typeface="Times New Roman" panose="02020603050405020304" pitchFamily="18" charset="0"/>
                <a:ea typeface="Times New Roman" panose="02020603050405020304" pitchFamily="18" charset="0"/>
              </a:rPr>
              <a:t>?</a:t>
            </a:r>
            <a:endParaRPr lang="en-US" sz="2800" b="1" dirty="0"/>
          </a:p>
        </p:txBody>
      </p:sp>
    </p:spTree>
    <p:extLst>
      <p:ext uri="{BB962C8B-B14F-4D97-AF65-F5344CB8AC3E}">
        <p14:creationId xmlns:p14="http://schemas.microsoft.com/office/powerpoint/2010/main" val="1467486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81847"/>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3" y="309583"/>
            <a:ext cx="10212206" cy="1532334"/>
          </a:xfrm>
          <a:prstGeom prst="roundRect">
            <a:avLst/>
          </a:prstGeom>
          <a:noFill/>
          <a:ln w="38100">
            <a:solidFill>
              <a:srgbClr val="00B050"/>
            </a:solidFill>
          </a:ln>
        </p:spPr>
        <p:txBody>
          <a:bodyPr wrap="square">
            <a:spAutoFit/>
          </a:bodyPr>
          <a:lstStyle/>
          <a:p>
            <a:pPr marL="0" marR="0" algn="just">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731128" y="1864228"/>
            <a:ext cx="9551232"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4.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4: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Xem</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lại</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chỉnh</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sửa</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rút</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kinh</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nghiệm</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0" y="2984078"/>
            <a:ext cx="9919599" cy="1055608"/>
          </a:xfrm>
          <a:prstGeom prst="roundRect">
            <a:avLst/>
          </a:prstGeom>
          <a:noFill/>
          <a:ln w="38100">
            <a:solidFill>
              <a:srgbClr val="00FF00"/>
            </a:solidFill>
          </a:ln>
        </p:spPr>
        <p:txBody>
          <a:bodyPr wrap="square">
            <a:spAutoFit/>
          </a:bodyPr>
          <a:lstStyle/>
          <a:p>
            <a:r>
              <a:rPr lang="vi-VN"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Sau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khi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xong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chỉnh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dựa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vào</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bảng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kiểm</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(2 HS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trao</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đổi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đánh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giá</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dựa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vào</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bảng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kiểm</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789580" y="2404927"/>
            <a:ext cx="9551232" cy="548099"/>
          </a:xfrm>
          <a:prstGeom prst="rect">
            <a:avLst/>
          </a:prstGeom>
          <a:noFill/>
        </p:spPr>
        <p:txBody>
          <a:bodyPr wrap="square">
            <a:spAutoFit/>
          </a:bodyPr>
          <a:lstStyle/>
          <a:p>
            <a:pPr marL="30480" marR="0">
              <a:lnSpc>
                <a:spcPct val="115000"/>
              </a:lnSpc>
              <a:spcBef>
                <a:spcPts val="0"/>
              </a:spcBef>
              <a:spcAft>
                <a:spcPts val="0"/>
              </a:spcAft>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Xem</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chỉnh</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EB539336-4B1B-1917-80BB-B7650AFFBA08}"/>
              </a:ext>
            </a:extLst>
          </p:cNvPr>
          <p:cNvSpPr txBox="1"/>
          <p:nvPr/>
        </p:nvSpPr>
        <p:spPr>
          <a:xfrm>
            <a:off x="1731128" y="4162001"/>
            <a:ext cx="9919599" cy="1532334"/>
          </a:xfrm>
          <a:prstGeom prst="roundRect">
            <a:avLst/>
          </a:prstGeom>
          <a:noFill/>
          <a:ln w="38100">
            <a:solidFill>
              <a:srgbClr val="00FF00"/>
            </a:solidFill>
          </a:ln>
        </p:spPr>
        <p:txBody>
          <a:bodyPr wrap="square">
            <a:spAutoFit/>
          </a:bodyPr>
          <a:lstStyle/>
          <a:p>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Tiếp</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tục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chỉnh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chưa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đầy</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đủ</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yêu</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cầu</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với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8BE44ACC-529A-3BF2-62F8-E49C6D6931D2}"/>
              </a:ext>
            </a:extLst>
          </p:cNvPr>
          <p:cNvSpPr txBox="1"/>
          <p:nvPr/>
        </p:nvSpPr>
        <p:spPr>
          <a:xfrm>
            <a:off x="1904304" y="5942400"/>
            <a:ext cx="5277892" cy="578882"/>
          </a:xfrm>
          <a:prstGeom prst="roundRect">
            <a:avLst/>
          </a:prstGeom>
          <a:noFill/>
          <a:ln w="38100">
            <a:solidFill>
              <a:srgbClr val="00FF00"/>
            </a:solidFill>
          </a:ln>
        </p:spPr>
        <p:txBody>
          <a:bodyPr wrap="square">
            <a:spAutoFit/>
          </a:bodyPr>
          <a:lstStyle/>
          <a:p>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Chỉnh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pháp</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7559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9"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407EA607-40F8-1449-AD07-21DB883C9BB0}"/>
              </a:ext>
            </a:extLst>
          </p:cNvPr>
          <p:cNvSpPr txBox="1"/>
          <p:nvPr/>
        </p:nvSpPr>
        <p:spPr>
          <a:xfrm>
            <a:off x="1187337" y="66500"/>
            <a:ext cx="10752512" cy="983283"/>
          </a:xfrm>
          <a:prstGeom prst="rect">
            <a:avLst/>
          </a:prstGeom>
          <a:noFill/>
        </p:spPr>
        <p:txBody>
          <a:bodyPr wrap="square">
            <a:spAutoFit/>
          </a:bodyPr>
          <a:lstStyle/>
          <a:p>
            <a:pPr marL="0" marR="0" algn="ctr">
              <a:lnSpc>
                <a:spcPct val="107000"/>
              </a:lnSpc>
              <a:spcBef>
                <a:spcPts val="0"/>
              </a:spcBef>
              <a:spcAft>
                <a:spcPts val="800"/>
              </a:spcAft>
              <a:tabLst>
                <a:tab pos="1386840" algn="l"/>
              </a:tabLst>
            </a:pPr>
            <a:r>
              <a:rPr lang="en-US" sz="27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BẢNG KIỂM VỀ HÌNH THỨC VÀ NỘI DUNG CỦA BÀI VĂN BIỂU CẢM VỀ CON NGƯỜI, SỰ VIỆC</a:t>
            </a:r>
            <a:endParaRPr lang="en-US" sz="2700" dirty="0">
              <a:solidFill>
                <a:srgbClr val="00B050"/>
              </a:solidFill>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5FB7EF63-5BB5-F41E-75D1-34C4368C43DF}"/>
              </a:ext>
            </a:extLst>
          </p:cNvPr>
          <p:cNvGraphicFramePr>
            <a:graphicFrameLocks noGrp="1"/>
          </p:cNvGraphicFramePr>
          <p:nvPr>
            <p:extLst>
              <p:ext uri="{D42A27DB-BD31-4B8C-83A1-F6EECF244321}">
                <p14:modId xmlns:p14="http://schemas.microsoft.com/office/powerpoint/2010/main" val="1665908513"/>
              </p:ext>
            </p:extLst>
          </p:nvPr>
        </p:nvGraphicFramePr>
        <p:xfrm>
          <a:off x="169025" y="959044"/>
          <a:ext cx="11853949" cy="5760720"/>
        </p:xfrm>
        <a:graphic>
          <a:graphicData uri="http://schemas.openxmlformats.org/drawingml/2006/table">
            <a:tbl>
              <a:tblPr firstRow="1" firstCol="1" bandRow="1">
                <a:tableStyleId>{5C22544A-7EE6-4342-B048-85BDC9FD1C3A}</a:tableStyleId>
              </a:tblPr>
              <a:tblGrid>
                <a:gridCol w="2324793">
                  <a:extLst>
                    <a:ext uri="{9D8B030D-6E8A-4147-A177-3AD203B41FA5}">
                      <a16:colId xmlns:a16="http://schemas.microsoft.com/office/drawing/2014/main" val="383229182"/>
                    </a:ext>
                  </a:extLst>
                </a:gridCol>
                <a:gridCol w="6866313">
                  <a:extLst>
                    <a:ext uri="{9D8B030D-6E8A-4147-A177-3AD203B41FA5}">
                      <a16:colId xmlns:a16="http://schemas.microsoft.com/office/drawing/2014/main" val="509339390"/>
                    </a:ext>
                  </a:extLst>
                </a:gridCol>
                <a:gridCol w="980902">
                  <a:extLst>
                    <a:ext uri="{9D8B030D-6E8A-4147-A177-3AD203B41FA5}">
                      <a16:colId xmlns:a16="http://schemas.microsoft.com/office/drawing/2014/main" val="3970060278"/>
                    </a:ext>
                  </a:extLst>
                </a:gridCol>
                <a:gridCol w="1681941">
                  <a:extLst>
                    <a:ext uri="{9D8B030D-6E8A-4147-A177-3AD203B41FA5}">
                      <a16:colId xmlns:a16="http://schemas.microsoft.com/office/drawing/2014/main" val="1154602015"/>
                    </a:ext>
                  </a:extLst>
                </a:gridCol>
              </a:tblGrid>
              <a:tr h="235068">
                <a:tc>
                  <a:txBody>
                    <a:bodyPr/>
                    <a:lstStyle/>
                    <a:p>
                      <a:pPr marL="0" marR="0" algn="ctr">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Phương diện</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Nội</a:t>
                      </a:r>
                      <a:r>
                        <a:rPr lang="en-US" sz="2700" dirty="0">
                          <a:effectLst/>
                          <a:latin typeface="Times New Roman" panose="02020603050405020304" pitchFamily="18" charset="0"/>
                          <a:cs typeface="Times New Roman" panose="02020603050405020304" pitchFamily="18" charset="0"/>
                        </a:rPr>
                        <a:t> dung </a:t>
                      </a:r>
                      <a:r>
                        <a:rPr lang="en-US" sz="2700" dirty="0" err="1">
                          <a:effectLst/>
                          <a:latin typeface="Times New Roman" panose="02020603050405020304" pitchFamily="18" charset="0"/>
                          <a:cs typeface="Times New Roman" panose="02020603050405020304" pitchFamily="18" charset="0"/>
                        </a:rPr>
                        <a:t>kiểm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tra</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Đạt</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Chưa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đạt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910526222"/>
                  </a:ext>
                </a:extLst>
              </a:tr>
              <a:tr h="356887">
                <a:tc rowSpan="2">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Mở</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bài</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Giới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thiệu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được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đối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tượng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mà</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viết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muốn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biểu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lộ</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xúc</a:t>
                      </a:r>
                      <a:r>
                        <a:rPr lang="en-US" sz="2700" dirty="0">
                          <a:effectLst/>
                          <a:latin typeface="Times New Roman" panose="02020603050405020304" pitchFamily="18" charset="0"/>
                          <a:cs typeface="Times New Roman" panose="02020603050405020304" pitchFamily="18" charset="0"/>
                        </a:rPr>
                        <a:t> (con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hoặc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sự</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việc</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766439"/>
                  </a:ext>
                </a:extLst>
              </a:tr>
              <a:tr h="237925">
                <a:tc vMerge="1">
                  <a:txBody>
                    <a:bodyPr/>
                    <a:lstStyle/>
                    <a:p>
                      <a:endParaRPr lang="en-US"/>
                    </a:p>
                  </a:txBody>
                  <a:tcPr/>
                </a:tc>
                <a:tc>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Giới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thiệu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được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xúc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chung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viết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về</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đối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tượng</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977829"/>
                  </a:ext>
                </a:extLst>
              </a:tr>
              <a:tr h="237925">
                <a:tc rowSpan="3">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Thân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bài</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Biểu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lộ</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được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hai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xúc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sâu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sắc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chân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thành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viết</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dirty="0">
                          <a:effectLst/>
                          <a:latin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4189672"/>
                  </a:ext>
                </a:extLst>
              </a:tr>
              <a:tr h="237925">
                <a:tc vMerge="1">
                  <a:txBody>
                    <a:bodyPr/>
                    <a:lstStyle/>
                    <a:p>
                      <a:endParaRPr lang="en-US"/>
                    </a:p>
                  </a:txBody>
                  <a:tcPr/>
                </a:tc>
                <a:tc>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Kết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hợp</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với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các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yếu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tố</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miêu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tả</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để</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lí</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giải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cho</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xúc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viết</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3408648"/>
                  </a:ext>
                </a:extLst>
              </a:tr>
              <a:tr h="237925">
                <a:tc vMerge="1">
                  <a:txBody>
                    <a:bodyPr/>
                    <a:lstStyle/>
                    <a:p>
                      <a:endParaRPr lang="en-US"/>
                    </a:p>
                  </a:txBody>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Kết hợp với các yếu tố tự sự để lí giải cho tình cảm, cảm xúc của người viết</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dirty="0">
                          <a:effectLst/>
                          <a:latin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3432374"/>
                  </a:ext>
                </a:extLst>
              </a:tr>
              <a:tr h="237925">
                <a:tc rowSpan="2">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Kết</a:t>
                      </a:r>
                      <a:r>
                        <a:rPr lang="en-US" sz="2700" dirty="0">
                          <a:effectLst/>
                          <a:latin typeface="Times New Roman" panose="02020603050405020304" pitchFamily="18" charset="0"/>
                          <a:cs typeface="Times New Roman" panose="02020603050405020304" pitchFamily="18" charset="0"/>
                        </a:rPr>
                        <a:t> </a:t>
                      </a:r>
                      <a:r>
                        <a:rPr lang="en-US" sz="2700">
                          <a:effectLst/>
                          <a:latin typeface="Times New Roman" panose="02020603050405020304" pitchFamily="18" charset="0"/>
                          <a:cs typeface="Times New Roman" panose="02020603050405020304" pitchFamily="18" charset="0"/>
                        </a:rPr>
                        <a:t>bài</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Khẳng định được tình cảm, cảm xúc về đối tượng</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dirty="0">
                          <a:effectLst/>
                          <a:latin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5355805"/>
                  </a:ext>
                </a:extLst>
              </a:tr>
              <a:tr h="118962">
                <a:tc vMerge="1">
                  <a:txBody>
                    <a:bodyPr/>
                    <a:lstStyle/>
                    <a:p>
                      <a:endParaRPr lang="en-US"/>
                    </a:p>
                  </a:txBody>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Rút ra được điều đáng nhớ với bản thân</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dirty="0">
                          <a:effectLst/>
                          <a:latin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4147608"/>
                  </a:ext>
                </a:extLst>
              </a:tr>
            </a:tbl>
          </a:graphicData>
        </a:graphic>
      </p:graphicFrame>
    </p:spTree>
    <p:extLst>
      <p:ext uri="{BB962C8B-B14F-4D97-AF65-F5344CB8AC3E}">
        <p14:creationId xmlns:p14="http://schemas.microsoft.com/office/powerpoint/2010/main" val="270244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0" name="Hộp Văn bản 9">
            <a:extLst>
              <a:ext uri="{FF2B5EF4-FFF2-40B4-BE49-F238E27FC236}">
                <a16:creationId xmlns:a16="http://schemas.microsoft.com/office/drawing/2014/main" id="{E12D801C-50DC-AF8E-1401-C496A455DC40}"/>
              </a:ext>
            </a:extLst>
          </p:cNvPr>
          <p:cNvSpPr txBox="1"/>
          <p:nvPr/>
        </p:nvSpPr>
        <p:spPr>
          <a:xfrm>
            <a:off x="1526078" y="681037"/>
            <a:ext cx="10045238" cy="4516180"/>
          </a:xfrm>
          <a:prstGeom prst="rect">
            <a:avLst/>
          </a:prstGeom>
          <a:noFill/>
        </p:spPr>
        <p:txBody>
          <a:bodyPr wrap="square">
            <a:spAutoFit/>
          </a:bodyPr>
          <a:lstStyle/>
          <a:p>
            <a:pPr marL="0" marR="0" algn="ctr">
              <a:spcBef>
                <a:spcPts val="0"/>
              </a:spcBef>
              <a:spcAft>
                <a:spcPts val="0"/>
              </a:spcAft>
            </a:pPr>
            <a:r>
              <a:rPr lang="vi-VN" sz="2800" b="1" dirty="0">
                <a:solidFill>
                  <a:srgbClr val="0070C0"/>
                </a:solidFill>
                <a:effectLst/>
                <a:latin typeface="Times New Roman" panose="02020603050405020304" pitchFamily="18" charset="0"/>
                <a:ea typeface="Calibri" panose="020F0502020204030204" pitchFamily="34" charset="0"/>
              </a:rPr>
              <a:t>Bài viết tham khảo: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Huỳnh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li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hẹn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bùi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ngùi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p>
        </p:txBody>
      </p:sp>
    </p:spTree>
    <p:extLst>
      <p:ext uri="{BB962C8B-B14F-4D97-AF65-F5344CB8AC3E}">
        <p14:creationId xmlns:p14="http://schemas.microsoft.com/office/powerpoint/2010/main" val="1268213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D9637D26-9E0E-4335-9C9A-37FE0A8C0A85}"/>
              </a:ext>
            </a:extLst>
          </p:cNvPr>
          <p:cNvSpPr txBox="1"/>
          <p:nvPr/>
        </p:nvSpPr>
        <p:spPr>
          <a:xfrm>
            <a:off x="1417321" y="1013248"/>
            <a:ext cx="10137370" cy="3970318"/>
          </a:xfrm>
          <a:prstGeom prst="rect">
            <a:avLst/>
          </a:prstGeom>
          <a:noFill/>
        </p:spPr>
        <p:txBody>
          <a:bodyPr wrap="square">
            <a:spAutoFit/>
          </a:bodyPr>
          <a:lstStyle/>
          <a:p>
            <a:pPr marL="69850" marR="0" algn="just">
              <a:spcBef>
                <a:spcPts val="600"/>
              </a:spcBef>
              <a:spcAft>
                <a:spcPts val="0"/>
              </a:spcAft>
              <a:tabLst>
                <a:tab pos="202565"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Huỳnh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Lê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Thỏa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80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Vĩnh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trấn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thông tin thực, chính xác về dì Bảy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chân thực, tin cậy, tạo màu sắc cá nhân cho bài tản 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0914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7E7DEDD4-8972-580D-7D59-0CD8E7FB7CD0}"/>
              </a:ext>
            </a:extLst>
          </p:cNvPr>
          <p:cNvSpPr txBox="1"/>
          <p:nvPr/>
        </p:nvSpPr>
        <p:spPr>
          <a:xfrm>
            <a:off x="1257300" y="582067"/>
            <a:ext cx="10515600" cy="5693866"/>
          </a:xfrm>
          <a:prstGeom prst="rect">
            <a:avLst/>
          </a:prstGeom>
          <a:noFill/>
        </p:spPr>
        <p:txBody>
          <a:bodyPr wrap="square">
            <a:spAutoFit/>
          </a:bodyPr>
          <a:lstStyle/>
          <a:p>
            <a:pPr marL="69850" marR="0" algn="just">
              <a:spcBef>
                <a:spcPts val="600"/>
              </a:spcBef>
              <a:spcAft>
                <a:spcPts val="0"/>
              </a:spcAft>
              <a:tabLst>
                <a:tab pos="202565"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biết bao niềm thương mến và cảm phục. Dì lấy chồng khi mới 20 tuổi. Dượng Bảy lại phải đi tập kết và chiến đấu. Vậy là từ ngày cưới, cả hai vợ chồng dì chưa được ở cạnh nhau bao lâu. Họ gặp nhau chỉ qua những cánh thư. 20 năm sau, Dượng Bảy mới có thể nhờ người gửi chiếc nón bài thơ cho dì làm quà và để chứng tỏ tình cảm của mình, để an ủi những người đang chờ mong. Thế nhưng, trước khi chiến tranh kết thúc khoảng mươi ngày, dì Bảy đã chở thành người phụ nữ góa chồng. Vậy là suốt hơn 20 năm chờ đợi, biết bao thương nhớ, biết bao buồn tủi, biết bao là những nỗi lo lắng, bồn chồn, cuối cùng dượng Bảy đã không thể cho dì được một hạnh phúc trọn vẹn.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2642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138" y="0"/>
            <a:ext cx="12674138"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7E7DEDD4-8972-580D-7D59-0CD8E7FB7CD0}"/>
              </a:ext>
            </a:extLst>
          </p:cNvPr>
          <p:cNvSpPr txBox="1"/>
          <p:nvPr/>
        </p:nvSpPr>
        <p:spPr>
          <a:xfrm>
            <a:off x="821575" y="123242"/>
            <a:ext cx="11011593" cy="6817251"/>
          </a:xfrm>
          <a:prstGeom prst="rect">
            <a:avLst/>
          </a:prstGeom>
          <a:noFill/>
        </p:spPr>
        <p:txBody>
          <a:bodyPr wrap="square">
            <a:spAutoFit/>
          </a:bodyPr>
          <a:lstStyle/>
          <a:p>
            <a:pPr marL="69850" marR="0" algn="just">
              <a:spcBef>
                <a:spcPts val="600"/>
              </a:spcBef>
              <a:spcAft>
                <a:spcPts val="0"/>
              </a:spcAft>
              <a:tabLst>
                <a:tab pos="202565" algn="l"/>
              </a:tabLst>
            </a:pP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s</a:t>
            </a:r>
            <a:r>
              <a:rPr lang="vi-VN"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ố phận đáng thương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mới lấy chồng đã phải chia li; chồng dì đi tập kết ra Bắc, rồi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hi sinh</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kề</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a:p>
            <a:pPr marL="69850" marR="0" algn="just">
              <a:spcBef>
                <a:spcPts val="600"/>
              </a:spcBef>
              <a:spcAft>
                <a:spcPts val="0"/>
              </a:spcAft>
              <a:tabLst>
                <a:tab pos="202565" algn="l"/>
              </a:tabLst>
            </a:pPr>
            <a:r>
              <a:rPr lang="vi-VN"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Càng xúc động hơn nữa là cảnh tượng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ngẫu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Huỳnh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thắt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sắt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hòn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3908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7" name="Hộp Văn bản 6">
            <a:extLst>
              <a:ext uri="{FF2B5EF4-FFF2-40B4-BE49-F238E27FC236}">
                <a16:creationId xmlns:a16="http://schemas.microsoft.com/office/drawing/2014/main" id="{9DEB7E4B-F63A-71F8-321A-53CA2EDB3914}"/>
              </a:ext>
            </a:extLst>
          </p:cNvPr>
          <p:cNvSpPr txBox="1"/>
          <p:nvPr/>
        </p:nvSpPr>
        <p:spPr>
          <a:xfrm>
            <a:off x="1583574" y="668568"/>
            <a:ext cx="9983585" cy="5693866"/>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hẩm chất cao 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êu thương chồng, 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uôn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chờ đợi dượng Bảy; cầu nguyện cho dượng tránh hòn tên mũi đạn nơi chiến trường; thậm chí dì còn chờ đợi Dượng Bảy ngay cả khi biết Dượng Bảy mãi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trở 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ủy chung, tình 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Dì Bảy là người phụ nữ đức hạnh, đại diện cho phẩm chất của những người mẹ, người vợ Việt Nam anh hùng hi sinh cả thanh xuân, tuổi trẻ của mình, nén nỗi đau cá nhân vào bên trong, âm thầm góp sức vào sự nghiệp giải phóng dân tộc.</a:t>
            </a:r>
            <a:r>
              <a:rPr lang="vi-VN"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08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76481F42-15A3-8A0E-073B-3E48B1CDFFE9}"/>
              </a:ext>
            </a:extLst>
          </p:cNvPr>
          <p:cNvSpPr txBox="1"/>
          <p:nvPr/>
        </p:nvSpPr>
        <p:spPr>
          <a:xfrm>
            <a:off x="1585653" y="1061148"/>
            <a:ext cx="10187247" cy="4401205"/>
          </a:xfrm>
          <a:prstGeom prst="rect">
            <a:avLst/>
          </a:prstGeom>
          <a:noFill/>
        </p:spPr>
        <p:txBody>
          <a:bodyPr wrap="square">
            <a:spAutoFit/>
          </a:bodyPr>
          <a:lstStyle/>
          <a:p>
            <a:pPr marL="0" marR="0" algn="just">
              <a:spcBef>
                <a:spcPts val="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sẹo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mỏi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7425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Bong bóng Lời nói: Hình chữ nhật với Góc Tròn 11">
            <a:extLst>
              <a:ext uri="{FF2B5EF4-FFF2-40B4-BE49-F238E27FC236}">
                <a16:creationId xmlns:a16="http://schemas.microsoft.com/office/drawing/2014/main" id="{7F802D62-780C-BBC2-9BEA-794D8A47BD74}"/>
              </a:ext>
            </a:extLst>
          </p:cNvPr>
          <p:cNvSpPr/>
          <p:nvPr/>
        </p:nvSpPr>
        <p:spPr>
          <a:xfrm>
            <a:off x="2230806" y="1591959"/>
            <a:ext cx="9141282" cy="3797551"/>
          </a:xfrm>
          <a:prstGeom prst="wedgeRoundRectCallout">
            <a:avLst>
              <a:gd name="adj1" fmla="val -55019"/>
              <a:gd name="adj2" fmla="val -8356"/>
              <a:gd name="adj3" fmla="val 16667"/>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Hình ảnh 12">
            <a:extLst>
              <a:ext uri="{FF2B5EF4-FFF2-40B4-BE49-F238E27FC236}">
                <a16:creationId xmlns:a16="http://schemas.microsoft.com/office/drawing/2014/main" id="{4CEAE82D-1ED2-3009-868F-84DA6CD29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725" y="2319253"/>
            <a:ext cx="4762500" cy="4762500"/>
          </a:xfrm>
          <a:prstGeom prst="rect">
            <a:avLst/>
          </a:prstGeom>
        </p:spPr>
      </p:pic>
      <p:sp>
        <p:nvSpPr>
          <p:cNvPr id="15" name="Hộp Văn bản 14">
            <a:extLst>
              <a:ext uri="{FF2B5EF4-FFF2-40B4-BE49-F238E27FC236}">
                <a16:creationId xmlns:a16="http://schemas.microsoft.com/office/drawing/2014/main" id="{A903A529-CE34-6C79-2918-94F5BFB24213}"/>
              </a:ext>
            </a:extLst>
          </p:cNvPr>
          <p:cNvSpPr txBox="1"/>
          <p:nvPr/>
        </p:nvSpPr>
        <p:spPr>
          <a:xfrm>
            <a:off x="2347348" y="1936462"/>
            <a:ext cx="9141281" cy="3108543"/>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Theo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lưu</a:t>
            </a:r>
            <a:r>
              <a:rPr lang="en-US" sz="2800" i="1"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điều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xưng</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ngôi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Ngoài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nên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thêm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E28FA3E7-B97C-0823-478B-3D73E6E840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2181" y="4403188"/>
            <a:ext cx="2805393" cy="2126038"/>
          </a:xfrm>
          <a:prstGeom prst="rect">
            <a:avLst/>
          </a:prstGeom>
        </p:spPr>
      </p:pic>
    </p:spTree>
    <p:extLst>
      <p:ext uri="{BB962C8B-B14F-4D97-AF65-F5344CB8AC3E}">
        <p14:creationId xmlns:p14="http://schemas.microsoft.com/office/powerpoint/2010/main" val="2024861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996CF27F-03C1-795D-3BAA-6D1D1B0FE858}"/>
              </a:ext>
            </a:extLst>
          </p:cNvPr>
          <p:cNvSpPr txBox="1"/>
          <p:nvPr/>
        </p:nvSpPr>
        <p:spPr>
          <a:xfrm>
            <a:off x="1502526" y="582067"/>
            <a:ext cx="10270374" cy="5693866"/>
          </a:xfrm>
          <a:prstGeom prst="rect">
            <a:avLst/>
          </a:prstGeom>
          <a:noFill/>
        </p:spPr>
        <p:txBody>
          <a:bodyPr wrap="square">
            <a:spAutoFit/>
          </a:bodyPr>
          <a:lstStyle/>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Huỳnh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chậm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604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934BA981-65A3-95B4-E2FD-50408D060379}"/>
              </a:ext>
            </a:extLst>
          </p:cNvPr>
          <p:cNvSpPr txBox="1"/>
          <p:nvPr/>
        </p:nvSpPr>
        <p:spPr>
          <a:xfrm>
            <a:off x="1340423" y="-299889"/>
            <a:ext cx="10230889" cy="4832092"/>
          </a:xfrm>
          <a:prstGeom prst="rect">
            <a:avLst/>
          </a:prstGeom>
          <a:noFill/>
        </p:spPr>
        <p:txBody>
          <a:bodyPr wrap="square">
            <a:spAutoFit/>
          </a:bodyPr>
          <a:lstStyle/>
          <a:p>
            <a:pPr marL="0" marR="0" algn="ctr">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thấm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phép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Huỳnh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thấm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thía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càng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rPr>
              <a:t>nhiêu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6816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150+ Hình Nền Slide PowerPoint Thuyết Trình Đẹp Nhất">
            <a:extLst>
              <a:ext uri="{FF2B5EF4-FFF2-40B4-BE49-F238E27FC236}">
                <a16:creationId xmlns:a16="http://schemas.microsoft.com/office/drawing/2014/main" id="{D6BCA788-66A3-8B65-ABFE-00729AB6ADEE}"/>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4528781" y="531392"/>
            <a:ext cx="3336224"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VẬN DỤNG</a:t>
            </a:r>
          </a:p>
        </p:txBody>
      </p:sp>
      <p:sp>
        <p:nvSpPr>
          <p:cNvPr id="11" name="Hộp Văn bản 10">
            <a:extLst>
              <a:ext uri="{FF2B5EF4-FFF2-40B4-BE49-F238E27FC236}">
                <a16:creationId xmlns:a16="http://schemas.microsoft.com/office/drawing/2014/main" id="{DC663B23-07BA-196B-DC36-3CE43ABD4CE5}"/>
              </a:ext>
            </a:extLst>
          </p:cNvPr>
          <p:cNvSpPr txBox="1"/>
          <p:nvPr/>
        </p:nvSpPr>
        <p:spPr>
          <a:xfrm>
            <a:off x="1665981" y="1755366"/>
            <a:ext cx="9061824" cy="2246769"/>
          </a:xfrm>
          <a:prstGeom prst="rect">
            <a:avLst/>
          </a:prstGeom>
          <a:noFill/>
          <a:ln w="28575">
            <a:solidFill>
              <a:srgbClr val="00FF00"/>
            </a:solidFill>
          </a:ln>
        </p:spPr>
        <p:txBody>
          <a:bodyPr wrap="square">
            <a:spAutoFit/>
          </a:bodyPr>
          <a:lstStyle/>
          <a:p>
            <a:r>
              <a:rPr lang="en-US" sz="2800" dirty="0">
                <a:solidFill>
                  <a:srgbClr val="00B050"/>
                </a:solidFill>
                <a:latin typeface="Times New Roman" panose="02020603050405020304" pitchFamily="18" charset="0"/>
                <a:cs typeface="Times New Roman" panose="02020603050405020304" pitchFamily="18" charset="0"/>
              </a:rPr>
              <a:t>*</a:t>
            </a:r>
            <a:r>
              <a:rPr lang="en-US" sz="2800" b="1" dirty="0" err="1">
                <a:solidFill>
                  <a:srgbClr val="00B050"/>
                </a:solidFill>
                <a:latin typeface="Times New Roman" panose="02020603050405020304" pitchFamily="18" charset="0"/>
                <a:cs typeface="Times New Roman" panose="02020603050405020304" pitchFamily="18" charset="0"/>
              </a:rPr>
              <a:t>Rút</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kinh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nghiệm</a:t>
            </a:r>
            <a:r>
              <a:rPr lang="en-US" sz="2800" b="1" dirty="0">
                <a:solidFill>
                  <a:srgbClr val="00B050"/>
                </a:solidFill>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p>
        </p:txBody>
      </p:sp>
      <p:pic>
        <p:nvPicPr>
          <p:cNvPr id="3" name="Hình ảnh 2">
            <a:extLst>
              <a:ext uri="{FF2B5EF4-FFF2-40B4-BE49-F238E27FC236}">
                <a16:creationId xmlns:a16="http://schemas.microsoft.com/office/drawing/2014/main" id="{256EF5B1-EABF-9010-3445-EB1E07E7A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066795" y="3852505"/>
            <a:ext cx="2450219" cy="2840987"/>
          </a:xfrm>
          <a:prstGeom prst="rect">
            <a:avLst/>
          </a:prstGeom>
        </p:spPr>
      </p:pic>
    </p:spTree>
    <p:extLst>
      <p:ext uri="{BB962C8B-B14F-4D97-AF65-F5344CB8AC3E}">
        <p14:creationId xmlns:p14="http://schemas.microsoft.com/office/powerpoint/2010/main" val="3279383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150+ Hình Nền Slide PowerPoint Thuyết Trình Đẹp Nhất">
            <a:extLst>
              <a:ext uri="{FF2B5EF4-FFF2-40B4-BE49-F238E27FC236}">
                <a16:creationId xmlns:a16="http://schemas.microsoft.com/office/drawing/2014/main" id="{D6BCA788-66A3-8B65-ABFE-00729AB6ADEE}"/>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1" name="Hộp Văn bản 10">
            <a:extLst>
              <a:ext uri="{FF2B5EF4-FFF2-40B4-BE49-F238E27FC236}">
                <a16:creationId xmlns:a16="http://schemas.microsoft.com/office/drawing/2014/main" id="{DC663B23-07BA-196B-DC36-3CE43ABD4CE5}"/>
              </a:ext>
            </a:extLst>
          </p:cNvPr>
          <p:cNvSpPr txBox="1"/>
          <p:nvPr/>
        </p:nvSpPr>
        <p:spPr>
          <a:xfrm>
            <a:off x="1716238" y="1128549"/>
            <a:ext cx="7976402" cy="1508105"/>
          </a:xfrm>
          <a:prstGeom prst="rect">
            <a:avLst/>
          </a:prstGeom>
          <a:noFill/>
          <a:ln w="28575">
            <a:solidFill>
              <a:srgbClr val="00FF00"/>
            </a:solidFill>
          </a:ln>
        </p:spPr>
        <p:txBody>
          <a:bodyPr wrap="square">
            <a:spAutoFit/>
          </a:bodyPr>
          <a:lstStyle/>
          <a:p>
            <a:pPr algn="ctr"/>
            <a:r>
              <a:rPr lang="en-US" sz="3600" b="1" dirty="0" err="1">
                <a:solidFill>
                  <a:srgbClr val="00B050"/>
                </a:solidFill>
                <a:latin typeface="Times New Roman" panose="02020603050405020304" pitchFamily="18" charset="0"/>
                <a:cs typeface="Times New Roman" panose="02020603050405020304" pitchFamily="18" charset="0"/>
              </a:rPr>
              <a:t>Hướng</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dẫn</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về</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nhà</a:t>
            </a:r>
            <a:endParaRPr lang="en-US" sz="3600" dirty="0">
              <a:solidFill>
                <a:srgbClr val="00B050"/>
              </a:solidFill>
              <a:latin typeface="Times New Roman" panose="02020603050405020304" pitchFamily="18" charset="0"/>
              <a:cs typeface="Times New Roman" panose="02020603050405020304" pitchFamily="18" charset="0"/>
            </a:endParaRPr>
          </a:p>
          <a:p>
            <a:pPr lvl="0"/>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a:t>
            </a:r>
          </a:p>
          <a:p>
            <a:pPr lvl="0"/>
            <a:r>
              <a:rPr lang="en-US" sz="2800" b="1" dirty="0" err="1">
                <a:latin typeface="Times New Roman" panose="02020603050405020304" pitchFamily="18" charset="0"/>
                <a:cs typeface="Times New Roman" panose="02020603050405020304" pitchFamily="18" charset="0"/>
              </a:rPr>
              <a:t>Chuẩn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nghe</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endParaRPr lang="en-US" sz="2800" dirty="0">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256EF5B1-EABF-9010-3445-EB1E07E7A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328124" y="2859579"/>
            <a:ext cx="3199416" cy="3709668"/>
          </a:xfrm>
          <a:prstGeom prst="rect">
            <a:avLst/>
          </a:prstGeom>
        </p:spPr>
      </p:pic>
    </p:spTree>
    <p:extLst>
      <p:ext uri="{BB962C8B-B14F-4D97-AF65-F5344CB8AC3E}">
        <p14:creationId xmlns:p14="http://schemas.microsoft.com/office/powerpoint/2010/main" val="2105743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3A8636C3-0E37-A6DD-D633-DDDB211E13BD}"/>
              </a:ext>
            </a:extLst>
          </p:cNvPr>
          <p:cNvSpPr txBox="1"/>
          <p:nvPr/>
        </p:nvSpPr>
        <p:spPr>
          <a:xfrm>
            <a:off x="1280160" y="994624"/>
            <a:ext cx="6096000" cy="583750"/>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endParaRPr lang="en-US" sz="3200" dirty="0">
              <a:solidFill>
                <a:srgbClr val="33CC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ình chữ nhật: Góc Tròn 10">
            <a:extLst>
              <a:ext uri="{FF2B5EF4-FFF2-40B4-BE49-F238E27FC236}">
                <a16:creationId xmlns:a16="http://schemas.microsoft.com/office/drawing/2014/main" id="{34689E4E-24A9-7D44-AD88-29F94696F268}"/>
              </a:ext>
            </a:extLst>
          </p:cNvPr>
          <p:cNvSpPr/>
          <p:nvPr/>
        </p:nvSpPr>
        <p:spPr>
          <a:xfrm>
            <a:off x="1460182" y="1912157"/>
            <a:ext cx="10182045" cy="1933904"/>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effectLst/>
                <a:latin typeface="Times New Roman" panose="02020603050405020304" pitchFamily="18" charset="0"/>
                <a:ea typeface="Times New Roman" panose="02020603050405020304" pitchFamily="18" charset="0"/>
              </a:rPr>
              <a:t>Viết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bài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văn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biểu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cảm</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về</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một</a:t>
            </a:r>
            <a:r>
              <a:rPr lang="en-US" sz="2800" dirty="0">
                <a:solidFill>
                  <a:schemeClr val="tx1"/>
                </a:solidFill>
                <a:effectLst/>
                <a:latin typeface="Times New Roman" panose="02020603050405020304" pitchFamily="18" charset="0"/>
                <a:ea typeface="Times New Roman" panose="02020603050405020304" pitchFamily="18" charset="0"/>
              </a:rPr>
              <a:t> con </a:t>
            </a:r>
            <a:r>
              <a:rPr lang="en-US" sz="2800" dirty="0" err="1">
                <a:solidFill>
                  <a:schemeClr val="tx1"/>
                </a:solidFill>
                <a:effectLst/>
                <a:latin typeface="Times New Roman" panose="02020603050405020304" pitchFamily="18" charset="0"/>
                <a:ea typeface="Times New Roman" panose="02020603050405020304" pitchFamily="18" charset="0"/>
              </a:rPr>
              <a:t>người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hoặc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sự</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việc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là</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nêu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lên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những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tình</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cảm</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cảm</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xúc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những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suy</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nghĩ</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và</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thái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độ</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của</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người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viết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về</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một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người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một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sự</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việc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nào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đó</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trong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cuộc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sống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hoặc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trong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tác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phẩm</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văn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học</a:t>
            </a:r>
            <a:r>
              <a:rPr lang="en-US" sz="2800" dirty="0">
                <a:solidFill>
                  <a:schemeClr val="tx1"/>
                </a:solidFill>
                <a:effectLst/>
                <a:latin typeface="Times New Roman" panose="02020603050405020304" pitchFamily="18" charset="0"/>
                <a:ea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4580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3A8636C3-0E37-A6DD-D633-DDDB211E13BD}"/>
              </a:ext>
            </a:extLst>
          </p:cNvPr>
          <p:cNvSpPr txBox="1"/>
          <p:nvPr/>
        </p:nvSpPr>
        <p:spPr>
          <a:xfrm>
            <a:off x="1292352" y="898884"/>
            <a:ext cx="10182472" cy="583750"/>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3200" dirty="0">
              <a:solidFill>
                <a:srgbClr val="33CC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582F2824-5907-1C44-05D6-D101611B3061}"/>
              </a:ext>
            </a:extLst>
          </p:cNvPr>
          <p:cNvSpPr txBox="1"/>
          <p:nvPr/>
        </p:nvSpPr>
        <p:spPr>
          <a:xfrm>
            <a:off x="1487424" y="1659929"/>
            <a:ext cx="9570720" cy="1055608"/>
          </a:xfrm>
          <a:prstGeom prst="roundRect">
            <a:avLst/>
          </a:prstGeom>
          <a:noFill/>
          <a:ln w="38100">
            <a:solidFill>
              <a:srgbClr val="00FF00"/>
            </a:solidFill>
          </a:ln>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được con người hoặc sự việc cần viết trong bài văn biểu cảm</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2890001"/>
            <a:ext cx="9570720" cy="1055608"/>
          </a:xfrm>
          <a:prstGeom prst="roundRect">
            <a:avLst/>
          </a:prstGeom>
          <a:noFill/>
          <a:ln w="38100">
            <a:solidFill>
              <a:srgbClr val="00FF00"/>
            </a:solidFill>
          </a:ln>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Giới thiệu tóm tắt về con người hoặc sự việc định viết bài văn biểu cảm.</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66DE07E-1E13-8E43-93DA-8DE4E0625F5F}"/>
              </a:ext>
            </a:extLst>
          </p:cNvPr>
          <p:cNvSpPr txBox="1"/>
          <p:nvPr/>
        </p:nvSpPr>
        <p:spPr>
          <a:xfrm>
            <a:off x="1487424" y="4091190"/>
            <a:ext cx="6729984" cy="578882"/>
          </a:xfrm>
          <a:prstGeom prst="roundRect">
            <a:avLst/>
          </a:prstGeom>
          <a:noFill/>
          <a:ln w="38100">
            <a:solidFill>
              <a:srgbClr val="00FF00"/>
            </a:solidFill>
          </a:ln>
        </p:spPr>
        <p:txBody>
          <a:bodyPr wrap="square">
            <a:spAutoFit/>
          </a:bodyPr>
          <a:lstStyle/>
          <a:p>
            <a:pPr>
              <a:spcAft>
                <a:spcPts val="800"/>
              </a:spcAft>
              <a:tabLst>
                <a:tab pos="138684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ngôi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thứ</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chia </a:t>
            </a:r>
            <a:r>
              <a:rPr lang="en-US" sz="2800" dirty="0" err="1">
                <a:effectLst/>
                <a:latin typeface="Times New Roman" panose="02020603050405020304" pitchFamily="18" charset="0"/>
                <a:ea typeface="Calibri" panose="020F0502020204030204" pitchFamily="34" charset="0"/>
              </a:rPr>
              <a:t>sẻ</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4BB07E99-EEAC-04F6-C368-B8E5732164B9}"/>
              </a:ext>
            </a:extLst>
          </p:cNvPr>
          <p:cNvSpPr txBox="1"/>
          <p:nvPr/>
        </p:nvSpPr>
        <p:spPr>
          <a:xfrm>
            <a:off x="1414272" y="4996146"/>
            <a:ext cx="10182472" cy="578882"/>
          </a:xfrm>
          <a:prstGeom prst="roundRect">
            <a:avLst/>
          </a:prstGeom>
          <a:noFill/>
          <a:ln w="38100">
            <a:solidFill>
              <a:srgbClr val="00FF00"/>
            </a:solidFill>
          </a:ln>
        </p:spPr>
        <p:txBody>
          <a:bodyPr wrap="square">
            <a:spAutoFit/>
          </a:bodyPr>
          <a:lstStyle/>
          <a:p>
            <a:pPr>
              <a:spcAft>
                <a:spcPts val="800"/>
              </a:spcAft>
              <a:tabLst>
                <a:tab pos="1386840" algn="l"/>
              </a:tabLst>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hợp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miêu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nhằm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hỗ</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lộ</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E4EA2876-9EFA-2DD9-5EC3-2E5E9A700CDE}"/>
              </a:ext>
            </a:extLst>
          </p:cNvPr>
          <p:cNvSpPr txBox="1"/>
          <p:nvPr/>
        </p:nvSpPr>
        <p:spPr>
          <a:xfrm>
            <a:off x="-4127863" y="6858000"/>
            <a:ext cx="6096000" cy="4893647"/>
          </a:xfrm>
          <a:prstGeom prst="rect">
            <a:avLst/>
          </a:prstGeom>
          <a:noFill/>
        </p:spPr>
        <p:txBody>
          <a:bodyPr wrap="square">
            <a:spAutoFit/>
          </a:bodyPr>
          <a:lstStyle/>
          <a:p>
            <a:pPr marL="0" marR="0">
              <a:spcBef>
                <a:spcPts val="0"/>
              </a:spcBef>
              <a:spcAft>
                <a:spcPts val="1200"/>
              </a:spcAft>
            </a:pPr>
            <a:r>
              <a:rPr lang="en-US" sz="1800" b="1" dirty="0">
                <a:solidFill>
                  <a:srgbClr val="0070C0"/>
                </a:solidFill>
                <a:effectLst/>
                <a:latin typeface="Times New Roman" panose="02020603050405020304" pitchFamily="18" charset="0"/>
                <a:ea typeface="Times New Roman" panose="02020603050405020304" pitchFamily="18" charset="0"/>
              </a:rPr>
              <a:t>1. </a:t>
            </a:r>
            <a:r>
              <a:rPr lang="en-US" sz="1800" b="1" dirty="0" err="1">
                <a:solidFill>
                  <a:srgbClr val="0070C0"/>
                </a:solidFill>
                <a:effectLst/>
                <a:latin typeface="Times New Roman" panose="02020603050405020304" pitchFamily="18" charset="0"/>
                <a:ea typeface="Times New Roman" panose="02020603050405020304" pitchFamily="18" charset="0"/>
              </a:rPr>
              <a:t>Khái</a:t>
            </a:r>
            <a:r>
              <a:rPr lang="en-US" sz="1800" b="1" dirty="0">
                <a:solidFill>
                  <a:srgbClr val="0070C0"/>
                </a:solidFill>
                <a:effectLst/>
                <a:latin typeface="Times New Roman" panose="02020603050405020304" pitchFamily="18" charset="0"/>
                <a:ea typeface="Times New Roman" panose="02020603050405020304" pitchFamily="18" charset="0"/>
              </a:rPr>
              <a:t> </a:t>
            </a:r>
            <a:r>
              <a:rPr lang="en-US" sz="1800" b="1" dirty="0" err="1">
                <a:solidFill>
                  <a:srgbClr val="0070C0"/>
                </a:solidFill>
                <a:effectLst/>
                <a:latin typeface="Times New Roman" panose="02020603050405020304" pitchFamily="18" charset="0"/>
                <a:ea typeface="Times New Roman" panose="02020603050405020304" pitchFamily="18" charset="0"/>
              </a:rPr>
              <a:t>niệm</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1200"/>
              </a:spcAft>
            </a:pPr>
            <a:r>
              <a:rPr lang="en-US" sz="1800" b="1" dirty="0">
                <a:solidFill>
                  <a:srgbClr val="0070C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solidFill>
                  <a:srgbClr val="000000"/>
                </a:solidFill>
                <a:effectLst/>
                <a:latin typeface="Arial" panose="020B0604020202020204" pitchFamily="34" charset="0"/>
                <a:ea typeface="Times New Roman" panose="02020603050405020304" pitchFamily="18" charset="0"/>
              </a:rPr>
              <a:t> </a:t>
            </a:r>
            <a:r>
              <a:rPr lang="en-US" sz="1800" b="1" dirty="0">
                <a:solidFill>
                  <a:srgbClr val="0070C0"/>
                </a:solidFill>
                <a:effectLst/>
                <a:latin typeface="Times New Roman" panose="02020603050405020304" pitchFamily="18" charset="0"/>
                <a:ea typeface="Calibri" panose="020F0502020204030204" pitchFamily="34" charset="0"/>
              </a:rPr>
              <a:t>2. </a:t>
            </a:r>
            <a:r>
              <a:rPr lang="en-US" sz="1800" b="1" dirty="0" err="1">
                <a:solidFill>
                  <a:srgbClr val="0070C0"/>
                </a:solidFill>
                <a:effectLst/>
                <a:latin typeface="Times New Roman" panose="02020603050405020304" pitchFamily="18" charset="0"/>
                <a:ea typeface="MS Mincho" panose="02020609040205080304" pitchFamily="49" charset="-128"/>
              </a:rPr>
              <a:t>Yêu</a:t>
            </a:r>
            <a:r>
              <a:rPr lang="en-US" sz="1800" b="1" dirty="0">
                <a:solidFill>
                  <a:srgbClr val="0070C0"/>
                </a:solidFill>
                <a:effectLst/>
                <a:latin typeface="Times New Roman" panose="02020603050405020304" pitchFamily="18" charset="0"/>
                <a:ea typeface="MS Mincho" panose="02020609040205080304" pitchFamily="49" charset="-128"/>
              </a:rPr>
              <a:t> </a:t>
            </a:r>
            <a:r>
              <a:rPr lang="en-US" sz="1800" b="1" dirty="0" err="1">
                <a:solidFill>
                  <a:srgbClr val="0070C0"/>
                </a:solidFill>
                <a:effectLst/>
                <a:latin typeface="Times New Roman" panose="02020603050405020304" pitchFamily="18" charset="0"/>
                <a:ea typeface="MS Mincho" panose="02020609040205080304" pitchFamily="49" charset="-128"/>
              </a:rPr>
              <a:t>cầu</a:t>
            </a:r>
            <a:r>
              <a:rPr lang="en-US" sz="1800" b="1" dirty="0">
                <a:solidFill>
                  <a:srgbClr val="0070C0"/>
                </a:solidFill>
                <a:effectLst/>
                <a:latin typeface="Times New Roman" panose="02020603050405020304" pitchFamily="18" charset="0"/>
                <a:ea typeface="MS Mincho" panose="02020609040205080304" pitchFamily="49" charset="-128"/>
              </a:rPr>
              <a:t> </a:t>
            </a:r>
            <a:r>
              <a:rPr lang="en-US" sz="1800" b="1" dirty="0" err="1">
                <a:solidFill>
                  <a:srgbClr val="0070C0"/>
                </a:solidFill>
                <a:effectLst/>
                <a:latin typeface="Times New Roman" panose="02020603050405020304" pitchFamily="18" charset="0"/>
                <a:ea typeface="MS Mincho" panose="02020609040205080304" pitchFamily="49" charset="-128"/>
              </a:rPr>
              <a:t>đối</a:t>
            </a:r>
            <a:r>
              <a:rPr lang="en-US" sz="1800" b="1" dirty="0">
                <a:solidFill>
                  <a:srgbClr val="0070C0"/>
                </a:solidFill>
                <a:effectLst/>
                <a:latin typeface="Times New Roman" panose="02020603050405020304" pitchFamily="18" charset="0"/>
                <a:ea typeface="MS Mincho" panose="02020609040205080304" pitchFamily="49" charset="-128"/>
              </a:rPr>
              <a:t> </a:t>
            </a:r>
            <a:r>
              <a:rPr lang="en-US" sz="1800" b="1" dirty="0" err="1">
                <a:solidFill>
                  <a:srgbClr val="0070C0"/>
                </a:solidFill>
                <a:effectLst/>
                <a:latin typeface="Times New Roman" panose="02020603050405020304" pitchFamily="18" charset="0"/>
                <a:ea typeface="MS Mincho" panose="02020609040205080304" pitchFamily="49" charset="-128"/>
              </a:rPr>
              <a:t>với</a:t>
            </a:r>
            <a:r>
              <a:rPr lang="en-US" sz="1800" b="1" dirty="0">
                <a:solidFill>
                  <a:srgbClr val="0070C0"/>
                </a:solidFill>
                <a:effectLst/>
                <a:latin typeface="Times New Roman" panose="02020603050405020304" pitchFamily="18" charset="0"/>
                <a:ea typeface="MS Mincho" panose="02020609040205080304" pitchFamily="49" charset="-128"/>
              </a:rPr>
              <a:t> </a:t>
            </a:r>
            <a:r>
              <a:rPr lang="en-US" sz="1800" b="1" dirty="0" err="1">
                <a:solidFill>
                  <a:srgbClr val="0070C0"/>
                </a:solidFill>
                <a:effectLst/>
                <a:latin typeface="Times New Roman" panose="02020603050405020304" pitchFamily="18" charset="0"/>
                <a:ea typeface="Calibri" panose="020F0502020204030204" pitchFamily="34" charset="0"/>
              </a:rPr>
              <a:t>bài</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văn</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biểu</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cảm</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về</a:t>
            </a:r>
            <a:r>
              <a:rPr lang="en-US" sz="1800" b="1" dirty="0">
                <a:solidFill>
                  <a:srgbClr val="0070C0"/>
                </a:solidFill>
                <a:effectLst/>
                <a:latin typeface="Times New Roman" panose="02020603050405020304" pitchFamily="18" charset="0"/>
                <a:ea typeface="Calibri" panose="020F0502020204030204" pitchFamily="34" charset="0"/>
              </a:rPr>
              <a:t> con </a:t>
            </a:r>
            <a:r>
              <a:rPr lang="en-US" sz="1800" b="1" dirty="0" err="1">
                <a:solidFill>
                  <a:srgbClr val="0070C0"/>
                </a:solidFill>
                <a:effectLst/>
                <a:latin typeface="Times New Roman" panose="02020603050405020304" pitchFamily="18" charset="0"/>
                <a:ea typeface="Calibri" panose="020F0502020204030204" pitchFamily="34" charset="0"/>
              </a:rPr>
              <a:t>người</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sự</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việc</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cục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effectLst/>
                <a:latin typeface="Times New Roman" panose="02020603050405020304" pitchFamily="18" charset="0"/>
                <a:ea typeface="Calibri" panose="020F0502020204030204" pitchFamily="34" charset="0"/>
              </a:rPr>
              <a:t>+ MB: </a:t>
            </a:r>
            <a:r>
              <a:rPr lang="en-US" sz="1800" dirty="0" err="1">
                <a:effectLst/>
                <a:latin typeface="Times New Roman" panose="02020603050405020304" pitchFamily="18" charset="0"/>
                <a:ea typeface="Calibri" panose="020F0502020204030204" pitchFamily="34" charset="0"/>
              </a:rPr>
              <a:t>Giới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thiệu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effectLst/>
                <a:latin typeface="Times New Roman" panose="02020603050405020304" pitchFamily="18" charset="0"/>
                <a:ea typeface="Calibri" panose="020F0502020204030204" pitchFamily="34" charset="0"/>
              </a:rPr>
              <a:t>+ TB: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cụ</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sắc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tượng</a:t>
            </a:r>
            <a:r>
              <a:rPr lang="en-US" sz="1800"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effectLst/>
                <a:latin typeface="Times New Roman" panose="02020603050405020304" pitchFamily="18" charset="0"/>
                <a:ea typeface="Calibri" panose="020F0502020204030204" pitchFamily="34" charset="0"/>
              </a:rPr>
              <a:t>  ++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con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kỉ</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gắn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effectLst/>
                <a:latin typeface="Times New Roman" panose="02020603050405020304" pitchFamily="18" charset="0"/>
                <a:ea typeface="Calibri" panose="020F0502020204030204" pitchFamily="34" charset="0"/>
              </a:rPr>
              <a:t>  ++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theo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diễn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tiến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việc</a:t>
            </a:r>
            <a:r>
              <a:rPr lang="en-US" sz="1800"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 KB: </a:t>
            </a:r>
            <a:r>
              <a:rPr lang="en-US" sz="1800" dirty="0" err="1">
                <a:effectLst/>
                <a:latin typeface="Times New Roman" panose="02020603050405020304" pitchFamily="18" charset="0"/>
                <a:ea typeface="Calibri" panose="020F0502020204030204" pitchFamily="34" charset="0"/>
              </a:rPr>
              <a:t>Khẳng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định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rút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nhớ</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thân</a:t>
            </a:r>
            <a:r>
              <a:rPr lang="en-US" sz="1800" dirty="0">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100451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3A8636C3-0E37-A6DD-D633-DDDB211E13BD}"/>
              </a:ext>
            </a:extLst>
          </p:cNvPr>
          <p:cNvSpPr txBox="1"/>
          <p:nvPr/>
        </p:nvSpPr>
        <p:spPr>
          <a:xfrm>
            <a:off x="1292352" y="898884"/>
            <a:ext cx="10182472" cy="583750"/>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3200" dirty="0">
              <a:solidFill>
                <a:srgbClr val="33CC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582F2824-5907-1C44-05D6-D101611B3061}"/>
              </a:ext>
            </a:extLst>
          </p:cNvPr>
          <p:cNvSpPr txBox="1"/>
          <p:nvPr/>
        </p:nvSpPr>
        <p:spPr>
          <a:xfrm>
            <a:off x="1487424" y="1659929"/>
            <a:ext cx="4766419" cy="578882"/>
          </a:xfrm>
          <a:prstGeom prst="roundRect">
            <a:avLst/>
          </a:prstGeom>
          <a:noFill/>
          <a:ln w="38100">
            <a:solidFill>
              <a:srgbClr val="00FF00"/>
            </a:solidFill>
          </a:ln>
        </p:spPr>
        <p:txBody>
          <a:bodyPr wrap="square">
            <a:spAutoFit/>
          </a:bodyPr>
          <a:lstStyle/>
          <a:p>
            <a:pPr>
              <a:spcAft>
                <a:spcPts val="800"/>
              </a:spcAft>
              <a:tabLst>
                <a:tab pos="138684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Bố</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cục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bảo</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598228" y="2413082"/>
            <a:ext cx="9570720" cy="523220"/>
          </a:xfrm>
          <a:prstGeom prst="rect">
            <a:avLst/>
          </a:prstGeom>
          <a:noFill/>
          <a:ln w="38100">
            <a:noFill/>
          </a:ln>
        </p:spPr>
        <p:txBody>
          <a:bodyPr wrap="square">
            <a:spAutoFit/>
          </a:bodyPr>
          <a:lstStyle/>
          <a:p>
            <a:pPr>
              <a:spcAft>
                <a:spcPts val="800"/>
              </a:spcAft>
              <a:tabLst>
                <a:tab pos="1386840" algn="l"/>
              </a:tabLst>
            </a:pPr>
            <a:r>
              <a:rPr lang="en-US" sz="2800" b="1" dirty="0">
                <a:effectLst/>
                <a:latin typeface="Times New Roman" panose="02020603050405020304" pitchFamily="18" charset="0"/>
                <a:ea typeface="Calibri" panose="020F0502020204030204" pitchFamily="34" charset="0"/>
              </a:rPr>
              <a:t>+ MB: </a:t>
            </a:r>
            <a:r>
              <a:rPr lang="en-US" sz="2800" dirty="0" err="1">
                <a:effectLst/>
                <a:latin typeface="Times New Roman" panose="02020603050405020304" pitchFamily="18" charset="0"/>
                <a:ea typeface="Calibri" panose="020F0502020204030204" pitchFamily="34" charset="0"/>
              </a:rPr>
              <a:t>Giới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thiệu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tượng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66DE07E-1E13-8E43-93DA-8DE4E0625F5F}"/>
              </a:ext>
            </a:extLst>
          </p:cNvPr>
          <p:cNvSpPr txBox="1"/>
          <p:nvPr/>
        </p:nvSpPr>
        <p:spPr>
          <a:xfrm>
            <a:off x="1598228" y="3094258"/>
            <a:ext cx="10367119" cy="523220"/>
          </a:xfrm>
          <a:prstGeom prst="rect">
            <a:avLst/>
          </a:prstGeom>
          <a:noFill/>
          <a:ln w="38100">
            <a:noFill/>
          </a:ln>
        </p:spPr>
        <p:txBody>
          <a:bodyPr wrap="square">
            <a:spAutoFit/>
          </a:bodyPr>
          <a:lstStyle/>
          <a:p>
            <a:pPr>
              <a:spcAft>
                <a:spcPts val="800"/>
              </a:spcAft>
              <a:tabLst>
                <a:tab pos="1386840" algn="l"/>
              </a:tabLst>
            </a:pPr>
            <a:r>
              <a:rPr lang="en-US" sz="2800" b="1" dirty="0">
                <a:effectLst/>
                <a:latin typeface="Times New Roman" panose="02020603050405020304" pitchFamily="18" charset="0"/>
                <a:ea typeface="Calibri" panose="020F0502020204030204" pitchFamily="34" charset="0"/>
              </a:rPr>
              <a:t>+ TB: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lộ</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suy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nghĩ</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cụ</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một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sắc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tượng</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4BB07E99-EEAC-04F6-C368-B8E5732164B9}"/>
              </a:ext>
            </a:extLst>
          </p:cNvPr>
          <p:cNvSpPr txBox="1"/>
          <p:nvPr/>
        </p:nvSpPr>
        <p:spPr>
          <a:xfrm>
            <a:off x="1487424" y="3763919"/>
            <a:ext cx="10182472" cy="1918474"/>
          </a:xfrm>
          <a:prstGeom prst="rect">
            <a:avLst/>
          </a:prstGeom>
          <a:noFill/>
          <a:ln w="38100">
            <a:noFill/>
          </a:ln>
        </p:spPr>
        <p:txBody>
          <a:bodyPr wrap="square">
            <a:spAutoFit/>
          </a:bodyPr>
          <a:lstStyle/>
          <a:p>
            <a:pPr>
              <a:spcAft>
                <a:spcPts val="800"/>
              </a:spcAft>
              <a:tabLst>
                <a:tab pos="138684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con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lộ</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suy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nghĩ</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đặc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điểm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kỉ</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niệm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gắn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a:p>
            <a:pPr>
              <a:spcAft>
                <a:spcPts val="800"/>
              </a:spcAft>
              <a:tabLst>
                <a:tab pos="138684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lộ</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theo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diễn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tiến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79D13DC-C354-E957-845A-437B20988222}"/>
              </a:ext>
            </a:extLst>
          </p:cNvPr>
          <p:cNvSpPr txBox="1"/>
          <p:nvPr/>
        </p:nvSpPr>
        <p:spPr>
          <a:xfrm>
            <a:off x="1487424" y="5726756"/>
            <a:ext cx="10367119" cy="954107"/>
          </a:xfrm>
          <a:prstGeom prst="rect">
            <a:avLst/>
          </a:prstGeom>
          <a:noFill/>
          <a:ln w="38100">
            <a:noFill/>
          </a:ln>
        </p:spPr>
        <p:txBody>
          <a:bodyPr wrap="square">
            <a:spAutoFit/>
          </a:bodyPr>
          <a:lstStyle/>
          <a:p>
            <a:r>
              <a:rPr lang="en-US" sz="2800" b="1" dirty="0">
                <a:effectLst/>
                <a:latin typeface="Times New Roman" panose="02020603050405020304" pitchFamily="18" charset="0"/>
                <a:ea typeface="Calibri" panose="020F0502020204030204" pitchFamily="34" charset="0"/>
              </a:rPr>
              <a:t>+ KB: </a:t>
            </a:r>
            <a:r>
              <a:rPr lang="en-US" sz="2800" dirty="0" err="1">
                <a:effectLst/>
                <a:latin typeface="Times New Roman" panose="02020603050405020304" pitchFamily="18" charset="0"/>
                <a:ea typeface="Calibri" panose="020F0502020204030204" pitchFamily="34" charset="0"/>
              </a:rPr>
              <a:t>Khẳng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định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tượng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rút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đáng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nhớ</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thân</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4201916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Bong bóng Lời nói: Hình chữ nhật 11">
            <a:extLst>
              <a:ext uri="{FF2B5EF4-FFF2-40B4-BE49-F238E27FC236}">
                <a16:creationId xmlns:a16="http://schemas.microsoft.com/office/drawing/2014/main" id="{7F802D62-780C-BBC2-9BEA-794D8A47BD74}"/>
              </a:ext>
            </a:extLst>
          </p:cNvPr>
          <p:cNvSpPr/>
          <p:nvPr/>
        </p:nvSpPr>
        <p:spPr>
          <a:xfrm>
            <a:off x="1510445" y="2054668"/>
            <a:ext cx="9414950" cy="4052564"/>
          </a:xfrm>
          <a:prstGeom prst="wedgeRectCallout">
            <a:avLst>
              <a:gd name="adj1" fmla="val -53265"/>
              <a:gd name="adj2" fmla="val -17770"/>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B050"/>
                </a:solidFill>
                <a:latin typeface="Times New Roman" panose="02020603050405020304" pitchFamily="18" charset="0"/>
                <a:cs typeface="Times New Roman" panose="02020603050405020304" pitchFamily="18" charset="0"/>
              </a:rPr>
              <a:t>Yêu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cầu</a:t>
            </a:r>
            <a:r>
              <a:rPr lang="en-US" sz="2800" b="1" dirty="0">
                <a:solidFill>
                  <a:srgbClr val="00B050"/>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Tiễn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biệt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vị</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tướng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lỗi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lạc</a:t>
            </a:r>
            <a:r>
              <a:rPr lang="en-US" sz="2800" i="1"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ai,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đoạn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rõ</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hỗ</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đoạn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a:t>
            </a:r>
          </a:p>
        </p:txBody>
      </p:sp>
      <p:pic>
        <p:nvPicPr>
          <p:cNvPr id="13" name="Hình ảnh 12">
            <a:extLst>
              <a:ext uri="{FF2B5EF4-FFF2-40B4-BE49-F238E27FC236}">
                <a16:creationId xmlns:a16="http://schemas.microsoft.com/office/drawing/2014/main" id="{4CEAE82D-1ED2-3009-868F-84DA6CD29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0894" y="2368323"/>
            <a:ext cx="4762500" cy="4762500"/>
          </a:xfrm>
          <a:prstGeom prst="rect">
            <a:avLst/>
          </a:prstGeom>
        </p:spPr>
      </p:pic>
      <p:sp>
        <p:nvSpPr>
          <p:cNvPr id="2" name="Hộp Văn bản 1">
            <a:extLst>
              <a:ext uri="{FF2B5EF4-FFF2-40B4-BE49-F238E27FC236}">
                <a16:creationId xmlns:a16="http://schemas.microsoft.com/office/drawing/2014/main" id="{D2417FE2-37CE-4A6E-955C-BDC33C70BCFD}"/>
              </a:ext>
            </a:extLst>
          </p:cNvPr>
          <p:cNvSpPr txBox="1"/>
          <p:nvPr/>
        </p:nvSpPr>
        <p:spPr>
          <a:xfrm>
            <a:off x="1292352" y="812034"/>
            <a:ext cx="10219292" cy="1110689"/>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33CC33"/>
                </a:solidFill>
                <a:effectLst/>
                <a:latin typeface="Times New Roman" panose="02020603050405020304" pitchFamily="18" charset="0"/>
                <a:ea typeface="MS Mincho" panose="02020609040205080304" pitchFamily="49" charset="-128"/>
              </a:rPr>
              <a:t>Phân</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tích</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ví</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dụ</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về</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một</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bài</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văn</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biểu</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cảm</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về</a:t>
            </a:r>
            <a:r>
              <a:rPr lang="en-US" sz="3200" b="1" dirty="0">
                <a:solidFill>
                  <a:srgbClr val="33CC33"/>
                </a:solidFill>
                <a:effectLst/>
                <a:latin typeface="Times New Roman" panose="02020603050405020304" pitchFamily="18" charset="0"/>
                <a:ea typeface="MS Mincho" panose="02020609040205080304" pitchFamily="49" charset="-128"/>
              </a:rPr>
              <a:t> con </a:t>
            </a:r>
            <a:r>
              <a:rPr lang="en-US" sz="3200" b="1" dirty="0" err="1">
                <a:solidFill>
                  <a:srgbClr val="33CC33"/>
                </a:solidFill>
                <a:effectLst/>
                <a:latin typeface="Times New Roman" panose="02020603050405020304" pitchFamily="18" charset="0"/>
                <a:ea typeface="MS Mincho" panose="02020609040205080304" pitchFamily="49" charset="-128"/>
              </a:rPr>
              <a:t>người</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sự</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việc</a:t>
            </a:r>
            <a:endParaRPr lang="en-US" sz="3200" dirty="0">
              <a:solidFill>
                <a:srgbClr val="33CC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id="{C5F0D19C-C86C-F39F-96D3-B6889AC96F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0014" y="5340012"/>
            <a:ext cx="2033012" cy="1411908"/>
          </a:xfrm>
          <a:prstGeom prst="rect">
            <a:avLst/>
          </a:prstGeom>
        </p:spPr>
      </p:pic>
    </p:spTree>
    <p:extLst>
      <p:ext uri="{BB962C8B-B14F-4D97-AF65-F5344CB8AC3E}">
        <p14:creationId xmlns:p14="http://schemas.microsoft.com/office/powerpoint/2010/main" val="2350180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3A8636C3-0E37-A6DD-D633-DDDB211E13BD}"/>
              </a:ext>
            </a:extLst>
          </p:cNvPr>
          <p:cNvSpPr txBox="1"/>
          <p:nvPr/>
        </p:nvSpPr>
        <p:spPr>
          <a:xfrm>
            <a:off x="1292352" y="898884"/>
            <a:ext cx="10219292" cy="1110689"/>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33CC33"/>
                </a:solidFill>
                <a:effectLst/>
                <a:latin typeface="Times New Roman" panose="02020603050405020304" pitchFamily="18" charset="0"/>
                <a:ea typeface="MS Mincho" panose="02020609040205080304" pitchFamily="49" charset="-128"/>
              </a:rPr>
              <a:t>Phân</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tích</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ví</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dụ</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về</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một</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bài</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văn</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biểu</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cảm</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về</a:t>
            </a:r>
            <a:r>
              <a:rPr lang="en-US" sz="3200" b="1" dirty="0">
                <a:solidFill>
                  <a:srgbClr val="33CC33"/>
                </a:solidFill>
                <a:effectLst/>
                <a:latin typeface="Times New Roman" panose="02020603050405020304" pitchFamily="18" charset="0"/>
                <a:ea typeface="MS Mincho" panose="02020609040205080304" pitchFamily="49" charset="-128"/>
              </a:rPr>
              <a:t> con </a:t>
            </a:r>
            <a:r>
              <a:rPr lang="en-US" sz="3200" b="1" dirty="0" err="1">
                <a:solidFill>
                  <a:srgbClr val="33CC33"/>
                </a:solidFill>
                <a:effectLst/>
                <a:latin typeface="Times New Roman" panose="02020603050405020304" pitchFamily="18" charset="0"/>
                <a:ea typeface="MS Mincho" panose="02020609040205080304" pitchFamily="49" charset="-128"/>
              </a:rPr>
              <a:t>người</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sự</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việc</a:t>
            </a:r>
            <a:endParaRPr lang="en-US" sz="3200" dirty="0">
              <a:solidFill>
                <a:srgbClr val="33CC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582F2824-5907-1C44-05D6-D101611B3061}"/>
              </a:ext>
            </a:extLst>
          </p:cNvPr>
          <p:cNvSpPr txBox="1"/>
          <p:nvPr/>
        </p:nvSpPr>
        <p:spPr>
          <a:xfrm>
            <a:off x="1506365" y="3681804"/>
            <a:ext cx="3980035" cy="577818"/>
          </a:xfrm>
          <a:prstGeom prst="roundRect">
            <a:avLst/>
          </a:prstGeom>
          <a:noFill/>
          <a:ln w="38100">
            <a:solidFill>
              <a:srgbClr val="00FF00"/>
            </a:solidFill>
          </a:ln>
        </p:spPr>
        <p:txBody>
          <a:bodyPr wrap="square">
            <a:spAutoFit/>
          </a:bodyPr>
          <a:lstStyle/>
          <a:p>
            <a:pPr>
              <a:lnSpc>
                <a:spcPct val="107000"/>
              </a:lnSpc>
              <a:spcAft>
                <a:spcPts val="8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Đọc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văn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sgk</a:t>
            </a:r>
            <a:r>
              <a:rPr lang="en-US" sz="2800" dirty="0">
                <a:solidFill>
                  <a:srgbClr val="0D0D0D"/>
                </a:solidFill>
                <a:effectLst/>
                <a:latin typeface="Times New Roman" panose="02020603050405020304" pitchFamily="18" charset="0"/>
                <a:ea typeface="MS Mincho" panose="02020609040205080304" pitchFamily="49" charset="-128"/>
              </a:rPr>
              <a:t>, tr. 67</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2847692"/>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1</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Đọc</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bài</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văn</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dirty="0">
                <a:solidFill>
                  <a:srgbClr val="0D0D0D"/>
                </a:solidFill>
                <a:effectLst/>
                <a:latin typeface="Times New Roman" panose="02020603050405020304" pitchFamily="18" charset="0"/>
                <a:ea typeface="MS Mincho" panose="02020609040205080304" pitchFamily="49" charset="-128"/>
              </a:rPr>
              <a:t>“</a:t>
            </a:r>
            <a:r>
              <a:rPr lang="en-US" sz="2800" i="1" dirty="0" err="1">
                <a:effectLst/>
                <a:latin typeface="Times New Roman" panose="02020603050405020304" pitchFamily="18" charset="0"/>
                <a:ea typeface="MS Mincho" panose="02020609040205080304" pitchFamily="49" charset="-128"/>
              </a:rPr>
              <a:t>Tiễn</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biệt</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vị</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đại</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tướng</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lỗi</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lạc</a:t>
            </a:r>
            <a:r>
              <a:rPr lang="en-US" sz="2800" i="1" dirty="0">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1979328"/>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506365" y="4536157"/>
            <a:ext cx="9793006" cy="1087887"/>
          </a:xfrm>
          <a:prstGeom prst="roundRect">
            <a:avLst/>
          </a:prstGeom>
          <a:noFill/>
          <a:ln w="38100">
            <a:solidFill>
              <a:srgbClr val="00FF00"/>
            </a:solidFill>
          </a:ln>
        </p:spPr>
        <p:txBody>
          <a:bodyPr wrap="square">
            <a:spAutoFit/>
          </a:bodyPr>
          <a:lstStyle/>
          <a:p>
            <a:pPr>
              <a:lnSpc>
                <a:spcPct val="107000"/>
              </a:lnSpc>
              <a:spcAft>
                <a:spcPts val="8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Xem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văn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cảm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nhận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buổi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tiễn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biệt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vị</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đại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tướng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Võ</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Nguyên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Giáp</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0632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4" grpId="0" animBg="1"/>
      <p:bldP spid="15"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5870</Words>
  <Application>Microsoft Office PowerPoint</Application>
  <PresentationFormat>Widescreen</PresentationFormat>
  <Paragraphs>266</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Broadway</vt:lpstr>
      <vt:lpstr>Calibri</vt:lpstr>
      <vt:lpstr>Calibri Light</vt:lpstr>
      <vt:lpstr>Modern Love</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84919060896</cp:lastModifiedBy>
  <cp:revision>93</cp:revision>
  <dcterms:created xsi:type="dcterms:W3CDTF">2023-01-06T02:02:16Z</dcterms:created>
  <dcterms:modified xsi:type="dcterms:W3CDTF">2024-04-23T03:00:07Z</dcterms:modified>
</cp:coreProperties>
</file>