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407" r:id="rId3"/>
    <p:sldId id="399" r:id="rId4"/>
    <p:sldId id="401" r:id="rId5"/>
    <p:sldId id="403" r:id="rId6"/>
    <p:sldId id="402" r:id="rId7"/>
    <p:sldId id="265" r:id="rId8"/>
    <p:sldId id="404" r:id="rId9"/>
    <p:sldId id="405" r:id="rId10"/>
    <p:sldId id="409" r:id="rId11"/>
    <p:sldId id="408" r:id="rId12"/>
    <p:sldId id="406" r:id="rId13"/>
    <p:sldId id="410" r:id="rId14"/>
    <p:sldId id="281" r:id="rId15"/>
  </p:sldIdLst>
  <p:sldSz cx="18288000" cy="10287000"/>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22" autoAdjust="0"/>
  </p:normalViewPr>
  <p:slideViewPr>
    <p:cSldViewPr>
      <p:cViewPr varScale="1">
        <p:scale>
          <a:sx n="44" d="100"/>
          <a:sy n="44"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8DE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A47F3DF-EDCF-4C01-B430-9DEB9290FD77}"/>
              </a:ext>
            </a:extLst>
          </p:cNvPr>
          <p:cNvSpPr/>
          <p:nvPr/>
        </p:nvSpPr>
        <p:spPr>
          <a:xfrm>
            <a:off x="1676400" y="2857500"/>
            <a:ext cx="14401800" cy="312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7">
            <a:extLst>
              <a:ext uri="{FF2B5EF4-FFF2-40B4-BE49-F238E27FC236}">
                <a16:creationId xmlns:a16="http://schemas.microsoft.com/office/drawing/2014/main" xmlns="" id="{53BA9D63-4FAE-4B13-B0ED-697180DB46C6}"/>
              </a:ext>
            </a:extLst>
          </p:cNvPr>
          <p:cNvSpPr txBox="1"/>
          <p:nvPr/>
        </p:nvSpPr>
        <p:spPr>
          <a:xfrm>
            <a:off x="2514600" y="3314700"/>
            <a:ext cx="12197435" cy="2492990"/>
          </a:xfrm>
          <a:prstGeom prst="rect">
            <a:avLst/>
          </a:prstGeom>
        </p:spPr>
        <p:txBody>
          <a:bodyPr wrap="square" lIns="0" tIns="0" rIns="0" bIns="0" rtlCol="0" anchor="t">
            <a:spAutoFit/>
          </a:bodyPr>
          <a:lstStyle/>
          <a:p>
            <a:pPr algn="ctr">
              <a:lnSpc>
                <a:spcPct val="150000"/>
              </a:lnSpc>
            </a:pPr>
            <a:r>
              <a:rPr lang="en-US" sz="5400" b="1" dirty="0" smtClean="0">
                <a:solidFill>
                  <a:srgbClr val="000000"/>
                </a:solidFill>
                <a:latin typeface="+mj-lt"/>
              </a:rPr>
              <a:t>BÀI 12</a:t>
            </a:r>
            <a:r>
              <a:rPr lang="vi-VN" sz="5400" b="1" dirty="0" smtClean="0">
                <a:solidFill>
                  <a:srgbClr val="000000"/>
                </a:solidFill>
                <a:latin typeface="+mj-lt"/>
              </a:rPr>
              <a:t>. </a:t>
            </a:r>
            <a:r>
              <a:rPr lang="vi-VN" sz="5400" b="1" dirty="0" smtClean="0">
                <a:solidFill>
                  <a:srgbClr val="000000"/>
                </a:solidFill>
              </a:rPr>
              <a:t>QUY </a:t>
            </a:r>
            <a:r>
              <a:rPr lang="vi-VN" sz="5400" b="1" dirty="0">
                <a:solidFill>
                  <a:srgbClr val="000000"/>
                </a:solidFill>
              </a:rPr>
              <a:t>TRÌNH NUÔI CÁ NƯỚC NGỌT TRONG </a:t>
            </a:r>
            <a:r>
              <a:rPr lang="vi-VN" sz="5400" b="1" dirty="0" smtClean="0">
                <a:solidFill>
                  <a:srgbClr val="000000"/>
                </a:solidFill>
              </a:rPr>
              <a:t>AO</a:t>
            </a:r>
            <a:r>
              <a:rPr lang="en-US" sz="5400" b="1" dirty="0" smtClean="0">
                <a:solidFill>
                  <a:srgbClr val="000000"/>
                </a:solidFill>
              </a:rPr>
              <a:t> (</a:t>
            </a:r>
            <a:r>
              <a:rPr lang="en-US" sz="5400" b="1" dirty="0" err="1" smtClean="0">
                <a:solidFill>
                  <a:srgbClr val="000000"/>
                </a:solidFill>
              </a:rPr>
              <a:t>Tiếp</a:t>
            </a:r>
            <a:r>
              <a:rPr lang="en-US" sz="5400" b="1" dirty="0" smtClean="0">
                <a:solidFill>
                  <a:srgbClr val="000000"/>
                </a:solidFill>
              </a:rPr>
              <a:t>)</a:t>
            </a:r>
            <a:endParaRPr lang="en-US" sz="5400" b="1" dirty="0">
              <a:solidFill>
                <a:srgbClr val="000000"/>
              </a:solidFill>
            </a:endParaRPr>
          </a:p>
        </p:txBody>
      </p:sp>
      <p:pic>
        <p:nvPicPr>
          <p:cNvPr id="16" name="Picture 10">
            <a:extLst>
              <a:ext uri="{FF2B5EF4-FFF2-40B4-BE49-F238E27FC236}">
                <a16:creationId xmlns:a16="http://schemas.microsoft.com/office/drawing/2014/main" xmlns="" id="{898AC721-E9B6-4AF5-8E34-A7C4947EBD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521147" y="5993308"/>
            <a:ext cx="4191717" cy="429369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790700"/>
            <a:ext cx="15011400" cy="7294305"/>
          </a:xfrm>
          <a:prstGeom prst="rect">
            <a:avLst/>
          </a:prstGeom>
          <a:noFill/>
        </p:spPr>
        <p:txBody>
          <a:bodyPr wrap="square" rtlCol="0">
            <a:spAutoFit/>
          </a:bodyPr>
          <a:lstStyle/>
          <a:p>
            <a:r>
              <a:rPr lang="en-US" sz="3600" dirty="0" smtClean="0">
                <a:latin typeface="Times New Roman" pitchFamily="18" charset="0"/>
                <a:cs typeface="Times New Roman" pitchFamily="18" charset="0"/>
              </a:rPr>
              <a:t>1.</a:t>
            </a:r>
            <a:r>
              <a:rPr lang="vi-VN" sz="3600" dirty="0" smtClean="0">
                <a:latin typeface="Times New Roman" pitchFamily="18" charset="0"/>
                <a:cs typeface="Times New Roman" pitchFamily="18" charset="0"/>
              </a:rPr>
              <a:t>Nêu </a:t>
            </a:r>
            <a:r>
              <a:rPr lang="vi-VN" sz="3600" dirty="0">
                <a:latin typeface="Times New Roman" pitchFamily="18" charset="0"/>
                <a:cs typeface="Times New Roman" pitchFamily="18" charset="0"/>
              </a:rPr>
              <a:t>các công việc quản lý chất lượng nước ao </a:t>
            </a:r>
            <a:r>
              <a:rPr lang="vi-VN" sz="3600" dirty="0" smtClean="0">
                <a:latin typeface="Times New Roman" pitchFamily="18" charset="0"/>
                <a:cs typeface="Times New Roman" pitchFamily="18" charset="0"/>
              </a:rPr>
              <a:t>nuôi</a:t>
            </a:r>
            <a:r>
              <a:rPr lang="en-US" sz="3600" dirty="0" smtClean="0">
                <a:latin typeface="Times New Roman" pitchFamily="18" charset="0"/>
                <a:cs typeface="Times New Roman" pitchFamily="18" charset="0"/>
              </a:rPr>
              <a:t>?</a:t>
            </a:r>
          </a:p>
          <a:p>
            <a:r>
              <a:rPr lang="vi-VN"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2. </a:t>
            </a:r>
            <a:r>
              <a:rPr lang="vi-VN" sz="3600" dirty="0">
                <a:latin typeface="Times New Roman" pitchFamily="18" charset="0"/>
                <a:cs typeface="Times New Roman" pitchFamily="18" charset="0"/>
              </a:rPr>
              <a:t>Nêu các công việc quản lý </a:t>
            </a:r>
            <a:r>
              <a:rPr lang="en-US" sz="3600" dirty="0" err="1" smtClean="0">
                <a:latin typeface="Times New Roman" pitchFamily="18" charset="0"/>
                <a:cs typeface="Times New Roman" pitchFamily="18" charset="0"/>
              </a:rPr>
              <a:t>sức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 Q</a:t>
            </a:r>
            <a:r>
              <a:rPr lang="vi-VN" sz="3600" dirty="0" smtClean="0">
                <a:latin typeface="Times New Roman" pitchFamily="18" charset="0"/>
                <a:cs typeface="Times New Roman" pitchFamily="18" charset="0"/>
              </a:rPr>
              <a:t>uản </a:t>
            </a:r>
            <a:r>
              <a:rPr lang="vi-VN" sz="3600" dirty="0">
                <a:latin typeface="Times New Roman" pitchFamily="18" charset="0"/>
                <a:cs typeface="Times New Roman" pitchFamily="18" charset="0"/>
              </a:rPr>
              <a:t>lý chất lượng nước ao nuôi </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vi-VN" sz="3600" dirty="0" smtClean="0">
                <a:latin typeface="+mj-lt"/>
              </a:rPr>
              <a:t>Hàng </a:t>
            </a:r>
            <a:r>
              <a:rPr lang="vi-VN" sz="3600" dirty="0">
                <a:latin typeface="+mj-lt"/>
              </a:rPr>
              <a:t>tuần cần bổ sung, thay nước</a:t>
            </a:r>
          </a:p>
          <a:p>
            <a:r>
              <a:rPr lang="vi-VN" sz="3600" dirty="0">
                <a:latin typeface="+mj-lt"/>
              </a:rPr>
              <a:t>- Sử dụng chế phẩm vi sinh làm sạch nước ao</a:t>
            </a:r>
          </a:p>
          <a:p>
            <a:r>
              <a:rPr lang="vi-VN" sz="3600" dirty="0">
                <a:latin typeface="+mj-lt"/>
              </a:rPr>
              <a:t>- Vệ sinh quanh ao</a:t>
            </a:r>
          </a:p>
          <a:p>
            <a:r>
              <a:rPr lang="vi-VN" sz="3600" dirty="0">
                <a:latin typeface="+mj-lt"/>
              </a:rPr>
              <a:t>- Sử dụng thiết bị hỗ trợ cung cấp oxygen cho cá.</a:t>
            </a:r>
          </a:p>
          <a:p>
            <a:r>
              <a:rPr lang="en-US" sz="3600" dirty="0" smtClean="0">
                <a:latin typeface="Times New Roman" pitchFamily="18" charset="0"/>
                <a:cs typeface="Times New Roman" pitchFamily="18" charset="0"/>
              </a:rPr>
              <a:t>* C</a:t>
            </a:r>
            <a:r>
              <a:rPr lang="vi-VN" sz="3600" dirty="0" smtClean="0">
                <a:latin typeface="Times New Roman" pitchFamily="18" charset="0"/>
                <a:cs typeface="Times New Roman" pitchFamily="18" charset="0"/>
              </a:rPr>
              <a:t>ông </a:t>
            </a:r>
            <a:r>
              <a:rPr lang="vi-VN" sz="3600" dirty="0">
                <a:latin typeface="Times New Roman" pitchFamily="18" charset="0"/>
                <a:cs typeface="Times New Roman" pitchFamily="18" charset="0"/>
              </a:rPr>
              <a:t>việc quản lý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khỏe</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a:t>
            </a:r>
          </a:p>
          <a:p>
            <a:r>
              <a:rPr lang="vi-VN" sz="3600" dirty="0">
                <a:latin typeface="+mj-lt"/>
              </a:rPr>
              <a:t>- Thăm ao 2 lần/ngày</a:t>
            </a:r>
          </a:p>
          <a:p>
            <a:r>
              <a:rPr lang="vi-VN" sz="3600" dirty="0">
                <a:latin typeface="+mj-lt"/>
              </a:rPr>
              <a:t>- Xử lí khi có hiện tượng:</a:t>
            </a:r>
          </a:p>
          <a:p>
            <a:r>
              <a:rPr lang="vi-VN" sz="3600" dirty="0">
                <a:latin typeface="+mj-lt"/>
              </a:rPr>
              <a:t>+ Cả nổi đầu</a:t>
            </a:r>
          </a:p>
          <a:p>
            <a:r>
              <a:rPr lang="vi-VN" sz="3600" dirty="0">
                <a:latin typeface="+mj-lt"/>
              </a:rPr>
              <a:t>+ Cá có dấu hiệu bệnh</a:t>
            </a:r>
          </a:p>
          <a:p>
            <a:pPr marL="571500" indent="-571500">
              <a:buFont typeface="Arial" charset="0"/>
              <a:buChar char="•"/>
            </a:pPr>
            <a:endParaRPr lang="en-US" sz="3600" dirty="0">
              <a:latin typeface="+mj-lt"/>
            </a:endParaRPr>
          </a:p>
        </p:txBody>
      </p:sp>
    </p:spTree>
    <p:extLst>
      <p:ext uri="{BB962C8B-B14F-4D97-AF65-F5344CB8AC3E}">
        <p14:creationId xmlns:p14="http://schemas.microsoft.com/office/powerpoint/2010/main" val="5664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238500"/>
            <a:ext cx="11506200" cy="6740307"/>
          </a:xfrm>
          <a:prstGeom prst="rect">
            <a:avLst/>
          </a:prstGeom>
          <a:noFill/>
        </p:spPr>
        <p:txBody>
          <a:bodyPr wrap="square" rtlCol="0">
            <a:spAutoFit/>
          </a:bodyPr>
          <a:lstStyle/>
          <a:p>
            <a:r>
              <a:rPr lang="vi-VN" sz="3600" dirty="0">
                <a:latin typeface="+mj-lt"/>
              </a:rPr>
              <a:t>Nguyên nhân cá nổi đầu và cách xử lí:</a:t>
            </a:r>
          </a:p>
          <a:p>
            <a:r>
              <a:rPr lang="vi-VN" sz="3600" dirty="0">
                <a:latin typeface="+mj-lt"/>
              </a:rPr>
              <a:t>* Nguyên nhân:</a:t>
            </a:r>
          </a:p>
          <a:p>
            <a:r>
              <a:rPr lang="vi-VN" sz="3600" dirty="0">
                <a:latin typeface="+mj-lt"/>
              </a:rPr>
              <a:t>+ Ao nuôi thiếu oxy</a:t>
            </a:r>
          </a:p>
          <a:p>
            <a:r>
              <a:rPr lang="vi-VN" sz="3600" dirty="0">
                <a:latin typeface="+mj-lt"/>
              </a:rPr>
              <a:t>+ Cá bị nhiễm khí độc</a:t>
            </a:r>
          </a:p>
          <a:p>
            <a:r>
              <a:rPr lang="vi-VN" sz="3600" dirty="0">
                <a:latin typeface="+mj-lt"/>
              </a:rPr>
              <a:t>* Cách xử lí:</a:t>
            </a:r>
          </a:p>
          <a:p>
            <a:r>
              <a:rPr lang="vi-VN" sz="3600" dirty="0">
                <a:latin typeface="+mj-lt"/>
              </a:rPr>
              <a:t>+ Đưa nước mới vào ao nhiều hơn hoặc thay đổi một phần nước, bơm nước.</a:t>
            </a:r>
          </a:p>
          <a:p>
            <a:r>
              <a:rPr lang="vi-VN" sz="3600" dirty="0">
                <a:latin typeface="+mj-lt"/>
              </a:rPr>
              <a:t>+ Ngừng bón phân và cho cá ăn, vớt hết cọng cây, cỏ dưới ao lên bờ.</a:t>
            </a:r>
          </a:p>
          <a:p>
            <a:r>
              <a:rPr lang="vi-VN" sz="3600" dirty="0">
                <a:latin typeface="+mj-lt"/>
              </a:rPr>
              <a:t>+ Tiến hành sục khí để cung cấp oxy cho ao và đào thải khí độc.</a:t>
            </a:r>
          </a:p>
          <a:p>
            <a:endParaRPr lang="en-US" sz="3600" dirty="0">
              <a:latin typeface="+mj-lt"/>
            </a:endParaRPr>
          </a:p>
        </p:txBody>
      </p:sp>
      <p:sp>
        <p:nvSpPr>
          <p:cNvPr id="3" name="TextBox 2"/>
          <p:cNvSpPr txBox="1"/>
          <p:nvPr/>
        </p:nvSpPr>
        <p:spPr>
          <a:xfrm>
            <a:off x="1600200" y="800100"/>
            <a:ext cx="10287000" cy="1200329"/>
          </a:xfrm>
          <a:prstGeom prst="rect">
            <a:avLst/>
          </a:prstGeom>
          <a:noFill/>
        </p:spPr>
        <p:txBody>
          <a:bodyPr wrap="square" rtlCol="0">
            <a:spAutoFit/>
          </a:bodyPr>
          <a:lstStyle/>
          <a:p>
            <a:r>
              <a:rPr lang="vi-VN" sz="3600" dirty="0">
                <a:latin typeface="+mj-lt"/>
              </a:rPr>
              <a:t>Hãy giải thích hiện tượng cá nổi đầu. Cần xử lí như thế nào khi gặp hiện tượng này?</a:t>
            </a:r>
            <a:endParaRPr lang="en-US" sz="3600" dirty="0">
              <a:latin typeface="+mj-lt"/>
            </a:endParaRPr>
          </a:p>
        </p:txBody>
      </p:sp>
    </p:spTree>
    <p:extLst>
      <p:ext uri="{BB962C8B-B14F-4D97-AF65-F5344CB8AC3E}">
        <p14:creationId xmlns:p14="http://schemas.microsoft.com/office/powerpoint/2010/main" val="1111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104900"/>
            <a:ext cx="96012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Nêu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tỉa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TextBox 2"/>
          <p:cNvSpPr txBox="1"/>
          <p:nvPr/>
        </p:nvSpPr>
        <p:spPr>
          <a:xfrm>
            <a:off x="1447800" y="3619500"/>
            <a:ext cx="15240000" cy="3970318"/>
          </a:xfrm>
          <a:prstGeom prst="rect">
            <a:avLst/>
          </a:prstGeom>
          <a:noFill/>
        </p:spPr>
        <p:txBody>
          <a:bodyPr wrap="square" rtlCol="0">
            <a:spAutoFit/>
          </a:bodyPr>
          <a:lstStyle/>
          <a:p>
            <a:r>
              <a:rPr lang="vi-VN" sz="3600" dirty="0">
                <a:latin typeface="+mj-lt"/>
              </a:rPr>
              <a:t>Tùy theo chất lượng của cá mà ta chọn hình thức thu tỉa hay thu toàn bộ:</a:t>
            </a:r>
          </a:p>
          <a:p>
            <a:r>
              <a:rPr lang="vi-VN" sz="3600" dirty="0">
                <a:latin typeface="+mj-lt"/>
              </a:rPr>
              <a:t>- Thu tỉa: thu những con to đạt tiêu chuẩn thu hoạch nhằm giảm mật độ cả nuôi trong ao, con nhỏ để nuôi tiếp.</a:t>
            </a:r>
            <a:br>
              <a:rPr lang="vi-VN" sz="3600" dirty="0">
                <a:latin typeface="+mj-lt"/>
              </a:rPr>
            </a:br>
            <a:r>
              <a:rPr lang="vi-VN" sz="3600" dirty="0">
                <a:latin typeface="+mj-lt"/>
              </a:rPr>
              <a:t>- Thu toàn bộ khi phần lớn cá đạt tiêu chuẩn thu hoạch, thảo cạn bớt 1/3 thể tích nước, dùng lưới kéo vào các thời điểm mát trong ngày, sau đó làm cạn ao và thu hết cá</a:t>
            </a:r>
          </a:p>
          <a:p>
            <a:endParaRPr lang="en-US" sz="3600" dirty="0">
              <a:latin typeface="+mj-lt"/>
            </a:endParaRPr>
          </a:p>
        </p:txBody>
      </p:sp>
    </p:spTree>
    <p:extLst>
      <p:ext uri="{BB962C8B-B14F-4D97-AF65-F5344CB8AC3E}">
        <p14:creationId xmlns:p14="http://schemas.microsoft.com/office/powerpoint/2010/main" val="1625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495800" y="78867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 y="62103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 y="34671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220200" y="24003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5800" y="647700"/>
            <a:ext cx="17145000" cy="812530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LUYỆN TẬP</a:t>
            </a:r>
          </a:p>
          <a:p>
            <a:pPr algn="ct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hãy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chọn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đáp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đúng</a:t>
            </a:r>
            <a:endParaRPr lang="en-US" sz="3600" b="1" dirty="0" smtClean="0">
              <a:latin typeface="Times New Roman" pitchFamily="18" charset="0"/>
              <a:cs typeface="Times New Roman" pitchFamily="18" charset="0"/>
            </a:endParaRPr>
          </a:p>
          <a:p>
            <a:r>
              <a:rPr lang="vi-VN" sz="3600" b="1" dirty="0" smtClean="0">
                <a:latin typeface="Times New Roman" pitchFamily="18" charset="0"/>
                <a:cs typeface="Times New Roman" pitchFamily="18" charset="0"/>
              </a:rPr>
              <a:t>Câu </a:t>
            </a:r>
            <a:r>
              <a:rPr lang="en-US" sz="3600" b="1" dirty="0" smtClean="0">
                <a:latin typeface="Times New Roman" pitchFamily="18" charset="0"/>
                <a:cs typeface="Times New Roman" pitchFamily="18" charset="0"/>
              </a:rPr>
              <a:t>1.</a:t>
            </a:r>
            <a:r>
              <a:rPr lang="vi-VN" sz="3600" b="1" dirty="0">
                <a:latin typeface="Times New Roman" pitchFamily="18" charset="0"/>
                <a:cs typeface="Times New Roman" pitchFamily="18" charset="0"/>
              </a:rPr>
              <a:t> </a:t>
            </a:r>
            <a:r>
              <a:rPr lang="vi-VN" sz="3600" dirty="0">
                <a:latin typeface="Times New Roman" pitchFamily="18" charset="0"/>
                <a:cs typeface="Times New Roman" pitchFamily="18" charset="0"/>
              </a:rPr>
              <a:t>Cá ăn loại thức ăn nào sau đây?</a:t>
            </a:r>
          </a:p>
          <a:p>
            <a:r>
              <a:rPr lang="vi-VN" sz="3600" dirty="0">
                <a:latin typeface="Times New Roman" pitchFamily="18" charset="0"/>
                <a:cs typeface="Times New Roman" pitchFamily="18" charset="0"/>
              </a:rPr>
              <a:t>A. Thức ăn tự </a:t>
            </a:r>
            <a:r>
              <a:rPr lang="vi-VN" sz="3600" dirty="0" smtClean="0">
                <a:latin typeface="Times New Roman" pitchFamily="18" charset="0"/>
                <a:cs typeface="Times New Roman" pitchFamily="18" charset="0"/>
              </a:rPr>
              <a:t>nhiên</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B</a:t>
            </a:r>
            <a:r>
              <a:rPr lang="vi-VN" sz="3600" dirty="0">
                <a:latin typeface="Times New Roman" pitchFamily="18" charset="0"/>
                <a:cs typeface="Times New Roman" pitchFamily="18" charset="0"/>
              </a:rPr>
              <a:t>. Thức ăn công </a:t>
            </a:r>
            <a:r>
              <a:rPr lang="vi-VN" sz="3600" dirty="0" smtClean="0">
                <a:latin typeface="Times New Roman" pitchFamily="18" charset="0"/>
                <a:cs typeface="Times New Roman" pitchFamily="18" charset="0"/>
              </a:rPr>
              <a:t>nghiệp</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a:t>
            </a:r>
            <a:r>
              <a:rPr lang="vi-VN" sz="3600" dirty="0">
                <a:latin typeface="Times New Roman" pitchFamily="18" charset="0"/>
                <a:cs typeface="Times New Roman" pitchFamily="18" charset="0"/>
              </a:rPr>
              <a:t>. Thức ăn tự </a:t>
            </a:r>
            <a:r>
              <a:rPr lang="vi-VN" sz="3600" dirty="0" smtClean="0">
                <a:latin typeface="Times New Roman" pitchFamily="18" charset="0"/>
                <a:cs typeface="Times New Roman" pitchFamily="18" charset="0"/>
              </a:rPr>
              <a:t>nhiên</a:t>
            </a:r>
            <a:r>
              <a:rPr lang="en-US"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Thức ăn công </a:t>
            </a:r>
            <a:r>
              <a:rPr lang="vi-VN" sz="3600" dirty="0" smtClean="0">
                <a:latin typeface="Times New Roman" pitchFamily="18" charset="0"/>
                <a:cs typeface="Times New Roman" pitchFamily="18" charset="0"/>
              </a:rPr>
              <a:t>nghiệp</a:t>
            </a:r>
            <a:endParaRPr lang="vi-VN" sz="3600" dirty="0">
              <a:latin typeface="Times New Roman" pitchFamily="18" charset="0"/>
              <a:cs typeface="Times New Roman" pitchFamily="18" charset="0"/>
            </a:endParaRPr>
          </a:p>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2:</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B</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Tận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nguồn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sẵn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D</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chịu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endParaRPr lang="en-US" sz="3600" dirty="0">
              <a:latin typeface="Times New Roman" pitchFamily="18" charset="0"/>
              <a:cs typeface="Times New Roman" pitchFamily="18" charset="0"/>
            </a:endParaRPr>
          </a:p>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nuôi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phẩm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a:t>
            </a:r>
          </a:p>
          <a:p>
            <a:r>
              <a:rPr lang="en-US" sz="3600" dirty="0" smtClean="0">
                <a:latin typeface="Times New Roman" pitchFamily="18" charset="0"/>
                <a:cs typeface="Times New Roman" pitchFamily="18" charset="0"/>
              </a:rPr>
              <a:t>A</a:t>
            </a:r>
            <a:r>
              <a:rPr lang="en-US" sz="3600" dirty="0">
                <a:latin typeface="Times New Roman" pitchFamily="18" charset="0"/>
                <a:cs typeface="Times New Roman" pitchFamily="18" charset="0"/>
              </a:rPr>
              <a:t>. 6 - 7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1 - 2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B. 7 - 8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2 - 3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C. 8 - 9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3 - 4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D. 9 - 10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4 - 5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a:t>
            </a:r>
          </a:p>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7:</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nuôi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ngọt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ao</a:t>
            </a:r>
            <a:r>
              <a:rPr lang="en-US" sz="3600" dirty="0">
                <a:latin typeface="Times New Roman" pitchFamily="18" charset="0"/>
                <a:cs typeface="Times New Roman" pitchFamily="18" charset="0"/>
              </a:rPr>
              <a:t>?</a:t>
            </a:r>
          </a:p>
          <a:p>
            <a:pPr lvl="0"/>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Thả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giống</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B</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Vaccxin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C</a:t>
            </a:r>
            <a:r>
              <a:rPr lang="en-US" sz="3600" dirty="0">
                <a:latin typeface="Times New Roman" pitchFamily="18" charset="0"/>
                <a:cs typeface="Times New Roman" pitchFamily="18" charset="0"/>
              </a:rPr>
              <a:t>. Cho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D. </a:t>
            </a:r>
            <a:r>
              <a:rPr lang="en-US" sz="3600" dirty="0" err="1">
                <a:latin typeface="Times New Roman" pitchFamily="18" charset="0"/>
                <a:cs typeface="Times New Roman" pitchFamily="18" charset="0"/>
              </a:rPr>
              <a:t>Sục</a:t>
            </a:r>
            <a:r>
              <a:rPr lang="en-US" sz="3600" dirty="0">
                <a:latin typeface="Times New Roman" pitchFamily="18" charset="0"/>
                <a:cs typeface="Times New Roman" pitchFamily="18" charset="0"/>
              </a:rPr>
              <a:t> oxy</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656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xmlns="" id="{B7B04F40-9225-1FD5-275F-A9F362FCFDD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293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3" y="2576513"/>
            <a:ext cx="91455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142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714500"/>
            <a:ext cx="12496800" cy="4031873"/>
          </a:xfrm>
          <a:prstGeom prst="rect">
            <a:avLst/>
          </a:prstGeom>
          <a:noFill/>
        </p:spPr>
        <p:txBody>
          <a:bodyPr wrap="square" rtlCol="0">
            <a:spAutoFit/>
          </a:bodyPr>
          <a:lstStyle/>
          <a:p>
            <a:pPr algn="ctr"/>
            <a:r>
              <a:rPr lang="en-US" sz="3200" b="1" dirty="0" err="1" smtClean="0">
                <a:latin typeface="+mj-lt"/>
              </a:rPr>
              <a:t>Hoạt</a:t>
            </a:r>
            <a:r>
              <a:rPr lang="en-US" sz="3200" b="1" dirty="0" smtClean="0">
                <a:latin typeface="+mj-lt"/>
              </a:rPr>
              <a:t> </a:t>
            </a:r>
            <a:r>
              <a:rPr lang="en-US" sz="3200" b="1" dirty="0" err="1" smtClean="0">
                <a:latin typeface="+mj-lt"/>
              </a:rPr>
              <a:t>động</a:t>
            </a:r>
            <a:r>
              <a:rPr lang="en-US" sz="3200" b="1" dirty="0" smtClean="0">
                <a:latin typeface="+mj-lt"/>
              </a:rPr>
              <a:t> </a:t>
            </a:r>
            <a:r>
              <a:rPr lang="en-US" sz="3200" b="1" dirty="0" err="1" smtClean="0">
                <a:latin typeface="+mj-lt"/>
              </a:rPr>
              <a:t>nhóm</a:t>
            </a:r>
            <a:r>
              <a:rPr lang="en-US" sz="3200" b="1" dirty="0" smtClean="0">
                <a:latin typeface="+mj-lt"/>
              </a:rPr>
              <a:t> </a:t>
            </a:r>
            <a:r>
              <a:rPr lang="en-US" sz="3200" b="1" dirty="0" err="1" smtClean="0">
                <a:latin typeface="+mj-lt"/>
              </a:rPr>
              <a:t>trả</a:t>
            </a:r>
            <a:r>
              <a:rPr lang="en-US" sz="3200" b="1" dirty="0" smtClean="0">
                <a:latin typeface="+mj-lt"/>
              </a:rPr>
              <a:t> </a:t>
            </a:r>
            <a:r>
              <a:rPr lang="en-US" sz="3200" b="1" dirty="0" err="1" smtClean="0">
                <a:latin typeface="+mj-lt"/>
              </a:rPr>
              <a:t>lời</a:t>
            </a:r>
            <a:r>
              <a:rPr lang="en-US" sz="3200" b="1" dirty="0" smtClean="0">
                <a:latin typeface="+mj-lt"/>
              </a:rPr>
              <a:t> 5 </a:t>
            </a:r>
            <a:r>
              <a:rPr lang="en-US" sz="3200" b="1" dirty="0" err="1" smtClean="0">
                <a:latin typeface="+mj-lt"/>
              </a:rPr>
              <a:t>câu</a:t>
            </a:r>
            <a:r>
              <a:rPr lang="en-US" sz="3200" b="1" dirty="0" smtClean="0">
                <a:latin typeface="+mj-lt"/>
              </a:rPr>
              <a:t> </a:t>
            </a:r>
            <a:r>
              <a:rPr lang="en-US" sz="3200" b="1" dirty="0" err="1" smtClean="0">
                <a:latin typeface="+mj-lt"/>
              </a:rPr>
              <a:t>hỏi</a:t>
            </a:r>
            <a:r>
              <a:rPr lang="en-US" sz="3200" b="1" dirty="0" smtClean="0">
                <a:latin typeface="+mj-lt"/>
              </a:rPr>
              <a:t> </a:t>
            </a:r>
            <a:r>
              <a:rPr lang="en-US" sz="3200" b="1" dirty="0" err="1" smtClean="0">
                <a:latin typeface="+mj-lt"/>
              </a:rPr>
              <a:t>vào</a:t>
            </a:r>
            <a:r>
              <a:rPr lang="en-US" sz="3200" b="1" dirty="0" smtClean="0">
                <a:latin typeface="+mj-lt"/>
              </a:rPr>
              <a:t> </a:t>
            </a:r>
            <a:r>
              <a:rPr lang="en-US" sz="3200" b="1" dirty="0" err="1" smtClean="0">
                <a:latin typeface="+mj-lt"/>
              </a:rPr>
              <a:t>phiếu</a:t>
            </a:r>
            <a:r>
              <a:rPr lang="en-US" sz="3200" b="1" dirty="0" smtClean="0">
                <a:latin typeface="+mj-lt"/>
              </a:rPr>
              <a:t> </a:t>
            </a:r>
            <a:r>
              <a:rPr lang="en-US" sz="3200" b="1" dirty="0" err="1" smtClean="0">
                <a:latin typeface="+mj-lt"/>
              </a:rPr>
              <a:t>học</a:t>
            </a:r>
            <a:r>
              <a:rPr lang="en-US" sz="3200" b="1" dirty="0" smtClean="0">
                <a:latin typeface="+mj-lt"/>
              </a:rPr>
              <a:t> </a:t>
            </a:r>
            <a:r>
              <a:rPr lang="en-US" sz="3200" b="1" dirty="0" err="1" smtClean="0">
                <a:latin typeface="+mj-lt"/>
              </a:rPr>
              <a:t>tập</a:t>
            </a:r>
            <a:r>
              <a:rPr lang="en-US" sz="3200" b="1" dirty="0" smtClean="0">
                <a:latin typeface="+mj-lt"/>
              </a:rPr>
              <a:t> </a:t>
            </a:r>
            <a:endParaRPr lang="vi-VN" sz="3200" dirty="0">
              <a:latin typeface="+mj-lt"/>
            </a:endParaRPr>
          </a:p>
          <a:p>
            <a:endParaRPr lang="en-US" sz="3200" dirty="0" smtClean="0">
              <a:latin typeface="+mj-lt"/>
            </a:endParaRPr>
          </a:p>
          <a:p>
            <a:r>
              <a:rPr lang="en-US" sz="3200" dirty="0" smtClean="0">
                <a:latin typeface="+mj-lt"/>
              </a:rPr>
              <a:t>1.</a:t>
            </a:r>
            <a:r>
              <a:rPr lang="vi-VN" sz="3200" dirty="0" smtClean="0">
                <a:latin typeface="+mj-lt"/>
              </a:rPr>
              <a:t> </a:t>
            </a:r>
            <a:r>
              <a:rPr lang="vi-VN" sz="3200" dirty="0">
                <a:latin typeface="+mj-lt"/>
              </a:rPr>
              <a:t>Nguyên tắc ghép các loài </a:t>
            </a:r>
            <a:r>
              <a:rPr lang="vi-VN" sz="3200" dirty="0" smtClean="0">
                <a:latin typeface="+mj-lt"/>
              </a:rPr>
              <a:t>cá</a:t>
            </a:r>
            <a:r>
              <a:rPr lang="en-US" sz="3200" dirty="0" smtClean="0">
                <a:latin typeface="+mj-lt"/>
              </a:rPr>
              <a:t>?</a:t>
            </a:r>
            <a:endParaRPr lang="vi-VN" sz="3200" dirty="0">
              <a:latin typeface="+mj-lt"/>
            </a:endParaRPr>
          </a:p>
          <a:p>
            <a:r>
              <a:rPr lang="en-US" sz="3200" dirty="0" smtClean="0">
                <a:latin typeface="+mj-lt"/>
              </a:rPr>
              <a:t>2.</a:t>
            </a:r>
            <a:r>
              <a:rPr lang="vi-VN" sz="3200" dirty="0" smtClean="0">
                <a:latin typeface="+mj-lt"/>
              </a:rPr>
              <a:t> </a:t>
            </a:r>
            <a:r>
              <a:rPr lang="vi-VN" sz="3200" dirty="0">
                <a:latin typeface="+mj-lt"/>
              </a:rPr>
              <a:t>Mùa vụ </a:t>
            </a:r>
            <a:r>
              <a:rPr lang="vi-VN" sz="3200" dirty="0" smtClean="0">
                <a:latin typeface="+mj-lt"/>
              </a:rPr>
              <a:t>th</a:t>
            </a:r>
            <a:r>
              <a:rPr lang="en-US" sz="3200" dirty="0">
                <a:latin typeface="+mj-lt"/>
              </a:rPr>
              <a:t>ả</a:t>
            </a:r>
            <a:r>
              <a:rPr lang="en-US" sz="3200" dirty="0" smtClean="0">
                <a:latin typeface="+mj-lt"/>
              </a:rPr>
              <a:t>?</a:t>
            </a:r>
            <a:endParaRPr lang="vi-VN" sz="3200" dirty="0">
              <a:latin typeface="+mj-lt"/>
            </a:endParaRPr>
          </a:p>
          <a:p>
            <a:r>
              <a:rPr lang="en-US" sz="3200" dirty="0" smtClean="0">
                <a:latin typeface="+mj-lt"/>
              </a:rPr>
              <a:t>3.</a:t>
            </a:r>
            <a:r>
              <a:rPr lang="vi-VN" sz="3200" dirty="0" smtClean="0">
                <a:latin typeface="+mj-lt"/>
              </a:rPr>
              <a:t> </a:t>
            </a:r>
            <a:r>
              <a:rPr lang="vi-VN" sz="3200" dirty="0">
                <a:latin typeface="+mj-lt"/>
              </a:rPr>
              <a:t>Mật độ </a:t>
            </a:r>
            <a:r>
              <a:rPr lang="vi-VN" sz="3200" dirty="0" smtClean="0">
                <a:latin typeface="+mj-lt"/>
              </a:rPr>
              <a:t>thả</a:t>
            </a:r>
            <a:r>
              <a:rPr lang="en-US" sz="3200" dirty="0" smtClean="0">
                <a:latin typeface="+mj-lt"/>
              </a:rPr>
              <a:t>?</a:t>
            </a:r>
            <a:endParaRPr lang="vi-VN" sz="3200" dirty="0">
              <a:latin typeface="+mj-lt"/>
            </a:endParaRPr>
          </a:p>
          <a:p>
            <a:r>
              <a:rPr lang="en-US" sz="3200" dirty="0" smtClean="0">
                <a:latin typeface="+mj-lt"/>
              </a:rPr>
              <a:t>4.</a:t>
            </a:r>
            <a:r>
              <a:rPr lang="vi-VN" sz="3200" dirty="0" smtClean="0">
                <a:latin typeface="+mj-lt"/>
              </a:rPr>
              <a:t>Yêu </a:t>
            </a:r>
            <a:r>
              <a:rPr lang="vi-VN" sz="3200" dirty="0">
                <a:latin typeface="+mj-lt"/>
              </a:rPr>
              <a:t>cầu về chất </a:t>
            </a:r>
            <a:r>
              <a:rPr lang="vi-VN" sz="3200" dirty="0" smtClean="0">
                <a:latin typeface="+mj-lt"/>
              </a:rPr>
              <a:t>lượng</a:t>
            </a:r>
            <a:r>
              <a:rPr lang="en-US" sz="3200" dirty="0" smtClean="0">
                <a:latin typeface="+mj-lt"/>
              </a:rPr>
              <a:t>?</a:t>
            </a:r>
            <a:endParaRPr lang="vi-VN" sz="3200" dirty="0">
              <a:latin typeface="+mj-lt"/>
            </a:endParaRPr>
          </a:p>
          <a:p>
            <a:r>
              <a:rPr lang="en-US" sz="3200" dirty="0" smtClean="0">
                <a:latin typeface="+mj-lt"/>
              </a:rPr>
              <a:t>5.</a:t>
            </a:r>
            <a:r>
              <a:rPr lang="vi-VN" sz="3200" dirty="0" smtClean="0">
                <a:latin typeface="+mj-lt"/>
              </a:rPr>
              <a:t> </a:t>
            </a:r>
            <a:r>
              <a:rPr lang="vi-VN" sz="3200" dirty="0">
                <a:latin typeface="+mj-lt"/>
              </a:rPr>
              <a:t>Cách </a:t>
            </a:r>
            <a:r>
              <a:rPr lang="vi-VN" sz="3200" dirty="0" smtClean="0">
                <a:latin typeface="+mj-lt"/>
              </a:rPr>
              <a:t>thả</a:t>
            </a:r>
            <a:r>
              <a:rPr lang="en-US" sz="3200" dirty="0" smtClean="0">
                <a:latin typeface="+mj-lt"/>
              </a:rPr>
              <a:t>?</a:t>
            </a:r>
            <a:endParaRPr lang="vi-VN" sz="3200" dirty="0">
              <a:latin typeface="+mj-lt"/>
            </a:endParaRPr>
          </a:p>
          <a:p>
            <a:endParaRPr lang="en-US" sz="3200" dirty="0">
              <a:latin typeface="+mj-lt"/>
            </a:endParaRPr>
          </a:p>
        </p:txBody>
      </p:sp>
    </p:spTree>
    <p:extLst>
      <p:ext uri="{BB962C8B-B14F-4D97-AF65-F5344CB8AC3E}">
        <p14:creationId xmlns:p14="http://schemas.microsoft.com/office/powerpoint/2010/main" val="110360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095500"/>
            <a:ext cx="15240000" cy="584775"/>
          </a:xfrm>
          <a:prstGeom prst="rect">
            <a:avLst/>
          </a:prstGeom>
          <a:noFill/>
        </p:spPr>
        <p:txBody>
          <a:bodyPr wrap="square" rtlCol="0">
            <a:spAutoFit/>
          </a:bodyPr>
          <a:lstStyle/>
          <a:p>
            <a:r>
              <a:rPr lang="vi-VN" sz="3200" dirty="0">
                <a:latin typeface="+mj-lt"/>
              </a:rPr>
              <a:t>Vì sao nên ghép các loài cá sống ở tầng nước khác nhau và không cạnh tranh về thức </a:t>
            </a:r>
            <a:r>
              <a:rPr lang="vi-VN" sz="3200" dirty="0" smtClean="0">
                <a:latin typeface="+mj-lt"/>
              </a:rPr>
              <a:t>ăn</a:t>
            </a:r>
            <a:r>
              <a:rPr lang="en-US" sz="3200" dirty="0" smtClean="0">
                <a:latin typeface="+mj-lt"/>
              </a:rPr>
              <a:t>?</a:t>
            </a:r>
            <a:endParaRPr lang="en-US" sz="3200" dirty="0">
              <a:latin typeface="+mj-lt"/>
            </a:endParaRPr>
          </a:p>
        </p:txBody>
      </p:sp>
      <p:sp>
        <p:nvSpPr>
          <p:cNvPr id="3" name="TextBox 2"/>
          <p:cNvSpPr txBox="1"/>
          <p:nvPr/>
        </p:nvSpPr>
        <p:spPr>
          <a:xfrm>
            <a:off x="2057400" y="4305300"/>
            <a:ext cx="14935200" cy="2308324"/>
          </a:xfrm>
          <a:prstGeom prst="rect">
            <a:avLst/>
          </a:prstGeom>
          <a:noFill/>
        </p:spPr>
        <p:txBody>
          <a:bodyPr wrap="square" rtlCol="0">
            <a:spAutoFit/>
          </a:bodyPr>
          <a:lstStyle/>
          <a:p>
            <a:r>
              <a:rPr lang="vi-VN" sz="3600" dirty="0">
                <a:latin typeface="+mj-lt"/>
              </a:rPr>
              <a:t>Cá sống trong một ao sẽ tận dụng được nguồn thức ăn (kể cả thức ăn sẵn có trong nước và thức ăn tự chế) ở các tầng nước khác nhau, phát huy được mối quan hệ “cùng chung sống, phát triển giữa các loài cá”. Hình thức này cũng giúp tận dụng triệt để không gian sống, từ đó cho hiệu quả kinh tế cao nhất.</a:t>
            </a:r>
            <a:endParaRPr lang="en-US" sz="3600" dirty="0">
              <a:latin typeface="+mj-lt"/>
            </a:endParaRPr>
          </a:p>
        </p:txBody>
      </p:sp>
    </p:spTree>
    <p:extLst>
      <p:ext uri="{BB962C8B-B14F-4D97-AF65-F5344CB8AC3E}">
        <p14:creationId xmlns:p14="http://schemas.microsoft.com/office/powerpoint/2010/main" val="378903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Công Nghệ 7 Bài 12: Quy trình nuôi cá nước ngọt trong ao - Cánh diều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28700"/>
            <a:ext cx="14630400"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3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47700"/>
            <a:ext cx="8382000" cy="1200329"/>
          </a:xfrm>
          <a:prstGeom prst="rect">
            <a:avLst/>
          </a:prstGeom>
          <a:noFill/>
        </p:spPr>
        <p:txBody>
          <a:bodyPr wrap="square" rtlCol="0">
            <a:spAutoFit/>
          </a:bodyPr>
          <a:lstStyle/>
          <a:p>
            <a:r>
              <a:rPr lang="vi-VN" sz="3600" dirty="0">
                <a:latin typeface="+mj-lt"/>
              </a:rPr>
              <a:t>Quan sát Hình 12.5, cho biết vì sao các loại cá này có thể nuôi ghép được với nhau?</a:t>
            </a:r>
            <a:endParaRPr lang="en-US" sz="3600" dirty="0">
              <a:latin typeface="+mj-lt"/>
            </a:endParaRPr>
          </a:p>
        </p:txBody>
      </p:sp>
      <p:sp>
        <p:nvSpPr>
          <p:cNvPr id="3" name="TextBox 2"/>
          <p:cNvSpPr txBox="1"/>
          <p:nvPr/>
        </p:nvSpPr>
        <p:spPr>
          <a:xfrm>
            <a:off x="609600" y="2552700"/>
            <a:ext cx="8763000" cy="2554545"/>
          </a:xfrm>
          <a:prstGeom prst="rect">
            <a:avLst/>
          </a:prstGeom>
          <a:noFill/>
        </p:spPr>
        <p:txBody>
          <a:bodyPr wrap="square" rtlCol="0">
            <a:spAutoFit/>
          </a:bodyPr>
          <a:lstStyle/>
          <a:p>
            <a:r>
              <a:rPr lang="vi-VN" sz="3200" dirty="0">
                <a:latin typeface="+mj-lt"/>
              </a:rPr>
              <a:t>Các loại cá trong Hình 12.5 có thể nuôi ghép được với nhau vì tập tính ăn khác nhau, sống ở các tầng nước khác nhau, không cạnh tranh về thức ăn; tận dụng được nguồn thức ăn sẵn có; chống chịu tốt với điều kiện môi trường.</a:t>
            </a:r>
            <a:endParaRPr lang="en-US" sz="3200" dirty="0">
              <a:latin typeface="+mj-lt"/>
            </a:endParaRPr>
          </a:p>
        </p:txBody>
      </p:sp>
      <p:pic>
        <p:nvPicPr>
          <p:cNvPr id="5" name="Picture 2" descr="Lý thuyết Công Nghệ 7 Bài 12: Quy trình nuôi cá nước ngọt trong ao - Cánh diều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27214"/>
            <a:ext cx="7772400" cy="930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xmlns="" id="{4C3616A1-9D4F-3186-DFCF-0EBAC045D96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64748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409700"/>
            <a:ext cx="12039600" cy="646331"/>
          </a:xfrm>
          <a:prstGeom prst="rect">
            <a:avLst/>
          </a:prstGeom>
          <a:noFill/>
        </p:spPr>
        <p:txBody>
          <a:bodyPr wrap="square" rtlCol="0">
            <a:spAutoFit/>
          </a:bodyPr>
          <a:lstStyle/>
          <a:p>
            <a:pPr algn="ctr"/>
            <a:r>
              <a:rPr lang="vi-VN" sz="3600" dirty="0">
                <a:latin typeface="+mj-lt"/>
              </a:rPr>
              <a:t>Chăm sóc, quản lí cá sau khi thả bao gồm những công việc nào?</a:t>
            </a:r>
            <a:endParaRPr lang="en-US" sz="3600" dirty="0">
              <a:latin typeface="+mj-lt"/>
            </a:endParaRPr>
          </a:p>
        </p:txBody>
      </p:sp>
      <p:sp>
        <p:nvSpPr>
          <p:cNvPr id="3" name="TextBox 2"/>
          <p:cNvSpPr txBox="1"/>
          <p:nvPr/>
        </p:nvSpPr>
        <p:spPr>
          <a:xfrm>
            <a:off x="2209800" y="3086100"/>
            <a:ext cx="11734800" cy="2554545"/>
          </a:xfrm>
          <a:prstGeom prst="rect">
            <a:avLst/>
          </a:prstGeom>
          <a:noFill/>
        </p:spPr>
        <p:txBody>
          <a:bodyPr wrap="square" rtlCol="0">
            <a:spAutoFit/>
          </a:bodyPr>
          <a:lstStyle/>
          <a:p>
            <a:r>
              <a:rPr lang="vi-VN" sz="3200" dirty="0">
                <a:latin typeface="+mj-lt"/>
              </a:rPr>
              <a:t>Chăm sóc, quản lí cá sau khi thả bao gồm những công việc:</a:t>
            </a:r>
          </a:p>
          <a:p>
            <a:r>
              <a:rPr lang="vi-VN" sz="3200" dirty="0">
                <a:latin typeface="+mj-lt"/>
              </a:rPr>
              <a:t>+ Quản lí thức ăn cho cá: Loại thức ăn; lượng thức ăn; cách cho ăn.</a:t>
            </a:r>
          </a:p>
          <a:p>
            <a:r>
              <a:rPr lang="vi-VN" sz="3200" dirty="0">
                <a:latin typeface="+mj-lt"/>
              </a:rPr>
              <a:t>+ Quản lí chất lượng nước ao nuôi</a:t>
            </a:r>
          </a:p>
          <a:p>
            <a:r>
              <a:rPr lang="vi-VN" sz="3200" dirty="0">
                <a:latin typeface="+mj-lt"/>
              </a:rPr>
              <a:t>+ Quản lí sức khỏe cá</a:t>
            </a:r>
          </a:p>
          <a:p>
            <a:endParaRPr lang="en-US" sz="3200" dirty="0">
              <a:latin typeface="+mj-lt"/>
            </a:endParaRPr>
          </a:p>
        </p:txBody>
      </p:sp>
    </p:spTree>
    <p:extLst>
      <p:ext uri="{BB962C8B-B14F-4D97-AF65-F5344CB8AC3E}">
        <p14:creationId xmlns:p14="http://schemas.microsoft.com/office/powerpoint/2010/main" val="142373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95300"/>
            <a:ext cx="13182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Nêu</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thức </a:t>
            </a:r>
            <a:r>
              <a:rPr lang="vi-VN" sz="3600" dirty="0">
                <a:latin typeface="Times New Roman" pitchFamily="18" charset="0"/>
                <a:cs typeface="Times New Roman" pitchFamily="18" charset="0"/>
              </a:rPr>
              <a:t>ăn của một loại cá nước ngọt được nuôi phổ </a:t>
            </a:r>
            <a:r>
              <a:rPr lang="vi-VN" sz="3600" dirty="0"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a:t>
            </a:r>
          </a:p>
        </p:txBody>
      </p:sp>
      <p:sp>
        <p:nvSpPr>
          <p:cNvPr id="5" name="TextBox 4"/>
          <p:cNvSpPr txBox="1"/>
          <p:nvPr/>
        </p:nvSpPr>
        <p:spPr>
          <a:xfrm>
            <a:off x="2667000" y="1714500"/>
            <a:ext cx="11658600" cy="2031325"/>
          </a:xfrm>
          <a:prstGeom prst="rect">
            <a:avLst/>
          </a:prstGeom>
          <a:noFill/>
        </p:spPr>
        <p:txBody>
          <a:bodyPr wrap="square" rtlCol="0">
            <a:spAutoFit/>
          </a:bodyPr>
          <a:lstStyle/>
          <a:p>
            <a:r>
              <a:rPr lang="en-US" sz="3600" dirty="0" err="1" smtClean="0">
                <a:latin typeface="+mj-lt"/>
              </a:rPr>
              <a:t>Thức</a:t>
            </a:r>
            <a:r>
              <a:rPr lang="en-US" sz="3600" dirty="0" smtClean="0">
                <a:latin typeface="+mj-lt"/>
              </a:rPr>
              <a:t> </a:t>
            </a:r>
            <a:r>
              <a:rPr lang="en-US" sz="3600" dirty="0" err="1" smtClean="0">
                <a:latin typeface="+mj-lt"/>
              </a:rPr>
              <a:t>ăn</a:t>
            </a:r>
            <a:r>
              <a:rPr lang="en-US" sz="3600" dirty="0" smtClean="0">
                <a:latin typeface="+mj-lt"/>
              </a:rPr>
              <a:t> </a:t>
            </a:r>
            <a:r>
              <a:rPr lang="en-US" sz="3600" dirty="0" err="1" smtClean="0">
                <a:latin typeface="+mj-lt"/>
              </a:rPr>
              <a:t>gồm</a:t>
            </a:r>
            <a:r>
              <a:rPr lang="en-US" sz="3600" dirty="0" smtClean="0">
                <a:latin typeface="+mj-lt"/>
              </a:rPr>
              <a:t>:</a:t>
            </a:r>
          </a:p>
          <a:p>
            <a:r>
              <a:rPr lang="vi-VN" sz="3600" dirty="0" smtClean="0">
                <a:latin typeface="+mj-lt"/>
              </a:rPr>
              <a:t>+ </a:t>
            </a:r>
            <a:r>
              <a:rPr lang="vi-VN" sz="3600" dirty="0">
                <a:latin typeface="+mj-lt"/>
              </a:rPr>
              <a:t>Thức ăn tự nhiên</a:t>
            </a:r>
          </a:p>
          <a:p>
            <a:r>
              <a:rPr lang="vi-VN" sz="3600" dirty="0">
                <a:latin typeface="+mj-lt"/>
              </a:rPr>
              <a:t>+ Thức ăn công nghiệp</a:t>
            </a:r>
          </a:p>
          <a:p>
            <a:endParaRPr lang="en-US" dirty="0"/>
          </a:p>
        </p:txBody>
      </p:sp>
      <p:sp>
        <p:nvSpPr>
          <p:cNvPr id="6" name="TextBox 5"/>
          <p:cNvSpPr txBox="1"/>
          <p:nvPr/>
        </p:nvSpPr>
        <p:spPr>
          <a:xfrm>
            <a:off x="1752600" y="4686300"/>
            <a:ext cx="131826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1.</a:t>
            </a:r>
            <a:r>
              <a:rPr lang="vi-VN" sz="3600" dirty="0" smtClean="0">
                <a:latin typeface="Times New Roman" pitchFamily="18" charset="0"/>
                <a:cs typeface="Times New Roman" pitchFamily="18" charset="0"/>
              </a:rPr>
              <a:t>Kể </a:t>
            </a:r>
            <a:r>
              <a:rPr lang="vi-VN" sz="3600" dirty="0">
                <a:latin typeface="Times New Roman" pitchFamily="18" charset="0"/>
                <a:cs typeface="Times New Roman" pitchFamily="18" charset="0"/>
              </a:rPr>
              <a:t>tên một số loại thức ăn tự nhiên của Tôm </a:t>
            </a:r>
            <a:r>
              <a:rPr lang="vi-VN" sz="3600" dirty="0"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2. </a:t>
            </a:r>
            <a:r>
              <a:rPr lang="vi-VN" sz="3600" dirty="0">
                <a:latin typeface="Times New Roman" pitchFamily="18" charset="0"/>
                <a:cs typeface="Times New Roman" pitchFamily="18" charset="0"/>
              </a:rPr>
              <a:t>cách cho cá ăn</a:t>
            </a: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8155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546</Words>
  <Application>Microsoft Office PowerPoint</Application>
  <PresentationFormat>Custom</PresentationFormat>
  <Paragraphs>60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dc:creator>
  <cp:lastModifiedBy>Administrator</cp:lastModifiedBy>
  <cp:revision>25</cp:revision>
  <dcterms:created xsi:type="dcterms:W3CDTF">2006-08-16T00:00:00Z</dcterms:created>
  <dcterms:modified xsi:type="dcterms:W3CDTF">2024-04-24T08:10:39Z</dcterms:modified>
  <dc:identifier>DAFTqYgG1lc</dc:identifier>
</cp:coreProperties>
</file>