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395" r:id="rId3"/>
    <p:sldId id="256" r:id="rId4"/>
    <p:sldId id="257" r:id="rId5"/>
    <p:sldId id="396" r:id="rId6"/>
    <p:sldId id="258" r:id="rId7"/>
    <p:sldId id="259" r:id="rId8"/>
    <p:sldId id="392" r:id="rId9"/>
    <p:sldId id="393" r:id="rId10"/>
    <p:sldId id="397" r:id="rId11"/>
    <p:sldId id="403" r:id="rId12"/>
    <p:sldId id="398" r:id="rId13"/>
    <p:sldId id="399" r:id="rId14"/>
    <p:sldId id="402" r:id="rId15"/>
    <p:sldId id="281" r:id="rId16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2" autoAdjust="0"/>
  </p:normalViewPr>
  <p:slideViewPr>
    <p:cSldViewPr>
      <p:cViewPr>
        <p:scale>
          <a:sx n="50" d="100"/>
          <a:sy n="50" d="100"/>
        </p:scale>
        <p:origin x="-4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19800" y="1165577"/>
            <a:ext cx="12725400" cy="477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8014" y="173969"/>
            <a:ext cx="6229206" cy="1921532"/>
            <a:chOff x="0" y="0"/>
            <a:chExt cx="2905281" cy="1249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05281" cy="1249304"/>
            </a:xfrm>
            <a:custGeom>
              <a:avLst/>
              <a:gdLst/>
              <a:ahLst/>
              <a:cxnLst/>
              <a:rect l="l" t="t" r="r" b="b"/>
              <a:pathLst>
                <a:path w="2905281" h="1249304">
                  <a:moveTo>
                    <a:pt x="0" y="0"/>
                  </a:moveTo>
                  <a:lnTo>
                    <a:pt x="2905281" y="0"/>
                  </a:lnTo>
                  <a:lnTo>
                    <a:pt x="2905281" y="1249304"/>
                  </a:lnTo>
                  <a:lnTo>
                    <a:pt x="0" y="1249304"/>
                  </a:lnTo>
                  <a:close/>
                </a:path>
              </a:pathLst>
            </a:custGeom>
            <a:solidFill>
              <a:srgbClr val="1AA66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05F58E-2C17-45F7-ADDF-D775DCA308D9}"/>
              </a:ext>
            </a:extLst>
          </p:cNvPr>
          <p:cNvSpPr txBox="1"/>
          <p:nvPr/>
        </p:nvSpPr>
        <p:spPr>
          <a:xfrm>
            <a:off x="-53987" y="626903"/>
            <a:ext cx="8759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KHỞI ĐỘNG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1760E20-C923-41BD-A4CE-0B11F2F0E498}"/>
              </a:ext>
            </a:extLst>
          </p:cNvPr>
          <p:cNvSpPr txBox="1"/>
          <p:nvPr/>
        </p:nvSpPr>
        <p:spPr>
          <a:xfrm>
            <a:off x="4408561" y="2231791"/>
            <a:ext cx="97999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cho biết sự khác biệt về vật liệu xây dựng ao nuôi thủy sản trong hình 12.1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3D7343C-9097-4994-BD8A-7B55655F8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299" y="4457700"/>
            <a:ext cx="11530451" cy="494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333500"/>
            <a:ext cx="10197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+mj-lt"/>
              </a:rPr>
              <a:t>Chuẩn bị ao nuôi cho cá nước ngọt gồm những công việc gì?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390900"/>
            <a:ext cx="1188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09900"/>
            <a:ext cx="10591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Diện tích: 1000 – 5000 m</a:t>
            </a:r>
            <a:r>
              <a:rPr lang="vi-VN" sz="3200" baseline="30000" dirty="0">
                <a:latin typeface="+mj-lt"/>
              </a:rPr>
              <a:t>2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Sâu: 1,5 – 2m</a:t>
            </a:r>
          </a:p>
          <a:p>
            <a:r>
              <a:rPr lang="vi-VN" sz="3200" dirty="0">
                <a:latin typeface="+mj-lt"/>
              </a:rPr>
              <a:t>- Yêu cầu: có bờ chắc chắc, có cống cấp thoát nước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4859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y mô tả các hoạt động cải tạo ao nuôi trong Hình 12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62100"/>
            <a:ext cx="14325600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24400" y="723900"/>
            <a:ext cx="9499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+mj-lt"/>
              </a:rPr>
              <a:t>Hãy mô tả các hoạt động cải tạo ao nuôi trong Hình 12.4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37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ãy mô tả các hoạt động cải tạo ao nuôi trong Hình 12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7300"/>
            <a:ext cx="9372600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72800" y="1562100"/>
            <a:ext cx="64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Hình 12.4a: Phơi đáy ao</a:t>
            </a:r>
          </a:p>
          <a:p>
            <a:r>
              <a:rPr lang="vi-VN" sz="3200" dirty="0">
                <a:latin typeface="+mj-lt"/>
              </a:rPr>
              <a:t>- Hình 12.4b: Làm vệ sinh xung quanh ao</a:t>
            </a:r>
          </a:p>
          <a:p>
            <a:r>
              <a:rPr lang="vi-VN" sz="3200" dirty="0">
                <a:latin typeface="+mj-lt"/>
              </a:rPr>
              <a:t>- Hình 12.4c: Vét bùn đáy, san phẳng đáy ao</a:t>
            </a:r>
          </a:p>
          <a:p>
            <a:r>
              <a:rPr lang="vi-VN" sz="3200" dirty="0">
                <a:latin typeface="+mj-lt"/>
              </a:rPr>
              <a:t>- Hình 12.4d: Bón vôi cải tạo đáy ao và diệt mầm bệnh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6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19200" y="81915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96600" y="47625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0" y="33147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001000" y="23241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1333500"/>
            <a:ext cx="147066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Quy trình nuôi cá nước ngọt trong ao gồm mấy bước?</a:t>
            </a:r>
          </a:p>
          <a:p>
            <a:pPr marL="514350" indent="-514350">
              <a:buAutoNum type="alphaUcPeriod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Quy trình cải tạo ao nuôi tiến hành theo mấy bước?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2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6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7</a:t>
            </a: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Tại sao phải cải tạo ao nuôi?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Hạn chế mầm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Hạn chế địch hạ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Tạo điều kiện môi trường tốt nhất cho cá phát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Cả 3 đáp án trên</a:t>
            </a:r>
          </a:p>
          <a:p>
            <a:r>
              <a:rPr lang="vi-VN" sz="3200" b="1" dirty="0"/>
              <a:t>Câu 4:</a:t>
            </a:r>
            <a:r>
              <a:rPr lang="vi-VN" sz="3200" dirty="0"/>
              <a:t> Sắp xếp thứ tự các bước của hoạt động cải tạo ao nuôi</a:t>
            </a:r>
          </a:p>
          <a:p>
            <a:r>
              <a:rPr lang="en-US" sz="3200" dirty="0" smtClean="0"/>
              <a:t>1. </a:t>
            </a:r>
            <a:r>
              <a:rPr lang="vi-VN" sz="3200" dirty="0" smtClean="0"/>
              <a:t>Phơi </a:t>
            </a:r>
            <a:r>
              <a:rPr lang="vi-VN" sz="3200" dirty="0"/>
              <a:t>đáy ao khoảng 2 – 3 </a:t>
            </a:r>
            <a:r>
              <a:rPr lang="vi-VN" sz="3200" dirty="0" smtClean="0"/>
              <a:t>ngày</a:t>
            </a:r>
            <a:r>
              <a:rPr lang="en-US" sz="3200" dirty="0" smtClean="0"/>
              <a:t>       2. </a:t>
            </a:r>
            <a:r>
              <a:rPr lang="vi-VN" sz="3200" dirty="0" smtClean="0"/>
              <a:t>Làm </a:t>
            </a:r>
            <a:r>
              <a:rPr lang="vi-VN" sz="3200" dirty="0"/>
              <a:t>cạn nước trong ao</a:t>
            </a:r>
          </a:p>
          <a:p>
            <a:r>
              <a:rPr lang="en-US" sz="3200" dirty="0" smtClean="0"/>
              <a:t>3. </a:t>
            </a:r>
            <a:r>
              <a:rPr lang="vi-VN" sz="3200" dirty="0" smtClean="0"/>
              <a:t>Lấy </a:t>
            </a:r>
            <a:r>
              <a:rPr lang="vi-VN" sz="3200" dirty="0"/>
              <a:t>nước qua túi lọc vào ao khoảng 30 – 50 cm</a:t>
            </a:r>
          </a:p>
          <a:p>
            <a:r>
              <a:rPr lang="en-US" sz="3200" dirty="0" smtClean="0"/>
              <a:t>4. </a:t>
            </a:r>
            <a:r>
              <a:rPr lang="vi-VN" sz="3200" dirty="0" smtClean="0"/>
              <a:t>Làm </a:t>
            </a:r>
            <a:r>
              <a:rPr lang="vi-VN" sz="3200" dirty="0"/>
              <a:t>vệ sinh xung quanh ao, lấp các hang hốc, tu sửa cống, lưới </a:t>
            </a:r>
            <a:r>
              <a:rPr lang="vi-VN" sz="3200" dirty="0" smtClean="0"/>
              <a:t>chắn</a:t>
            </a:r>
            <a:r>
              <a:rPr lang="en-US" sz="3200" dirty="0" smtClean="0"/>
              <a:t>                5. </a:t>
            </a:r>
            <a:r>
              <a:rPr lang="vi-VN" sz="3200" dirty="0" smtClean="0"/>
              <a:t>Bón vôi</a:t>
            </a:r>
            <a:r>
              <a:rPr lang="en-US" sz="3200" dirty="0" smtClean="0"/>
              <a:t>              6. </a:t>
            </a:r>
            <a:r>
              <a:rPr lang="vi-VN" sz="3200" dirty="0" smtClean="0"/>
              <a:t>Vét </a:t>
            </a:r>
            <a:r>
              <a:rPr lang="vi-VN" sz="3200" dirty="0"/>
              <a:t>bớt bùn đáy ao</a:t>
            </a:r>
          </a:p>
          <a:p>
            <a:r>
              <a:rPr lang="vi-VN" sz="3200" dirty="0"/>
              <a:t>A. 1 - 4 - 3 - 5 - 2 </a:t>
            </a:r>
            <a:r>
              <a:rPr lang="vi-VN" sz="3200" dirty="0" smtClean="0"/>
              <a:t>– 6</a:t>
            </a:r>
            <a:r>
              <a:rPr lang="en-US" sz="3200" dirty="0" smtClean="0"/>
              <a:t>         </a:t>
            </a:r>
            <a:r>
              <a:rPr lang="vi-VN" sz="3200" dirty="0" smtClean="0"/>
              <a:t>B</a:t>
            </a:r>
            <a:r>
              <a:rPr lang="vi-VN" sz="3200" dirty="0"/>
              <a:t>. 1 - 2 - 6 - 5 - 3 - 4</a:t>
            </a:r>
          </a:p>
          <a:p>
            <a:r>
              <a:rPr lang="vi-VN" sz="3200" dirty="0"/>
              <a:t>C. </a:t>
            </a:r>
            <a:r>
              <a:rPr lang="en-US" sz="3200" dirty="0" smtClean="0"/>
              <a:t>2</a:t>
            </a:r>
            <a:r>
              <a:rPr lang="vi-VN" sz="3200" dirty="0" smtClean="0"/>
              <a:t> </a:t>
            </a:r>
            <a:r>
              <a:rPr lang="vi-VN" sz="3200" dirty="0"/>
              <a:t>- </a:t>
            </a:r>
            <a:r>
              <a:rPr lang="en-US" sz="3200" dirty="0" smtClean="0"/>
              <a:t>4</a:t>
            </a:r>
            <a:r>
              <a:rPr lang="vi-VN" sz="3200" dirty="0" smtClean="0"/>
              <a:t> </a:t>
            </a:r>
            <a:r>
              <a:rPr lang="vi-VN" sz="3200" dirty="0"/>
              <a:t>- 6 - </a:t>
            </a:r>
            <a:r>
              <a:rPr lang="en-US" sz="3200" dirty="0" smtClean="0"/>
              <a:t>5</a:t>
            </a:r>
            <a:r>
              <a:rPr lang="vi-VN" sz="3200" dirty="0" smtClean="0"/>
              <a:t> </a:t>
            </a:r>
            <a:r>
              <a:rPr lang="vi-VN" sz="3200" dirty="0"/>
              <a:t>- </a:t>
            </a:r>
            <a:r>
              <a:rPr lang="en-US" sz="3200" dirty="0" smtClean="0"/>
              <a:t>1</a:t>
            </a:r>
            <a:r>
              <a:rPr lang="vi-VN" sz="3200" dirty="0" smtClean="0"/>
              <a:t> – 3</a:t>
            </a:r>
            <a:r>
              <a:rPr lang="en-US" sz="3200" dirty="0" smtClean="0"/>
              <a:t>        </a:t>
            </a:r>
            <a:r>
              <a:rPr lang="vi-VN" sz="3200" dirty="0" smtClean="0"/>
              <a:t>D</a:t>
            </a:r>
            <a:r>
              <a:rPr lang="vi-VN" sz="3200" dirty="0"/>
              <a:t>. </a:t>
            </a:r>
            <a:r>
              <a:rPr lang="vi-VN" sz="3200" dirty="0" smtClean="0"/>
              <a:t>5 </a:t>
            </a:r>
            <a:r>
              <a:rPr lang="vi-VN" sz="3200" dirty="0"/>
              <a:t>- 4 - 1 - 6 - 2 - 3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6477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LUYỆN TẬP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xmlns="" id="{B7B04F40-9225-1FD5-275F-A9F362FCF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277100"/>
            <a:ext cx="1264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Hình </a:t>
            </a:r>
            <a:r>
              <a:rPr lang="vi-VN" sz="3200" dirty="0">
                <a:latin typeface="+mj-lt"/>
              </a:rPr>
              <a:t>12.1a: Đất </a:t>
            </a:r>
            <a:r>
              <a:rPr lang="vi-VN" sz="3200" dirty="0" smtClean="0">
                <a:latin typeface="+mj-lt"/>
              </a:rPr>
              <a:t>sét</a:t>
            </a:r>
            <a:endParaRPr lang="en-US" sz="3200" dirty="0" smtClean="0">
              <a:latin typeface="+mj-lt"/>
            </a:endParaRPr>
          </a:p>
          <a:p>
            <a:r>
              <a:rPr lang="vi-VN" sz="3200" dirty="0" smtClean="0">
                <a:latin typeface="+mj-lt"/>
              </a:rPr>
              <a:t>Hình </a:t>
            </a:r>
            <a:r>
              <a:rPr lang="vi-VN" sz="3200" dirty="0">
                <a:latin typeface="+mj-lt"/>
              </a:rPr>
              <a:t>12.1b: Xây ngăn thành các ô và đổ bê </a:t>
            </a:r>
            <a:r>
              <a:rPr lang="vi-VN" sz="3200" dirty="0" smtClean="0">
                <a:latin typeface="+mj-lt"/>
              </a:rPr>
              <a:t>tông</a:t>
            </a:r>
            <a:endParaRPr lang="en-US" sz="3200" dirty="0" smtClean="0">
              <a:latin typeface="+mj-lt"/>
            </a:endParaRPr>
          </a:p>
          <a:p>
            <a:r>
              <a:rPr lang="vi-VN" sz="3200" dirty="0" smtClean="0">
                <a:latin typeface="+mj-lt"/>
              </a:rPr>
              <a:t>Hình </a:t>
            </a:r>
            <a:r>
              <a:rPr lang="vi-VN" sz="3200" dirty="0">
                <a:latin typeface="+mj-lt"/>
              </a:rPr>
              <a:t>12.1c: Kè </a:t>
            </a:r>
            <a:r>
              <a:rPr lang="vi-VN" sz="3200" dirty="0" smtClean="0">
                <a:latin typeface="+mj-lt"/>
              </a:rPr>
              <a:t>đá</a:t>
            </a:r>
            <a:endParaRPr lang="en-US" sz="3200" dirty="0" smtClean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D7343C-9097-4994-BD8A-7B55655F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00100"/>
            <a:ext cx="11530451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5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2746196" y="2186221"/>
            <a:ext cx="12790696" cy="5914559"/>
            <a:chOff x="0" y="0"/>
            <a:chExt cx="4326729" cy="2000727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4263229" cy="1937227"/>
            </a:xfrm>
            <a:custGeom>
              <a:avLst/>
              <a:gdLst/>
              <a:ahLst/>
              <a:cxnLst/>
              <a:rect l="l" t="t" r="r" b="b"/>
              <a:pathLst>
                <a:path w="4263229" h="1937227">
                  <a:moveTo>
                    <a:pt x="4170519" y="1937227"/>
                  </a:moveTo>
                  <a:lnTo>
                    <a:pt x="92710" y="1937227"/>
                  </a:lnTo>
                  <a:cubicBezTo>
                    <a:pt x="41910" y="1937227"/>
                    <a:pt x="0" y="1895317"/>
                    <a:pt x="0" y="184451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169249" y="0"/>
                  </a:lnTo>
                  <a:cubicBezTo>
                    <a:pt x="4220049" y="0"/>
                    <a:pt x="4261960" y="41910"/>
                    <a:pt x="4261960" y="92710"/>
                  </a:cubicBezTo>
                  <a:lnTo>
                    <a:pt x="4261960" y="1843247"/>
                  </a:lnTo>
                  <a:cubicBezTo>
                    <a:pt x="4263229" y="1895317"/>
                    <a:pt x="4221319" y="1937227"/>
                    <a:pt x="4170519" y="1937227"/>
                  </a:cubicBezTo>
                  <a:close/>
                </a:path>
              </a:pathLst>
            </a:custGeom>
            <a:solidFill>
              <a:srgbClr val="7BD4F6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326730" cy="2000727"/>
            </a:xfrm>
            <a:custGeom>
              <a:avLst/>
              <a:gdLst/>
              <a:ahLst/>
              <a:cxnLst/>
              <a:rect l="l" t="t" r="r" b="b"/>
              <a:pathLst>
                <a:path w="4326730" h="2000727">
                  <a:moveTo>
                    <a:pt x="4202269" y="59690"/>
                  </a:moveTo>
                  <a:cubicBezTo>
                    <a:pt x="4237829" y="59690"/>
                    <a:pt x="4267039" y="88900"/>
                    <a:pt x="4267039" y="124460"/>
                  </a:cubicBezTo>
                  <a:lnTo>
                    <a:pt x="4267039" y="1876267"/>
                  </a:lnTo>
                  <a:cubicBezTo>
                    <a:pt x="4267039" y="1911827"/>
                    <a:pt x="4237829" y="1941037"/>
                    <a:pt x="4202269" y="1941037"/>
                  </a:cubicBezTo>
                  <a:lnTo>
                    <a:pt x="124460" y="1941037"/>
                  </a:lnTo>
                  <a:cubicBezTo>
                    <a:pt x="88900" y="1941037"/>
                    <a:pt x="59690" y="1911827"/>
                    <a:pt x="59690" y="18762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2269" y="59690"/>
                  </a:lnTo>
                  <a:moveTo>
                    <a:pt x="420226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876267"/>
                  </a:lnTo>
                  <a:cubicBezTo>
                    <a:pt x="0" y="1944847"/>
                    <a:pt x="55880" y="2000727"/>
                    <a:pt x="124460" y="2000727"/>
                  </a:cubicBezTo>
                  <a:lnTo>
                    <a:pt x="4202269" y="2000727"/>
                  </a:lnTo>
                  <a:cubicBezTo>
                    <a:pt x="4270849" y="2000727"/>
                    <a:pt x="4326730" y="1944847"/>
                    <a:pt x="4326730" y="1876267"/>
                  </a:cubicBezTo>
                  <a:lnTo>
                    <a:pt x="4326730" y="124460"/>
                  </a:lnTo>
                  <a:cubicBezTo>
                    <a:pt x="4326730" y="55880"/>
                    <a:pt x="4270849" y="0"/>
                    <a:pt x="4202269" y="0"/>
                  </a:cubicBezTo>
                  <a:close/>
                </a:path>
              </a:pathLst>
            </a:custGeom>
            <a:solidFill>
              <a:srgbClr val="ABE3F9"/>
            </a:solidFill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C3163A-851A-4AF8-85D7-3289B22C7A88}"/>
              </a:ext>
            </a:extLst>
          </p:cNvPr>
          <p:cNvSpPr txBox="1"/>
          <p:nvPr/>
        </p:nvSpPr>
        <p:spPr>
          <a:xfrm>
            <a:off x="3609125" y="2472021"/>
            <a:ext cx="11093845" cy="491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12. QUY TRÌNH NUÔI CÁ NƯỚC NGỌT TRONG AO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47F3DF-EDCF-4C01-B430-9DEB9290FD77}"/>
              </a:ext>
            </a:extLst>
          </p:cNvPr>
          <p:cNvSpPr/>
          <p:nvPr/>
        </p:nvSpPr>
        <p:spPr>
          <a:xfrm>
            <a:off x="2667000" y="2705100"/>
            <a:ext cx="144018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53BA9D63-4FAE-4B13-B0ED-697180DB46C6}"/>
              </a:ext>
            </a:extLst>
          </p:cNvPr>
          <p:cNvSpPr txBox="1"/>
          <p:nvPr/>
        </p:nvSpPr>
        <p:spPr>
          <a:xfrm>
            <a:off x="3429000" y="3162300"/>
            <a:ext cx="12197435" cy="2358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000000"/>
                </a:solidFill>
              </a:rPr>
              <a:t>I. GIỚI THIỆU CHUNG VỀ QUY TRÌNH NUÔI CÁ NƯỚC NGỌT TRONG AO</a:t>
            </a:r>
            <a:endParaRPr lang="en-US" sz="5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907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Em hãy nêu quy trình nuôi cá nước ngọt trong ao ở Hình </a:t>
            </a:r>
            <a:r>
              <a:rPr lang="vi-VN" sz="3200" dirty="0" smtClean="0">
                <a:latin typeface="+mj-lt"/>
              </a:rPr>
              <a:t>12.2</a:t>
            </a:r>
            <a:r>
              <a:rPr lang="en-US" sz="3200" dirty="0" smtClean="0">
                <a:latin typeface="+mj-lt"/>
              </a:rPr>
              <a:t>?</a:t>
            </a:r>
          </a:p>
          <a:p>
            <a:endParaRPr lang="en-US" sz="3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04900"/>
            <a:ext cx="11353800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81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xmlns="" id="{5419A053-9D45-4318-B67E-3F587547D3E6}"/>
              </a:ext>
            </a:extLst>
          </p:cNvPr>
          <p:cNvSpPr/>
          <p:nvPr/>
        </p:nvSpPr>
        <p:spPr>
          <a:xfrm>
            <a:off x="361273" y="567207"/>
            <a:ext cx="4577491" cy="1310246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Chuẩn bị ao nuôi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xmlns="" id="{CA9D0F12-D7D1-47DF-A6AF-65F0466AD146}"/>
              </a:ext>
            </a:extLst>
          </p:cNvPr>
          <p:cNvSpPr/>
          <p:nvPr/>
        </p:nvSpPr>
        <p:spPr>
          <a:xfrm>
            <a:off x="6083048" y="3125138"/>
            <a:ext cx="4434385" cy="135843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Quản lí thức ăn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xmlns="" id="{72224611-7117-42B0-8700-BE6A90CED302}"/>
              </a:ext>
            </a:extLst>
          </p:cNvPr>
          <p:cNvSpPr/>
          <p:nvPr/>
        </p:nvSpPr>
        <p:spPr>
          <a:xfrm>
            <a:off x="381519" y="7737574"/>
            <a:ext cx="4577491" cy="1310246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Thu hoạch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xmlns="" id="{441A0B47-3B51-4CB0-A4B8-E9092D0833E4}"/>
              </a:ext>
            </a:extLst>
          </p:cNvPr>
          <p:cNvSpPr/>
          <p:nvPr/>
        </p:nvSpPr>
        <p:spPr>
          <a:xfrm>
            <a:off x="288467" y="4698969"/>
            <a:ext cx="4718961" cy="2195782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Chăm sóc, quản lí cá sau khi thả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xmlns="" id="{72925BEC-4338-44BE-9BFC-8260116A2D3B}"/>
              </a:ext>
            </a:extLst>
          </p:cNvPr>
          <p:cNvSpPr/>
          <p:nvPr/>
        </p:nvSpPr>
        <p:spPr>
          <a:xfrm>
            <a:off x="393930" y="2616767"/>
            <a:ext cx="4577491" cy="1310246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Thả cá giống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xmlns="" id="{FE4E9CD5-EBEF-4675-AF18-7B744244E8E9}"/>
              </a:ext>
            </a:extLst>
          </p:cNvPr>
          <p:cNvSpPr/>
          <p:nvPr/>
        </p:nvSpPr>
        <p:spPr>
          <a:xfrm>
            <a:off x="6266157" y="4934535"/>
            <a:ext cx="4375500" cy="167788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Quản lí chất lượng ao nuôi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xmlns="" id="{B8A7F233-EB1D-407F-81AB-01A32BD4AD2C}"/>
              </a:ext>
            </a:extLst>
          </p:cNvPr>
          <p:cNvSpPr/>
          <p:nvPr/>
        </p:nvSpPr>
        <p:spPr>
          <a:xfrm>
            <a:off x="6119334" y="6953830"/>
            <a:ext cx="4434385" cy="135843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Quản lí sức khỏe cá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xmlns="" id="{47CF3BA4-F457-456A-BE68-93F16985967C}"/>
              </a:ext>
            </a:extLst>
          </p:cNvPr>
          <p:cNvSpPr/>
          <p:nvPr/>
        </p:nvSpPr>
        <p:spPr>
          <a:xfrm>
            <a:off x="2457448" y="7016291"/>
            <a:ext cx="381000" cy="6294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76C40AE5-BB87-4AE2-A485-DCABBC908471}"/>
              </a:ext>
            </a:extLst>
          </p:cNvPr>
          <p:cNvSpPr/>
          <p:nvPr/>
        </p:nvSpPr>
        <p:spPr>
          <a:xfrm>
            <a:off x="2398356" y="3987406"/>
            <a:ext cx="395463" cy="6253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xmlns="" id="{E8683069-4DC6-4A4B-911D-968EBBA490D1}"/>
              </a:ext>
            </a:extLst>
          </p:cNvPr>
          <p:cNvSpPr/>
          <p:nvPr/>
        </p:nvSpPr>
        <p:spPr>
          <a:xfrm>
            <a:off x="2457448" y="1933286"/>
            <a:ext cx="381000" cy="6294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C5F510B-DF50-4C66-A2BF-E7633733004D}"/>
              </a:ext>
            </a:extLst>
          </p:cNvPr>
          <p:cNvCxnSpPr/>
          <p:nvPr/>
        </p:nvCxnSpPr>
        <p:spPr>
          <a:xfrm flipV="1">
            <a:off x="4791964" y="3987406"/>
            <a:ext cx="1327370" cy="10471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0C0B9B9-868C-4F26-8945-EDEC38E61C92}"/>
              </a:ext>
            </a:extLst>
          </p:cNvPr>
          <p:cNvCxnSpPr>
            <a:cxnSpLocks/>
          </p:cNvCxnSpPr>
          <p:nvPr/>
        </p:nvCxnSpPr>
        <p:spPr>
          <a:xfrm>
            <a:off x="4999210" y="5796860"/>
            <a:ext cx="123789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F13DB90-9A66-413A-B81B-E9316AA658C3}"/>
              </a:ext>
            </a:extLst>
          </p:cNvPr>
          <p:cNvCxnSpPr>
            <a:cxnSpLocks/>
          </p:cNvCxnSpPr>
          <p:nvPr/>
        </p:nvCxnSpPr>
        <p:spPr>
          <a:xfrm>
            <a:off x="4835129" y="6486724"/>
            <a:ext cx="1342310" cy="8891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44BFC7A-6B88-4E94-96FD-730B586B6265}"/>
              </a:ext>
            </a:extLst>
          </p:cNvPr>
          <p:cNvSpPr txBox="1"/>
          <p:nvPr/>
        </p:nvSpPr>
        <p:spPr>
          <a:xfrm>
            <a:off x="1103576" y="9365013"/>
            <a:ext cx="10031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Quy trình nuôi cá nước ngọt trong ao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8668" y="1669504"/>
            <a:ext cx="17170663" cy="9060275"/>
            <a:chOff x="0" y="0"/>
            <a:chExt cx="22894218" cy="120803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080367" cy="120803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872358" y="0"/>
              <a:ext cx="12021860" cy="1202186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2940792" y="536311"/>
            <a:ext cx="11678600" cy="2114222"/>
            <a:chOff x="0" y="0"/>
            <a:chExt cx="4587233" cy="31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87232" cy="314059"/>
            </a:xfrm>
            <a:custGeom>
              <a:avLst/>
              <a:gdLst/>
              <a:ahLst/>
              <a:cxnLst/>
              <a:rect l="l" t="t" r="r" b="b"/>
              <a:pathLst>
                <a:path w="4587232" h="314059">
                  <a:moveTo>
                    <a:pt x="0" y="0"/>
                  </a:moveTo>
                  <a:lnTo>
                    <a:pt x="4587232" y="0"/>
                  </a:lnTo>
                  <a:lnTo>
                    <a:pt x="4587232" y="314059"/>
                  </a:lnTo>
                  <a:lnTo>
                    <a:pt x="0" y="314059"/>
                  </a:lnTo>
                  <a:close/>
                </a:path>
              </a:pathLst>
            </a:custGeom>
            <a:solidFill>
              <a:srgbClr val="186AB4"/>
            </a:solidFill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97A5A6-A46E-420C-8475-7813D648162B}"/>
              </a:ext>
            </a:extLst>
          </p:cNvPr>
          <p:cNvSpPr txBox="1"/>
          <p:nvPr/>
        </p:nvSpPr>
        <p:spPr>
          <a:xfrm>
            <a:off x="3911127" y="586801"/>
            <a:ext cx="10055066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chemeClr val="bg1"/>
                </a:solidFill>
                <a:ea typeface="Times New Roman" panose="02020603050405020304" pitchFamily="18" charset="0"/>
              </a:rPr>
              <a:t>Q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uan sát hình 12.3 và chỉ rõ các hoạt động nuôi cá nước ngọt trong ao?</a:t>
            </a:r>
            <a:endParaRPr lang="en-US" sz="40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6A3458F-0041-4E7B-B928-0A081B919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444" y="3359922"/>
            <a:ext cx="13409887" cy="661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xmlns="" id="{2C39769B-AC3D-2F73-DEFC-9E6D20BC11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667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xmlns="" id="{D593BA00-A7E7-EF39-BE1C-E5AB7138C9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-16329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250</Words>
  <Application>Microsoft Office PowerPoint</Application>
  <PresentationFormat>Custom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</dc:creator>
  <cp:lastModifiedBy>Administrator</cp:lastModifiedBy>
  <cp:revision>23</cp:revision>
  <dcterms:created xsi:type="dcterms:W3CDTF">2006-08-16T00:00:00Z</dcterms:created>
  <dcterms:modified xsi:type="dcterms:W3CDTF">2024-04-19T03:00:12Z</dcterms:modified>
  <dc:identifier>DAFTqYgG1lc</dc:identifier>
</cp:coreProperties>
</file>