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5" r:id="rId8"/>
    <p:sldId id="263" r:id="rId9"/>
    <p:sldId id="264" r:id="rId10"/>
    <p:sldId id="266" r:id="rId11"/>
    <p:sldId id="267" r:id="rId12"/>
    <p:sldId id="268" r:id="rId13"/>
    <p:sldId id="269" r:id="rId14"/>
    <p:sldId id="270" r:id="rId15"/>
    <p:sldId id="271" r:id="rId16"/>
    <p:sldId id="25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F63AC7-3E5F-4D1F-B511-D977B9061CDB}"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411991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F63AC7-3E5F-4D1F-B511-D977B9061CDB}"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879189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F63AC7-3E5F-4D1F-B511-D977B9061CDB}"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2049872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F63AC7-3E5F-4D1F-B511-D977B9061CDB}"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4097649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F63AC7-3E5F-4D1F-B511-D977B9061CDB}"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749726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63AC7-3E5F-4D1F-B511-D977B9061CDB}" type="datetimeFigureOut">
              <a:rPr lang="en-US" smtClean="0"/>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3550509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F63AC7-3E5F-4D1F-B511-D977B9061CDB}" type="datetimeFigureOut">
              <a:rPr lang="en-US" smtClean="0"/>
              <a:t>4/24/2024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1670385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F63AC7-3E5F-4D1F-B511-D977B9061CDB}" type="datetimeFigureOut">
              <a:rPr lang="en-US" smtClean="0"/>
              <a:t>4/24/2024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209284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F63AC7-3E5F-4D1F-B511-D977B9061CDB}" type="datetimeFigureOut">
              <a:rPr lang="en-US" smtClean="0"/>
              <a:t>4/24/2024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310942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F63AC7-3E5F-4D1F-B511-D977B9061CDB}" type="datetimeFigureOut">
              <a:rPr lang="en-US" smtClean="0"/>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3714191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F63AC7-3E5F-4D1F-B511-D977B9061CDB}" type="datetimeFigureOut">
              <a:rPr lang="en-US" smtClean="0"/>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65328C-30D4-425A-BB23-8694B54B8473}" type="slidenum">
              <a:rPr lang="en-US" smtClean="0"/>
              <a:t>‹#›</a:t>
            </a:fld>
            <a:endParaRPr lang="en-US"/>
          </a:p>
        </p:txBody>
      </p:sp>
    </p:spTree>
    <p:extLst>
      <p:ext uri="{BB962C8B-B14F-4D97-AF65-F5344CB8AC3E}">
        <p14:creationId xmlns:p14="http://schemas.microsoft.com/office/powerpoint/2010/main" val="1039178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F63AC7-3E5F-4D1F-B511-D977B9061CDB}" type="datetimeFigureOut">
              <a:rPr lang="en-US" smtClean="0"/>
              <a:t>4/24/2024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65328C-30D4-425A-BB23-8694B54B8473}" type="slidenum">
              <a:rPr lang="en-US" smtClean="0"/>
              <a:t>‹#›</a:t>
            </a:fld>
            <a:endParaRPr lang="en-US"/>
          </a:p>
        </p:txBody>
      </p:sp>
    </p:spTree>
    <p:extLst>
      <p:ext uri="{BB962C8B-B14F-4D97-AF65-F5344CB8AC3E}">
        <p14:creationId xmlns:p14="http://schemas.microsoft.com/office/powerpoint/2010/main" val="3069742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170" y="797029"/>
            <a:ext cx="8166612" cy="384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22671" y="5073445"/>
            <a:ext cx="7226709" cy="954107"/>
          </a:xfrm>
          <a:prstGeom prst="rect">
            <a:avLst/>
          </a:prstGeom>
          <a:noFill/>
        </p:spPr>
        <p:txBody>
          <a:bodyPr wrap="square" rtlCol="0">
            <a:spAutoFit/>
          </a:bodyPr>
          <a:lstStyle/>
          <a:p>
            <a:r>
              <a:rPr lang="vi-VN" sz="2800" dirty="0">
                <a:latin typeface="+mj-lt"/>
              </a:rPr>
              <a:t>Quan sát Hình 13.1 và cho biết màu nước ở ao nuôi nào phù hợp để nuôi thủy sản?</a:t>
            </a:r>
            <a:endParaRPr lang="en-US" sz="2800" dirty="0">
              <a:latin typeface="+mj-lt"/>
            </a:endParaRPr>
          </a:p>
        </p:txBody>
      </p:sp>
      <p:sp>
        <p:nvSpPr>
          <p:cNvPr id="4" name="TextBox 3"/>
          <p:cNvSpPr txBox="1"/>
          <p:nvPr/>
        </p:nvSpPr>
        <p:spPr>
          <a:xfrm>
            <a:off x="427703" y="250723"/>
            <a:ext cx="4881716" cy="369332"/>
          </a:xfrm>
          <a:prstGeom prst="rect">
            <a:avLst/>
          </a:prstGeom>
          <a:noFill/>
        </p:spPr>
        <p:txBody>
          <a:bodyPr wrap="square" rtlCol="0">
            <a:spAutoFit/>
          </a:bodyPr>
          <a:lstStyle/>
          <a:p>
            <a:r>
              <a:rPr lang="en-US" dirty="0" smtClean="0"/>
              <a:t>KHỞI ĐỘNG </a:t>
            </a:r>
            <a:endParaRPr lang="en-US" dirty="0"/>
          </a:p>
        </p:txBody>
      </p:sp>
    </p:spTree>
    <p:extLst>
      <p:ext uri="{BB962C8B-B14F-4D97-AF65-F5344CB8AC3E}">
        <p14:creationId xmlns:p14="http://schemas.microsoft.com/office/powerpoint/2010/main" val="40338157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2737" y="324465"/>
            <a:ext cx="8347586" cy="584775"/>
          </a:xfrm>
          <a:prstGeom prst="rect">
            <a:avLst/>
          </a:prstGeom>
          <a:noFill/>
        </p:spPr>
        <p:txBody>
          <a:bodyPr wrap="square" rtlCol="0">
            <a:spAutoFit/>
          </a:bodyPr>
          <a:lstStyle/>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Nêu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cách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đo</a:t>
            </a: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độ trong</a:t>
            </a:r>
            <a:endParaRPr lang="en-US" sz="32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1162" y="918395"/>
            <a:ext cx="766916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1033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412955"/>
            <a:ext cx="8259097" cy="584775"/>
          </a:xfrm>
          <a:prstGeom prst="rect">
            <a:avLst/>
          </a:prstGeom>
          <a:noFill/>
        </p:spPr>
        <p:txBody>
          <a:bodyPr wrap="square" rtlCol="0">
            <a:spAutoFit/>
          </a:bodyPr>
          <a:lstStyle/>
          <a:p>
            <a:r>
              <a:rPr lang="en-US" sz="3200" dirty="0" smtClean="0">
                <a:latin typeface="+mj-lt"/>
              </a:rPr>
              <a:t>? </a:t>
            </a:r>
            <a:r>
              <a:rPr lang="en-US" sz="3200" dirty="0" err="1" smtClean="0">
                <a:latin typeface="+mj-lt"/>
              </a:rPr>
              <a:t>Nêu</a:t>
            </a:r>
            <a:r>
              <a:rPr lang="en-US" sz="3200" dirty="0" smtClean="0">
                <a:latin typeface="+mj-lt"/>
              </a:rPr>
              <a:t> </a:t>
            </a:r>
            <a:r>
              <a:rPr lang="en-US" sz="3200" dirty="0" err="1" smtClean="0">
                <a:latin typeface="+mj-lt"/>
              </a:rPr>
              <a:t>đặc</a:t>
            </a:r>
            <a:r>
              <a:rPr lang="en-US" sz="3200" dirty="0" smtClean="0">
                <a:latin typeface="+mj-lt"/>
              </a:rPr>
              <a:t> </a:t>
            </a:r>
            <a:r>
              <a:rPr lang="en-US" sz="3200" dirty="0" err="1" smtClean="0">
                <a:latin typeface="+mj-lt"/>
              </a:rPr>
              <a:t>tính</a:t>
            </a:r>
            <a:r>
              <a:rPr lang="en-US" sz="3200" dirty="0" smtClean="0">
                <a:latin typeface="+mj-lt"/>
              </a:rPr>
              <a:t> </a:t>
            </a:r>
            <a:r>
              <a:rPr lang="vi-VN" sz="3200" dirty="0" smtClean="0">
                <a:latin typeface="+mj-lt"/>
              </a:rPr>
              <a:t> hóa học</a:t>
            </a:r>
            <a:r>
              <a:rPr lang="en-US" sz="3200" dirty="0" smtClean="0">
                <a:latin typeface="+mj-lt"/>
              </a:rPr>
              <a:t> </a:t>
            </a:r>
            <a:r>
              <a:rPr lang="en-US" sz="3200" dirty="0" err="1" smtClean="0">
                <a:latin typeface="+mj-lt"/>
              </a:rPr>
              <a:t>và</a:t>
            </a:r>
            <a:r>
              <a:rPr lang="en-US" sz="3200" dirty="0" smtClean="0">
                <a:latin typeface="+mj-lt"/>
              </a:rPr>
              <a:t> đ</a:t>
            </a:r>
            <a:r>
              <a:rPr lang="vi-VN" sz="3200" dirty="0" smtClean="0">
                <a:latin typeface="+mj-lt"/>
              </a:rPr>
              <a:t>ặc </a:t>
            </a:r>
            <a:r>
              <a:rPr lang="vi-VN" sz="3200" dirty="0">
                <a:latin typeface="+mj-lt"/>
              </a:rPr>
              <a:t>tính sinh học</a:t>
            </a:r>
            <a:r>
              <a:rPr lang="vi-VN" sz="3200" dirty="0" smtClean="0">
                <a:latin typeface="+mj-lt"/>
              </a:rPr>
              <a:t>:</a:t>
            </a:r>
            <a:endParaRPr lang="en-US" sz="3200" dirty="0">
              <a:latin typeface="+mj-lt"/>
            </a:endParaRPr>
          </a:p>
        </p:txBody>
      </p:sp>
      <p:sp>
        <p:nvSpPr>
          <p:cNvPr id="5" name="TextBox 4"/>
          <p:cNvSpPr txBox="1"/>
          <p:nvPr/>
        </p:nvSpPr>
        <p:spPr>
          <a:xfrm>
            <a:off x="580102" y="1243781"/>
            <a:ext cx="8195188" cy="4524315"/>
          </a:xfrm>
          <a:prstGeom prst="rect">
            <a:avLst/>
          </a:prstGeom>
          <a:noFill/>
        </p:spPr>
        <p:txBody>
          <a:bodyPr wrap="square" rtlCol="0">
            <a:spAutoFit/>
          </a:bodyPr>
          <a:lstStyle/>
          <a:p>
            <a:r>
              <a:rPr lang="vi-VN" sz="3200" dirty="0">
                <a:latin typeface="+mj-lt"/>
              </a:rPr>
              <a:t>.2. Đặc tính hóa học</a:t>
            </a:r>
            <a:r>
              <a:rPr lang="vi-VN" sz="3200" dirty="0" smtClean="0">
                <a:latin typeface="+mj-lt"/>
              </a:rPr>
              <a:t>:</a:t>
            </a:r>
            <a:endParaRPr lang="en-US" sz="3200" dirty="0" smtClean="0">
              <a:latin typeface="+mj-lt"/>
            </a:endParaRPr>
          </a:p>
          <a:p>
            <a:r>
              <a:rPr lang="vi-VN" sz="3200" dirty="0" smtClean="0">
                <a:latin typeface="+mj-lt"/>
              </a:rPr>
              <a:t>-Một </a:t>
            </a:r>
            <a:r>
              <a:rPr lang="vi-VN" sz="3200" dirty="0">
                <a:latin typeface="+mj-lt"/>
              </a:rPr>
              <a:t>số yếu tố hóa học quan trọng của nước trong ao nuôi thủy sản gồm: oxygen hòa tan, pH, nitrite, BOD, kim loại nặng, … cần chú ý nhất là sự biến động của oxygen hòa tan trong nước</a:t>
            </a:r>
            <a:r>
              <a:rPr lang="vi-VN" sz="3200" dirty="0" smtClean="0">
                <a:latin typeface="+mj-lt"/>
              </a:rPr>
              <a:t>.</a:t>
            </a:r>
            <a:endParaRPr lang="en-US" sz="3200" dirty="0" smtClean="0">
              <a:latin typeface="+mj-lt"/>
            </a:endParaRPr>
          </a:p>
          <a:p>
            <a:r>
              <a:rPr lang="vi-VN" sz="3200" dirty="0" smtClean="0">
                <a:latin typeface="+mj-lt"/>
              </a:rPr>
              <a:t>3</a:t>
            </a:r>
            <a:r>
              <a:rPr lang="vi-VN" sz="3200" dirty="0">
                <a:latin typeface="+mj-lt"/>
              </a:rPr>
              <a:t>. Đặc tính sinh học: được thể hiện qua thành phần loài và mật độ của các sinh vật sống trong nước bao gồm nhóm vi sinh vật, thực vật phù du, động vật phù du và động </a:t>
            </a:r>
            <a:r>
              <a:rPr lang="vi-VN" sz="3200" dirty="0" smtClean="0">
                <a:latin typeface="+mj-lt"/>
              </a:rPr>
              <a:t>vật</a:t>
            </a:r>
            <a:endParaRPr lang="en-US" sz="3200" dirty="0">
              <a:latin typeface="+mj-lt"/>
            </a:endParaRPr>
          </a:p>
        </p:txBody>
      </p:sp>
    </p:spTree>
    <p:extLst>
      <p:ext uri="{BB962C8B-B14F-4D97-AF65-F5344CB8AC3E}">
        <p14:creationId xmlns:p14="http://schemas.microsoft.com/office/powerpoint/2010/main" val="1092906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4684" y="457200"/>
            <a:ext cx="7978878" cy="1077218"/>
          </a:xfrm>
          <a:prstGeom prst="rect">
            <a:avLst/>
          </a:prstGeom>
          <a:noFill/>
        </p:spPr>
        <p:txBody>
          <a:bodyPr wrap="square" rtlCol="0">
            <a:spAutoFit/>
          </a:bodyPr>
          <a:lstStyle/>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Nêu</a:t>
            </a:r>
            <a:r>
              <a:rPr lang="en-US" sz="3200" dirty="0" smtClean="0">
                <a:latin typeface="Times New Roman" pitchFamily="18" charset="0"/>
                <a:cs typeface="Times New Roman" pitchFamily="18" charset="0"/>
              </a:rPr>
              <a:t> m</a:t>
            </a:r>
            <a:r>
              <a:rPr lang="vi-VN" sz="3200" dirty="0" smtClean="0">
                <a:latin typeface="Times New Roman" pitchFamily="18" charset="0"/>
                <a:cs typeface="Times New Roman" pitchFamily="18" charset="0"/>
              </a:rPr>
              <a:t>ột </a:t>
            </a:r>
            <a:r>
              <a:rPr lang="vi-VN" sz="3200" dirty="0">
                <a:latin typeface="Times New Roman" pitchFamily="18" charset="0"/>
                <a:cs typeface="Times New Roman" pitchFamily="18" charset="0"/>
              </a:rPr>
              <a:t>số biện pháp quản lí môi trường ao nuôi </a:t>
            </a:r>
            <a:r>
              <a:rPr lang="vi-VN" sz="3200" dirty="0" smtClean="0">
                <a:latin typeface="Times New Roman" pitchFamily="18" charset="0"/>
                <a:cs typeface="Times New Roman" pitchFamily="18" charset="0"/>
              </a:rPr>
              <a:t>thủy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sản</a:t>
            </a:r>
            <a:endParaRPr lang="en-US" sz="3200" dirty="0">
              <a:latin typeface="Times New Roman" pitchFamily="18" charset="0"/>
              <a:cs typeface="Times New Roman" pitchFamily="18" charset="0"/>
            </a:endParaRPr>
          </a:p>
        </p:txBody>
      </p:sp>
      <p:sp>
        <p:nvSpPr>
          <p:cNvPr id="5" name="TextBox 4"/>
          <p:cNvSpPr txBox="1"/>
          <p:nvPr/>
        </p:nvSpPr>
        <p:spPr>
          <a:xfrm>
            <a:off x="840659" y="1622325"/>
            <a:ext cx="8023121" cy="3970318"/>
          </a:xfrm>
          <a:prstGeom prst="rect">
            <a:avLst/>
          </a:prstGeom>
          <a:noFill/>
        </p:spPr>
        <p:txBody>
          <a:bodyPr wrap="square" rtlCol="0">
            <a:spAutoFit/>
          </a:bodyPr>
          <a:lstStyle/>
          <a:p>
            <a:pPr marL="457200" indent="-457200">
              <a:buFontTx/>
              <a:buChar char="-"/>
            </a:pPr>
            <a:r>
              <a:rPr lang="vi-VN" sz="2800" dirty="0" smtClean="0">
                <a:latin typeface="+mj-lt"/>
              </a:rPr>
              <a:t>Thiết </a:t>
            </a:r>
            <a:r>
              <a:rPr lang="vi-VN" sz="2800" dirty="0">
                <a:latin typeface="+mj-lt"/>
              </a:rPr>
              <a:t>kế ao không có góc chết, tạo dòng chảy tự nhiên trong nước</a:t>
            </a:r>
            <a:r>
              <a:rPr lang="vi-VN" sz="2800" dirty="0" smtClean="0">
                <a:latin typeface="+mj-lt"/>
              </a:rPr>
              <a:t>.</a:t>
            </a:r>
            <a:endParaRPr lang="en-US" sz="2800" dirty="0" smtClean="0">
              <a:latin typeface="+mj-lt"/>
            </a:endParaRPr>
          </a:p>
          <a:p>
            <a:pPr marL="457200" indent="-457200">
              <a:buFontTx/>
              <a:buChar char="-"/>
            </a:pPr>
            <a:r>
              <a:rPr lang="vi-VN" sz="2800" dirty="0" smtClean="0">
                <a:latin typeface="+mj-lt"/>
              </a:rPr>
              <a:t>Thường </a:t>
            </a:r>
            <a:r>
              <a:rPr lang="vi-VN" sz="2800" dirty="0">
                <a:latin typeface="+mj-lt"/>
              </a:rPr>
              <a:t>xuyên kiểm tra các yếu tố môi trường nước</a:t>
            </a:r>
            <a:r>
              <a:rPr lang="vi-VN" sz="2800" dirty="0" smtClean="0">
                <a:latin typeface="+mj-lt"/>
              </a:rPr>
              <a:t>.</a:t>
            </a:r>
            <a:endParaRPr lang="en-US" sz="2800" dirty="0" smtClean="0">
              <a:latin typeface="+mj-lt"/>
            </a:endParaRPr>
          </a:p>
          <a:p>
            <a:pPr marL="457200" indent="-457200">
              <a:buFontTx/>
              <a:buChar char="-"/>
            </a:pPr>
            <a:r>
              <a:rPr lang="vi-VN" sz="2800" dirty="0" smtClean="0">
                <a:latin typeface="+mj-lt"/>
              </a:rPr>
              <a:t>Sục </a:t>
            </a:r>
            <a:r>
              <a:rPr lang="vi-VN" sz="2800" dirty="0">
                <a:latin typeface="+mj-lt"/>
              </a:rPr>
              <a:t>khí, quạt nước, phun mưa khi cần</a:t>
            </a:r>
            <a:r>
              <a:rPr lang="vi-VN" sz="2800" dirty="0" smtClean="0">
                <a:latin typeface="+mj-lt"/>
              </a:rPr>
              <a:t>.</a:t>
            </a:r>
            <a:endParaRPr lang="en-US" sz="2800" dirty="0" smtClean="0">
              <a:latin typeface="+mj-lt"/>
            </a:endParaRPr>
          </a:p>
          <a:p>
            <a:pPr marL="457200" indent="-457200">
              <a:buFontTx/>
              <a:buChar char="-"/>
            </a:pPr>
            <a:r>
              <a:rPr lang="vi-VN" sz="2800" dirty="0" smtClean="0">
                <a:latin typeface="+mj-lt"/>
              </a:rPr>
              <a:t>Điều </a:t>
            </a:r>
            <a:r>
              <a:rPr lang="vi-VN" sz="2800" dirty="0">
                <a:latin typeface="+mj-lt"/>
              </a:rPr>
              <a:t>chỉnh mật độ nuôi, lượng thức ăn phù hợp</a:t>
            </a:r>
            <a:r>
              <a:rPr lang="vi-VN" sz="2800" dirty="0" smtClean="0">
                <a:latin typeface="+mj-lt"/>
              </a:rPr>
              <a:t>.</a:t>
            </a:r>
            <a:endParaRPr lang="en-US" sz="2800" dirty="0" smtClean="0">
              <a:latin typeface="+mj-lt"/>
            </a:endParaRPr>
          </a:p>
          <a:p>
            <a:pPr marL="457200" indent="-457200">
              <a:buFontTx/>
              <a:buChar char="-"/>
            </a:pPr>
            <a:r>
              <a:rPr lang="vi-VN" sz="2800" dirty="0" smtClean="0">
                <a:latin typeface="+mj-lt"/>
              </a:rPr>
              <a:t>Bơm </a:t>
            </a:r>
            <a:r>
              <a:rPr lang="vi-VN" sz="2800" dirty="0">
                <a:latin typeface="+mj-lt"/>
              </a:rPr>
              <a:t>thêm nước vào ao, thay nước sạch cải thiện môi trường nuôi; tăng tốc độ dòng chảy trong ao</a:t>
            </a:r>
            <a:r>
              <a:rPr lang="vi-VN" sz="2800" dirty="0" smtClean="0">
                <a:latin typeface="+mj-lt"/>
              </a:rPr>
              <a:t>.</a:t>
            </a:r>
            <a:endParaRPr lang="en-US" sz="2800" dirty="0" smtClean="0">
              <a:latin typeface="+mj-lt"/>
            </a:endParaRPr>
          </a:p>
          <a:p>
            <a:r>
              <a:rPr lang="vi-VN" sz="2800" dirty="0" smtClean="0">
                <a:latin typeface="+mj-lt"/>
              </a:rPr>
              <a:t>- </a:t>
            </a:r>
            <a:r>
              <a:rPr lang="vi-VN" sz="2800" dirty="0">
                <a:latin typeface="+mj-lt"/>
              </a:rPr>
              <a:t>Sử dụng chế phẩm sinh học xử lí </a:t>
            </a:r>
            <a:r>
              <a:rPr lang="vi-VN" sz="2800" dirty="0" smtClean="0">
                <a:latin typeface="+mj-lt"/>
              </a:rPr>
              <a:t>nước</a:t>
            </a:r>
            <a:r>
              <a:rPr lang="en-US" sz="2800" dirty="0" smtClean="0">
                <a:latin typeface="+mj-lt"/>
              </a:rPr>
              <a:t> </a:t>
            </a:r>
            <a:r>
              <a:rPr lang="en-US" sz="2800" dirty="0" err="1" smtClean="0">
                <a:latin typeface="+mj-lt"/>
              </a:rPr>
              <a:t>ao</a:t>
            </a:r>
            <a:endParaRPr lang="en-US" sz="2800" dirty="0">
              <a:latin typeface="+mj-lt"/>
            </a:endParaRPr>
          </a:p>
        </p:txBody>
      </p:sp>
    </p:spTree>
    <p:extLst>
      <p:ext uri="{BB962C8B-B14F-4D97-AF65-F5344CB8AC3E}">
        <p14:creationId xmlns:p14="http://schemas.microsoft.com/office/powerpoint/2010/main" val="327195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53961" y="153614"/>
            <a:ext cx="8421329" cy="1077218"/>
          </a:xfrm>
          <a:prstGeom prst="rect">
            <a:avLst/>
          </a:prstGeom>
        </p:spPr>
        <p:txBody>
          <a:bodyPr wrap="square">
            <a:spAutoFit/>
          </a:bodyPr>
          <a:lstStyle/>
          <a:p>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Quan </a:t>
            </a:r>
            <a:r>
              <a:rPr lang="vi-VN" sz="3200" dirty="0">
                <a:latin typeface="Times New Roman" pitchFamily="18" charset="0"/>
                <a:cs typeface="Times New Roman" pitchFamily="18" charset="0"/>
              </a:rPr>
              <a:t>sát Hình 13.4 và cho biết: Vì sao các thiết bị này lại tăng oxygen cho nước trong ao</a:t>
            </a:r>
          </a:p>
        </p:txBody>
      </p:sp>
      <p:sp>
        <p:nvSpPr>
          <p:cNvPr id="8"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Open Sans" pitchFamily="34" charset="0"/>
                <a:cs typeface="Open Sans" pitchFamily="34" charset="0"/>
              </a:rPr>
              <a:t>ao?</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smtClean="0">
                <a:ln>
                  <a:noFill/>
                </a:ln>
                <a:solidFill>
                  <a:srgbClr val="000000"/>
                </a:solidFill>
                <a:effectLst/>
                <a:latin typeface="Open Sans" pitchFamily="34" charset="0"/>
                <a:cs typeface="Open Sans"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800" b="0" i="0" u="none" strike="noStrike" cap="none" normalizeH="0" baseline="0" smtClean="0">
              <a:ln>
                <a:noFill/>
              </a:ln>
              <a:solidFill>
                <a:srgbClr val="000000"/>
              </a:solidFill>
              <a:effectLst/>
              <a:latin typeface="Open Sans" pitchFamily="34" charset="0"/>
              <a:cs typeface="Open Sans" pitchFamily="34" charset="0"/>
            </a:endParaRPr>
          </a:p>
        </p:txBody>
      </p:sp>
      <p:sp>
        <p:nvSpPr>
          <p:cNvPr id="9" name="Rectangle 3"/>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4098" name="Picture 2" descr="Quan sát Hình 13.4 và cho biết: Vì sao các thiết bị này lại tăng oxygen cho nước trong a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233" y="1117087"/>
            <a:ext cx="8273844" cy="414808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235974" y="5220929"/>
            <a:ext cx="8657303" cy="2062103"/>
          </a:xfrm>
          <a:prstGeom prst="rect">
            <a:avLst/>
          </a:prstGeom>
          <a:noFill/>
        </p:spPr>
        <p:txBody>
          <a:bodyPr wrap="square" rtlCol="0">
            <a:spAutoFit/>
          </a:bodyPr>
          <a:lstStyle/>
          <a:p>
            <a:r>
              <a:rPr lang="vi-VN" sz="3200" dirty="0">
                <a:latin typeface="+mj-lt"/>
              </a:rPr>
              <a:t>Vì các máy sục khí sẽ thực hiện nhiệm vụ sục, thổi để bùn bẩn dưới đáy không tích tụ lại</a:t>
            </a:r>
          </a:p>
          <a:p>
            <a:r>
              <a:rPr lang="vi-VN" sz="3200" dirty="0">
                <a:latin typeface="+mj-lt"/>
              </a:rPr>
              <a:t>⇒Lượng oxy hòa tan trong nước sẽ được tăng lên.</a:t>
            </a:r>
          </a:p>
          <a:p>
            <a:endParaRPr lang="en-US" sz="3200" dirty="0">
              <a:latin typeface="+mj-lt"/>
            </a:endParaRPr>
          </a:p>
        </p:txBody>
      </p:sp>
    </p:spTree>
    <p:extLst>
      <p:ext uri="{BB962C8B-B14F-4D97-AF65-F5344CB8AC3E}">
        <p14:creationId xmlns:p14="http://schemas.microsoft.com/office/powerpoint/2010/main" val="2148328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619432" y="4365523"/>
            <a:ext cx="457200" cy="4424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748117" y="2202426"/>
            <a:ext cx="457200" cy="4424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530941" y="903749"/>
            <a:ext cx="8421330" cy="5653239"/>
          </a:xfrm>
          <a:prstGeom prst="rect">
            <a:avLst/>
          </a:prstGeom>
          <a:noFill/>
        </p:spPr>
        <p:txBody>
          <a:bodyPr wrap="square" lIns="51206" tIns="25603" rIns="51206" bIns="25603" rtlCol="0">
            <a:spAutoFit/>
          </a:bodyPr>
          <a:lstStyle/>
          <a:p>
            <a:pPr algn="ct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chọn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đáp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đúng</a:t>
            </a:r>
            <a:endParaRPr lang="en-US" sz="2800" b="1" dirty="0">
              <a:latin typeface="Times New Roman" pitchFamily="18" charset="0"/>
              <a:cs typeface="Times New Roman" pitchFamily="18" charset="0"/>
            </a:endParaRPr>
          </a:p>
          <a:p>
            <a:r>
              <a:rPr lang="vi-VN" sz="2800" b="1" dirty="0">
                <a:latin typeface="Times New Roman" pitchFamily="18" charset="0"/>
                <a:cs typeface="Times New Roman" pitchFamily="18" charset="0"/>
              </a:rPr>
              <a:t>Câu </a:t>
            </a:r>
            <a:r>
              <a:rPr lang="en-US" sz="2800" b="1" dirty="0">
                <a:latin typeface="Times New Roman" pitchFamily="18" charset="0"/>
                <a:cs typeface="Times New Roman" pitchFamily="18" charset="0"/>
              </a:rPr>
              <a:t>1</a:t>
            </a:r>
            <a:r>
              <a:rPr lang="vi-VN" sz="2800" b="1" dirty="0">
                <a:latin typeface="Times New Roman" pitchFamily="18" charset="0"/>
                <a:cs typeface="Times New Roman" pitchFamily="18" charset="0"/>
              </a:rPr>
              <a:t>:</a:t>
            </a:r>
            <a:r>
              <a:rPr lang="vi-VN" sz="2800" dirty="0">
                <a:latin typeface="Times New Roman" pitchFamily="18" charset="0"/>
                <a:cs typeface="Times New Roman" pitchFamily="18" charset="0"/>
              </a:rPr>
              <a:t>  Môi trường nước ao nuôi thủy sản có bao nhiêu đặc tính?</a:t>
            </a:r>
          </a:p>
          <a:p>
            <a:r>
              <a:rPr lang="vi-VN" sz="2800" dirty="0">
                <a:latin typeface="Times New Roman" pitchFamily="18" charset="0"/>
                <a:cs typeface="Times New Roman" pitchFamily="18" charset="0"/>
              </a:rPr>
              <a:t>A. </a:t>
            </a:r>
            <a:r>
              <a:rPr lang="vi-VN" sz="2800" dirty="0" smtClean="0">
                <a:latin typeface="Times New Roman" pitchFamily="18" charset="0"/>
                <a:cs typeface="Times New Roman" pitchFamily="18" charset="0"/>
              </a:rPr>
              <a:t>1</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B</a:t>
            </a:r>
            <a:r>
              <a:rPr lang="vi-VN" sz="2800" dirty="0">
                <a:latin typeface="Times New Roman" pitchFamily="18" charset="0"/>
                <a:cs typeface="Times New Roman" pitchFamily="18" charset="0"/>
              </a:rPr>
              <a:t>. </a:t>
            </a:r>
            <a:r>
              <a:rPr lang="vi-VN" sz="28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C</a:t>
            </a:r>
            <a:r>
              <a:rPr lang="vi-VN" sz="2800" dirty="0">
                <a:latin typeface="Times New Roman" pitchFamily="18" charset="0"/>
                <a:cs typeface="Times New Roman" pitchFamily="18" charset="0"/>
              </a:rPr>
              <a:t>. </a:t>
            </a:r>
            <a:r>
              <a:rPr lang="vi-VN" sz="2800" dirty="0" smtClean="0">
                <a:latin typeface="Times New Roman" pitchFamily="18" charset="0"/>
                <a:cs typeface="Times New Roman" pitchFamily="18" charset="0"/>
              </a:rPr>
              <a:t>3</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D</a:t>
            </a:r>
            <a:r>
              <a:rPr lang="vi-VN" sz="2800" dirty="0">
                <a:latin typeface="Times New Roman" pitchFamily="18" charset="0"/>
                <a:cs typeface="Times New Roman" pitchFamily="18" charset="0"/>
              </a:rPr>
              <a:t>. </a:t>
            </a:r>
            <a:r>
              <a:rPr lang="vi-VN" sz="2800" dirty="0" smtClean="0">
                <a:latin typeface="Times New Roman" pitchFamily="18" charset="0"/>
                <a:cs typeface="Times New Roman" pitchFamily="18" charset="0"/>
              </a:rPr>
              <a:t>4</a:t>
            </a:r>
            <a:endParaRPr lang="en-US" sz="2800" dirty="0" smtClean="0">
              <a:latin typeface="Times New Roman" pitchFamily="18" charset="0"/>
              <a:cs typeface="Times New Roman" pitchFamily="18" charset="0"/>
            </a:endParaRPr>
          </a:p>
          <a:p>
            <a:r>
              <a:rPr lang="vi-VN" sz="2800" b="1" dirty="0" smtClean="0">
                <a:latin typeface="Times New Roman" pitchFamily="18" charset="0"/>
                <a:cs typeface="Times New Roman" pitchFamily="18" charset="0"/>
              </a:rPr>
              <a:t>Câu </a:t>
            </a:r>
            <a:r>
              <a:rPr lang="en-US" sz="2800" b="1" dirty="0">
                <a:latin typeface="Times New Roman" pitchFamily="18" charset="0"/>
                <a:cs typeface="Times New Roman" pitchFamily="18" charset="0"/>
              </a:rPr>
              <a:t>2</a:t>
            </a:r>
            <a:r>
              <a:rPr lang="vi-VN" sz="2800" b="1" dirty="0">
                <a:latin typeface="Times New Roman" pitchFamily="18" charset="0"/>
                <a:cs typeface="Times New Roman" pitchFamily="18" charset="0"/>
              </a:rPr>
              <a:t>:</a:t>
            </a:r>
            <a:r>
              <a:rPr lang="vi-VN" sz="2800" dirty="0">
                <a:latin typeface="Times New Roman" pitchFamily="18" charset="0"/>
                <a:cs typeface="Times New Roman" pitchFamily="18" charset="0"/>
              </a:rPr>
              <a:t>  Thường xuyên tạo sự chuyển động của nước trong ao, đầm nuôi tôm có ảnh hưởng đến tính chất nào của nước?</a:t>
            </a:r>
          </a:p>
          <a:p>
            <a:pPr marL="514350" indent="-514350">
              <a:buAutoNum type="alphaUcPeriod"/>
            </a:pPr>
            <a:r>
              <a:rPr lang="vi-VN" sz="2800" dirty="0" smtClean="0">
                <a:latin typeface="Times New Roman" pitchFamily="18" charset="0"/>
                <a:cs typeface="Times New Roman" pitchFamily="18" charset="0"/>
              </a:rPr>
              <a:t>Độ </a:t>
            </a:r>
            <a:r>
              <a:rPr lang="vi-VN" sz="2800" dirty="0">
                <a:latin typeface="Times New Roman" pitchFamily="18" charset="0"/>
                <a:cs typeface="Times New Roman" pitchFamily="18" charset="0"/>
              </a:rPr>
              <a:t>trong của </a:t>
            </a:r>
            <a:r>
              <a:rPr lang="vi-VN" sz="2800" dirty="0" smtClean="0">
                <a:latin typeface="Times New Roman" pitchFamily="18" charset="0"/>
                <a:cs typeface="Times New Roman" pitchFamily="18" charset="0"/>
              </a:rPr>
              <a:t>nước</a:t>
            </a: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B. </a:t>
            </a:r>
            <a:r>
              <a:rPr lang="vi-VN" sz="2800" dirty="0" smtClean="0">
                <a:latin typeface="Times New Roman" pitchFamily="18" charset="0"/>
                <a:cs typeface="Times New Roman" pitchFamily="18" charset="0"/>
              </a:rPr>
              <a:t>Lượng </a:t>
            </a:r>
            <a:r>
              <a:rPr lang="vi-VN" sz="2800" dirty="0">
                <a:latin typeface="Times New Roman" pitchFamily="18" charset="0"/>
                <a:cs typeface="Times New Roman" pitchFamily="18" charset="0"/>
              </a:rPr>
              <a:t>khí oxygen hòa tan trong nước</a:t>
            </a:r>
          </a:p>
          <a:p>
            <a:r>
              <a:rPr lang="vi-VN" sz="2800" dirty="0">
                <a:latin typeface="Times New Roman" pitchFamily="18" charset="0"/>
                <a:cs typeface="Times New Roman" pitchFamily="18" charset="0"/>
              </a:rPr>
              <a:t>C. Nhiệt độ của </a:t>
            </a:r>
            <a:r>
              <a:rPr lang="vi-VN" sz="2800" dirty="0" smtClean="0">
                <a:latin typeface="Times New Roman" pitchFamily="18" charset="0"/>
                <a:cs typeface="Times New Roman" pitchFamily="18" charset="0"/>
              </a:rPr>
              <a:t>nước</a:t>
            </a:r>
            <a:r>
              <a:rPr lang="en-US" sz="2800" dirty="0" smtClean="0">
                <a:latin typeface="Times New Roman" pitchFamily="18" charset="0"/>
                <a:cs typeface="Times New Roman" pitchFamily="18" charset="0"/>
              </a:rPr>
              <a:t>    </a:t>
            </a:r>
          </a:p>
          <a:p>
            <a:r>
              <a:rPr lang="vi-VN" sz="2800" dirty="0" smtClean="0">
                <a:latin typeface="Times New Roman" pitchFamily="18" charset="0"/>
                <a:cs typeface="Times New Roman" pitchFamily="18" charset="0"/>
              </a:rPr>
              <a:t>D</a:t>
            </a:r>
            <a:r>
              <a:rPr lang="vi-VN" sz="2800" dirty="0">
                <a:latin typeface="Times New Roman" pitchFamily="18" charset="0"/>
                <a:cs typeface="Times New Roman" pitchFamily="18" charset="0"/>
              </a:rPr>
              <a:t>. Muối hòa tan trong nước</a:t>
            </a:r>
          </a:p>
          <a:p>
            <a:endParaRPr lang="vi-VN"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
        <p:nvSpPr>
          <p:cNvPr id="3" name="TextBox 2"/>
          <p:cNvSpPr txBox="1"/>
          <p:nvPr/>
        </p:nvSpPr>
        <p:spPr>
          <a:xfrm>
            <a:off x="2445774" y="181078"/>
            <a:ext cx="3429000" cy="482593"/>
          </a:xfrm>
          <a:prstGeom prst="rect">
            <a:avLst/>
          </a:prstGeom>
          <a:noFill/>
        </p:spPr>
        <p:txBody>
          <a:bodyPr wrap="square" lIns="51206" tIns="25603" rIns="51206" bIns="25603" rtlCol="0">
            <a:spAutoFit/>
          </a:bodyPr>
          <a:lstStyle/>
          <a:p>
            <a:pPr algn="ctr"/>
            <a:r>
              <a:rPr lang="en-US" sz="2800" dirty="0">
                <a:latin typeface="Times New Roman" pitchFamily="18" charset="0"/>
                <a:cs typeface="Times New Roman" pitchFamily="18" charset="0"/>
              </a:rPr>
              <a:t>LUYỆN TẬP </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612521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3347884" y="4321278"/>
            <a:ext cx="457200" cy="4424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611329" y="1455175"/>
            <a:ext cx="457200" cy="4424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486697" y="363915"/>
            <a:ext cx="8450826" cy="5016758"/>
          </a:xfrm>
          <a:prstGeom prst="rect">
            <a:avLst/>
          </a:prstGeom>
          <a:noFill/>
        </p:spPr>
        <p:txBody>
          <a:bodyPr wrap="square" rtlCol="0">
            <a:spAutoFit/>
          </a:bodyPr>
          <a:lstStyle/>
          <a:p>
            <a:r>
              <a:rPr lang="vi-VN" sz="3200" b="1" dirty="0">
                <a:latin typeface="Times New Roman" pitchFamily="18" charset="0"/>
                <a:cs typeface="Times New Roman" pitchFamily="18" charset="0"/>
              </a:rPr>
              <a:t>Câu </a:t>
            </a:r>
            <a:r>
              <a:rPr lang="en-US" sz="3200" b="1" dirty="0">
                <a:latin typeface="Times New Roman" pitchFamily="18" charset="0"/>
                <a:cs typeface="Times New Roman" pitchFamily="18" charset="0"/>
              </a:rPr>
              <a:t>3</a:t>
            </a:r>
            <a:r>
              <a:rPr lang="vi-VN" sz="3200" b="1" dirty="0">
                <a:latin typeface="Times New Roman" pitchFamily="18" charset="0"/>
                <a:cs typeface="Times New Roman" pitchFamily="18" charset="0"/>
              </a:rPr>
              <a:t>:</a:t>
            </a:r>
            <a:r>
              <a:rPr lang="vi-VN" sz="3200" dirty="0">
                <a:latin typeface="Times New Roman" pitchFamily="18" charset="0"/>
                <a:cs typeface="Times New Roman" pitchFamily="18" charset="0"/>
              </a:rPr>
              <a:t> Độ trong thích hợp của nước ao nuôi tôm, cá ở khoảng nào sau đây?</a:t>
            </a:r>
          </a:p>
          <a:p>
            <a:r>
              <a:rPr lang="vi-VN" sz="3200" dirty="0">
                <a:latin typeface="Times New Roman" pitchFamily="18" charset="0"/>
                <a:cs typeface="Times New Roman" pitchFamily="18" charset="0"/>
              </a:rPr>
              <a:t>A. từ 15 cm đến 20 cm.</a:t>
            </a:r>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B. từ 20 cm đến 30 cm.</a:t>
            </a:r>
          </a:p>
          <a:p>
            <a:r>
              <a:rPr lang="vi-VN" sz="3200" dirty="0">
                <a:latin typeface="Times New Roman" pitchFamily="18" charset="0"/>
                <a:cs typeface="Times New Roman" pitchFamily="18" charset="0"/>
              </a:rPr>
              <a:t>C. từ 30 cm đến 40 cm.</a:t>
            </a:r>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D. từ 40 cm đến 50 cm.</a:t>
            </a:r>
          </a:p>
          <a:p>
            <a:r>
              <a:rPr lang="vi-VN" sz="3200" b="1" dirty="0">
                <a:latin typeface="Times New Roman" pitchFamily="18" charset="0"/>
                <a:cs typeface="Times New Roman" pitchFamily="18" charset="0"/>
              </a:rPr>
              <a:t>Câu 4:</a:t>
            </a:r>
            <a:r>
              <a:rPr lang="vi-VN" sz="3200" dirty="0">
                <a:latin typeface="Times New Roman" pitchFamily="18" charset="0"/>
                <a:cs typeface="Times New Roman" pitchFamily="18" charset="0"/>
              </a:rPr>
              <a:t> Tình trạng, chất lượng ao nuôi được thể hiện qua màu sắc của nước. Trong nuôi thủy sản, màu nước nào là tốt nhất?</a:t>
            </a:r>
          </a:p>
          <a:p>
            <a:r>
              <a:rPr lang="vi-VN" sz="3200" dirty="0">
                <a:latin typeface="Times New Roman" pitchFamily="18" charset="0"/>
                <a:cs typeface="Times New Roman" pitchFamily="18" charset="0"/>
              </a:rPr>
              <a:t>A. Màu nâu đen</a:t>
            </a:r>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B. Màu cam vàng</a:t>
            </a:r>
          </a:p>
          <a:p>
            <a:r>
              <a:rPr lang="vi-VN" sz="3200" dirty="0">
                <a:latin typeface="Times New Roman" pitchFamily="18" charset="0"/>
                <a:cs typeface="Times New Roman" pitchFamily="18" charset="0"/>
              </a:rPr>
              <a:t>C. Màu xanh rêu</a:t>
            </a:r>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D. Màu xanh lục hoặc vàng lục</a:t>
            </a:r>
          </a:p>
          <a:p>
            <a:endParaRPr lang="en-US" sz="3200" dirty="0"/>
          </a:p>
        </p:txBody>
      </p:sp>
    </p:spTree>
    <p:extLst>
      <p:ext uri="{BB962C8B-B14F-4D97-AF65-F5344CB8AC3E}">
        <p14:creationId xmlns:p14="http://schemas.microsoft.com/office/powerpoint/2010/main" val="427352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89935" y="1238865"/>
            <a:ext cx="8170607" cy="2554545"/>
          </a:xfrm>
          <a:prstGeom prst="rect">
            <a:avLst/>
          </a:prstGeom>
          <a:noFill/>
        </p:spPr>
        <p:txBody>
          <a:bodyPr wrap="square" rtlCol="0">
            <a:spAutoFit/>
          </a:bodyPr>
          <a:lstStyle/>
          <a:p>
            <a:pPr algn="ctr"/>
            <a:r>
              <a:rPr lang="en-US" sz="3200" dirty="0" smtClean="0">
                <a:latin typeface="Times New Roman" pitchFamily="18" charset="0"/>
                <a:cs typeface="Times New Roman" pitchFamily="18" charset="0"/>
              </a:rPr>
              <a:t>HƯỚNG DẪN VỀ NHÀ</a:t>
            </a:r>
          </a:p>
          <a:p>
            <a:pPr marL="342900" indent="-342900">
              <a:buAutoNum type="arabicPeriod"/>
            </a:pPr>
            <a:r>
              <a:rPr lang="en-US" sz="3200" dirty="0" err="1" smtClean="0">
                <a:latin typeface="Times New Roman" pitchFamily="18" charset="0"/>
                <a:cs typeface="Times New Roman" pitchFamily="18" charset="0"/>
              </a:rPr>
              <a:t>Học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mục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đích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quản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lí</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môi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trường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ao</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nuôi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và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đặc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tính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của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môi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trường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nước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nuôi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thủy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sản</a:t>
            </a:r>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2. </a:t>
            </a:r>
            <a:r>
              <a:rPr lang="en-US" sz="3200" dirty="0" err="1" smtClean="0">
                <a:latin typeface="Times New Roman" pitchFamily="18" charset="0"/>
                <a:cs typeface="Times New Roman" pitchFamily="18" charset="0"/>
              </a:rPr>
              <a:t>Tìm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hiểu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các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bệnh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của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cá</a:t>
            </a:r>
            <a:r>
              <a:rPr lang="en-US" sz="3200" dirty="0" smtClean="0">
                <a:latin typeface="Times New Roman" pitchFamily="18" charset="0"/>
                <a:cs typeface="Times New Roman" pitchFamily="18" charset="0"/>
              </a:rPr>
              <a:t>.</a:t>
            </a:r>
          </a:p>
          <a:p>
            <a:r>
              <a:rPr lang="en-US" sz="3200" dirty="0" smtClean="0">
                <a:latin typeface="Times New Roman" pitchFamily="18" charset="0"/>
                <a:cs typeface="Times New Roman" pitchFamily="18" charset="0"/>
              </a:rPr>
              <a:t>3. </a:t>
            </a:r>
            <a:r>
              <a:rPr lang="en-US" sz="3200" dirty="0" err="1" smtClean="0">
                <a:latin typeface="Times New Roman" pitchFamily="18" charset="0"/>
                <a:cs typeface="Times New Roman" pitchFamily="18" charset="0"/>
              </a:rPr>
              <a:t>Tìm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hiểu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biện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pháp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phòng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trị</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bệnh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cho</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cá</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975450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86697" y="2993923"/>
            <a:ext cx="7890387" cy="3539430"/>
          </a:xfrm>
          <a:prstGeom prst="rect">
            <a:avLst/>
          </a:prstGeom>
          <a:noFill/>
        </p:spPr>
        <p:txBody>
          <a:bodyPr wrap="square" rtlCol="0">
            <a:spAutoFit/>
          </a:bodyPr>
          <a:lstStyle/>
          <a:p>
            <a:r>
              <a:rPr lang="vi-VN" sz="2800" dirty="0" smtClean="0">
                <a:latin typeface="+mj-lt"/>
              </a:rPr>
              <a:t>Hình 13.1a: màu nước xanh đậm (xanh rêu): Nước có màu xanh đậm là do sự phát triển của tảo lam không tốt cho các loài thủy sảnHình 13.1b: nước màu xanh nhạt (đọt chuối non): Màu xanh nhạt do sự phát triển của tảo lục =&gt; màu nước thích hợp nhất để nuôi thủy sản.Hình 13.1c: nước màu đen, mùi thối: có nhiều khí độc như meetan (CH4), hydro sunfua (H2S) nên tôm, cá nuôi dễ bị nhiễm độc và</a:t>
            </a:r>
            <a:endParaRPr lang="en-US" sz="2800" dirty="0">
              <a:latin typeface="+mj-lt"/>
            </a:endParaRP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473" y="0"/>
            <a:ext cx="8166612" cy="2979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4967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06128" y="1917290"/>
            <a:ext cx="7580671" cy="1200329"/>
          </a:xfrm>
          <a:prstGeom prst="rect">
            <a:avLst/>
          </a:prstGeom>
          <a:noFill/>
        </p:spPr>
        <p:txBody>
          <a:bodyPr wrap="square" rtlCol="0">
            <a:spAutoFit/>
          </a:bodyPr>
          <a:lstStyle/>
          <a:p>
            <a:pPr algn="ctr"/>
            <a:r>
              <a:rPr lang="en-US" sz="3600" dirty="0" smtClean="0">
                <a:solidFill>
                  <a:srgbClr val="FF0000"/>
                </a:solidFill>
                <a:latin typeface="Times New Roman" pitchFamily="18" charset="0"/>
                <a:cs typeface="Times New Roman" pitchFamily="18" charset="0"/>
              </a:rPr>
              <a:t>B</a:t>
            </a:r>
            <a:r>
              <a:rPr lang="vi-VN" sz="3600" dirty="0" smtClean="0">
                <a:solidFill>
                  <a:srgbClr val="FF0000"/>
                </a:solidFill>
                <a:latin typeface="Times New Roman" pitchFamily="18" charset="0"/>
                <a:cs typeface="Times New Roman" pitchFamily="18" charset="0"/>
              </a:rPr>
              <a:t>ài 13 Quản lý môi trường ao nuôi và phòng trị bệnh thủy </a:t>
            </a:r>
            <a:r>
              <a:rPr lang="vi-VN" sz="3600" dirty="0" smtClean="0">
                <a:solidFill>
                  <a:srgbClr val="FF0000"/>
                </a:solidFill>
                <a:latin typeface="Times New Roman" pitchFamily="18" charset="0"/>
                <a:cs typeface="Times New Roman" pitchFamily="18" charset="0"/>
              </a:rPr>
              <a:t>sản</a:t>
            </a:r>
            <a:r>
              <a:rPr lang="en-US" sz="3600" dirty="0" smtClean="0">
                <a:solidFill>
                  <a:srgbClr val="FF0000"/>
                </a:solidFill>
                <a:latin typeface="Times New Roman" pitchFamily="18" charset="0"/>
                <a:cs typeface="Times New Roman" pitchFamily="18" charset="0"/>
              </a:rPr>
              <a:t> ( </a:t>
            </a:r>
            <a:r>
              <a:rPr lang="en-US" sz="3600" dirty="0" err="1" smtClean="0">
                <a:solidFill>
                  <a:srgbClr val="FF0000"/>
                </a:solidFill>
                <a:latin typeface="Times New Roman" pitchFamily="18" charset="0"/>
                <a:cs typeface="Times New Roman" pitchFamily="18" charset="0"/>
              </a:rPr>
              <a:t>Tiết</a:t>
            </a:r>
            <a:r>
              <a:rPr lang="en-US" sz="3600" dirty="0" smtClean="0">
                <a:solidFill>
                  <a:srgbClr val="FF0000"/>
                </a:solidFill>
                <a:latin typeface="Times New Roman" pitchFamily="18" charset="0"/>
                <a:cs typeface="Times New Roman" pitchFamily="18" charset="0"/>
              </a:rPr>
              <a:t> 1)</a:t>
            </a:r>
            <a:endParaRPr lang="en-US" sz="3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70478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89937" y="1209368"/>
            <a:ext cx="8126360" cy="1815882"/>
          </a:xfrm>
          <a:prstGeom prst="rect">
            <a:avLst/>
          </a:prstGeom>
          <a:noFill/>
        </p:spPr>
        <p:txBody>
          <a:bodyPr wrap="square" rtlCol="0">
            <a:spAutoFit/>
          </a:bodyPr>
          <a:lstStyle/>
          <a:p>
            <a:r>
              <a:rPr lang="en-US" sz="2800" dirty="0" smtClean="0">
                <a:latin typeface="Times New Roman" pitchFamily="18" charset="0"/>
                <a:cs typeface="Times New Roman" pitchFamily="18" charset="0"/>
              </a:rPr>
              <a:t>HS </a:t>
            </a:r>
            <a:r>
              <a:rPr lang="en-US" sz="2800" dirty="0" err="1" smtClean="0">
                <a:latin typeface="Times New Roman" pitchFamily="18" charset="0"/>
                <a:cs typeface="Times New Roman" pitchFamily="18" charset="0"/>
              </a:rPr>
              <a:t>đọc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thông</a:t>
            </a:r>
            <a:r>
              <a:rPr lang="en-US" sz="2800" dirty="0" smtClean="0">
                <a:latin typeface="Times New Roman" pitchFamily="18" charset="0"/>
                <a:cs typeface="Times New Roman" pitchFamily="18" charset="0"/>
              </a:rPr>
              <a:t> tin </a:t>
            </a:r>
            <a:r>
              <a:rPr lang="en-US" sz="2800" dirty="0" err="1" smtClean="0">
                <a:latin typeface="Times New Roman" pitchFamily="18" charset="0"/>
                <a:cs typeface="Times New Roman" pitchFamily="18" charset="0"/>
              </a:rPr>
              <a:t>sgk</a:t>
            </a:r>
            <a:r>
              <a:rPr lang="en-US" sz="2800" dirty="0" smtClean="0">
                <a:latin typeface="Times New Roman" pitchFamily="18" charset="0"/>
                <a:cs typeface="Times New Roman" pitchFamily="18" charset="0"/>
              </a:rPr>
              <a:t>/ 67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thảo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luận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nhóm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lời</a:t>
            </a:r>
            <a:r>
              <a:rPr lang="en-US" sz="2800" dirty="0" smtClean="0">
                <a:latin typeface="Times New Roman" pitchFamily="18" charset="0"/>
                <a:cs typeface="Times New Roman" pitchFamily="18" charset="0"/>
              </a:rPr>
              <a:t> 2 </a:t>
            </a:r>
            <a:r>
              <a:rPr lang="en-US" sz="2800" dirty="0" err="1" smtClean="0">
                <a:latin typeface="Times New Roman" pitchFamily="18" charset="0"/>
                <a:cs typeface="Times New Roman" pitchFamily="18" charset="0"/>
              </a:rPr>
              <a:t>câu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hỏi</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1. </a:t>
            </a:r>
            <a:r>
              <a:rPr lang="vi-VN" sz="2800" dirty="0" smtClean="0">
                <a:latin typeface="Times New Roman" pitchFamily="18" charset="0"/>
                <a:cs typeface="Times New Roman" pitchFamily="18" charset="0"/>
              </a:rPr>
              <a:t>Vì </a:t>
            </a:r>
            <a:r>
              <a:rPr lang="vi-VN" sz="2800" dirty="0" smtClean="0">
                <a:latin typeface="Times New Roman" pitchFamily="18" charset="0"/>
                <a:cs typeface="Times New Roman" pitchFamily="18" charset="0"/>
              </a:rPr>
              <a:t>sao cần quản lí môi trường ao nuôi?</a:t>
            </a:r>
            <a:endParaRPr lang="en-US" sz="2800" dirty="0" smtClean="0">
              <a:latin typeface="Times New Roman" pitchFamily="18" charset="0"/>
              <a:cs typeface="Times New Roman" pitchFamily="18" charset="0"/>
            </a:endParaRPr>
          </a:p>
          <a:p>
            <a:r>
              <a:rPr lang="vi-VN" sz="2800" dirty="0" smtClean="0">
                <a:latin typeface="Times New Roman" pitchFamily="18" charset="0"/>
                <a:cs typeface="Times New Roman" pitchFamily="18" charset="0"/>
              </a:rPr>
              <a:t>2. Môi trường nước ao nuôi thủy sản có những đặc tính</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541132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7703" y="619432"/>
            <a:ext cx="7964129" cy="5016758"/>
          </a:xfrm>
          <a:prstGeom prst="rect">
            <a:avLst/>
          </a:prstGeom>
          <a:noFill/>
        </p:spPr>
        <p:txBody>
          <a:bodyPr wrap="square" rtlCol="0">
            <a:spAutoFit/>
          </a:bodyPr>
          <a:lstStyle/>
          <a:p>
            <a:r>
              <a:rPr lang="en-US" sz="3200" dirty="0" smtClean="0">
                <a:latin typeface="+mj-lt"/>
              </a:rPr>
              <a:t>1.</a:t>
            </a:r>
            <a:r>
              <a:rPr lang="vi-VN" sz="3200" dirty="0" smtClean="0">
                <a:latin typeface="+mj-lt"/>
              </a:rPr>
              <a:t>Quản lí môi trường ao nuôi thích hợp và ổn định sẽ:   </a:t>
            </a:r>
            <a:endParaRPr lang="en-US" sz="3200" dirty="0" smtClean="0">
              <a:latin typeface="+mj-lt"/>
            </a:endParaRPr>
          </a:p>
          <a:p>
            <a:r>
              <a:rPr lang="vi-VN" sz="3200" dirty="0" smtClean="0">
                <a:latin typeface="+mj-lt"/>
              </a:rPr>
              <a:t>+ Làm giảm nguy cơ các bệnh do môi trường;   </a:t>
            </a:r>
            <a:endParaRPr lang="en-US" sz="3200" dirty="0" smtClean="0">
              <a:latin typeface="+mj-lt"/>
            </a:endParaRPr>
          </a:p>
          <a:p>
            <a:r>
              <a:rPr lang="vi-VN" sz="3200" dirty="0" smtClean="0">
                <a:latin typeface="+mj-lt"/>
              </a:rPr>
              <a:t>+ Tăng sức khỏe;   </a:t>
            </a:r>
            <a:endParaRPr lang="en-US" sz="3200" dirty="0" smtClean="0">
              <a:latin typeface="+mj-lt"/>
            </a:endParaRPr>
          </a:p>
          <a:p>
            <a:r>
              <a:rPr lang="vi-VN" sz="3200" dirty="0" smtClean="0">
                <a:latin typeface="+mj-lt"/>
              </a:rPr>
              <a:t>+ Tránh gây sốc cho động vật thủy sản;  </a:t>
            </a:r>
            <a:endParaRPr lang="en-US" sz="3200" dirty="0" smtClean="0">
              <a:latin typeface="+mj-lt"/>
            </a:endParaRPr>
          </a:p>
          <a:p>
            <a:r>
              <a:rPr lang="vi-VN" sz="3200" dirty="0" smtClean="0">
                <a:latin typeface="+mj-lt"/>
              </a:rPr>
              <a:t> + Kìm hãm sự phát triển của tác nhân gây bệnh.</a:t>
            </a:r>
            <a:endParaRPr lang="en-US" sz="3200" dirty="0" smtClean="0">
              <a:latin typeface="+mj-lt"/>
            </a:endParaRPr>
          </a:p>
          <a:p>
            <a:r>
              <a:rPr lang="vi-VN" sz="3200" dirty="0" smtClean="0">
                <a:latin typeface="+mj-lt"/>
              </a:rPr>
              <a:t>2. Đặc tính của môi trường nước ao nuôi thủy sản bao gồm: lí học, hóa học, sinh</a:t>
            </a:r>
            <a:r>
              <a:rPr lang="en-US" sz="3200" dirty="0" smtClean="0">
                <a:latin typeface="+mj-lt"/>
              </a:rPr>
              <a:t> </a:t>
            </a:r>
            <a:r>
              <a:rPr lang="en-US" sz="3200" dirty="0" err="1" smtClean="0">
                <a:latin typeface="+mj-lt"/>
              </a:rPr>
              <a:t>học</a:t>
            </a:r>
            <a:r>
              <a:rPr lang="en-US" sz="3200" dirty="0" smtClean="0">
                <a:latin typeface="+mj-lt"/>
              </a:rPr>
              <a:t> </a:t>
            </a:r>
            <a:endParaRPr lang="en-US" sz="3200" dirty="0">
              <a:latin typeface="+mj-lt"/>
            </a:endParaRPr>
          </a:p>
        </p:txBody>
      </p:sp>
    </p:spTree>
    <p:extLst>
      <p:ext uri="{BB962C8B-B14F-4D97-AF65-F5344CB8AC3E}">
        <p14:creationId xmlns:p14="http://schemas.microsoft.com/office/powerpoint/2010/main" val="100515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 calcmode="lin" valueType="num">
                                      <p:cBhvr additive="base">
                                        <p:cTn id="2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6698" y="604683"/>
            <a:ext cx="8229600" cy="1200329"/>
          </a:xfrm>
          <a:prstGeom prst="rect">
            <a:avLst/>
          </a:prstGeom>
          <a:noFill/>
        </p:spPr>
        <p:txBody>
          <a:bodyPr wrap="square" rtlCol="0">
            <a:spAutoFit/>
          </a:bodyPr>
          <a:lstStyle/>
          <a:p>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Em</a:t>
            </a:r>
            <a:r>
              <a:rPr lang="en-US" sz="3600" dirty="0" smtClean="0">
                <a:latin typeface="Times New Roman" pitchFamily="18" charset="0"/>
                <a:cs typeface="Times New Roman" pitchFamily="18" charset="0"/>
              </a:rPr>
              <a:t> </a:t>
            </a:r>
            <a:r>
              <a:rPr lang="vi-VN" sz="3600" dirty="0" smtClean="0">
                <a:latin typeface="Times New Roman" pitchFamily="18" charset="0"/>
                <a:cs typeface="Times New Roman" pitchFamily="18" charset="0"/>
              </a:rPr>
              <a:t>hãy </a:t>
            </a:r>
            <a:r>
              <a:rPr lang="en-US" sz="3600" dirty="0" err="1" smtClean="0">
                <a:latin typeface="Times New Roman" pitchFamily="18" charset="0"/>
                <a:cs typeface="Times New Roman" pitchFamily="18" charset="0"/>
              </a:rPr>
              <a:t>nêu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các</a:t>
            </a:r>
            <a:r>
              <a:rPr lang="en-US" sz="3600" dirty="0" smtClean="0">
                <a:latin typeface="Times New Roman" pitchFamily="18" charset="0"/>
                <a:cs typeface="Times New Roman" pitchFamily="18" charset="0"/>
              </a:rPr>
              <a:t> </a:t>
            </a:r>
            <a:r>
              <a:rPr lang="vi-VN" sz="3600" dirty="0" smtClean="0">
                <a:latin typeface="Times New Roman" pitchFamily="18" charset="0"/>
                <a:cs typeface="Times New Roman" pitchFamily="18" charset="0"/>
              </a:rPr>
              <a:t>đặc </a:t>
            </a:r>
            <a:r>
              <a:rPr lang="vi-VN" sz="3600" dirty="0">
                <a:latin typeface="Times New Roman" pitchFamily="18" charset="0"/>
                <a:cs typeface="Times New Roman" pitchFamily="18" charset="0"/>
              </a:rPr>
              <a:t>tính lý </a:t>
            </a:r>
            <a:r>
              <a:rPr lang="vi-VN" sz="3600" dirty="0" smtClean="0">
                <a:latin typeface="Times New Roman" pitchFamily="18" charset="0"/>
                <a:cs typeface="Times New Roman" pitchFamily="18" charset="0"/>
              </a:rPr>
              <a:t>học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của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môi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trường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nước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nuôi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thủy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sản</a:t>
            </a:r>
            <a:r>
              <a:rPr lang="en-US" sz="3600" dirty="0" smtClean="0">
                <a:latin typeface="Times New Roman" pitchFamily="18" charset="0"/>
                <a:cs typeface="Times New Roman" pitchFamily="18" charset="0"/>
              </a:rPr>
              <a:t>.</a:t>
            </a:r>
          </a:p>
        </p:txBody>
      </p:sp>
      <p:sp>
        <p:nvSpPr>
          <p:cNvPr id="5" name="TextBox 4"/>
          <p:cNvSpPr txBox="1"/>
          <p:nvPr/>
        </p:nvSpPr>
        <p:spPr>
          <a:xfrm>
            <a:off x="811161" y="2389239"/>
            <a:ext cx="7152968" cy="2062103"/>
          </a:xfrm>
          <a:prstGeom prst="rect">
            <a:avLst/>
          </a:prstGeom>
          <a:noFill/>
        </p:spPr>
        <p:txBody>
          <a:bodyPr wrap="square" rtlCol="0">
            <a:spAutoFit/>
          </a:bodyPr>
          <a:lstStyle/>
          <a:p>
            <a:r>
              <a:rPr lang="en-US" sz="3200" dirty="0">
                <a:latin typeface="+mj-lt"/>
                <a:cs typeface="Times New Roman" pitchFamily="18" charset="0"/>
              </a:rPr>
              <a:t>Đ</a:t>
            </a:r>
            <a:r>
              <a:rPr lang="vi-VN" sz="3200" dirty="0" smtClean="0">
                <a:latin typeface="+mj-lt"/>
                <a:cs typeface="Times New Roman" pitchFamily="18" charset="0"/>
              </a:rPr>
              <a:t>ặc </a:t>
            </a:r>
            <a:r>
              <a:rPr lang="vi-VN" sz="3200" dirty="0">
                <a:latin typeface="+mj-lt"/>
                <a:cs typeface="Times New Roman" pitchFamily="18" charset="0"/>
              </a:rPr>
              <a:t>tính lý học</a:t>
            </a:r>
            <a:r>
              <a:rPr lang="en-US" sz="3200" dirty="0">
                <a:latin typeface="+mj-lt"/>
                <a:cs typeface="Times New Roman" pitchFamily="18" charset="0"/>
              </a:rPr>
              <a:t> </a:t>
            </a:r>
            <a:r>
              <a:rPr lang="en-US" sz="3200" dirty="0" err="1">
                <a:latin typeface="+mj-lt"/>
                <a:cs typeface="Times New Roman" pitchFamily="18" charset="0"/>
              </a:rPr>
              <a:t>của</a:t>
            </a:r>
            <a:r>
              <a:rPr lang="en-US" sz="3200" dirty="0">
                <a:latin typeface="+mj-lt"/>
                <a:cs typeface="Times New Roman" pitchFamily="18" charset="0"/>
              </a:rPr>
              <a:t> </a:t>
            </a:r>
            <a:r>
              <a:rPr lang="en-US" sz="3200" dirty="0" err="1">
                <a:latin typeface="+mj-lt"/>
                <a:cs typeface="Times New Roman" pitchFamily="18" charset="0"/>
              </a:rPr>
              <a:t>môi</a:t>
            </a:r>
            <a:r>
              <a:rPr lang="en-US" sz="3200" dirty="0">
                <a:latin typeface="+mj-lt"/>
                <a:cs typeface="Times New Roman" pitchFamily="18" charset="0"/>
              </a:rPr>
              <a:t> </a:t>
            </a:r>
            <a:r>
              <a:rPr lang="en-US" sz="3200" dirty="0" err="1">
                <a:latin typeface="+mj-lt"/>
                <a:cs typeface="Times New Roman" pitchFamily="18" charset="0"/>
              </a:rPr>
              <a:t>trường</a:t>
            </a:r>
            <a:r>
              <a:rPr lang="en-US" sz="3200" dirty="0">
                <a:latin typeface="+mj-lt"/>
                <a:cs typeface="Times New Roman" pitchFamily="18" charset="0"/>
              </a:rPr>
              <a:t> </a:t>
            </a:r>
            <a:r>
              <a:rPr lang="en-US" sz="3200" dirty="0" err="1">
                <a:latin typeface="+mj-lt"/>
                <a:cs typeface="Times New Roman" pitchFamily="18" charset="0"/>
              </a:rPr>
              <a:t>nước</a:t>
            </a:r>
            <a:r>
              <a:rPr lang="en-US" sz="3200" dirty="0">
                <a:latin typeface="+mj-lt"/>
                <a:cs typeface="Times New Roman" pitchFamily="18" charset="0"/>
              </a:rPr>
              <a:t> </a:t>
            </a:r>
            <a:r>
              <a:rPr lang="en-US" sz="3200" dirty="0" err="1">
                <a:latin typeface="+mj-lt"/>
                <a:cs typeface="Times New Roman" pitchFamily="18" charset="0"/>
              </a:rPr>
              <a:t>nuôi</a:t>
            </a:r>
            <a:r>
              <a:rPr lang="en-US" sz="3200" dirty="0">
                <a:latin typeface="+mj-lt"/>
                <a:cs typeface="Times New Roman" pitchFamily="18" charset="0"/>
              </a:rPr>
              <a:t> </a:t>
            </a:r>
            <a:r>
              <a:rPr lang="en-US" sz="3200" dirty="0" err="1">
                <a:latin typeface="+mj-lt"/>
                <a:cs typeface="Times New Roman" pitchFamily="18" charset="0"/>
              </a:rPr>
              <a:t>thủy</a:t>
            </a:r>
            <a:r>
              <a:rPr lang="en-US" sz="3200" dirty="0">
                <a:latin typeface="+mj-lt"/>
                <a:cs typeface="Times New Roman" pitchFamily="18" charset="0"/>
              </a:rPr>
              <a:t> </a:t>
            </a:r>
            <a:r>
              <a:rPr lang="en-US" sz="3200" dirty="0" err="1">
                <a:latin typeface="+mj-lt"/>
                <a:cs typeface="Times New Roman" pitchFamily="18" charset="0"/>
              </a:rPr>
              <a:t>sản</a:t>
            </a:r>
            <a:r>
              <a:rPr lang="en-US" sz="3200" dirty="0">
                <a:latin typeface="+mj-lt"/>
                <a:cs typeface="Times New Roman" pitchFamily="18" charset="0"/>
              </a:rPr>
              <a:t> </a:t>
            </a:r>
            <a:r>
              <a:rPr lang="en-US" sz="3200" dirty="0" err="1" smtClean="0">
                <a:latin typeface="+mj-lt"/>
                <a:cs typeface="Times New Roman" pitchFamily="18" charset="0"/>
              </a:rPr>
              <a:t>thể</a:t>
            </a:r>
            <a:r>
              <a:rPr lang="en-US" sz="3200" dirty="0" smtClean="0">
                <a:latin typeface="+mj-lt"/>
                <a:cs typeface="Times New Roman" pitchFamily="18" charset="0"/>
              </a:rPr>
              <a:t> </a:t>
            </a:r>
            <a:r>
              <a:rPr lang="en-US" sz="3200" dirty="0" err="1" smtClean="0">
                <a:latin typeface="+mj-lt"/>
                <a:cs typeface="Times New Roman" pitchFamily="18" charset="0"/>
              </a:rPr>
              <a:t>hiện</a:t>
            </a:r>
            <a:r>
              <a:rPr lang="en-US" sz="3200" dirty="0" smtClean="0">
                <a:latin typeface="+mj-lt"/>
                <a:cs typeface="Times New Roman" pitchFamily="18" charset="0"/>
              </a:rPr>
              <a:t> 2 </a:t>
            </a:r>
            <a:r>
              <a:rPr lang="en-US" sz="3200" dirty="0" err="1" smtClean="0">
                <a:latin typeface="+mj-lt"/>
                <a:cs typeface="Times New Roman" pitchFamily="18" charset="0"/>
              </a:rPr>
              <a:t>yếu</a:t>
            </a:r>
            <a:r>
              <a:rPr lang="en-US" sz="3200" dirty="0" smtClean="0">
                <a:latin typeface="+mj-lt"/>
                <a:cs typeface="Times New Roman" pitchFamily="18" charset="0"/>
              </a:rPr>
              <a:t> </a:t>
            </a:r>
            <a:r>
              <a:rPr lang="en-US" sz="3200" dirty="0" err="1" smtClean="0">
                <a:latin typeface="+mj-lt"/>
                <a:cs typeface="Times New Roman" pitchFamily="18" charset="0"/>
              </a:rPr>
              <a:t>tố</a:t>
            </a:r>
            <a:r>
              <a:rPr lang="en-US" sz="3200" dirty="0" smtClean="0">
                <a:latin typeface="+mj-lt"/>
                <a:cs typeface="Times New Roman" pitchFamily="18" charset="0"/>
              </a:rPr>
              <a:t>:</a:t>
            </a:r>
          </a:p>
          <a:p>
            <a:r>
              <a:rPr lang="en-US" sz="3200" dirty="0" smtClean="0">
                <a:latin typeface="+mj-lt"/>
              </a:rPr>
              <a:t>1. </a:t>
            </a:r>
            <a:r>
              <a:rPr lang="en-US" sz="3200" dirty="0" err="1" smtClean="0">
                <a:latin typeface="+mj-lt"/>
              </a:rPr>
              <a:t>Nhiệt</a:t>
            </a:r>
            <a:r>
              <a:rPr lang="en-US" sz="3200" dirty="0" smtClean="0">
                <a:latin typeface="+mj-lt"/>
              </a:rPr>
              <a:t> </a:t>
            </a:r>
            <a:r>
              <a:rPr lang="en-US" sz="3200" dirty="0" err="1" smtClean="0">
                <a:latin typeface="+mj-lt"/>
              </a:rPr>
              <a:t>độ</a:t>
            </a:r>
            <a:endParaRPr lang="en-US" sz="3200" dirty="0" smtClean="0">
              <a:latin typeface="+mj-lt"/>
            </a:endParaRPr>
          </a:p>
          <a:p>
            <a:r>
              <a:rPr lang="en-US" sz="3200" dirty="0" smtClean="0">
                <a:latin typeface="+mj-lt"/>
              </a:rPr>
              <a:t>2. </a:t>
            </a:r>
            <a:r>
              <a:rPr lang="en-US" sz="3200" dirty="0" err="1" smtClean="0">
                <a:latin typeface="+mj-lt"/>
              </a:rPr>
              <a:t>Độ</a:t>
            </a:r>
            <a:r>
              <a:rPr lang="en-US" sz="3200" dirty="0" smtClean="0">
                <a:latin typeface="+mj-lt"/>
              </a:rPr>
              <a:t> </a:t>
            </a:r>
            <a:r>
              <a:rPr lang="en-US" sz="3200" dirty="0" err="1" smtClean="0">
                <a:latin typeface="+mj-lt"/>
              </a:rPr>
              <a:t>trong</a:t>
            </a:r>
            <a:endParaRPr lang="en-US" sz="3200" dirty="0">
              <a:latin typeface="+mj-lt"/>
            </a:endParaRPr>
          </a:p>
        </p:txBody>
      </p:sp>
    </p:spTree>
    <p:extLst>
      <p:ext uri="{BB962C8B-B14F-4D97-AF65-F5344CB8AC3E}">
        <p14:creationId xmlns:p14="http://schemas.microsoft.com/office/powerpoint/2010/main" val="2682044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2737" y="324465"/>
            <a:ext cx="8347586" cy="1077218"/>
          </a:xfrm>
          <a:prstGeom prst="rect">
            <a:avLst/>
          </a:prstGeom>
          <a:noFill/>
        </p:spPr>
        <p:txBody>
          <a:bodyPr wrap="square" rtlCol="0">
            <a:spAutoFit/>
          </a:bodyPr>
          <a:lstStyle/>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Nêu</a:t>
            </a: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dụng </a:t>
            </a:r>
            <a:r>
              <a:rPr lang="vi-VN" sz="3200" dirty="0">
                <a:latin typeface="Times New Roman" pitchFamily="18" charset="0"/>
                <a:cs typeface="Times New Roman" pitchFamily="18" charset="0"/>
              </a:rPr>
              <a:t>cụ để </a:t>
            </a:r>
            <a:r>
              <a:rPr lang="vi-VN" sz="3200" dirty="0" smtClean="0">
                <a:latin typeface="Times New Roman" pitchFamily="18" charset="0"/>
                <a:cs typeface="Times New Roman" pitchFamily="18" charset="0"/>
              </a:rPr>
              <a:t>đo</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nhiệt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độ</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và</a:t>
            </a: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 </a:t>
            </a:r>
            <a:r>
              <a:rPr lang="vi-VN" sz="3200" dirty="0">
                <a:latin typeface="Times New Roman" pitchFamily="18" charset="0"/>
                <a:cs typeface="Times New Roman" pitchFamily="18" charset="0"/>
              </a:rPr>
              <a:t>độ </a:t>
            </a:r>
            <a:r>
              <a:rPr lang="vi-VN" sz="3200" dirty="0" smtClean="0">
                <a:latin typeface="Times New Roman" pitchFamily="18" charset="0"/>
                <a:cs typeface="Times New Roman" pitchFamily="18" charset="0"/>
              </a:rPr>
              <a:t>trong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của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nước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nuôi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thủy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sản</a:t>
            </a:r>
            <a:endParaRPr lang="en-US" sz="32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666" y="1371600"/>
            <a:ext cx="766916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0489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m hãy tìm hiểu ngưỡng chịu đựng nhiệt độ và nhiệt độ tối ưu của một số loài cá"/>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220" y="1858296"/>
            <a:ext cx="7949380" cy="468998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09717" y="545691"/>
            <a:ext cx="8480322" cy="1569660"/>
          </a:xfrm>
          <a:prstGeom prst="rect">
            <a:avLst/>
          </a:prstGeom>
          <a:noFill/>
        </p:spPr>
        <p:txBody>
          <a:bodyPr wrap="square" rtlCol="0">
            <a:spAutoFit/>
          </a:bodyPr>
          <a:lstStyle/>
          <a:p>
            <a:r>
              <a:rPr lang="vi-VN" sz="3200" dirty="0">
                <a:latin typeface="+mj-lt"/>
              </a:rPr>
              <a:t>Em hãy tìm hiểu ngưỡng chịu đựng nhiệt độ và nhiệt độ tối ưu của một số loài cá theo mẫu Bảng 13.1</a:t>
            </a:r>
            <a:endParaRPr lang="en-US" sz="3200" dirty="0">
              <a:latin typeface="+mj-lt"/>
            </a:endParaRPr>
          </a:p>
        </p:txBody>
      </p:sp>
    </p:spTree>
    <p:extLst>
      <p:ext uri="{BB962C8B-B14F-4D97-AF65-F5344CB8AC3E}">
        <p14:creationId xmlns:p14="http://schemas.microsoft.com/office/powerpoint/2010/main" val="4135548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p:txBody>
      </p:sp>
      <p:pic>
        <p:nvPicPr>
          <p:cNvPr id="2050" name="Picture 2" descr="Em hãy tìm hiểu ngưỡng chịu đựng nhiệt độ và nhiệt độ tối ưu của một số loài cá"/>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710" y="501445"/>
            <a:ext cx="8391832" cy="5928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50777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608</Words>
  <Application>Microsoft Office PowerPoint</Application>
  <PresentationFormat>On-screen Show (4:3)</PresentationFormat>
  <Paragraphs>56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10</cp:revision>
  <dcterms:created xsi:type="dcterms:W3CDTF">2024-04-11T01:33:22Z</dcterms:created>
  <dcterms:modified xsi:type="dcterms:W3CDTF">2024-04-24T08:55:26Z</dcterms:modified>
</cp:coreProperties>
</file>