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62" r:id="rId4"/>
    <p:sldId id="271" r:id="rId5"/>
    <p:sldId id="257" r:id="rId6"/>
    <p:sldId id="275" r:id="rId7"/>
    <p:sldId id="276" r:id="rId8"/>
    <p:sldId id="263" r:id="rId9"/>
    <p:sldId id="258" r:id="rId10"/>
    <p:sldId id="273" r:id="rId11"/>
    <p:sldId id="274"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7" d="100"/>
          <a:sy n="77" d="100"/>
        </p:scale>
        <p:origin x="-378" y="19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5E668B-2253-477C-BF43-8203B202C2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4F25726C-7080-456B-B542-B063FB015A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704D40B4-A280-455B-9A60-BED560995431}"/>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5" name="Footer Placeholder 4">
            <a:extLst>
              <a:ext uri="{FF2B5EF4-FFF2-40B4-BE49-F238E27FC236}">
                <a16:creationId xmlns="" xmlns:a16="http://schemas.microsoft.com/office/drawing/2014/main" id="{86B77BA2-55CF-4DE8-8EE5-585C5898E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39266BE-7E7D-49C4-AD7F-4C25DCAFB9BD}"/>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2352940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2C4AA5-2B97-4DD6-9651-9C2531973B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2ABAC931-C0A8-4AE8-AC0D-02C603FA45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0B0F785-5B19-42DE-A227-DF442C5C4CDA}"/>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5" name="Footer Placeholder 4">
            <a:extLst>
              <a:ext uri="{FF2B5EF4-FFF2-40B4-BE49-F238E27FC236}">
                <a16:creationId xmlns="" xmlns:a16="http://schemas.microsoft.com/office/drawing/2014/main" id="{1677E83A-132B-4F84-B283-53897A658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DC81AD6-51E2-4C7B-AAA4-676BE06C3BA0}"/>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852125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33F64CF-006E-436F-B27A-1645F75B11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5B450999-5BB8-49CC-9D60-7B7ED6F4F4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6364C40-DE7E-4D92-8040-A36971B42537}"/>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5" name="Footer Placeholder 4">
            <a:extLst>
              <a:ext uri="{FF2B5EF4-FFF2-40B4-BE49-F238E27FC236}">
                <a16:creationId xmlns="" xmlns:a16="http://schemas.microsoft.com/office/drawing/2014/main" id="{97CC3BD5-B893-462C-B78F-D73D6C44CD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6965513-2AC9-4ECE-A7CF-A7CB3B201011}"/>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23450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9539755-E49A-4BBF-902E-C33BF47ABB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1414697D-FD2A-4871-B4A3-12B0BF1B09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AA89E8C-FFE6-4471-BA4F-E5B45482BC95}"/>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5" name="Footer Placeholder 4">
            <a:extLst>
              <a:ext uri="{FF2B5EF4-FFF2-40B4-BE49-F238E27FC236}">
                <a16:creationId xmlns="" xmlns:a16="http://schemas.microsoft.com/office/drawing/2014/main" id="{BC2A52D5-15F2-434C-A2C8-C0688323F5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0CC7E40-982B-4F10-8A25-01E16A828974}"/>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2641729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3211230-42C3-4442-8F54-355D667F66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A83D974A-4F63-4A80-AF7B-ADA1F7D0C2F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381CD160-CDE7-46B5-9F08-52036287270C}"/>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5" name="Footer Placeholder 4">
            <a:extLst>
              <a:ext uri="{FF2B5EF4-FFF2-40B4-BE49-F238E27FC236}">
                <a16:creationId xmlns="" xmlns:a16="http://schemas.microsoft.com/office/drawing/2014/main" id="{FDEBA520-B55D-4408-ACBB-BCAE1E1C32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9070434-5EA7-426B-9517-340472367115}"/>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4024584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FA5E89F-9050-4CA9-B90E-969CD99464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BFCCDB8-6B2B-4BA6-85FD-2559C735B8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AD2E1859-0EC1-4F93-8755-A671156519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1B943F8B-930D-4EF5-B9BC-7DF839A316DD}"/>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6" name="Footer Placeholder 5">
            <a:extLst>
              <a:ext uri="{FF2B5EF4-FFF2-40B4-BE49-F238E27FC236}">
                <a16:creationId xmlns="" xmlns:a16="http://schemas.microsoft.com/office/drawing/2014/main" id="{DD15C437-E492-4B83-AEE1-356D95A623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8DE66BF-6548-4A5A-A599-4F7FA5D31A0B}"/>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1289097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44A0D52-EC5C-4E88-B884-F7A99B0FE5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2590F99E-8D74-4C88-83BE-F12FDF0223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F8208BE7-D1C7-474C-9859-6CF1898541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99661C8C-84C1-4961-968F-9F8A9CDB81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8D83D0B-E057-4336-B3E5-38EA3754CF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36AE8A35-6539-419B-B855-DCDD83A79EB2}"/>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8" name="Footer Placeholder 7">
            <a:extLst>
              <a:ext uri="{FF2B5EF4-FFF2-40B4-BE49-F238E27FC236}">
                <a16:creationId xmlns="" xmlns:a16="http://schemas.microsoft.com/office/drawing/2014/main" id="{4CD2C86F-098D-44FE-A072-C515B64C4A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F255708B-E5D4-454B-BFFA-738FC560242C}"/>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306261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13A769-A278-4168-9C7F-B9384BD825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8698CBD5-B27D-49B8-BB2E-88AF9FEE6B76}"/>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4" name="Footer Placeholder 3">
            <a:extLst>
              <a:ext uri="{FF2B5EF4-FFF2-40B4-BE49-F238E27FC236}">
                <a16:creationId xmlns="" xmlns:a16="http://schemas.microsoft.com/office/drawing/2014/main" id="{4874F1C7-A383-4931-AA39-7788F640B8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426514FC-6273-40A5-972F-0ECC01960B86}"/>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1935823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4BF5C882-0806-4BD9-8C2E-A822B64A79BF}"/>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3" name="Footer Placeholder 2">
            <a:extLst>
              <a:ext uri="{FF2B5EF4-FFF2-40B4-BE49-F238E27FC236}">
                <a16:creationId xmlns="" xmlns:a16="http://schemas.microsoft.com/office/drawing/2014/main" id="{7C4336F7-1B44-48CB-B69C-63BA9EADE5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A6B99AB0-9CF1-4DAF-A214-293AD39C0B53}"/>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544641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117D8B-0566-4257-A0E3-C8D3898A3C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DE52459A-DA22-44BB-9D41-018D486183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A3E88C45-4DF2-4096-8BBA-6F467DCA0A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4B5BE2A7-B6AB-4E43-9844-612D018DF61A}"/>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6" name="Footer Placeholder 5">
            <a:extLst>
              <a:ext uri="{FF2B5EF4-FFF2-40B4-BE49-F238E27FC236}">
                <a16:creationId xmlns="" xmlns:a16="http://schemas.microsoft.com/office/drawing/2014/main" id="{AF26C4B2-DA09-469F-AAEF-1B33E935D0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F819ADE8-A90D-4C8B-AA12-C02673C42E82}"/>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1011049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EC69B73-ED2E-470D-817E-4C95FA2DE7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FF99E20B-CB00-4985-A83F-6ADB62FAC5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4591C3A5-6B21-4771-BEED-BEB2D5C58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F118185-18EA-48FB-86C7-8351F886EFEA}"/>
              </a:ext>
            </a:extLst>
          </p:cNvPr>
          <p:cNvSpPr>
            <a:spLocks noGrp="1"/>
          </p:cNvSpPr>
          <p:nvPr>
            <p:ph type="dt" sz="half" idx="10"/>
          </p:nvPr>
        </p:nvSpPr>
        <p:spPr/>
        <p:txBody>
          <a:bodyPr/>
          <a:lstStyle/>
          <a:p>
            <a:fld id="{ACAB55CB-8E90-4399-9FB3-917ADF5F2DBA}" type="datetimeFigureOut">
              <a:rPr lang="en-US" smtClean="0"/>
              <a:t>4/24/2024</a:t>
            </a:fld>
            <a:endParaRPr lang="en-US"/>
          </a:p>
        </p:txBody>
      </p:sp>
      <p:sp>
        <p:nvSpPr>
          <p:cNvPr id="6" name="Footer Placeholder 5">
            <a:extLst>
              <a:ext uri="{FF2B5EF4-FFF2-40B4-BE49-F238E27FC236}">
                <a16:creationId xmlns="" xmlns:a16="http://schemas.microsoft.com/office/drawing/2014/main" id="{31329215-6E55-4FED-9F54-71CFB5A2E3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616D8A19-11D6-4E5A-979E-6E0E2C50922A}"/>
              </a:ext>
            </a:extLst>
          </p:cNvPr>
          <p:cNvSpPr>
            <a:spLocks noGrp="1"/>
          </p:cNvSpPr>
          <p:nvPr>
            <p:ph type="sldNum" sz="quarter" idx="12"/>
          </p:nvPr>
        </p:nvSpPr>
        <p:spPr/>
        <p:txBody>
          <a:bodyPr/>
          <a:lstStyle/>
          <a:p>
            <a:fld id="{B9976829-923B-4624-80CC-062EDF7F6150}" type="slidenum">
              <a:rPr lang="en-US" smtClean="0"/>
              <a:t>‹#›</a:t>
            </a:fld>
            <a:endParaRPr lang="en-US"/>
          </a:p>
        </p:txBody>
      </p:sp>
    </p:spTree>
    <p:extLst>
      <p:ext uri="{BB962C8B-B14F-4D97-AF65-F5344CB8AC3E}">
        <p14:creationId xmlns:p14="http://schemas.microsoft.com/office/powerpoint/2010/main" val="1056174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5BBB7D11-0AFE-4AC3-B5EA-D9D75605A2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89CEED2A-A8F3-4EC2-AF72-E264203AC4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74CB922-8C4B-4557-9B9C-C6265BB41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B55CB-8E90-4399-9FB3-917ADF5F2DBA}" type="datetimeFigureOut">
              <a:rPr lang="en-US" smtClean="0"/>
              <a:t>4/24/2024</a:t>
            </a:fld>
            <a:endParaRPr lang="en-US"/>
          </a:p>
        </p:txBody>
      </p:sp>
      <p:sp>
        <p:nvSpPr>
          <p:cNvPr id="5" name="Footer Placeholder 4">
            <a:extLst>
              <a:ext uri="{FF2B5EF4-FFF2-40B4-BE49-F238E27FC236}">
                <a16:creationId xmlns="" xmlns:a16="http://schemas.microsoft.com/office/drawing/2014/main" id="{F168CCA9-33FE-4F9A-A462-228F6743B3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F539F530-E745-49E1-9042-D2B224106D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976829-923B-4624-80CC-062EDF7F6150}" type="slidenum">
              <a:rPr lang="en-US" smtClean="0"/>
              <a:t>‹#›</a:t>
            </a:fld>
            <a:endParaRPr lang="en-US"/>
          </a:p>
        </p:txBody>
      </p:sp>
    </p:spTree>
    <p:extLst>
      <p:ext uri="{BB962C8B-B14F-4D97-AF65-F5344CB8AC3E}">
        <p14:creationId xmlns:p14="http://schemas.microsoft.com/office/powerpoint/2010/main" val="4125354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C588C6-4E5C-4015-AF79-834EC9DD532D}"/>
              </a:ext>
            </a:extLst>
          </p:cNvPr>
          <p:cNvSpPr>
            <a:spLocks noGrp="1"/>
          </p:cNvSpPr>
          <p:nvPr>
            <p:ph type="ctrTitle"/>
          </p:nvPr>
        </p:nvSpPr>
        <p:spPr>
          <a:xfrm>
            <a:off x="1285461" y="565772"/>
            <a:ext cx="9144000" cy="547411"/>
          </a:xfrm>
        </p:spPr>
        <p:txBody>
          <a:bodyPr/>
          <a:lstStyle/>
          <a:p>
            <a:r>
              <a:rPr lang="en-US" sz="1800" b="1" dirty="0" smtClean="0">
                <a:effectLst/>
                <a:latin typeface="Times New Roman" panose="02020603050405020304" pitchFamily="18" charset="0"/>
                <a:ea typeface="Calibri" panose="020F0502020204030204" pitchFamily="34" charset="0"/>
              </a:rPr>
              <a:t>KHỞI ĐỘNG</a:t>
            </a:r>
            <a:endParaRPr lang="en-US" dirty="0"/>
          </a:p>
        </p:txBody>
      </p:sp>
      <p:pic>
        <p:nvPicPr>
          <p:cNvPr id="1026" name="Picture 2" descr=" (ảnh 1)">
            <a:extLst>
              <a:ext uri="{FF2B5EF4-FFF2-40B4-BE49-F238E27FC236}">
                <a16:creationId xmlns="" xmlns:a16="http://schemas.microsoft.com/office/drawing/2014/main" id="{EF1D3AC1-8ECC-49FE-BC30-F4FBE98850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5461" y="1850857"/>
            <a:ext cx="9730881" cy="444137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 xmlns:a16="http://schemas.microsoft.com/office/drawing/2014/main" id="{6EAF8D6B-330C-4297-AA69-59D5B8D3D2A7}"/>
              </a:ext>
            </a:extLst>
          </p:cNvPr>
          <p:cNvSpPr txBox="1"/>
          <p:nvPr/>
        </p:nvSpPr>
        <p:spPr>
          <a:xfrm>
            <a:off x="1175657" y="1457739"/>
            <a:ext cx="9730881" cy="369332"/>
          </a:xfrm>
          <a:prstGeom prst="rect">
            <a:avLst/>
          </a:prstGeom>
          <a:noFill/>
        </p:spPr>
        <p:txBody>
          <a:bodyPr wrap="square" rtlCol="0">
            <a:spAutoFit/>
          </a:bodyPr>
          <a:lstStyle/>
          <a:p>
            <a:r>
              <a:rPr lang="vi-VN" dirty="0"/>
              <a:t>Quan sát hình ảnh và cho biết những người trong hình đang làm gì, ở đâu?</a:t>
            </a:r>
            <a:endParaRPr lang="en-US" dirty="0"/>
          </a:p>
        </p:txBody>
      </p:sp>
    </p:spTree>
    <p:extLst>
      <p:ext uri="{BB962C8B-B14F-4D97-AF65-F5344CB8AC3E}">
        <p14:creationId xmlns:p14="http://schemas.microsoft.com/office/powerpoint/2010/main" val="758987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15305" y="204572"/>
            <a:ext cx="6316088" cy="523220"/>
          </a:xfrm>
          <a:prstGeom prst="rect">
            <a:avLst/>
          </a:prstGeom>
        </p:spPr>
        <p:txBody>
          <a:bodyPr wrap="none">
            <a:spAutoFit/>
          </a:bodyPr>
          <a:lstStyle/>
          <a:p>
            <a:r>
              <a:rPr lang="en-US" sz="2800" b="1" dirty="0">
                <a:latin typeface="Times New Roman" panose="02020603050405020304" pitchFamily="18" charset="0"/>
                <a:ea typeface="Calibri" panose="020F0502020204030204" pitchFamily="34" charset="0"/>
              </a:rPr>
              <a:t>LUYỆN </a:t>
            </a:r>
            <a:r>
              <a:rPr lang="vi-VN" sz="2800" b="1" dirty="0">
                <a:latin typeface="Times New Roman" panose="02020603050405020304" pitchFamily="18" charset="0"/>
                <a:ea typeface="Calibri" panose="020F0502020204030204" pitchFamily="34" charset="0"/>
              </a:rPr>
              <a:t>TẬP: </a:t>
            </a:r>
            <a:r>
              <a:rPr lang="vi-VN" sz="2800" dirty="0">
                <a:latin typeface="Times New Roman" panose="02020603050405020304" pitchFamily="18" charset="0"/>
                <a:ea typeface="Calibri" panose="020F0502020204030204" pitchFamily="34" charset="0"/>
              </a:rPr>
              <a:t>Đọc và trả lời câu hỏi sau:</a:t>
            </a:r>
            <a:r>
              <a:rPr lang="en-US" sz="2800" dirty="0">
                <a:latin typeface="Times New Roman" panose="02020603050405020304" pitchFamily="18" charset="0"/>
                <a:ea typeface="Calibri" panose="020F0502020204030204" pitchFamily="34" charset="0"/>
              </a:rPr>
              <a:t> </a:t>
            </a:r>
            <a:endParaRPr lang="en-US" sz="2800" dirty="0"/>
          </a:p>
        </p:txBody>
      </p:sp>
      <p:sp>
        <p:nvSpPr>
          <p:cNvPr id="5" name="TextBox 4"/>
          <p:cNvSpPr txBox="1"/>
          <p:nvPr/>
        </p:nvSpPr>
        <p:spPr>
          <a:xfrm>
            <a:off x="976185" y="691978"/>
            <a:ext cx="10317891" cy="3970318"/>
          </a:xfrm>
          <a:prstGeom prst="rect">
            <a:avLst/>
          </a:prstGeom>
          <a:noFill/>
        </p:spPr>
        <p:txBody>
          <a:bodyPr wrap="square" rtlCol="0">
            <a:spAutoFit/>
          </a:bodyPr>
          <a:lstStyle/>
          <a:p>
            <a:r>
              <a:rPr lang="en-US" sz="2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Ngành</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nghề</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phổ</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biến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lĩnh</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kĩ</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Kĩ</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sư</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khí</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Thợ</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máy</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Thợ</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kế</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đồ</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họa</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r>
              <a:rPr lang="en-US" sz="2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thợ</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ráp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thợ</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khí</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điều</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chỉnh</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dụng</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vấn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kế</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hệ</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kiểm</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hệ</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cấp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endParaRPr lang="en-US" sz="2800" dirty="0"/>
          </a:p>
        </p:txBody>
      </p:sp>
      <p:sp>
        <p:nvSpPr>
          <p:cNvPr id="6" name="Oval 5">
            <a:extLst>
              <a:ext uri="{FF2B5EF4-FFF2-40B4-BE49-F238E27FC236}">
                <a16:creationId xmlns="" xmlns:a16="http://schemas.microsoft.com/office/drawing/2014/main" id="{B41A4A81-0A4F-4CA0-B947-AF15FB85EE56}"/>
              </a:ext>
            </a:extLst>
          </p:cNvPr>
          <p:cNvSpPr/>
          <p:nvPr/>
        </p:nvSpPr>
        <p:spPr>
          <a:xfrm>
            <a:off x="1023551" y="2473501"/>
            <a:ext cx="367748" cy="359431"/>
          </a:xfrm>
          <a:prstGeom prst="ellipse">
            <a:avLst/>
          </a:prstGeom>
          <a:noFill/>
          <a:ln>
            <a:solidFill>
              <a:srgbClr val="FF0000"/>
            </a:solidFill>
            <a:extLst>
              <a:ext uri="{C807C97D-BFC1-408E-A445-0C87EB9F89A2}">
                <ask:lineSketchStyleProps xmln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
        <p:nvSpPr>
          <p:cNvPr id="7" name="Oval 6">
            <a:extLst>
              <a:ext uri="{FF2B5EF4-FFF2-40B4-BE49-F238E27FC236}">
                <a16:creationId xmlns="" xmlns:a16="http://schemas.microsoft.com/office/drawing/2014/main" id="{B41A4A81-0A4F-4CA0-B947-AF15FB85EE56}"/>
              </a:ext>
            </a:extLst>
          </p:cNvPr>
          <p:cNvSpPr/>
          <p:nvPr/>
        </p:nvSpPr>
        <p:spPr>
          <a:xfrm>
            <a:off x="7230763" y="1625002"/>
            <a:ext cx="367748" cy="359431"/>
          </a:xfrm>
          <a:prstGeom prst="ellipse">
            <a:avLst/>
          </a:prstGeom>
          <a:noFill/>
          <a:ln>
            <a:solidFill>
              <a:srgbClr val="FF0000"/>
            </a:solidFill>
            <a:extLst>
              <a:ext uri="{C807C97D-BFC1-408E-A445-0C87EB9F89A2}">
                <ask:lineSketchStyleProps xmln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Tree>
    <p:extLst>
      <p:ext uri="{BB962C8B-B14F-4D97-AF65-F5344CB8AC3E}">
        <p14:creationId xmlns:p14="http://schemas.microsoft.com/office/powerpoint/2010/main" val="646061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2617" y="617838"/>
            <a:ext cx="10268464" cy="4655633"/>
          </a:xfrm>
          <a:prstGeom prst="rect">
            <a:avLst/>
          </a:prstGeom>
          <a:noFill/>
        </p:spPr>
        <p:txBody>
          <a:bodyPr wrap="square" rtlCol="0">
            <a:spAutoFit/>
          </a:bodyPr>
          <a:lstStyle/>
          <a:p>
            <a:pPr>
              <a:lnSpc>
                <a:spcPct val="120000"/>
              </a:lnSpc>
              <a:spcAft>
                <a:spcPts val="800"/>
              </a:spcAft>
            </a:pPr>
            <a:r>
              <a:rPr lang="en-US" sz="28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5:</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kĩ</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sư</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lnSpc>
                <a:spcPct val="120000"/>
              </a:lnSpc>
              <a:spcAft>
                <a:spcPts val="800"/>
              </a:spcAft>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điều</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chỉnh</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phận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dụng</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lnSpc>
                <a:spcPct val="120000"/>
              </a:lnSpc>
              <a:spcAft>
                <a:spcPts val="800"/>
              </a:spcAft>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Tư</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vấn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kế</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hệ</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lnSpc>
                <a:spcPct val="120000"/>
              </a:lnSpc>
              <a:spcAft>
                <a:spcPts val="800"/>
              </a:spcAft>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Lắp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chữa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dây</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0">
              <a:lnSpc>
                <a:spcPct val="120000"/>
              </a:lnSpc>
              <a:spcAft>
                <a:spcPts val="800"/>
              </a:spcAft>
              <a:buNone/>
            </a:pP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Sử</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cụ</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kiểm</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tra</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thiết</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hệ</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thống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cung</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cấp</a:t>
            </a:r>
            <a:r>
              <a:rPr lang="en-US"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điện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endParaRPr lang="en-US" sz="2800" dirty="0"/>
          </a:p>
        </p:txBody>
      </p:sp>
      <p:sp>
        <p:nvSpPr>
          <p:cNvPr id="6" name="Oval 5">
            <a:extLst>
              <a:ext uri="{FF2B5EF4-FFF2-40B4-BE49-F238E27FC236}">
                <a16:creationId xmlns="" xmlns:a16="http://schemas.microsoft.com/office/drawing/2014/main" id="{B41A4A81-0A4F-4CA0-B947-AF15FB85EE56}"/>
              </a:ext>
            </a:extLst>
          </p:cNvPr>
          <p:cNvSpPr/>
          <p:nvPr/>
        </p:nvSpPr>
        <p:spPr>
          <a:xfrm>
            <a:off x="867034" y="2514688"/>
            <a:ext cx="367748" cy="359431"/>
          </a:xfrm>
          <a:prstGeom prst="ellipse">
            <a:avLst/>
          </a:prstGeom>
          <a:noFill/>
          <a:ln>
            <a:solidFill>
              <a:srgbClr val="FF0000"/>
            </a:solidFill>
            <a:extLst>
              <a:ext uri="{C807C97D-BFC1-408E-A445-0C87EB9F89A2}">
                <ask:lineSketchStyleProps xmln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a:t>
            </a:r>
            <a:endParaRPr lang="en-US" dirty="0"/>
          </a:p>
        </p:txBody>
      </p:sp>
    </p:spTree>
    <p:extLst>
      <p:ext uri="{BB962C8B-B14F-4D97-AF65-F5344CB8AC3E}">
        <p14:creationId xmlns:p14="http://schemas.microsoft.com/office/powerpoint/2010/main" val="283291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A70C5D-5038-42A8-9A53-0427CB755FE0}"/>
              </a:ext>
            </a:extLst>
          </p:cNvPr>
          <p:cNvSpPr>
            <a:spLocks noGrp="1"/>
          </p:cNvSpPr>
          <p:nvPr>
            <p:ph type="title"/>
          </p:nvPr>
        </p:nvSpPr>
        <p:spPr/>
        <p:txBody>
          <a:bodyPr>
            <a:normAutofit/>
          </a:bodyPr>
          <a:lstStyle/>
          <a:p>
            <a:r>
              <a:rPr lang="en-US" sz="2400" b="1" dirty="0">
                <a:effectLst/>
                <a:latin typeface="Times New Roman" panose="02020603050405020304" pitchFamily="18" charset="0"/>
                <a:ea typeface="Calibri" panose="020F0502020204030204" pitchFamily="34" charset="0"/>
              </a:rPr>
              <a:t>VẬN DỤNG</a:t>
            </a:r>
            <a:r>
              <a:rPr lang="vi-VN" sz="2400" b="1" dirty="0">
                <a:effectLst/>
                <a:latin typeface="Times New Roman" panose="02020603050405020304" pitchFamily="18" charset="0"/>
                <a:ea typeface="Calibri" panose="020F0502020204030204" pitchFamily="34" charset="0"/>
              </a:rPr>
              <a:t>:</a:t>
            </a:r>
            <a:endParaRPr lang="en-US" sz="2400" dirty="0"/>
          </a:p>
        </p:txBody>
      </p:sp>
      <p:sp>
        <p:nvSpPr>
          <p:cNvPr id="3" name="Content Placeholder 2">
            <a:extLst>
              <a:ext uri="{FF2B5EF4-FFF2-40B4-BE49-F238E27FC236}">
                <a16:creationId xmlns="" xmlns:a16="http://schemas.microsoft.com/office/drawing/2014/main" id="{875DB08B-D570-47FE-846D-4E5DD6AEA5BF}"/>
              </a:ext>
            </a:extLst>
          </p:cNvPr>
          <p:cNvSpPr>
            <a:spLocks noGrp="1"/>
          </p:cNvSpPr>
          <p:nvPr>
            <p:ph idx="1"/>
          </p:nvPr>
        </p:nvSpPr>
        <p:spPr>
          <a:xfrm>
            <a:off x="745434" y="1428059"/>
            <a:ext cx="10704444" cy="4351338"/>
          </a:xfrm>
        </p:spPr>
        <p:txBody>
          <a:bodyPr>
            <a:normAutofit/>
          </a:bodyPr>
          <a:lstStyle/>
          <a:p>
            <a:pPr marL="0" lvl="0" indent="0" algn="just">
              <a:lnSpc>
                <a:spcPct val="155000"/>
              </a:lnSpc>
              <a:buClr>
                <a:srgbClr val="141414"/>
              </a:buClr>
              <a:buSzPts val="1200"/>
              <a:buNone/>
              <a:tabLst>
                <a:tab pos="172720" algn="l"/>
              </a:tabLst>
            </a:pP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GV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
              <a:lnSpc>
                <a:spcPct val="155000"/>
              </a:lnSpc>
              <a:buNone/>
              <a:tabLst>
                <a:tab pos="172720" algn="l"/>
              </a:tabLst>
            </a:pPr>
            <a:r>
              <a:rPr lang="vi-VN" sz="2400" dirty="0">
                <a:effectLst/>
                <a:latin typeface="Times New Roman" panose="02020603050405020304" pitchFamily="18" charset="0"/>
                <a:ea typeface="Times New Roman" panose="02020603050405020304" pitchFamily="18" charset="0"/>
              </a:rPr>
              <a:t>- </a:t>
            </a:r>
            <a:r>
              <a:rPr lang="vi-VN" sz="2400" dirty="0">
                <a:latin typeface="Times New Roman" panose="02020603050405020304" pitchFamily="18" charset="0"/>
                <a:ea typeface="Times New Roman" panose="02020603050405020304" pitchFamily="18" charset="0"/>
              </a:rPr>
              <a:t>T</a:t>
            </a:r>
            <a:r>
              <a:rPr lang="en-US" sz="2400" dirty="0" err="1">
                <a:effectLst/>
                <a:latin typeface="Times New Roman" panose="02020603050405020304" pitchFamily="18" charset="0"/>
                <a:ea typeface="Times New Roman" panose="02020603050405020304" pitchFamily="18" charset="0"/>
              </a:rPr>
              <a:t>ìm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hiểu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về</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công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việc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cụ</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thể</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của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một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người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làm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nghề</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trong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lĩnh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vực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kĩ</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thuật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điện</a:t>
            </a:r>
            <a:r>
              <a:rPr lang="en-US" sz="2400" dirty="0">
                <a:effectLst/>
                <a:latin typeface="Times New Roman" panose="02020603050405020304" pitchFamily="18" charset="0"/>
                <a:ea typeface="Times New Roman" panose="02020603050405020304" pitchFamily="18" charset="0"/>
              </a:rPr>
              <a:t> ở </a:t>
            </a:r>
            <a:r>
              <a:rPr lang="en-US" sz="2400" dirty="0" err="1">
                <a:effectLst/>
                <a:latin typeface="Times New Roman" panose="02020603050405020304" pitchFamily="18" charset="0"/>
                <a:ea typeface="Times New Roman" panose="02020603050405020304" pitchFamily="18" charset="0"/>
              </a:rPr>
              <a:t>khu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vực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nơi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em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sinh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sống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phân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tích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về</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phù</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hợp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của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bản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thân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với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công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việc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đó</a:t>
            </a:r>
            <a:r>
              <a:rPr lang="en-US" sz="2400" dirty="0">
                <a:effectLst/>
                <a:latin typeface="Times New Roman" panose="02020603050405020304" pitchFamily="18" charset="0"/>
                <a:ea typeface="Times New Roman" panose="02020603050405020304" pitchFamily="18" charset="0"/>
              </a:rPr>
              <a:t>.</a:t>
            </a:r>
          </a:p>
          <a:p>
            <a:pPr marL="0" indent="0">
              <a:buNone/>
            </a:pPr>
            <a:r>
              <a:rPr lang="vi-VN" sz="2400" dirty="0">
                <a:effectLst/>
                <a:latin typeface="Times New Roman" panose="02020603050405020304" pitchFamily="18" charset="0"/>
                <a:ea typeface="Calibri" panose="020F0502020204030204" pitchFamily="34" charset="0"/>
              </a:rPr>
              <a:t>- </a:t>
            </a:r>
            <a:r>
              <a:rPr lang="en-US" sz="2400" dirty="0">
                <a:effectLst/>
                <a:latin typeface="Times New Roman" panose="02020603050405020304" pitchFamily="18" charset="0"/>
                <a:ea typeface="Calibri" panose="020F0502020204030204" pitchFamily="34" charset="0"/>
              </a:rPr>
              <a:t>HS </a:t>
            </a:r>
            <a:r>
              <a:rPr lang="en-US" sz="2400" dirty="0" err="1">
                <a:effectLst/>
                <a:latin typeface="Times New Roman" panose="02020603050405020304" pitchFamily="18" charset="0"/>
                <a:ea typeface="Calibri" panose="020F0502020204030204" pitchFamily="34" charset="0"/>
              </a:rPr>
              <a:t>về</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hoàn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thành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nhiệm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vụ</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báo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tiết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học</a:t>
            </a:r>
            <a:r>
              <a:rPr lang="en-US" sz="2400" dirty="0">
                <a:effectLst/>
                <a:latin typeface="Times New Roman" panose="02020603050405020304" pitchFamily="18" charset="0"/>
                <a:ea typeface="Calibri" panose="020F0502020204030204" pitchFamily="34" charset="0"/>
              </a:rPr>
              <a:t> </a:t>
            </a:r>
            <a:r>
              <a:rPr lang="vi-VN" sz="2400" dirty="0">
                <a:effectLst/>
                <a:latin typeface="Times New Roman" panose="02020603050405020304" pitchFamily="18" charset="0"/>
                <a:ea typeface="Calibri" panose="020F0502020204030204" pitchFamily="34" charset="0"/>
              </a:rPr>
              <a:t>sau.</a:t>
            </a:r>
            <a:endParaRPr lang="en-US" sz="2400" dirty="0"/>
          </a:p>
        </p:txBody>
      </p:sp>
    </p:spTree>
    <p:extLst>
      <p:ext uri="{BB962C8B-B14F-4D97-AF65-F5344CB8AC3E}">
        <p14:creationId xmlns:p14="http://schemas.microsoft.com/office/powerpoint/2010/main" val="1990204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0804007"/>
              </p:ext>
            </p:extLst>
          </p:nvPr>
        </p:nvGraphicFramePr>
        <p:xfrm>
          <a:off x="469556" y="1812501"/>
          <a:ext cx="4843852" cy="3688080"/>
        </p:xfrm>
        <a:graphic>
          <a:graphicData uri="http://schemas.openxmlformats.org/drawingml/2006/table">
            <a:tbl>
              <a:tblPr/>
              <a:tblGrid>
                <a:gridCol w="2421926"/>
                <a:gridCol w="2421926"/>
              </a:tblGrid>
              <a:tr h="0">
                <a:tc>
                  <a:txBody>
                    <a:bodyPr/>
                    <a:lstStyle/>
                    <a:p>
                      <a:pPr algn="ctr" fontAlgn="t"/>
                      <a:r>
                        <a:rPr lang="en-US" b="1" dirty="0" err="1">
                          <a:solidFill>
                            <a:srgbClr val="000000"/>
                          </a:solidFill>
                          <a:effectLst/>
                        </a:rPr>
                        <a:t>Hình</a:t>
                      </a:r>
                      <a:endParaRPr lang="en-US" dirty="0">
                        <a:solidFill>
                          <a:srgbClr val="000000"/>
                        </a:solidFill>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ctr" fontAlgn="t"/>
                      <a:r>
                        <a:rPr lang="en-US" b="1">
                          <a:solidFill>
                            <a:srgbClr val="000000"/>
                          </a:solidFill>
                          <a:effectLst/>
                        </a:rPr>
                        <a:t>Nghề</a:t>
                      </a:r>
                      <a:endParaRPr lang="en-US">
                        <a:solidFill>
                          <a:srgbClr val="000000"/>
                        </a:solidFill>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algn="ctr" fontAlgn="t"/>
                      <a:r>
                        <a:rPr lang="en-US">
                          <a:solidFill>
                            <a:srgbClr val="000000"/>
                          </a:solidFill>
                          <a:effectLst/>
                        </a:rPr>
                        <a:t>a</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en-US">
                          <a:solidFill>
                            <a:srgbClr val="000000"/>
                          </a:solidFill>
                          <a:effectLst/>
                        </a:rPr>
                        <a:t>Thợ sửa chữa</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algn="ctr" fontAlgn="t"/>
                      <a:r>
                        <a:rPr lang="en-US">
                          <a:solidFill>
                            <a:srgbClr val="000000"/>
                          </a:solidFill>
                          <a:effectLst/>
                        </a:rPr>
                        <a:t>b</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vi-VN">
                          <a:solidFill>
                            <a:srgbClr val="000000"/>
                          </a:solidFill>
                          <a:effectLst/>
                        </a:rPr>
                        <a:t>Kĩ sư điện</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algn="ctr" fontAlgn="t"/>
                      <a:r>
                        <a:rPr lang="en-US" dirty="0">
                          <a:solidFill>
                            <a:srgbClr val="000000"/>
                          </a:solidFill>
                          <a:effectLst/>
                        </a:rPr>
                        <a:t>c</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vi-VN">
                          <a:solidFill>
                            <a:srgbClr val="000000"/>
                          </a:solidFill>
                          <a:effectLst/>
                        </a:rPr>
                        <a:t>Thợ lắp ráp và cơ khí điện</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algn="ctr" fontAlgn="t"/>
                      <a:r>
                        <a:rPr lang="en-US">
                          <a:solidFill>
                            <a:srgbClr val="000000"/>
                          </a:solidFill>
                          <a:effectLst/>
                        </a:rPr>
                        <a:t>d</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vi-VN">
                          <a:solidFill>
                            <a:srgbClr val="000000"/>
                          </a:solidFill>
                          <a:effectLst/>
                        </a:rPr>
                        <a:t>Kĩ sư điện</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algn="ctr" fontAlgn="t"/>
                      <a:r>
                        <a:rPr lang="en-US">
                          <a:solidFill>
                            <a:srgbClr val="000000"/>
                          </a:solidFill>
                          <a:effectLst/>
                        </a:rPr>
                        <a:t>e</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vi-VN">
                          <a:solidFill>
                            <a:srgbClr val="000000"/>
                          </a:solidFill>
                          <a:effectLst/>
                        </a:rPr>
                        <a:t>Thợ lắp đặt điện</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algn="ctr" fontAlgn="t"/>
                      <a:r>
                        <a:rPr lang="en-US">
                          <a:solidFill>
                            <a:srgbClr val="000000"/>
                          </a:solidFill>
                          <a:effectLst/>
                        </a:rPr>
                        <a:t>g</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vi-VN">
                          <a:solidFill>
                            <a:srgbClr val="000000"/>
                          </a:solidFill>
                          <a:effectLst/>
                        </a:rPr>
                        <a:t>Thợ cơ khí điện</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algn="ctr" fontAlgn="t"/>
                      <a:r>
                        <a:rPr lang="en-US">
                          <a:solidFill>
                            <a:srgbClr val="000000"/>
                          </a:solidFill>
                          <a:effectLst/>
                        </a:rPr>
                        <a:t>h</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just" fontAlgn="t"/>
                      <a:r>
                        <a:rPr lang="vi-VN" dirty="0">
                          <a:solidFill>
                            <a:srgbClr val="000000"/>
                          </a:solidFill>
                          <a:effectLst/>
                        </a:rPr>
                        <a:t>Thợ lắp đặt điện</a:t>
                      </a: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bl>
          </a:graphicData>
        </a:graphic>
      </p:graphicFrame>
      <p:pic>
        <p:nvPicPr>
          <p:cNvPr id="5" name="Picture 2" descr=" (ảnh 1)">
            <a:extLst>
              <a:ext uri="{FF2B5EF4-FFF2-40B4-BE49-F238E27FC236}">
                <a16:creationId xmlns="" xmlns:a16="http://schemas.microsoft.com/office/drawing/2014/main" id="{EF1D3AC1-8ECC-49FE-BC30-F4FBE98850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1750" y="565755"/>
            <a:ext cx="6520249" cy="51801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4951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F3B5CC5-40C8-4F10-B85D-2D347B3D51EF}"/>
              </a:ext>
            </a:extLst>
          </p:cNvPr>
          <p:cNvSpPr>
            <a:spLocks noGrp="1"/>
          </p:cNvSpPr>
          <p:nvPr>
            <p:ph idx="1"/>
          </p:nvPr>
        </p:nvSpPr>
        <p:spPr>
          <a:xfrm>
            <a:off x="1089991" y="818460"/>
            <a:ext cx="10515600" cy="4351338"/>
          </a:xfrm>
        </p:spPr>
        <p:txBody>
          <a:bodyPr>
            <a:normAutofit/>
          </a:bodyPr>
          <a:lstStyle/>
          <a:p>
            <a:pPr marL="0" indent="0" algn="just">
              <a:buNone/>
            </a:pPr>
            <a:r>
              <a:rPr lang="vi-VN" dirty="0">
                <a:effectLst/>
                <a:latin typeface="Times New Roman" panose="02020603050405020304" pitchFamily="18" charset="0"/>
                <a:ea typeface="Calibri" panose="020F0502020204030204" pitchFamily="34" charset="0"/>
              </a:rPr>
              <a:t>     </a:t>
            </a:r>
            <a:r>
              <a:rPr lang="vi-VN" dirty="0"/>
              <a:t>Các ngành nghề trong kỹ thuật điện liên quan đến ứng dụng công nghệ điện, điện tử, công nghệ thông tin trong nghiên cứu, thiết kế, xây lắp, vận hành, sửa chữa và bảo dưỡng hệ thống </a:t>
            </a:r>
            <a:r>
              <a:rPr lang="en-US" dirty="0"/>
              <a:t>đ</a:t>
            </a:r>
            <a:r>
              <a:rPr lang="vi-VN" dirty="0" smtClean="0"/>
              <a:t>iện</a:t>
            </a:r>
            <a:r>
              <a:rPr lang="vi-VN" dirty="0"/>
              <a:t>, </a:t>
            </a:r>
            <a:r>
              <a:rPr lang="en-US" dirty="0"/>
              <a:t>đ</a:t>
            </a:r>
            <a:r>
              <a:rPr lang="vi-VN" dirty="0" smtClean="0"/>
              <a:t>i</a:t>
            </a:r>
            <a:r>
              <a:rPr lang="en-US" dirty="0" smtClean="0"/>
              <a:t>ệ</a:t>
            </a:r>
            <a:r>
              <a:rPr lang="vi-VN" dirty="0" smtClean="0"/>
              <a:t>n </a:t>
            </a:r>
            <a:r>
              <a:rPr lang="vi-VN" dirty="0"/>
              <a:t>công nghiệp và </a:t>
            </a:r>
            <a:r>
              <a:rPr lang="en-US" dirty="0"/>
              <a:t>đ</a:t>
            </a:r>
            <a:r>
              <a:rPr lang="vi-VN" dirty="0" smtClean="0"/>
              <a:t>iện </a:t>
            </a:r>
            <a:r>
              <a:rPr lang="vi-VN" dirty="0"/>
              <a:t>dân dụng.</a:t>
            </a:r>
            <a:endParaRPr lang="en-US" dirty="0"/>
          </a:p>
        </p:txBody>
      </p:sp>
    </p:spTree>
    <p:extLst>
      <p:ext uri="{BB962C8B-B14F-4D97-AF65-F5344CB8AC3E}">
        <p14:creationId xmlns:p14="http://schemas.microsoft.com/office/powerpoint/2010/main" val="2522698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1EC588C6-4E5C-4015-AF79-834EC9DD532D}"/>
              </a:ext>
            </a:extLst>
          </p:cNvPr>
          <p:cNvSpPr txBox="1">
            <a:spLocks/>
          </p:cNvSpPr>
          <p:nvPr/>
        </p:nvSpPr>
        <p:spPr>
          <a:xfrm>
            <a:off x="1112466" y="1643449"/>
            <a:ext cx="9144000" cy="154459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smtClean="0">
                <a:solidFill>
                  <a:srgbClr val="FF0000"/>
                </a:solidFill>
                <a:latin typeface="Times New Roman" panose="02020603050405020304" pitchFamily="18" charset="0"/>
                <a:ea typeface="Calibri" panose="020F0502020204030204" pitchFamily="34" charset="0"/>
              </a:rPr>
              <a:t> BÀI 15: MỘT SỐ NGÀNH NGHỀ KĨ THUẬT ĐIỆN PHỔ BIẾN </a:t>
            </a:r>
            <a:endParaRPr lang="en-US" sz="3600" dirty="0">
              <a:solidFill>
                <a:srgbClr val="FF0000"/>
              </a:solidFill>
            </a:endParaRPr>
          </a:p>
        </p:txBody>
      </p:sp>
    </p:spTree>
    <p:extLst>
      <p:ext uri="{BB962C8B-B14F-4D97-AF65-F5344CB8AC3E}">
        <p14:creationId xmlns:p14="http://schemas.microsoft.com/office/powerpoint/2010/main" val="221143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9546B9D4-45B2-4C4F-853F-DA311F9EF24D}"/>
              </a:ext>
            </a:extLst>
          </p:cNvPr>
          <p:cNvSpPr txBox="1"/>
          <p:nvPr/>
        </p:nvSpPr>
        <p:spPr>
          <a:xfrm>
            <a:off x="1179443" y="437322"/>
            <a:ext cx="9462053" cy="461665"/>
          </a:xfrm>
          <a:prstGeom prst="rect">
            <a:avLst/>
          </a:prstGeom>
          <a:noFill/>
        </p:spPr>
        <p:txBody>
          <a:bodyPr wrap="square" rtlCol="0">
            <a:spAutoFit/>
          </a:bodyPr>
          <a:lstStyle/>
          <a:p>
            <a:r>
              <a:rPr lang="vi-VN" sz="2400" b="1" dirty="0">
                <a:effectLst/>
                <a:latin typeface="Times New Roman" panose="02020603050405020304" pitchFamily="18" charset="0"/>
                <a:ea typeface="Calibri" panose="020F0502020204030204" pitchFamily="34" charset="0"/>
              </a:rPr>
              <a:t>1</a:t>
            </a:r>
            <a:r>
              <a:rPr lang="vi-VN" sz="18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Đặc</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điểm</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cơ</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bản</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của</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một</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số</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ngành</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nghề</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trong</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lĩnh</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vực</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kĩ</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thuật</a:t>
            </a:r>
            <a:r>
              <a:rPr lang="en-US" sz="2400" b="1" dirty="0">
                <a:effectLst/>
                <a:latin typeface="Times New Roman" panose="02020603050405020304" pitchFamily="18" charset="0"/>
                <a:ea typeface="Calibri" panose="020F0502020204030204" pitchFamily="34" charset="0"/>
              </a:rPr>
              <a:t> </a:t>
            </a:r>
            <a:r>
              <a:rPr lang="en-US" sz="2400" b="1" dirty="0" err="1">
                <a:effectLst/>
                <a:latin typeface="Times New Roman" panose="02020603050405020304" pitchFamily="18" charset="0"/>
                <a:ea typeface="Calibri" panose="020F0502020204030204" pitchFamily="34" charset="0"/>
              </a:rPr>
              <a:t>điện</a:t>
            </a:r>
            <a:r>
              <a:rPr lang="en-US" sz="2400" b="1" dirty="0">
                <a:effectLst/>
                <a:latin typeface="Times New Roman" panose="02020603050405020304" pitchFamily="18" charset="0"/>
                <a:ea typeface="Calibri" panose="020F0502020204030204" pitchFamily="34" charset="0"/>
              </a:rPr>
              <a:t> </a:t>
            </a:r>
            <a:endParaRPr lang="en-US" sz="2400" dirty="0"/>
          </a:p>
        </p:txBody>
      </p:sp>
      <p:sp>
        <p:nvSpPr>
          <p:cNvPr id="6" name="TextBox 5">
            <a:extLst>
              <a:ext uri="{FF2B5EF4-FFF2-40B4-BE49-F238E27FC236}">
                <a16:creationId xmlns="" xmlns:a16="http://schemas.microsoft.com/office/drawing/2014/main" id="{9B6C7762-B71F-4C9D-9ECD-2FCE5E293DE3}"/>
              </a:ext>
            </a:extLst>
          </p:cNvPr>
          <p:cNvSpPr txBox="1"/>
          <p:nvPr/>
        </p:nvSpPr>
        <p:spPr>
          <a:xfrm>
            <a:off x="1179443" y="1354167"/>
            <a:ext cx="9303027" cy="1569660"/>
          </a:xfrm>
          <a:prstGeom prst="rect">
            <a:avLst/>
          </a:prstGeom>
          <a:noFill/>
        </p:spPr>
        <p:txBody>
          <a:bodyPr wrap="square" rtlCol="0">
            <a:spAutoFit/>
          </a:bodyPr>
          <a:lstStyle/>
          <a:p>
            <a:r>
              <a:rPr lang="vi-VN"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Yêu cầu: </a:t>
            </a:r>
            <a:r>
              <a:rPr lang="vi-VN" sz="2400" dirty="0">
                <a:latin typeface="Times New Roman" panose="02020603050405020304" pitchFamily="18" charset="0"/>
                <a:ea typeface="Times New Roman" panose="02020603050405020304" pitchFamily="18" charset="0"/>
                <a:cs typeface="Times New Roman" panose="02020603050405020304" pitchFamily="18" charset="0"/>
              </a:rPr>
              <a:t>H</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oạt</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2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sát</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15.2; 15.3 </a:t>
            </a:r>
            <a:r>
              <a:rPr lang="en-US" sz="2400" u="none" strike="noStrike" spc="0" dirty="0" err="1" smtClean="0">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mô</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nghành</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nghề</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lĩnh</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vực</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kĩ</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thuật</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điện</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smtClean="0">
                <a:effectLst/>
                <a:latin typeface="Times New Roman" panose="02020603050405020304" pitchFamily="18" charset="0"/>
                <a:ea typeface="Times New Roman" panose="02020603050405020304" pitchFamily="18" charset="0"/>
                <a:cs typeface="Times New Roman" panose="02020603050405020304" pitchFamily="18" charset="0"/>
              </a:rPr>
              <a:t>bảng</a:t>
            </a:r>
            <a:r>
              <a:rPr lang="en-US" sz="2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spc="0" dirty="0" err="1" smtClean="0">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2400" u="none" strike="noStrike" spc="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dirty="0"/>
          </a:p>
        </p:txBody>
      </p:sp>
      <p:graphicFrame>
        <p:nvGraphicFramePr>
          <p:cNvPr id="7" name="Table 6">
            <a:extLst>
              <a:ext uri="{FF2B5EF4-FFF2-40B4-BE49-F238E27FC236}">
                <a16:creationId xmlns="" xmlns:a16="http://schemas.microsoft.com/office/drawing/2014/main" id="{4403A042-499C-4C6D-8B07-FAB3DB96556B}"/>
              </a:ext>
            </a:extLst>
          </p:cNvPr>
          <p:cNvGraphicFramePr>
            <a:graphicFrameLocks noGrp="1"/>
          </p:cNvGraphicFramePr>
          <p:nvPr>
            <p:extLst>
              <p:ext uri="{D42A27DB-BD31-4B8C-83A1-F6EECF244321}">
                <p14:modId xmlns:p14="http://schemas.microsoft.com/office/powerpoint/2010/main" val="3335431384"/>
              </p:ext>
            </p:extLst>
          </p:nvPr>
        </p:nvGraphicFramePr>
        <p:xfrm>
          <a:off x="1285461" y="2658810"/>
          <a:ext cx="8933577" cy="2867068"/>
        </p:xfrm>
        <a:graphic>
          <a:graphicData uri="http://schemas.openxmlformats.org/drawingml/2006/table">
            <a:tbl>
              <a:tblPr firstRow="1" firstCol="1" bandRow="1">
                <a:tableStyleId>{5C22544A-7EE6-4342-B048-85BDC9FD1C3A}</a:tableStyleId>
              </a:tblPr>
              <a:tblGrid>
                <a:gridCol w="1292199">
                  <a:extLst>
                    <a:ext uri="{9D8B030D-6E8A-4147-A177-3AD203B41FA5}">
                      <a16:colId xmlns="" xmlns:a16="http://schemas.microsoft.com/office/drawing/2014/main" val="1114692638"/>
                    </a:ext>
                  </a:extLst>
                </a:gridCol>
                <a:gridCol w="2216762">
                  <a:extLst>
                    <a:ext uri="{9D8B030D-6E8A-4147-A177-3AD203B41FA5}">
                      <a16:colId xmlns="" xmlns:a16="http://schemas.microsoft.com/office/drawing/2014/main" val="673875576"/>
                    </a:ext>
                  </a:extLst>
                </a:gridCol>
                <a:gridCol w="1606378"/>
                <a:gridCol w="1581665"/>
                <a:gridCol w="2236573"/>
              </a:tblGrid>
              <a:tr h="712887">
                <a:tc>
                  <a:txBody>
                    <a:bodyPr/>
                    <a:lstStyle/>
                    <a:p>
                      <a:pPr algn="ctr">
                        <a:lnSpc>
                          <a:spcPct val="155000"/>
                        </a:lnSpc>
                        <a:tabLst>
                          <a:tab pos="5438775" algn="l"/>
                        </a:tabLst>
                      </a:pPr>
                      <a:r>
                        <a:rPr lang="en-US" sz="2000" dirty="0" err="1">
                          <a:effectLst/>
                          <a:latin typeface="Times New Roman" panose="02020603050405020304" pitchFamily="18" charset="0"/>
                          <a:cs typeface="Times New Roman" panose="02020603050405020304" pitchFamily="18" charset="0"/>
                        </a:rPr>
                        <a:t>Ngành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nghề</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r>
                        <a:rPr lang="en-US" sz="2000" dirty="0" err="1">
                          <a:effectLst/>
                          <a:latin typeface="Times New Roman" panose="02020603050405020304" pitchFamily="18" charset="0"/>
                          <a:cs typeface="Times New Roman" panose="02020603050405020304" pitchFamily="18" charset="0"/>
                        </a:rPr>
                        <a:t>Đặc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điểm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ngành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nghề</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55000"/>
                        </a:lnSpc>
                        <a:spcBef>
                          <a:spcPts val="0"/>
                        </a:spcBef>
                        <a:spcAft>
                          <a:spcPts val="0"/>
                        </a:spcAft>
                        <a:buClrTx/>
                        <a:buSzTx/>
                        <a:buFontTx/>
                        <a:buNone/>
                        <a:tabLst>
                          <a:tab pos="5438775" algn="l"/>
                        </a:tabLst>
                        <a:defRPr/>
                      </a:pPr>
                      <a:r>
                        <a:rPr lang="en-US" sz="2000" dirty="0" err="1" smtClean="0">
                          <a:latin typeface="Times New Roman" pitchFamily="18" charset="0"/>
                          <a:cs typeface="Times New Roman" pitchFamily="18" charset="0"/>
                        </a:rPr>
                        <a:t>Công</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việc</a:t>
                      </a:r>
                      <a:r>
                        <a:rPr lang="en-US" sz="2000" baseline="0"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55000"/>
                        </a:lnSpc>
                        <a:spcBef>
                          <a:spcPts val="0"/>
                        </a:spcBef>
                        <a:spcAft>
                          <a:spcPts val="0"/>
                        </a:spcAft>
                        <a:buClrTx/>
                        <a:buSzTx/>
                        <a:buFontTx/>
                        <a:buNone/>
                        <a:tabLst>
                          <a:tab pos="5438775" algn="l"/>
                        </a:tabLst>
                        <a:defRPr/>
                      </a:pPr>
                      <a:r>
                        <a:rPr lang="en-US" sz="2000" dirty="0" err="1" smtClean="0">
                          <a:latin typeface="Times New Roman" pitchFamily="18" charset="0"/>
                          <a:cs typeface="Times New Roman" pitchFamily="18" charset="0"/>
                        </a:rPr>
                        <a:t>Môi</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trường</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làm</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việc</a:t>
                      </a:r>
                      <a:endParaRPr lang="en-US" sz="2000" dirty="0" smtClean="0">
                        <a:latin typeface="Times New Roman" pitchFamily="18" charset="0"/>
                        <a:cs typeface="Times New Roman" pitchFamily="18" charset="0"/>
                      </a:endParaRPr>
                    </a:p>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ctr" defTabSz="914400" rtl="0" eaLnBrk="1" fontAlgn="auto" latinLnBrk="0" hangingPunct="1">
                        <a:lnSpc>
                          <a:spcPct val="155000"/>
                        </a:lnSpc>
                        <a:spcBef>
                          <a:spcPts val="0"/>
                        </a:spcBef>
                        <a:spcAft>
                          <a:spcPts val="0"/>
                        </a:spcAft>
                        <a:buClrTx/>
                        <a:buSzTx/>
                        <a:buFontTx/>
                        <a:buNone/>
                        <a:tabLst>
                          <a:tab pos="5438775" algn="l"/>
                        </a:tabLst>
                        <a:defRPr/>
                      </a:pPr>
                      <a:r>
                        <a:rPr lang="en-US" sz="2000" dirty="0" err="1" smtClean="0">
                          <a:latin typeface="Times New Roman" pitchFamily="18" charset="0"/>
                          <a:cs typeface="Times New Roman" pitchFamily="18" charset="0"/>
                        </a:rPr>
                        <a:t>Nơi</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đào</a:t>
                      </a:r>
                      <a:r>
                        <a:rPr lang="en-US" sz="2000" baseline="0" dirty="0" smtClean="0">
                          <a:latin typeface="Times New Roman" pitchFamily="18" charset="0"/>
                          <a:cs typeface="Times New Roman" pitchFamily="18" charset="0"/>
                        </a:rPr>
                        <a:t> </a:t>
                      </a:r>
                      <a:r>
                        <a:rPr lang="en-US" sz="2000" baseline="0" dirty="0" err="1" smtClean="0">
                          <a:latin typeface="Times New Roman" pitchFamily="18" charset="0"/>
                          <a:cs typeface="Times New Roman" pitchFamily="18" charset="0"/>
                        </a:rPr>
                        <a:t>tạo</a:t>
                      </a:r>
                      <a:endParaRPr lang="en-US" sz="2000" dirty="0" smtClean="0">
                        <a:latin typeface="Times New Roman" pitchFamily="18" charset="0"/>
                        <a:cs typeface="Times New Roman" pitchFamily="18" charset="0"/>
                      </a:endParaRPr>
                    </a:p>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509554018"/>
                  </a:ext>
                </a:extLst>
              </a:tr>
              <a:tr h="724874">
                <a:tc>
                  <a:txBody>
                    <a:bodyPr/>
                    <a:lstStyle/>
                    <a:p>
                      <a:pPr algn="ctr">
                        <a:lnSpc>
                          <a:spcPct val="155000"/>
                        </a:lnSpc>
                        <a:tabLst>
                          <a:tab pos="5438775" algn="l"/>
                        </a:tabLst>
                      </a:pPr>
                      <a:r>
                        <a:rPr lang="en-US"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r>
                        <a:rPr lang="en-US"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152770356"/>
                  </a:ext>
                </a:extLst>
              </a:tr>
              <a:tr h="724874">
                <a:tc>
                  <a:txBody>
                    <a:bodyPr/>
                    <a:lstStyle/>
                    <a:p>
                      <a:pPr algn="ctr">
                        <a:lnSpc>
                          <a:spcPct val="155000"/>
                        </a:lnSpc>
                        <a:tabLst>
                          <a:tab pos="5438775" algn="l"/>
                        </a:tabLs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55000"/>
                        </a:lnSpc>
                        <a:tabLst>
                          <a:tab pos="5438775" algn="l"/>
                        </a:tabLs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 xmlns:a16="http://schemas.microsoft.com/office/drawing/2014/main" val="2433465384"/>
                  </a:ext>
                </a:extLst>
              </a:tr>
            </a:tbl>
          </a:graphicData>
        </a:graphic>
      </p:graphicFrame>
    </p:spTree>
    <p:extLst>
      <p:ext uri="{BB962C8B-B14F-4D97-AF65-F5344CB8AC3E}">
        <p14:creationId xmlns:p14="http://schemas.microsoft.com/office/powerpoint/2010/main" val="2762241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17189657"/>
              </p:ext>
            </p:extLst>
          </p:nvPr>
        </p:nvGraphicFramePr>
        <p:xfrm>
          <a:off x="1050325" y="1269571"/>
          <a:ext cx="9934832" cy="6583680"/>
        </p:xfrm>
        <a:graphic>
          <a:graphicData uri="http://schemas.openxmlformats.org/drawingml/2006/table">
            <a:tbl>
              <a:tblPr firstRow="1" bandRow="1">
                <a:tableStyleId>{5C22544A-7EE6-4342-B048-85BDC9FD1C3A}</a:tableStyleId>
              </a:tblPr>
              <a:tblGrid>
                <a:gridCol w="1671371"/>
                <a:gridCol w="4778855"/>
                <a:gridCol w="2001795"/>
                <a:gridCol w="1482811"/>
              </a:tblGrid>
              <a:tr h="370840">
                <a:tc>
                  <a:txBody>
                    <a:bodyPr/>
                    <a:lstStyle/>
                    <a:p>
                      <a:pPr algn="ctr"/>
                      <a:r>
                        <a:rPr lang="en-US" sz="2800" dirty="0" err="1" smtClean="0">
                          <a:latin typeface="Times New Roman" pitchFamily="18" charset="0"/>
                          <a:cs typeface="Times New Roman" pitchFamily="18" charset="0"/>
                        </a:rPr>
                        <a:t>Đặc</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điểm</a:t>
                      </a:r>
                      <a:endParaRPr lang="en-US" sz="2800" dirty="0">
                        <a:latin typeface="Times New Roman" pitchFamily="18" charset="0"/>
                        <a:cs typeface="Times New Roman" pitchFamily="18" charset="0"/>
                      </a:endParaRPr>
                    </a:p>
                  </a:txBody>
                  <a:tcPr/>
                </a:tc>
                <a:tc>
                  <a:txBody>
                    <a:bodyPr/>
                    <a:lstStyle/>
                    <a:p>
                      <a:pPr algn="ctr"/>
                      <a:r>
                        <a:rPr lang="en-US" sz="2800" dirty="0" err="1" smtClean="0">
                          <a:latin typeface="Times New Roman" pitchFamily="18" charset="0"/>
                          <a:cs typeface="Times New Roman" pitchFamily="18" charset="0"/>
                        </a:rPr>
                        <a:t>Công</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việc</a:t>
                      </a:r>
                      <a:r>
                        <a:rPr lang="en-US" sz="2800" baseline="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a:txBody>
                  <a:tcPr/>
                </a:tc>
                <a:tc>
                  <a:txBody>
                    <a:bodyPr/>
                    <a:lstStyle/>
                    <a:p>
                      <a:pPr algn="ctr"/>
                      <a:r>
                        <a:rPr lang="en-US" sz="2800" dirty="0" err="1" smtClean="0">
                          <a:latin typeface="Times New Roman" pitchFamily="18" charset="0"/>
                          <a:cs typeface="Times New Roman" pitchFamily="18" charset="0"/>
                        </a:rPr>
                        <a:t>Môi</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trường</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làm</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việc</a:t>
                      </a:r>
                      <a:endParaRPr lang="en-US" sz="2800" dirty="0">
                        <a:latin typeface="Times New Roman" pitchFamily="18" charset="0"/>
                        <a:cs typeface="Times New Roman" pitchFamily="18" charset="0"/>
                      </a:endParaRPr>
                    </a:p>
                  </a:txBody>
                  <a:tcPr/>
                </a:tc>
                <a:tc>
                  <a:txBody>
                    <a:bodyPr/>
                    <a:lstStyle/>
                    <a:p>
                      <a:pPr algn="ctr"/>
                      <a:r>
                        <a:rPr lang="en-US" sz="2800" dirty="0" err="1" smtClean="0">
                          <a:latin typeface="Times New Roman" pitchFamily="18" charset="0"/>
                          <a:cs typeface="Times New Roman" pitchFamily="18" charset="0"/>
                        </a:rPr>
                        <a:t>Nơi</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đào</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tạo</a:t>
                      </a:r>
                      <a:endParaRPr lang="en-US" sz="2800" dirty="0">
                        <a:latin typeface="Times New Roman" pitchFamily="18" charset="0"/>
                        <a:cs typeface="Times New Roman" pitchFamily="18" charset="0"/>
                      </a:endParaRPr>
                    </a:p>
                  </a:txBody>
                  <a:tcPr/>
                </a:tc>
              </a:tr>
              <a:tr h="370840">
                <a:tc>
                  <a:txBody>
                    <a:bodyPr/>
                    <a:lstStyle/>
                    <a:p>
                      <a:r>
                        <a:rPr lang="vi-VN" sz="2800" b="0" i="0" kern="1200" dirty="0" smtClean="0">
                          <a:solidFill>
                            <a:schemeClr val="dk1"/>
                          </a:solidFill>
                          <a:effectLst/>
                          <a:latin typeface="Times New Roman" pitchFamily="18" charset="0"/>
                          <a:ea typeface="+mn-ea"/>
                          <a:cs typeface="Times New Roman" pitchFamily="18" charset="0"/>
                        </a:rPr>
                        <a:t>là những người có tay nghề có khả năng sử dụng các máy chuyên dụng cho lắp ráp và sửa chữa cơ khí điện.</a:t>
                      </a:r>
                      <a:endParaRPr lang="en-US" sz="2800" dirty="0">
                        <a:latin typeface="Times New Roman" pitchFamily="18" charset="0"/>
                        <a:cs typeface="Times New Roman" pitchFamily="18" charset="0"/>
                      </a:endParaRPr>
                    </a:p>
                  </a:txBody>
                  <a:tcPr/>
                </a:tc>
                <a:tc>
                  <a:txBody>
                    <a:bodyPr/>
                    <a:lstStyle/>
                    <a:p>
                      <a:pPr marL="0" indent="0">
                        <a:buFontTx/>
                        <a:buNone/>
                      </a:pPr>
                      <a:r>
                        <a:rPr lang="en-US" sz="2800" dirty="0" smtClean="0">
                          <a:latin typeface="Times New Roman" pitchFamily="18" charset="0"/>
                          <a:cs typeface="Times New Roman" pitchFamily="18" charset="0"/>
                        </a:rPr>
                        <a:t>-</a:t>
                      </a:r>
                      <a:r>
                        <a:rPr lang="en-US" sz="2800" baseline="0" dirty="0" smtClean="0">
                          <a:latin typeface="Times New Roman" pitchFamily="18" charset="0"/>
                          <a:cs typeface="Times New Roman" pitchFamily="18" charset="0"/>
                        </a:rPr>
                        <a:t> L</a:t>
                      </a:r>
                      <a:r>
                        <a:rPr lang="vi-VN" sz="2800" dirty="0" smtClean="0">
                          <a:latin typeface="Times New Roman" pitchFamily="18" charset="0"/>
                          <a:cs typeface="Times New Roman" pitchFamily="18" charset="0"/>
                        </a:rPr>
                        <a:t>ắp đặt điều chỉnh và sửa chữa động cơ điện máy phát điện thiết bị chuyển chuyển mạch bộ điều khiển máy công nghiệp</a:t>
                      </a:r>
                      <a:endParaRPr lang="en-US" sz="2800" dirty="0" smtClean="0">
                        <a:latin typeface="Times New Roman" pitchFamily="18" charset="0"/>
                        <a:cs typeface="Times New Roman" pitchFamily="18" charset="0"/>
                      </a:endParaRPr>
                    </a:p>
                    <a:p>
                      <a:pPr marL="0" indent="0">
                        <a:buFontTx/>
                        <a:buNone/>
                      </a:pPr>
                      <a:r>
                        <a:rPr lang="en-US" sz="2800" dirty="0" smtClean="0">
                          <a:latin typeface="Times New Roman" pitchFamily="18" charset="0"/>
                          <a:cs typeface="Times New Roman" pitchFamily="18" charset="0"/>
                        </a:rPr>
                        <a:t>- L</a:t>
                      </a:r>
                      <a:r>
                        <a:rPr lang="vi-VN" sz="2800" dirty="0" smtClean="0">
                          <a:latin typeface="Times New Roman" pitchFamily="18" charset="0"/>
                          <a:cs typeface="Times New Roman" pitchFamily="18" charset="0"/>
                        </a:rPr>
                        <a:t>ắp đặt điều chỉnh và sửa chữa các bộ phận điện trong thiết bị gia dụng</a:t>
                      </a:r>
                      <a:r>
                        <a:rPr lang="en-US" sz="2800" dirty="0" smtClean="0">
                          <a:latin typeface="Times New Roman" pitchFamily="18" charset="0"/>
                          <a:cs typeface="Times New Roman" pitchFamily="18" charset="0"/>
                        </a:rPr>
                        <a:t>.</a:t>
                      </a:r>
                    </a:p>
                    <a:p>
                      <a:pPr marL="0" indent="0">
                        <a:buFontTx/>
                        <a:buNone/>
                      </a:pPr>
                      <a:r>
                        <a:rPr lang="en-US" sz="2800" dirty="0" smtClean="0">
                          <a:latin typeface="Times New Roman" pitchFamily="18" charset="0"/>
                          <a:cs typeface="Times New Roman" pitchFamily="18" charset="0"/>
                        </a:rPr>
                        <a:t>- K</a:t>
                      </a:r>
                      <a:r>
                        <a:rPr lang="vi-VN" sz="2800" dirty="0" smtClean="0">
                          <a:latin typeface="Times New Roman" pitchFamily="18" charset="0"/>
                          <a:cs typeface="Times New Roman" pitchFamily="18" charset="0"/>
                        </a:rPr>
                        <a:t>iểm tra và thử nghiệm các thiết bị điện trong sản xuất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đời</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sống</a:t>
                      </a:r>
                      <a:endParaRPr lang="en-US" sz="2800" dirty="0">
                        <a:latin typeface="Times New Roman" pitchFamily="18" charset="0"/>
                        <a:cs typeface="Times New Roman" pitchFamily="18" charset="0"/>
                      </a:endParaRPr>
                    </a:p>
                  </a:txBody>
                  <a:tcPr/>
                </a:tc>
                <a:tc>
                  <a:txBody>
                    <a:bodyPr/>
                    <a:lstStyle/>
                    <a:p>
                      <a:pPr marL="0" indent="0">
                        <a:buFontTx/>
                        <a:buNone/>
                      </a:pPr>
                      <a:r>
                        <a:rPr lang="en-US" sz="2800" dirty="0" smtClean="0">
                          <a:latin typeface="Times New Roman" pitchFamily="18" charset="0"/>
                          <a:cs typeface="Times New Roman" pitchFamily="18" charset="0"/>
                        </a:rPr>
                        <a:t>T</a:t>
                      </a:r>
                      <a:r>
                        <a:rPr lang="vi-VN" sz="2800" dirty="0" smtClean="0">
                          <a:latin typeface="Times New Roman" pitchFamily="18" charset="0"/>
                          <a:cs typeface="Times New Roman" pitchFamily="18" charset="0"/>
                        </a:rPr>
                        <a:t>ại các nhà máy sản xuất công nghiệp</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 nông nghiệp</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 quốc phòng</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 các công ty lắp đặt sửa chữa điện</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txBody>
                  <a:tcPr/>
                </a:tc>
                <a:tc>
                  <a:txBody>
                    <a:bodyPr/>
                    <a:lstStyle/>
                    <a:p>
                      <a:pPr marL="0" indent="0">
                        <a:buFontTx/>
                        <a:buNone/>
                      </a:pPr>
                      <a:r>
                        <a:rPr lang="en-US" sz="2800" dirty="0" smtClean="0">
                          <a:latin typeface="Times New Roman" pitchFamily="18" charset="0"/>
                          <a:cs typeface="Times New Roman" pitchFamily="18" charset="0"/>
                        </a:rPr>
                        <a:t>C</a:t>
                      </a:r>
                      <a:r>
                        <a:rPr lang="vi-VN" sz="2800" dirty="0" smtClean="0">
                          <a:latin typeface="Times New Roman" pitchFamily="18" charset="0"/>
                          <a:cs typeface="Times New Roman" pitchFamily="18" charset="0"/>
                        </a:rPr>
                        <a:t>ác trường </a:t>
                      </a:r>
                      <a:r>
                        <a:rPr lang="en-US" sz="2800" dirty="0" err="1" smtClean="0">
                          <a:latin typeface="Times New Roman" pitchFamily="18" charset="0"/>
                          <a:cs typeface="Times New Roman" pitchFamily="18" charset="0"/>
                        </a:rPr>
                        <a:t>dạy</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nghề</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cao</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đẳng</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nghề</a:t>
                      </a:r>
                      <a:r>
                        <a:rPr lang="en-US" sz="2800" baseline="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txBody>
                  <a:tcPr/>
                </a:tc>
              </a:tr>
            </a:tbl>
          </a:graphicData>
        </a:graphic>
      </p:graphicFrame>
      <p:sp>
        <p:nvSpPr>
          <p:cNvPr id="5" name="TextBox 4"/>
          <p:cNvSpPr txBox="1"/>
          <p:nvPr/>
        </p:nvSpPr>
        <p:spPr>
          <a:xfrm>
            <a:off x="1532238" y="469557"/>
            <a:ext cx="6783859" cy="584775"/>
          </a:xfrm>
          <a:prstGeom prst="rect">
            <a:avLst/>
          </a:prstGeom>
          <a:noFill/>
        </p:spPr>
        <p:txBody>
          <a:bodyPr wrap="square" rtlCol="0">
            <a:spAutoFit/>
          </a:bodyPr>
          <a:lstStyle/>
          <a:p>
            <a:pPr algn="ctr"/>
            <a:r>
              <a:rPr lang="en-US" sz="3200" dirty="0" smtClean="0">
                <a:latin typeface="Times New Roman" pitchFamily="18" charset="0"/>
                <a:cs typeface="Times New Roman" pitchFamily="18" charset="0"/>
              </a:rPr>
              <a:t>2</a:t>
            </a:r>
            <a:r>
              <a:rPr lang="vi-VN"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T</a:t>
            </a:r>
            <a:r>
              <a:rPr lang="vi-VN" sz="3200" dirty="0" smtClean="0">
                <a:latin typeface="Times New Roman" pitchFamily="18" charset="0"/>
                <a:cs typeface="Times New Roman" pitchFamily="18" charset="0"/>
              </a:rPr>
              <a:t>hợ </a:t>
            </a:r>
            <a:r>
              <a:rPr lang="vi-VN" sz="3200" dirty="0">
                <a:latin typeface="Times New Roman" pitchFamily="18" charset="0"/>
                <a:cs typeface="Times New Roman" pitchFamily="18" charset="0"/>
              </a:rPr>
              <a:t>lắp ráp và thợ cơ khí điện</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3546201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66547812"/>
              </p:ext>
            </p:extLst>
          </p:nvPr>
        </p:nvGraphicFramePr>
        <p:xfrm>
          <a:off x="1050325" y="1269571"/>
          <a:ext cx="9934832" cy="4876800"/>
        </p:xfrm>
        <a:graphic>
          <a:graphicData uri="http://schemas.openxmlformats.org/drawingml/2006/table">
            <a:tbl>
              <a:tblPr firstRow="1" bandRow="1">
                <a:tableStyleId>{5C22544A-7EE6-4342-B048-85BDC9FD1C3A}</a:tableStyleId>
              </a:tblPr>
              <a:tblGrid>
                <a:gridCol w="1671371"/>
                <a:gridCol w="4778855"/>
                <a:gridCol w="2001795"/>
                <a:gridCol w="1482811"/>
              </a:tblGrid>
              <a:tr h="370840">
                <a:tc>
                  <a:txBody>
                    <a:bodyPr/>
                    <a:lstStyle/>
                    <a:p>
                      <a:pPr algn="ctr"/>
                      <a:r>
                        <a:rPr lang="en-US" sz="2800" dirty="0" err="1" smtClean="0">
                          <a:latin typeface="Times New Roman" pitchFamily="18" charset="0"/>
                          <a:cs typeface="Times New Roman" pitchFamily="18" charset="0"/>
                        </a:rPr>
                        <a:t>Đặc</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điểm</a:t>
                      </a:r>
                      <a:endParaRPr lang="en-US" sz="2800" dirty="0">
                        <a:latin typeface="Times New Roman" pitchFamily="18" charset="0"/>
                        <a:cs typeface="Times New Roman" pitchFamily="18" charset="0"/>
                      </a:endParaRPr>
                    </a:p>
                  </a:txBody>
                  <a:tcPr/>
                </a:tc>
                <a:tc>
                  <a:txBody>
                    <a:bodyPr/>
                    <a:lstStyle/>
                    <a:p>
                      <a:pPr algn="ctr"/>
                      <a:r>
                        <a:rPr lang="en-US" sz="2800" dirty="0" err="1" smtClean="0">
                          <a:latin typeface="Times New Roman" pitchFamily="18" charset="0"/>
                          <a:cs typeface="Times New Roman" pitchFamily="18" charset="0"/>
                        </a:rPr>
                        <a:t>Công</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việc</a:t>
                      </a:r>
                      <a:r>
                        <a:rPr lang="en-US" sz="2800" baseline="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a:txBody>
                  <a:tcPr/>
                </a:tc>
                <a:tc>
                  <a:txBody>
                    <a:bodyPr/>
                    <a:lstStyle/>
                    <a:p>
                      <a:pPr algn="ctr"/>
                      <a:r>
                        <a:rPr lang="en-US" sz="2800" dirty="0" err="1" smtClean="0">
                          <a:latin typeface="Times New Roman" pitchFamily="18" charset="0"/>
                          <a:cs typeface="Times New Roman" pitchFamily="18" charset="0"/>
                        </a:rPr>
                        <a:t>Môi</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trường</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làm</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việc</a:t>
                      </a:r>
                      <a:endParaRPr lang="en-US" sz="2800" dirty="0">
                        <a:latin typeface="Times New Roman" pitchFamily="18" charset="0"/>
                        <a:cs typeface="Times New Roman" pitchFamily="18" charset="0"/>
                      </a:endParaRPr>
                    </a:p>
                  </a:txBody>
                  <a:tcPr/>
                </a:tc>
                <a:tc>
                  <a:txBody>
                    <a:bodyPr/>
                    <a:lstStyle/>
                    <a:p>
                      <a:pPr algn="ctr"/>
                      <a:r>
                        <a:rPr lang="en-US" sz="2800" dirty="0" err="1" smtClean="0">
                          <a:latin typeface="Times New Roman" pitchFamily="18" charset="0"/>
                          <a:cs typeface="Times New Roman" pitchFamily="18" charset="0"/>
                        </a:rPr>
                        <a:t>Nơi</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đào</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tạo</a:t>
                      </a:r>
                      <a:endParaRPr lang="en-US" sz="2800" dirty="0">
                        <a:latin typeface="Times New Roman" pitchFamily="18" charset="0"/>
                        <a:cs typeface="Times New Roman" pitchFamily="18" charset="0"/>
                      </a:endParaRPr>
                    </a:p>
                  </a:txBody>
                  <a:tcPr/>
                </a:tc>
              </a:tr>
              <a:tr h="370840">
                <a:tc>
                  <a:txBody>
                    <a:bodyPr/>
                    <a:lstStyle/>
                    <a:p>
                      <a:r>
                        <a:rPr lang="vi-VN" sz="2800" dirty="0" smtClean="0">
                          <a:latin typeface="Times New Roman" pitchFamily="18" charset="0"/>
                          <a:cs typeface="Times New Roman" pitchFamily="18" charset="0"/>
                        </a:rPr>
                        <a:t>kỹ sư điện là những người có chuyên môn cao thuộc lĩnh vực kỹ thuật điện</a:t>
                      </a:r>
                      <a:endParaRPr lang="en-US" sz="2800" dirty="0">
                        <a:latin typeface="Times New Roman" pitchFamily="18" charset="0"/>
                        <a:cs typeface="Times New Roman" pitchFamily="18" charset="0"/>
                      </a:endParaRPr>
                    </a:p>
                  </a:txBody>
                  <a:tcPr/>
                </a:tc>
                <a:tc>
                  <a:txBody>
                    <a:bodyPr/>
                    <a:lstStyle/>
                    <a:p>
                      <a:pPr marL="285750" indent="-285750">
                        <a:buFontTx/>
                        <a:buChar char="-"/>
                      </a:pPr>
                      <a:r>
                        <a:rPr lang="en-US" sz="2800" dirty="0" smtClean="0">
                          <a:latin typeface="Times New Roman" pitchFamily="18" charset="0"/>
                          <a:cs typeface="Times New Roman" pitchFamily="18" charset="0"/>
                        </a:rPr>
                        <a:t>T</a:t>
                      </a:r>
                      <a:r>
                        <a:rPr lang="vi-VN" sz="2800" dirty="0" smtClean="0">
                          <a:latin typeface="Times New Roman" pitchFamily="18" charset="0"/>
                          <a:cs typeface="Times New Roman" pitchFamily="18" charset="0"/>
                        </a:rPr>
                        <a:t>ư vấn thiết kế giám sát hoạt động hệ thống phát điện</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 trạm điện truyền tải và phân phối</a:t>
                      </a:r>
                      <a:endParaRPr lang="en-US" sz="2800" dirty="0" smtClean="0">
                        <a:latin typeface="Times New Roman" pitchFamily="18" charset="0"/>
                        <a:cs typeface="Times New Roman" pitchFamily="18" charset="0"/>
                      </a:endParaRPr>
                    </a:p>
                    <a:p>
                      <a:pPr marL="285750" indent="-285750">
                        <a:buFontTx/>
                        <a:buChar char="-"/>
                      </a:pPr>
                      <a:r>
                        <a:rPr lang="en-US" sz="2800" dirty="0" smtClean="0">
                          <a:latin typeface="Times New Roman" pitchFamily="18" charset="0"/>
                          <a:cs typeface="Times New Roman" pitchFamily="18" charset="0"/>
                        </a:rPr>
                        <a:t>T</a:t>
                      </a:r>
                      <a:r>
                        <a:rPr lang="vi-VN" sz="2800" dirty="0" smtClean="0">
                          <a:latin typeface="Times New Roman" pitchFamily="18" charset="0"/>
                          <a:cs typeface="Times New Roman" pitchFamily="18" charset="0"/>
                        </a:rPr>
                        <a:t>ư vấn thiết kế hệ thống cho động cơ điện </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thiết bị điện trong sản xuất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đời</a:t>
                      </a:r>
                      <a:r>
                        <a:rPr lang="en-US" sz="2800" baseline="0" dirty="0" smtClean="0">
                          <a:latin typeface="Times New Roman" pitchFamily="18" charset="0"/>
                          <a:cs typeface="Times New Roman" pitchFamily="18" charset="0"/>
                        </a:rPr>
                        <a:t> </a:t>
                      </a:r>
                      <a:r>
                        <a:rPr lang="en-US" sz="2800" baseline="0" dirty="0" err="1" smtClean="0">
                          <a:latin typeface="Times New Roman" pitchFamily="18" charset="0"/>
                          <a:cs typeface="Times New Roman" pitchFamily="18" charset="0"/>
                        </a:rPr>
                        <a:t>sống</a:t>
                      </a:r>
                      <a:r>
                        <a:rPr lang="en-US" sz="2800" baseline="0" dirty="0" smtClean="0">
                          <a:latin typeface="Times New Roman" pitchFamily="18" charset="0"/>
                          <a:cs typeface="Times New Roman" pitchFamily="18" charset="0"/>
                        </a:rPr>
                        <a:t>.</a:t>
                      </a:r>
                    </a:p>
                    <a:p>
                      <a:pPr marL="0" indent="0">
                        <a:buFontTx/>
                        <a:buNone/>
                      </a:pPr>
                      <a:r>
                        <a:rPr lang="en-US" sz="2800" baseline="0" dirty="0" smtClean="0">
                          <a:latin typeface="Times New Roman" pitchFamily="18" charset="0"/>
                          <a:cs typeface="Times New Roman" pitchFamily="18" charset="0"/>
                        </a:rPr>
                        <a:t>- C</a:t>
                      </a:r>
                      <a:r>
                        <a:rPr lang="vi-VN" sz="2800" baseline="0" dirty="0" smtClean="0">
                          <a:latin typeface="Times New Roman" pitchFamily="18" charset="0"/>
                          <a:cs typeface="Times New Roman" pitchFamily="18" charset="0"/>
                        </a:rPr>
                        <a:t>hỉ định Lắp đặt và ứng dụng điện trong công nghiệp</a:t>
                      </a:r>
                      <a:r>
                        <a:rPr lang="en-US" sz="2800" baseline="0" dirty="0" smtClean="0">
                          <a:latin typeface="Times New Roman" pitchFamily="18" charset="0"/>
                          <a:cs typeface="Times New Roman" pitchFamily="18" charset="0"/>
                        </a:rPr>
                        <a:t>,</a:t>
                      </a:r>
                      <a:r>
                        <a:rPr lang="vi-VN" sz="2800" baseline="0" dirty="0" smtClean="0">
                          <a:latin typeface="Times New Roman" pitchFamily="18" charset="0"/>
                          <a:cs typeface="Times New Roman" pitchFamily="18" charset="0"/>
                        </a:rPr>
                        <a:t> các tòa nhà và các công trình khác</a:t>
                      </a:r>
                      <a:r>
                        <a:rPr lang="en-US" sz="2800" baseline="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txBody>
                  <a:tcPr/>
                </a:tc>
                <a:tc>
                  <a:txBody>
                    <a:bodyPr/>
                    <a:lstStyle/>
                    <a:p>
                      <a:pPr marL="0" indent="0">
                        <a:buFontTx/>
                        <a:buNone/>
                      </a:pPr>
                      <a:r>
                        <a:rPr lang="en-US" sz="2800" dirty="0" smtClean="0">
                          <a:latin typeface="Times New Roman" pitchFamily="18" charset="0"/>
                          <a:cs typeface="Times New Roman" pitchFamily="18" charset="0"/>
                        </a:rPr>
                        <a:t>T</a:t>
                      </a:r>
                      <a:r>
                        <a:rPr lang="vi-VN" sz="2800" dirty="0" smtClean="0">
                          <a:latin typeface="Times New Roman" pitchFamily="18" charset="0"/>
                          <a:cs typeface="Times New Roman" pitchFamily="18" charset="0"/>
                        </a:rPr>
                        <a:t>ại các Viện nghiên cứu</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c</a:t>
                      </a:r>
                      <a:r>
                        <a:rPr lang="vi-VN" sz="2800" dirty="0" smtClean="0">
                          <a:latin typeface="Times New Roman" pitchFamily="18" charset="0"/>
                          <a:cs typeface="Times New Roman" pitchFamily="18" charset="0"/>
                        </a:rPr>
                        <a:t>ông ty tư vấn thiết kế</a:t>
                      </a:r>
                      <a:r>
                        <a:rPr lang="en-US" sz="2800" dirty="0" smtClean="0">
                          <a:latin typeface="Times New Roman" pitchFamily="18" charset="0"/>
                          <a:cs typeface="Times New Roman" pitchFamily="18" charset="0"/>
                        </a:rPr>
                        <a:t>,</a:t>
                      </a:r>
                      <a:r>
                        <a:rPr lang="vi-VN" sz="2800" dirty="0" smtClean="0">
                          <a:latin typeface="Times New Roman" pitchFamily="18" charset="0"/>
                          <a:cs typeface="Times New Roman" pitchFamily="18" charset="0"/>
                        </a:rPr>
                        <a:t> công ty sản xuất thiết bị điện</a:t>
                      </a:r>
                      <a:endParaRPr lang="en-US" sz="2800" dirty="0">
                        <a:latin typeface="Times New Roman" pitchFamily="18" charset="0"/>
                        <a:cs typeface="Times New Roman" pitchFamily="18" charset="0"/>
                      </a:endParaRPr>
                    </a:p>
                  </a:txBody>
                  <a:tcPr/>
                </a:tc>
                <a:tc>
                  <a:txBody>
                    <a:bodyPr/>
                    <a:lstStyle/>
                    <a:p>
                      <a:pPr marL="0" indent="0">
                        <a:buFontTx/>
                        <a:buNone/>
                      </a:pPr>
                      <a:r>
                        <a:rPr lang="en-US" sz="2800" dirty="0" smtClean="0">
                          <a:latin typeface="Times New Roman" pitchFamily="18" charset="0"/>
                          <a:cs typeface="Times New Roman" pitchFamily="18" charset="0"/>
                        </a:rPr>
                        <a:t>C</a:t>
                      </a:r>
                      <a:r>
                        <a:rPr lang="vi-VN" sz="2800" dirty="0" smtClean="0">
                          <a:latin typeface="Times New Roman" pitchFamily="18" charset="0"/>
                          <a:cs typeface="Times New Roman" pitchFamily="18" charset="0"/>
                        </a:rPr>
                        <a:t>ác trường đại học kỹ thuật</a:t>
                      </a:r>
                      <a:endParaRPr lang="en-US" sz="2800" dirty="0">
                        <a:latin typeface="Times New Roman" pitchFamily="18" charset="0"/>
                        <a:cs typeface="Times New Roman" pitchFamily="18" charset="0"/>
                      </a:endParaRPr>
                    </a:p>
                  </a:txBody>
                  <a:tcPr/>
                </a:tc>
              </a:tr>
            </a:tbl>
          </a:graphicData>
        </a:graphic>
      </p:graphicFrame>
      <p:sp>
        <p:nvSpPr>
          <p:cNvPr id="5" name="TextBox 4"/>
          <p:cNvSpPr txBox="1"/>
          <p:nvPr/>
        </p:nvSpPr>
        <p:spPr>
          <a:xfrm>
            <a:off x="1532238" y="358346"/>
            <a:ext cx="6783859" cy="584775"/>
          </a:xfrm>
          <a:prstGeom prst="rect">
            <a:avLst/>
          </a:prstGeom>
          <a:noFill/>
        </p:spPr>
        <p:txBody>
          <a:bodyPr wrap="square" rtlCol="0">
            <a:spAutoFit/>
          </a:bodyPr>
          <a:lstStyle/>
          <a:p>
            <a:pPr algn="ctr"/>
            <a:r>
              <a:rPr lang="vi-VN" sz="3200" dirty="0">
                <a:latin typeface="+mj-lt"/>
              </a:rPr>
              <a:t>1. Kỹ sư điện</a:t>
            </a:r>
            <a:endParaRPr lang="en-US" sz="3200" dirty="0">
              <a:latin typeface="+mj-lt"/>
            </a:endParaRPr>
          </a:p>
        </p:txBody>
      </p:sp>
    </p:spTree>
    <p:extLst>
      <p:ext uri="{BB962C8B-B14F-4D97-AF65-F5344CB8AC3E}">
        <p14:creationId xmlns:p14="http://schemas.microsoft.com/office/powerpoint/2010/main" val="2125755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 (ảnh 2)">
            <a:extLst>
              <a:ext uri="{FF2B5EF4-FFF2-40B4-BE49-F238E27FC236}">
                <a16:creationId xmlns="" xmlns:a16="http://schemas.microsoft.com/office/drawing/2014/main" id="{29121AA7-C234-45A7-99C8-212CCD3C0DE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33671" y="424070"/>
            <a:ext cx="10204172" cy="6162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328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 (ảnh 3)">
            <a:extLst>
              <a:ext uri="{FF2B5EF4-FFF2-40B4-BE49-F238E27FC236}">
                <a16:creationId xmlns="" xmlns:a16="http://schemas.microsoft.com/office/drawing/2014/main" id="{8532D93B-CE46-40BD-8EC3-456D0A9067D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31371" y="239486"/>
            <a:ext cx="11190515" cy="6618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08369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6325</TotalTime>
  <Words>559</Words>
  <Application>Microsoft Office PowerPoint</Application>
  <PresentationFormat>Custom</PresentationFormat>
  <Paragraphs>74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KHỞI ĐỘNG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VẬN DỤNG: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15: MỘT SỐ NGÀNH NGHỀ KĨ THUẬT ĐIỆN PHỔ BIẾN</dc:title>
  <dc:creator>Administrator</dc:creator>
  <cp:lastModifiedBy>Administrator</cp:lastModifiedBy>
  <cp:revision>24</cp:revision>
  <dcterms:created xsi:type="dcterms:W3CDTF">2023-07-27T01:35:20Z</dcterms:created>
  <dcterms:modified xsi:type="dcterms:W3CDTF">2024-04-24T10:02:44Z</dcterms:modified>
</cp:coreProperties>
</file>