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72" r:id="rId3"/>
    <p:sldId id="259" r:id="rId4"/>
    <p:sldId id="273" r:id="rId5"/>
    <p:sldId id="271" r:id="rId6"/>
    <p:sldId id="265" r:id="rId7"/>
    <p:sldId id="266" r:id="rId8"/>
    <p:sldId id="267" r:id="rId9"/>
    <p:sldId id="275" r:id="rId10"/>
    <p:sldId id="276" r:id="rId11"/>
    <p:sldId id="270" r:id="rId12"/>
    <p:sldId id="278"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7" d="100"/>
          <a:sy n="77" d="100"/>
        </p:scale>
        <p:origin x="-37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5E668B-2253-477C-BF43-8203B202C2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F25726C-7080-456B-B542-B063FB015A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704D40B4-A280-455B-9A60-BED560995431}"/>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86B77BA2-55CF-4DE8-8EE5-585C5898E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39266BE-7E7D-49C4-AD7F-4C25DCAFB9BD}"/>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352940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2C4AA5-2B97-4DD6-9651-9C2531973B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2ABAC931-C0A8-4AE8-AC0D-02C603FA45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0B0F785-5B19-42DE-A227-DF442C5C4CDA}"/>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1677E83A-132B-4F84-B283-53897A658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DC81AD6-51E2-4C7B-AAA4-676BE06C3BA0}"/>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852125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33F64CF-006E-436F-B27A-1645F75B11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B450999-5BB8-49CC-9D60-7B7ED6F4F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6364C40-DE7E-4D92-8040-A36971B42537}"/>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97CC3BD5-B893-462C-B78F-D73D6C44CD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6965513-2AC9-4ECE-A7CF-A7CB3B201011}"/>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3450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539755-E49A-4BBF-902E-C33BF47ABB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414697D-FD2A-4871-B4A3-12B0BF1B09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AA89E8C-FFE6-4471-BA4F-E5B45482BC95}"/>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BC2A52D5-15F2-434C-A2C8-C0688323F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0CC7E40-982B-4F10-8A25-01E16A828974}"/>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64172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211230-42C3-4442-8F54-355D667F6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A83D974A-4F63-4A80-AF7B-ADA1F7D0C2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81CD160-CDE7-46B5-9F08-52036287270C}"/>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FDEBA520-B55D-4408-ACBB-BCAE1E1C32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9070434-5EA7-426B-9517-340472367115}"/>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4024584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A5E89F-9050-4CA9-B90E-969CD99464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BFCCDB8-6B2B-4BA6-85FD-2559C735B8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D2E1859-0EC1-4F93-8755-A671156519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1B943F8B-930D-4EF5-B9BC-7DF839A316DD}"/>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6" name="Footer Placeholder 5">
            <a:extLst>
              <a:ext uri="{FF2B5EF4-FFF2-40B4-BE49-F238E27FC236}">
                <a16:creationId xmlns="" xmlns:a16="http://schemas.microsoft.com/office/drawing/2014/main" id="{DD15C437-E492-4B83-AEE1-356D95A62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8DE66BF-6548-4A5A-A599-4F7FA5D31A0B}"/>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28909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4A0D52-EC5C-4E88-B884-F7A99B0FE5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590F99E-8D74-4C88-83BE-F12FDF0223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8208BE7-D1C7-474C-9859-6CF1898541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9661C8C-84C1-4961-968F-9F8A9CDB81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8D83D0B-E057-4336-B3E5-38EA3754CF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36AE8A35-6539-419B-B855-DCDD83A79EB2}"/>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8" name="Footer Placeholder 7">
            <a:extLst>
              <a:ext uri="{FF2B5EF4-FFF2-40B4-BE49-F238E27FC236}">
                <a16:creationId xmlns="" xmlns:a16="http://schemas.microsoft.com/office/drawing/2014/main" id="{4CD2C86F-098D-44FE-A072-C515B64C4A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F255708B-E5D4-454B-BFFA-738FC560242C}"/>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306261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13A769-A278-4168-9C7F-B9384BD825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8698CBD5-B27D-49B8-BB2E-88AF9FEE6B76}"/>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4" name="Footer Placeholder 3">
            <a:extLst>
              <a:ext uri="{FF2B5EF4-FFF2-40B4-BE49-F238E27FC236}">
                <a16:creationId xmlns="" xmlns:a16="http://schemas.microsoft.com/office/drawing/2014/main" id="{4874F1C7-A383-4931-AA39-7788F640B8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426514FC-6273-40A5-972F-0ECC01960B86}"/>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935823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4BF5C882-0806-4BD9-8C2E-A822B64A79BF}"/>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3" name="Footer Placeholder 2">
            <a:extLst>
              <a:ext uri="{FF2B5EF4-FFF2-40B4-BE49-F238E27FC236}">
                <a16:creationId xmlns="" xmlns:a16="http://schemas.microsoft.com/office/drawing/2014/main" id="{7C4336F7-1B44-48CB-B69C-63BA9EADE5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6B99AB0-9CF1-4DAF-A214-293AD39C0B53}"/>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54464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117D8B-0566-4257-A0E3-C8D3898A3C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E52459A-DA22-44BB-9D41-018D48618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A3E88C45-4DF2-4096-8BBA-6F467DCA0A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B5BE2A7-B6AB-4E43-9844-612D018DF61A}"/>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6" name="Footer Placeholder 5">
            <a:extLst>
              <a:ext uri="{FF2B5EF4-FFF2-40B4-BE49-F238E27FC236}">
                <a16:creationId xmlns="" xmlns:a16="http://schemas.microsoft.com/office/drawing/2014/main" id="{AF26C4B2-DA09-469F-AAEF-1B33E935D0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819ADE8-A90D-4C8B-AA12-C02673C42E82}"/>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011049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C69B73-ED2E-470D-817E-4C95FA2DE7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FF99E20B-CB00-4985-A83F-6ADB62FAC5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591C3A5-6B21-4771-BEED-BEB2D5C58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F118185-18EA-48FB-86C7-8351F886EFEA}"/>
              </a:ext>
            </a:extLst>
          </p:cNvPr>
          <p:cNvSpPr>
            <a:spLocks noGrp="1"/>
          </p:cNvSpPr>
          <p:nvPr>
            <p:ph type="dt" sz="half" idx="10"/>
          </p:nvPr>
        </p:nvSpPr>
        <p:spPr/>
        <p:txBody>
          <a:bodyPr/>
          <a:lstStyle/>
          <a:p>
            <a:fld id="{ACAB55CB-8E90-4399-9FB3-917ADF5F2DBA}" type="datetimeFigureOut">
              <a:rPr lang="en-US" smtClean="0"/>
              <a:t>4/25/2024</a:t>
            </a:fld>
            <a:endParaRPr lang="en-US"/>
          </a:p>
        </p:txBody>
      </p:sp>
      <p:sp>
        <p:nvSpPr>
          <p:cNvPr id="6" name="Footer Placeholder 5">
            <a:extLst>
              <a:ext uri="{FF2B5EF4-FFF2-40B4-BE49-F238E27FC236}">
                <a16:creationId xmlns="" xmlns:a16="http://schemas.microsoft.com/office/drawing/2014/main" id="{31329215-6E55-4FED-9F54-71CFB5A2E3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16D8A19-11D6-4E5A-979E-6E0E2C50922A}"/>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056174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BBB7D11-0AFE-4AC3-B5EA-D9D75605A2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89CEED2A-A8F3-4EC2-AF72-E264203AC4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74CB922-8C4B-4557-9B9C-C6265BB41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B55CB-8E90-4399-9FB3-917ADF5F2DBA}" type="datetimeFigureOut">
              <a:rPr lang="en-US" smtClean="0"/>
              <a:t>4/25/2024</a:t>
            </a:fld>
            <a:endParaRPr lang="en-US"/>
          </a:p>
        </p:txBody>
      </p:sp>
      <p:sp>
        <p:nvSpPr>
          <p:cNvPr id="5" name="Footer Placeholder 4">
            <a:extLst>
              <a:ext uri="{FF2B5EF4-FFF2-40B4-BE49-F238E27FC236}">
                <a16:creationId xmlns="" xmlns:a16="http://schemas.microsoft.com/office/drawing/2014/main" id="{F168CCA9-33FE-4F9A-A462-228F6743B3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F539F530-E745-49E1-9042-D2B224106D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976829-923B-4624-80CC-062EDF7F6150}" type="slidenum">
              <a:rPr lang="en-US" smtClean="0"/>
              <a:t>‹#›</a:t>
            </a:fld>
            <a:endParaRPr lang="en-US"/>
          </a:p>
        </p:txBody>
      </p:sp>
    </p:spTree>
    <p:extLst>
      <p:ext uri="{BB962C8B-B14F-4D97-AF65-F5344CB8AC3E}">
        <p14:creationId xmlns:p14="http://schemas.microsoft.com/office/powerpoint/2010/main" val="4125354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EC588C6-4E5C-4015-AF79-834EC9DD532D}"/>
              </a:ext>
            </a:extLst>
          </p:cNvPr>
          <p:cNvSpPr txBox="1">
            <a:spLocks/>
          </p:cNvSpPr>
          <p:nvPr/>
        </p:nvSpPr>
        <p:spPr>
          <a:xfrm>
            <a:off x="1112466" y="1643449"/>
            <a:ext cx="9144000" cy="15445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smtClean="0">
                <a:solidFill>
                  <a:srgbClr val="FF0000"/>
                </a:solidFill>
                <a:latin typeface="Times New Roman" panose="02020603050405020304" pitchFamily="18" charset="0"/>
                <a:ea typeface="Calibri" panose="020F0502020204030204" pitchFamily="34" charset="0"/>
              </a:rPr>
              <a:t> BÀI 15: MỘT SỐ NGÀNH NGHỀ KĨ THUẬT ĐIỆN PHỔ BIẾN </a:t>
            </a:r>
            <a:r>
              <a:rPr lang="en-US" sz="3600" b="1" dirty="0" smtClean="0">
                <a:solidFill>
                  <a:srgbClr val="FF0000"/>
                </a:solidFill>
                <a:latin typeface="Times New Roman" panose="02020603050405020304" pitchFamily="18" charset="0"/>
                <a:ea typeface="Calibri" panose="020F0502020204030204" pitchFamily="34" charset="0"/>
              </a:rPr>
              <a:t>(</a:t>
            </a:r>
            <a:r>
              <a:rPr lang="en-US" sz="3600" b="1" dirty="0" err="1" smtClean="0">
                <a:solidFill>
                  <a:srgbClr val="FF0000"/>
                </a:solidFill>
                <a:latin typeface="Times New Roman" panose="02020603050405020304" pitchFamily="18" charset="0"/>
                <a:ea typeface="Calibri" panose="020F0502020204030204" pitchFamily="34" charset="0"/>
              </a:rPr>
              <a:t>Tiếp</a:t>
            </a:r>
            <a:r>
              <a:rPr lang="en-US" sz="3600" b="1" dirty="0" smtClean="0">
                <a:solidFill>
                  <a:srgbClr val="FF0000"/>
                </a:solidFill>
                <a:latin typeface="Times New Roman" panose="02020603050405020304" pitchFamily="18" charset="0"/>
                <a:ea typeface="Calibri" panose="020F0502020204030204" pitchFamily="34" charset="0"/>
              </a:rPr>
              <a:t>)</a:t>
            </a:r>
            <a:endParaRPr lang="en-US" sz="3600" dirty="0">
              <a:solidFill>
                <a:srgbClr val="FF0000"/>
              </a:solidFill>
            </a:endParaRPr>
          </a:p>
        </p:txBody>
      </p:sp>
    </p:spTree>
    <p:extLst>
      <p:ext uri="{BB962C8B-B14F-4D97-AF65-F5344CB8AC3E}">
        <p14:creationId xmlns:p14="http://schemas.microsoft.com/office/powerpoint/2010/main" val="357456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2BAEB2-46F6-4407-BDAC-13ED0C55CF99}"/>
              </a:ext>
            </a:extLst>
          </p:cNvPr>
          <p:cNvSpPr>
            <a:spLocks noGrp="1"/>
          </p:cNvSpPr>
          <p:nvPr>
            <p:ph type="title"/>
          </p:nvPr>
        </p:nvSpPr>
        <p:spPr>
          <a:xfrm>
            <a:off x="825843" y="556054"/>
            <a:ext cx="10515600" cy="549275"/>
          </a:xfrm>
        </p:spPr>
        <p:txBody>
          <a:bodyPr>
            <a:normAutofit/>
          </a:bodyPr>
          <a:lstStyle/>
          <a:p>
            <a:pPr algn="ctr"/>
            <a:r>
              <a:rPr lang="en-US" sz="3200" b="1" dirty="0">
                <a:effectLst/>
                <a:latin typeface="Times New Roman" panose="02020603050405020304" pitchFamily="18" charset="0"/>
                <a:ea typeface="Calibri" panose="020F0502020204030204" pitchFamily="34" charset="0"/>
              </a:rPr>
              <a:t>LUYỆN </a:t>
            </a:r>
            <a:r>
              <a:rPr lang="vi-VN" sz="3200" b="1" dirty="0">
                <a:effectLst/>
                <a:latin typeface="Times New Roman" panose="02020603050405020304" pitchFamily="18" charset="0"/>
                <a:ea typeface="Calibri" panose="020F0502020204030204" pitchFamily="34" charset="0"/>
              </a:rPr>
              <a:t>TẬP: </a:t>
            </a:r>
            <a:r>
              <a:rPr lang="en-US" sz="3200" dirty="0" err="1" smtClean="0">
                <a:effectLst/>
                <a:latin typeface="Times New Roman" panose="02020603050405020304" pitchFamily="18" charset="0"/>
                <a:ea typeface="Calibri" panose="020F0502020204030204" pitchFamily="34" charset="0"/>
              </a:rPr>
              <a:t>Em</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hãy</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chọn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đáp</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án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đúng</a:t>
            </a:r>
            <a:r>
              <a:rPr lang="vi-VN" sz="3200" dirty="0" smtClean="0">
                <a:effectLst/>
                <a:latin typeface="Times New Roman" panose="02020603050405020304" pitchFamily="18" charset="0"/>
                <a:ea typeface="Calibri" panose="020F0502020204030204" pitchFamily="34" charset="0"/>
              </a:rPr>
              <a:t>:</a:t>
            </a:r>
            <a:r>
              <a:rPr lang="en-US" sz="3200" dirty="0" smtClean="0">
                <a:effectLst/>
                <a:latin typeface="Times New Roman" panose="02020603050405020304" pitchFamily="18" charset="0"/>
                <a:ea typeface="Calibri" panose="020F0502020204030204" pitchFamily="34" charset="0"/>
              </a:rPr>
              <a:t> </a:t>
            </a:r>
            <a:endParaRPr lang="en-US" sz="3200" dirty="0"/>
          </a:p>
        </p:txBody>
      </p:sp>
      <p:sp>
        <p:nvSpPr>
          <p:cNvPr id="7" name="TextBox 6"/>
          <p:cNvSpPr txBox="1"/>
          <p:nvPr/>
        </p:nvSpPr>
        <p:spPr>
          <a:xfrm>
            <a:off x="877329" y="1173891"/>
            <a:ext cx="10602098" cy="4031873"/>
          </a:xfrm>
          <a:prstGeom prst="rect">
            <a:avLst/>
          </a:prstGeom>
          <a:noFill/>
        </p:spPr>
        <p:txBody>
          <a:bodyPr wrap="square" rtlCol="0">
            <a:spAutoFit/>
          </a:bodyPr>
          <a:lstStyle/>
          <a:p>
            <a:r>
              <a:rPr lang="vi-VN" sz="3200" b="1" dirty="0" smtClean="0">
                <a:latin typeface="+mj-lt"/>
              </a:rPr>
              <a:t>Câu </a:t>
            </a:r>
            <a:r>
              <a:rPr lang="en-US" sz="3200" b="1" dirty="0" smtClean="0">
                <a:latin typeface="+mj-lt"/>
              </a:rPr>
              <a:t>3</a:t>
            </a:r>
            <a:r>
              <a:rPr lang="vi-VN" sz="3200" b="1" dirty="0" smtClean="0">
                <a:latin typeface="+mj-lt"/>
              </a:rPr>
              <a:t>:</a:t>
            </a:r>
            <a:r>
              <a:rPr lang="vi-VN" sz="3200" dirty="0">
                <a:latin typeface="+mj-lt"/>
              </a:rPr>
              <a:t> Để nhận biết được sự phù hợp của bản thân đối với một số ngành nghề phổ biến trong lĩnh vực kĩ thuật điện cần đánh giá bản thân qua các yêu cầu nào?</a:t>
            </a:r>
          </a:p>
          <a:p>
            <a:r>
              <a:rPr lang="vi-VN" sz="3200" dirty="0">
                <a:latin typeface="+mj-lt"/>
              </a:rPr>
              <a:t>A. Phẩm chất của người làm trong lĩnh vực kĩ thuật điện</a:t>
            </a:r>
          </a:p>
          <a:p>
            <a:r>
              <a:rPr lang="vi-VN" sz="3200" dirty="0">
                <a:latin typeface="+mj-lt"/>
              </a:rPr>
              <a:t>B. Năng lực cụ thể của ngành nghề</a:t>
            </a:r>
          </a:p>
          <a:p>
            <a:r>
              <a:rPr lang="vi-VN" sz="3200" dirty="0">
                <a:latin typeface="+mj-lt"/>
              </a:rPr>
              <a:t>C. Phẩm chất và năng lực cụ thể của ngành nghề</a:t>
            </a:r>
          </a:p>
          <a:p>
            <a:r>
              <a:rPr lang="vi-VN" sz="3200" dirty="0">
                <a:latin typeface="+mj-lt"/>
              </a:rPr>
              <a:t>D. Đáp án khác</a:t>
            </a:r>
          </a:p>
          <a:p>
            <a:endParaRPr lang="en-US" sz="3200" dirty="0">
              <a:latin typeface="+mj-lt"/>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546" y="3755898"/>
            <a:ext cx="37782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61173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A70C5D-5038-42A8-9A53-0427CB755FE0}"/>
              </a:ext>
            </a:extLst>
          </p:cNvPr>
          <p:cNvSpPr>
            <a:spLocks noGrp="1"/>
          </p:cNvSpPr>
          <p:nvPr>
            <p:ph type="title"/>
          </p:nvPr>
        </p:nvSpPr>
        <p:spPr>
          <a:xfrm>
            <a:off x="838200" y="605481"/>
            <a:ext cx="10515600" cy="667265"/>
          </a:xfrm>
        </p:spPr>
        <p:txBody>
          <a:bodyPr>
            <a:normAutofit/>
          </a:bodyPr>
          <a:lstStyle/>
          <a:p>
            <a:pPr algn="ctr"/>
            <a:r>
              <a:rPr lang="en-US" sz="2400" b="1" dirty="0">
                <a:effectLst/>
                <a:latin typeface="Times New Roman" panose="02020603050405020304" pitchFamily="18" charset="0"/>
                <a:ea typeface="Calibri" panose="020F0502020204030204" pitchFamily="34" charset="0"/>
              </a:rPr>
              <a:t>VẬN DỤNG</a:t>
            </a:r>
            <a:r>
              <a:rPr lang="vi-VN" sz="2400" b="1" dirty="0">
                <a:effectLst/>
                <a:latin typeface="Times New Roman" panose="02020603050405020304" pitchFamily="18" charset="0"/>
                <a:ea typeface="Calibri" panose="020F0502020204030204" pitchFamily="34" charset="0"/>
              </a:rPr>
              <a:t>:</a:t>
            </a:r>
            <a:endParaRPr lang="en-US" sz="2400" dirty="0"/>
          </a:p>
        </p:txBody>
      </p:sp>
      <p:sp>
        <p:nvSpPr>
          <p:cNvPr id="3" name="Content Placeholder 2">
            <a:extLst>
              <a:ext uri="{FF2B5EF4-FFF2-40B4-BE49-F238E27FC236}">
                <a16:creationId xmlns="" xmlns:a16="http://schemas.microsoft.com/office/drawing/2014/main" id="{875DB08B-D570-47FE-846D-4E5DD6AEA5BF}"/>
              </a:ext>
            </a:extLst>
          </p:cNvPr>
          <p:cNvSpPr>
            <a:spLocks noGrp="1"/>
          </p:cNvSpPr>
          <p:nvPr>
            <p:ph idx="1"/>
          </p:nvPr>
        </p:nvSpPr>
        <p:spPr>
          <a:xfrm>
            <a:off x="683651" y="1106782"/>
            <a:ext cx="10704444" cy="2612602"/>
          </a:xfrm>
        </p:spPr>
        <p:txBody>
          <a:bodyPr>
            <a:noAutofit/>
          </a:bodyPr>
          <a:lstStyle/>
          <a:p>
            <a:pPr marL="0" indent="0" algn="just">
              <a:lnSpc>
                <a:spcPct val="100000"/>
              </a:lnSpc>
              <a:spcBef>
                <a:spcPts val="0"/>
              </a:spcBef>
              <a:buNone/>
              <a:tabLst>
                <a:tab pos="172720" algn="l"/>
              </a:tabLst>
            </a:pPr>
            <a:r>
              <a:rPr lang="vi-VN" dirty="0" smtClean="0">
                <a:effectLst/>
                <a:latin typeface="Times New Roman" panose="02020603050405020304" pitchFamily="18" charset="0"/>
                <a:ea typeface="Times New Roman" panose="02020603050405020304" pitchFamily="18" charset="0"/>
              </a:rPr>
              <a:t>- </a:t>
            </a:r>
            <a:r>
              <a:rPr lang="vi-VN" dirty="0">
                <a:latin typeface="Times New Roman" panose="02020603050405020304" pitchFamily="18" charset="0"/>
                <a:ea typeface="Times New Roman" panose="02020603050405020304" pitchFamily="18" charset="0"/>
              </a:rPr>
              <a:t>T</a:t>
            </a:r>
            <a:r>
              <a:rPr lang="en-US" dirty="0" err="1">
                <a:effectLst/>
                <a:latin typeface="Times New Roman" panose="02020603050405020304" pitchFamily="18" charset="0"/>
                <a:ea typeface="Times New Roman" panose="02020603050405020304" pitchFamily="18" charset="0"/>
              </a:rPr>
              <a:t>ìm</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hiểu</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về</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công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việc</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cụ</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thể</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của</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một</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người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làm</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nghề</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trong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lĩnh</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vực</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kĩ</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thuật</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điện</a:t>
            </a:r>
            <a:r>
              <a:rPr lang="en-US" dirty="0">
                <a:effectLst/>
                <a:latin typeface="Times New Roman" panose="02020603050405020304" pitchFamily="18" charset="0"/>
                <a:ea typeface="Times New Roman" panose="02020603050405020304" pitchFamily="18" charset="0"/>
              </a:rPr>
              <a:t> ở </a:t>
            </a:r>
            <a:r>
              <a:rPr lang="en-US" dirty="0" err="1">
                <a:effectLst/>
                <a:latin typeface="Times New Roman" panose="02020603050405020304" pitchFamily="18" charset="0"/>
                <a:ea typeface="Times New Roman" panose="02020603050405020304" pitchFamily="18" charset="0"/>
              </a:rPr>
              <a:t>khu</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vực</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nơi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em</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sinh</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sống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và</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phân</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tích</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về</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sự</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phù</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hợp</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của</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bản</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thân</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với</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công</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việc</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đó</a:t>
            </a:r>
            <a:r>
              <a:rPr lang="en-US" dirty="0">
                <a:effectLst/>
                <a:latin typeface="Times New Roman" panose="02020603050405020304" pitchFamily="18" charset="0"/>
                <a:ea typeface="Times New Roman" panose="02020603050405020304" pitchFamily="18" charset="0"/>
              </a:rPr>
              <a:t>.</a:t>
            </a:r>
          </a:p>
          <a:p>
            <a:pPr marL="0" indent="0">
              <a:lnSpc>
                <a:spcPct val="100000"/>
              </a:lnSpc>
              <a:spcBef>
                <a:spcPts val="0"/>
              </a:spcBef>
              <a:buNone/>
            </a:pPr>
            <a:r>
              <a:rPr lang="vi-VN" dirty="0" smtClean="0">
                <a:effectLst/>
                <a:latin typeface="Times New Roman" panose="02020603050405020304" pitchFamily="18" charset="0"/>
                <a:ea typeface="Calibri" panose="020F0502020204030204" pitchFamily="34" charset="0"/>
              </a:rPr>
              <a:t>-</a:t>
            </a:r>
            <a:r>
              <a:rPr lang="vi-VN" dirty="0" smtClean="0">
                <a:latin typeface="Times New Roman" panose="02020603050405020304" pitchFamily="18" charset="0"/>
                <a:ea typeface="Calibri" panose="020F0502020204030204" pitchFamily="34" charset="0"/>
              </a:rPr>
              <a:t>Lập </a:t>
            </a:r>
            <a:r>
              <a:rPr lang="vi-VN" dirty="0">
                <a:latin typeface="Times New Roman" panose="02020603050405020304" pitchFamily="18" charset="0"/>
                <a:ea typeface="Calibri" panose="020F0502020204030204" pitchFamily="34" charset="0"/>
              </a:rPr>
              <a:t>kế hoạch phấn đấu của bản thân theo các yêu cầu nghề nghiệp trong lĩnh vực kĩ thuật điện. Trao đổi với người thân trong gia đình về mong muốn nghề nghiệp của em sau này và kế hoạch phấn đấu</a:t>
            </a:r>
            <a:r>
              <a:rPr lang="vi-VN" dirty="0" smtClean="0">
                <a:latin typeface="Times New Roman" panose="02020603050405020304" pitchFamily="18" charset="0"/>
                <a:ea typeface="Calibri" panose="020F0502020204030204" pitchFamily="34" charset="0"/>
              </a:rPr>
              <a:t>.</a:t>
            </a:r>
            <a:endParaRPr lang="en-US" dirty="0" smtClean="0">
              <a:latin typeface="Times New Roman" panose="02020603050405020304" pitchFamily="18" charset="0"/>
              <a:ea typeface="Calibri" panose="020F0502020204030204" pitchFamily="34" charset="0"/>
            </a:endParaRPr>
          </a:p>
          <a:p>
            <a:pPr marL="0" indent="0">
              <a:lnSpc>
                <a:spcPct val="100000"/>
              </a:lnSpc>
              <a:spcBef>
                <a:spcPts val="0"/>
              </a:spcBef>
              <a:buNone/>
            </a:pPr>
            <a:r>
              <a:rPr lang="en-US" dirty="0" smtClean="0">
                <a:latin typeface="Times New Roman" panose="02020603050405020304" pitchFamily="18" charset="0"/>
              </a:rPr>
              <a:t>- </a:t>
            </a:r>
            <a:r>
              <a:rPr lang="en-US" dirty="0" err="1" smtClean="0">
                <a:latin typeface="Times New Roman" panose="02020603050405020304" pitchFamily="18" charset="0"/>
              </a:rPr>
              <a:t>Tìm</a:t>
            </a:r>
            <a:r>
              <a:rPr lang="en-US" dirty="0" smtClean="0">
                <a:latin typeface="Times New Roman" panose="02020603050405020304" pitchFamily="18" charset="0"/>
              </a:rPr>
              <a:t> </a:t>
            </a:r>
            <a:r>
              <a:rPr lang="en-US" dirty="0" err="1" smtClean="0">
                <a:latin typeface="Times New Roman" panose="02020603050405020304" pitchFamily="18" charset="0"/>
              </a:rPr>
              <a:t>hiểu</a:t>
            </a:r>
            <a:r>
              <a:rPr lang="en-US" dirty="0" smtClean="0">
                <a:latin typeface="Times New Roman" panose="02020603050405020304" pitchFamily="18" charset="0"/>
              </a:rPr>
              <a:t> </a:t>
            </a:r>
            <a:r>
              <a:rPr lang="en-US" dirty="0" err="1" smtClean="0">
                <a:latin typeface="Times New Roman" panose="02020603050405020304" pitchFamily="18" charset="0"/>
              </a:rPr>
              <a:t>chủ</a:t>
            </a:r>
            <a:r>
              <a:rPr lang="en-US" dirty="0" smtClean="0">
                <a:latin typeface="Times New Roman" panose="02020603050405020304" pitchFamily="18" charset="0"/>
              </a:rPr>
              <a:t> </a:t>
            </a:r>
            <a:r>
              <a:rPr lang="en-US" dirty="0" err="1" smtClean="0">
                <a:latin typeface="Times New Roman" panose="02020603050405020304" pitchFamily="18" charset="0"/>
              </a:rPr>
              <a:t>đề</a:t>
            </a:r>
            <a:r>
              <a:rPr lang="en-US" dirty="0" smtClean="0">
                <a:latin typeface="Times New Roman" panose="02020603050405020304" pitchFamily="18" charset="0"/>
              </a:rPr>
              <a:t> 5. </a:t>
            </a:r>
            <a:r>
              <a:rPr lang="en-US" dirty="0" err="1" smtClean="0">
                <a:latin typeface="Times New Roman" panose="02020603050405020304" pitchFamily="18" charset="0"/>
              </a:rPr>
              <a:t>Thiết</a:t>
            </a:r>
            <a:r>
              <a:rPr lang="en-US" dirty="0" smtClean="0">
                <a:latin typeface="Times New Roman" panose="02020603050405020304" pitchFamily="18" charset="0"/>
              </a:rPr>
              <a:t> </a:t>
            </a:r>
            <a:r>
              <a:rPr lang="en-US" dirty="0" err="1" smtClean="0">
                <a:latin typeface="Times New Roman" panose="02020603050405020304" pitchFamily="18" charset="0"/>
              </a:rPr>
              <a:t>kế</a:t>
            </a:r>
            <a:r>
              <a:rPr lang="en-US" dirty="0" smtClean="0">
                <a:latin typeface="Times New Roman" panose="02020603050405020304" pitchFamily="18" charset="0"/>
              </a:rPr>
              <a:t> </a:t>
            </a:r>
            <a:r>
              <a:rPr lang="en-US" dirty="0" err="1" smtClean="0">
                <a:latin typeface="Times New Roman" panose="02020603050405020304" pitchFamily="18" charset="0"/>
              </a:rPr>
              <a:t>kĩ</a:t>
            </a:r>
            <a:r>
              <a:rPr lang="en-US" dirty="0" smtClean="0">
                <a:latin typeface="Times New Roman" panose="02020603050405020304" pitchFamily="18" charset="0"/>
              </a:rPr>
              <a:t> </a:t>
            </a:r>
            <a:r>
              <a:rPr lang="en-US" dirty="0" err="1" smtClean="0">
                <a:latin typeface="Times New Roman" panose="02020603050405020304" pitchFamily="18" charset="0"/>
              </a:rPr>
              <a:t>thuật</a:t>
            </a:r>
            <a:r>
              <a:rPr lang="en-US" dirty="0" smtClean="0">
                <a:latin typeface="Times New Roman" panose="02020603050405020304" pitchFamily="18" charset="0"/>
              </a:rPr>
              <a:t> ( </a:t>
            </a:r>
            <a:r>
              <a:rPr lang="en-US" dirty="0" err="1" smtClean="0">
                <a:latin typeface="Times New Roman" panose="02020603050405020304" pitchFamily="18" charset="0"/>
              </a:rPr>
              <a:t>bài</a:t>
            </a:r>
            <a:r>
              <a:rPr lang="en-US" dirty="0" smtClean="0">
                <a:latin typeface="Times New Roman" panose="02020603050405020304" pitchFamily="18" charset="0"/>
              </a:rPr>
              <a:t> 16. </a:t>
            </a:r>
            <a:r>
              <a:rPr lang="en-US" dirty="0" err="1" smtClean="0">
                <a:latin typeface="Times New Roman" panose="02020603050405020304" pitchFamily="18" charset="0"/>
              </a:rPr>
              <a:t>Khái</a:t>
            </a:r>
            <a:r>
              <a:rPr lang="en-US" dirty="0" smtClean="0">
                <a:latin typeface="Times New Roman" panose="02020603050405020304" pitchFamily="18" charset="0"/>
              </a:rPr>
              <a:t> </a:t>
            </a:r>
            <a:r>
              <a:rPr lang="en-US" dirty="0" err="1" smtClean="0">
                <a:latin typeface="Times New Roman" panose="02020603050405020304" pitchFamily="18" charset="0"/>
              </a:rPr>
              <a:t>quát</a:t>
            </a:r>
            <a:r>
              <a:rPr lang="en-US" dirty="0" smtClean="0">
                <a:latin typeface="Times New Roman" panose="02020603050405020304" pitchFamily="18" charset="0"/>
              </a:rPr>
              <a:t> </a:t>
            </a:r>
            <a:r>
              <a:rPr lang="en-US" dirty="0" err="1" smtClean="0">
                <a:latin typeface="Times New Roman" panose="02020603050405020304" pitchFamily="18" charset="0"/>
              </a:rPr>
              <a:t>chung</a:t>
            </a:r>
            <a:r>
              <a:rPr lang="en-US" dirty="0" smtClean="0">
                <a:latin typeface="Times New Roman" panose="02020603050405020304" pitchFamily="18" charset="0"/>
              </a:rPr>
              <a:t> </a:t>
            </a:r>
            <a:r>
              <a:rPr lang="en-US" dirty="0" err="1" smtClean="0">
                <a:latin typeface="Times New Roman" panose="02020603050405020304" pitchFamily="18" charset="0"/>
              </a:rPr>
              <a:t>về</a:t>
            </a:r>
            <a:r>
              <a:rPr lang="en-US" dirty="0" smtClean="0">
                <a:latin typeface="Times New Roman" panose="02020603050405020304" pitchFamily="18" charset="0"/>
              </a:rPr>
              <a:t> </a:t>
            </a:r>
            <a:r>
              <a:rPr lang="en-US" dirty="0" err="1" smtClean="0">
                <a:latin typeface="Times New Roman" panose="02020603050405020304" pitchFamily="18" charset="0"/>
              </a:rPr>
              <a:t>thiết</a:t>
            </a:r>
            <a:r>
              <a:rPr lang="en-US" dirty="0" smtClean="0">
                <a:latin typeface="Times New Roman" panose="02020603050405020304" pitchFamily="18" charset="0"/>
              </a:rPr>
              <a:t> </a:t>
            </a:r>
            <a:r>
              <a:rPr lang="en-US" dirty="0" err="1" smtClean="0">
                <a:latin typeface="Times New Roman" panose="02020603050405020304" pitchFamily="18" charset="0"/>
              </a:rPr>
              <a:t>kế</a:t>
            </a:r>
            <a:r>
              <a:rPr lang="en-US" dirty="0" smtClean="0">
                <a:latin typeface="Times New Roman" panose="02020603050405020304" pitchFamily="18" charset="0"/>
              </a:rPr>
              <a:t> </a:t>
            </a:r>
            <a:r>
              <a:rPr lang="en-US" dirty="0" err="1" smtClean="0">
                <a:latin typeface="Times New Roman" panose="02020603050405020304" pitchFamily="18" charset="0"/>
              </a:rPr>
              <a:t>kĩ</a:t>
            </a:r>
            <a:r>
              <a:rPr lang="en-US" dirty="0" smtClean="0">
                <a:latin typeface="Times New Roman" panose="02020603050405020304" pitchFamily="18" charset="0"/>
              </a:rPr>
              <a:t> </a:t>
            </a:r>
            <a:r>
              <a:rPr lang="en-US" dirty="0" err="1" smtClean="0">
                <a:latin typeface="Times New Roman" panose="02020603050405020304" pitchFamily="18" charset="0"/>
              </a:rPr>
              <a:t>thuật</a:t>
            </a:r>
            <a:r>
              <a:rPr lang="en-US" dirty="0" smtClean="0">
                <a:latin typeface="Times New Roman" panose="02020603050405020304" pitchFamily="18" charset="0"/>
              </a:rPr>
              <a:t>).</a:t>
            </a:r>
            <a:endParaRPr lang="en-US" dirty="0"/>
          </a:p>
        </p:txBody>
      </p:sp>
    </p:spTree>
    <p:extLst>
      <p:ext uri="{BB962C8B-B14F-4D97-AF65-F5344CB8AC3E}">
        <p14:creationId xmlns:p14="http://schemas.microsoft.com/office/powerpoint/2010/main" val="199020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4464" y="1235675"/>
            <a:ext cx="9205784" cy="523220"/>
          </a:xfrm>
          <a:prstGeom prst="rect">
            <a:avLst/>
          </a:prstGeom>
          <a:noFill/>
        </p:spPr>
        <p:txBody>
          <a:bodyPr wrap="square" rtlCol="0">
            <a:spAutoFit/>
          </a:bodyPr>
          <a:lstStyle/>
          <a:p>
            <a:pPr algn="ctr"/>
            <a:r>
              <a:rPr lang="en-US" sz="2800" dirty="0" smtClean="0">
                <a:latin typeface="Times New Roman" pitchFamily="18" charset="0"/>
                <a:cs typeface="Times New Roman" pitchFamily="18" charset="0"/>
              </a:rPr>
              <a:t>HƯỚNG DẪN VỀ NHÀ</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591827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583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546B9D4-45B2-4C4F-853F-DA311F9EF24D}"/>
              </a:ext>
            </a:extLst>
          </p:cNvPr>
          <p:cNvSpPr txBox="1"/>
          <p:nvPr/>
        </p:nvSpPr>
        <p:spPr>
          <a:xfrm>
            <a:off x="1179443" y="437322"/>
            <a:ext cx="9462053" cy="461665"/>
          </a:xfrm>
          <a:prstGeom prst="rect">
            <a:avLst/>
          </a:prstGeom>
          <a:noFill/>
        </p:spPr>
        <p:txBody>
          <a:bodyPr wrap="square" rtlCol="0">
            <a:spAutoFit/>
          </a:bodyPr>
          <a:lstStyle/>
          <a:p>
            <a:r>
              <a:rPr lang="vi-VN" sz="2400" b="1" dirty="0">
                <a:effectLst/>
                <a:latin typeface="Times New Roman" panose="02020603050405020304" pitchFamily="18" charset="0"/>
                <a:ea typeface="Calibri" panose="020F0502020204030204" pitchFamily="34" charset="0"/>
              </a:rPr>
              <a:t>1</a:t>
            </a:r>
            <a:r>
              <a:rPr lang="vi-VN" sz="18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Đặc</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điểm</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cơ</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bản</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của</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một</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số</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ngành</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nghề</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trong</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lĩnh</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vực</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kĩ</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thuật</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điện</a:t>
            </a:r>
            <a:r>
              <a:rPr lang="en-US" sz="2400" b="1" dirty="0">
                <a:effectLst/>
                <a:latin typeface="Times New Roman" panose="02020603050405020304" pitchFamily="18" charset="0"/>
                <a:ea typeface="Calibri" panose="020F0502020204030204" pitchFamily="34" charset="0"/>
              </a:rPr>
              <a:t> </a:t>
            </a:r>
            <a:endParaRPr lang="en-US" sz="2400" dirty="0"/>
          </a:p>
        </p:txBody>
      </p:sp>
      <p:sp>
        <p:nvSpPr>
          <p:cNvPr id="6" name="TextBox 5">
            <a:extLst>
              <a:ext uri="{FF2B5EF4-FFF2-40B4-BE49-F238E27FC236}">
                <a16:creationId xmlns:a16="http://schemas.microsoft.com/office/drawing/2014/main" xmlns="" id="{9B6C7762-B71F-4C9D-9ECD-2FCE5E293DE3}"/>
              </a:ext>
            </a:extLst>
          </p:cNvPr>
          <p:cNvSpPr txBox="1"/>
          <p:nvPr/>
        </p:nvSpPr>
        <p:spPr>
          <a:xfrm>
            <a:off x="1179443" y="1354167"/>
            <a:ext cx="9303027" cy="1569660"/>
          </a:xfrm>
          <a:prstGeom prst="rect">
            <a:avLst/>
          </a:prstGeom>
          <a:noFill/>
        </p:spPr>
        <p:txBody>
          <a:bodyPr wrap="square" rtlCol="0">
            <a:spAutoFit/>
          </a:bodyPr>
          <a:lstStyle/>
          <a:p>
            <a:r>
              <a:rPr lang="vi-VN"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Yêu cầu: </a:t>
            </a:r>
            <a:r>
              <a:rPr lang="vi-VN" sz="2400" dirty="0">
                <a:latin typeface="Times New Roman" panose="02020603050405020304" pitchFamily="18" charset="0"/>
                <a:ea typeface="Times New Roman" panose="02020603050405020304" pitchFamily="18" charset="0"/>
                <a:cs typeface="Times New Roman" panose="02020603050405020304" pitchFamily="18" charset="0"/>
              </a:rPr>
              <a:t>H</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oạt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sát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15.4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mô</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nghành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nghề</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lĩnh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kĩ</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dirty="0"/>
          </a:p>
        </p:txBody>
      </p:sp>
      <p:graphicFrame>
        <p:nvGraphicFramePr>
          <p:cNvPr id="7" name="Table 6">
            <a:extLst>
              <a:ext uri="{FF2B5EF4-FFF2-40B4-BE49-F238E27FC236}">
                <a16:creationId xmlns:a16="http://schemas.microsoft.com/office/drawing/2014/main" xmlns="" id="{4403A042-499C-4C6D-8B07-FAB3DB96556B}"/>
              </a:ext>
            </a:extLst>
          </p:cNvPr>
          <p:cNvGraphicFramePr>
            <a:graphicFrameLocks noGrp="1"/>
          </p:cNvGraphicFramePr>
          <p:nvPr>
            <p:extLst>
              <p:ext uri="{D42A27DB-BD31-4B8C-83A1-F6EECF244321}">
                <p14:modId xmlns:p14="http://schemas.microsoft.com/office/powerpoint/2010/main" val="492767228"/>
              </p:ext>
            </p:extLst>
          </p:nvPr>
        </p:nvGraphicFramePr>
        <p:xfrm>
          <a:off x="1285461" y="2658810"/>
          <a:ext cx="8933577" cy="2142194"/>
        </p:xfrm>
        <a:graphic>
          <a:graphicData uri="http://schemas.openxmlformats.org/drawingml/2006/table">
            <a:tbl>
              <a:tblPr firstRow="1" firstCol="1" bandRow="1">
                <a:tableStyleId>{5C22544A-7EE6-4342-B048-85BDC9FD1C3A}</a:tableStyleId>
              </a:tblPr>
              <a:tblGrid>
                <a:gridCol w="1292199">
                  <a:extLst>
                    <a:ext uri="{9D8B030D-6E8A-4147-A177-3AD203B41FA5}">
                      <a16:colId xmlns:a16="http://schemas.microsoft.com/office/drawing/2014/main" xmlns="" val="1114692638"/>
                    </a:ext>
                  </a:extLst>
                </a:gridCol>
                <a:gridCol w="2216762">
                  <a:extLst>
                    <a:ext uri="{9D8B030D-6E8A-4147-A177-3AD203B41FA5}">
                      <a16:colId xmlns:a16="http://schemas.microsoft.com/office/drawing/2014/main" xmlns="" val="673875576"/>
                    </a:ext>
                  </a:extLst>
                </a:gridCol>
                <a:gridCol w="1606378"/>
                <a:gridCol w="1581665"/>
                <a:gridCol w="2236573"/>
              </a:tblGrid>
              <a:tr h="712887">
                <a:tc>
                  <a:txBody>
                    <a:bodyPr/>
                    <a:lstStyle/>
                    <a:p>
                      <a:pPr algn="ctr">
                        <a:lnSpc>
                          <a:spcPct val="155000"/>
                        </a:lnSpc>
                        <a:tabLst>
                          <a:tab pos="5438775" algn="l"/>
                        </a:tabLst>
                      </a:pPr>
                      <a:r>
                        <a:rPr lang="en-US" sz="2000" dirty="0" err="1">
                          <a:effectLst/>
                          <a:latin typeface="Times New Roman" panose="02020603050405020304" pitchFamily="18" charset="0"/>
                          <a:cs typeface="Times New Roman" panose="02020603050405020304" pitchFamily="18" charset="0"/>
                        </a:rPr>
                        <a:t>Ngành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nghề</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r>
                        <a:rPr lang="en-US" sz="2000" dirty="0" err="1">
                          <a:effectLst/>
                          <a:latin typeface="Times New Roman" panose="02020603050405020304" pitchFamily="18" charset="0"/>
                          <a:cs typeface="Times New Roman" panose="02020603050405020304" pitchFamily="18" charset="0"/>
                        </a:rPr>
                        <a:t>Đặc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điểm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ngành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nghề</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Công</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việc</a:t>
                      </a:r>
                      <a:r>
                        <a:rPr lang="en-US" sz="2000" baseline="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Môi</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trường</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làm</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việc</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Nơi</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đào</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tạo</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509554018"/>
                  </a:ext>
                </a:extLst>
              </a:tr>
              <a:tr h="724874">
                <a:tc>
                  <a:txBody>
                    <a:bodyPr/>
                    <a:lstStyle/>
                    <a:p>
                      <a:pPr algn="ctr">
                        <a:lnSpc>
                          <a:spcPct val="155000"/>
                        </a:lnSpc>
                        <a:tabLst>
                          <a:tab pos="5438775" algn="l"/>
                        </a:tabLs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52770356"/>
                  </a:ext>
                </a:extLst>
              </a:tr>
            </a:tbl>
          </a:graphicData>
        </a:graphic>
      </p:graphicFrame>
    </p:spTree>
    <p:extLst>
      <p:ext uri="{BB962C8B-B14F-4D97-AF65-F5344CB8AC3E}">
        <p14:creationId xmlns:p14="http://schemas.microsoft.com/office/powerpoint/2010/main" val="1454003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 (ảnh 4)">
            <a:extLst>
              <a:ext uri="{FF2B5EF4-FFF2-40B4-BE49-F238E27FC236}">
                <a16:creationId xmlns="" xmlns:a16="http://schemas.microsoft.com/office/drawing/2014/main" id="{6D7E7185-BDE0-4AF5-B07A-E1F6BFFDF79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2514" y="435429"/>
            <a:ext cx="11364686" cy="6422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0328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84475570"/>
              </p:ext>
            </p:extLst>
          </p:nvPr>
        </p:nvGraphicFramePr>
        <p:xfrm>
          <a:off x="630195" y="1269571"/>
          <a:ext cx="10354962" cy="5730240"/>
        </p:xfrm>
        <a:graphic>
          <a:graphicData uri="http://schemas.openxmlformats.org/drawingml/2006/table">
            <a:tbl>
              <a:tblPr firstRow="1" bandRow="1">
                <a:tableStyleId>{5C22544A-7EE6-4342-B048-85BDC9FD1C3A}</a:tableStyleId>
              </a:tblPr>
              <a:tblGrid>
                <a:gridCol w="2248929"/>
                <a:gridCol w="4646141"/>
                <a:gridCol w="1914375"/>
                <a:gridCol w="1545517"/>
              </a:tblGrid>
              <a:tr h="370840">
                <a:tc>
                  <a:txBody>
                    <a:bodyPr/>
                    <a:lstStyle/>
                    <a:p>
                      <a:pPr algn="ctr"/>
                      <a:r>
                        <a:rPr lang="en-US" sz="2800" dirty="0" err="1" smtClean="0">
                          <a:latin typeface="Times New Roman" pitchFamily="18" charset="0"/>
                          <a:cs typeface="Times New Roman" pitchFamily="18" charset="0"/>
                        </a:rPr>
                        <a:t>Đặc</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điểm</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Công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r>
                        <a:rPr lang="en-US" sz="2800" baseline="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Môi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trường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làm</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Nơi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đào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tạo</a:t>
                      </a:r>
                      <a:endParaRPr lang="en-US" sz="2800" dirty="0">
                        <a:latin typeface="Times New Roman" pitchFamily="18" charset="0"/>
                        <a:cs typeface="Times New Roman" pitchFamily="18" charset="0"/>
                      </a:endParaRPr>
                    </a:p>
                  </a:txBody>
                  <a:tcPr/>
                </a:tc>
              </a:tr>
              <a:tr h="370840">
                <a:tc>
                  <a:txBody>
                    <a:bodyPr/>
                    <a:lstStyle/>
                    <a:p>
                      <a:r>
                        <a:rPr lang="vi-VN" sz="2800" b="0" i="0" kern="1200" dirty="0" smtClean="0">
                          <a:solidFill>
                            <a:schemeClr val="dk1"/>
                          </a:solidFill>
                          <a:effectLst/>
                          <a:latin typeface="Times New Roman" pitchFamily="18" charset="0"/>
                          <a:ea typeface="+mn-ea"/>
                          <a:cs typeface="Times New Roman" pitchFamily="18" charset="0"/>
                        </a:rPr>
                        <a:t>là những người có tay nghề</a:t>
                      </a:r>
                      <a:r>
                        <a:rPr lang="en-US" sz="2800" b="0" i="0" kern="1200" dirty="0" smtClean="0">
                          <a:solidFill>
                            <a:schemeClr val="dk1"/>
                          </a:solidFill>
                          <a:effectLst/>
                          <a:latin typeface="Times New Roman" pitchFamily="18" charset="0"/>
                          <a:ea typeface="+mn-ea"/>
                          <a:cs typeface="Times New Roman" pitchFamily="18" charset="0"/>
                        </a:rPr>
                        <a:t>,</a:t>
                      </a:r>
                      <a:r>
                        <a:rPr lang="vi-VN" sz="2800" b="0" i="0" kern="1200" dirty="0" smtClean="0">
                          <a:solidFill>
                            <a:schemeClr val="dk1"/>
                          </a:solidFill>
                          <a:effectLst/>
                          <a:latin typeface="Times New Roman" pitchFamily="18" charset="0"/>
                          <a:ea typeface="+mn-ea"/>
                          <a:cs typeface="Times New Roman" pitchFamily="18" charset="0"/>
                        </a:rPr>
                        <a:t> có khả năng sử dụng các máy chuyên dụng cho lắp </a:t>
                      </a:r>
                      <a:r>
                        <a:rPr lang="en-US" sz="2800" b="0" i="0" kern="1200" dirty="0" err="1" smtClean="0">
                          <a:solidFill>
                            <a:schemeClr val="dk1"/>
                          </a:solidFill>
                          <a:effectLst/>
                          <a:latin typeface="Times New Roman" pitchFamily="18" charset="0"/>
                          <a:ea typeface="+mn-ea"/>
                          <a:cs typeface="Times New Roman" pitchFamily="18" charset="0"/>
                        </a:rPr>
                        <a:t>đặt</a:t>
                      </a:r>
                      <a:r>
                        <a:rPr lang="vi-VN" sz="2800" b="0" i="0" kern="1200" dirty="0" smtClean="0">
                          <a:solidFill>
                            <a:schemeClr val="dk1"/>
                          </a:solidFill>
                          <a:effectLst/>
                          <a:latin typeface="Times New Roman" pitchFamily="18" charset="0"/>
                          <a:ea typeface="+mn-ea"/>
                          <a:cs typeface="Times New Roman" pitchFamily="18" charset="0"/>
                        </a:rPr>
                        <a:t> và sửa chữa </a:t>
                      </a:r>
                      <a:r>
                        <a:rPr lang="en-US" sz="2800" b="0" i="0" kern="1200" dirty="0" err="1" smtClean="0">
                          <a:solidFill>
                            <a:schemeClr val="dk1"/>
                          </a:solidFill>
                          <a:effectLst/>
                          <a:latin typeface="Times New Roman" pitchFamily="18" charset="0"/>
                          <a:ea typeface="+mn-ea"/>
                          <a:cs typeface="Times New Roman" pitchFamily="18" charset="0"/>
                        </a:rPr>
                        <a:t>đường</a:t>
                      </a:r>
                      <a:r>
                        <a:rPr lang="en-US" sz="2800" b="0" i="0" kern="1200" baseline="0" dirty="0" smtClean="0">
                          <a:solidFill>
                            <a:schemeClr val="dk1"/>
                          </a:solidFill>
                          <a:effectLst/>
                          <a:latin typeface="Times New Roman" pitchFamily="18" charset="0"/>
                          <a:ea typeface="+mn-ea"/>
                          <a:cs typeface="Times New Roman" pitchFamily="18" charset="0"/>
                        </a:rPr>
                        <a:t> </a:t>
                      </a:r>
                      <a:r>
                        <a:rPr lang="en-US" sz="2800" b="0" i="0" kern="1200" baseline="0" dirty="0" err="1" smtClean="0">
                          <a:solidFill>
                            <a:schemeClr val="dk1"/>
                          </a:solidFill>
                          <a:effectLst/>
                          <a:latin typeface="Times New Roman" pitchFamily="18" charset="0"/>
                          <a:ea typeface="+mn-ea"/>
                          <a:cs typeface="Times New Roman" pitchFamily="18" charset="0"/>
                        </a:rPr>
                        <a:t>dây</a:t>
                      </a:r>
                      <a:r>
                        <a:rPr lang="en-US" sz="2800" b="0" i="0" kern="1200" baseline="0" dirty="0" smtClean="0">
                          <a:solidFill>
                            <a:schemeClr val="dk1"/>
                          </a:solidFill>
                          <a:effectLst/>
                          <a:latin typeface="Times New Roman" pitchFamily="18" charset="0"/>
                          <a:ea typeface="+mn-ea"/>
                          <a:cs typeface="Times New Roman" pitchFamily="18" charset="0"/>
                        </a:rPr>
                        <a:t> </a:t>
                      </a:r>
                      <a:r>
                        <a:rPr lang="en-US" sz="2800" b="0" i="0" kern="1200" baseline="0" dirty="0" err="1" smtClean="0">
                          <a:solidFill>
                            <a:schemeClr val="dk1"/>
                          </a:solidFill>
                          <a:effectLst/>
                          <a:latin typeface="Times New Roman" pitchFamily="18" charset="0"/>
                          <a:ea typeface="+mn-ea"/>
                          <a:cs typeface="Times New Roman" pitchFamily="18" charset="0"/>
                        </a:rPr>
                        <a:t>điện</a:t>
                      </a:r>
                      <a:r>
                        <a:rPr lang="vi-VN" sz="2800" b="0" i="0" kern="1200" dirty="0" smtClean="0">
                          <a:solidFill>
                            <a:schemeClr val="dk1"/>
                          </a:solidFill>
                          <a:effectLst/>
                          <a:latin typeface="Times New Roman" pitchFamily="18" charset="0"/>
                          <a:ea typeface="+mn-ea"/>
                          <a:cs typeface="Times New Roman" pitchFamily="18" charset="0"/>
                        </a:rPr>
                        <a:t>.</a:t>
                      </a:r>
                      <a:endParaRPr lang="en-US" sz="2800" dirty="0">
                        <a:latin typeface="Times New Roman" pitchFamily="18" charset="0"/>
                        <a:cs typeface="Times New Roman" pitchFamily="18" charset="0"/>
                      </a:endParaRPr>
                    </a:p>
                  </a:txBody>
                  <a:tcPr/>
                </a:tc>
                <a:tc>
                  <a:txBody>
                    <a:bodyPr/>
                    <a:lstStyle/>
                    <a:p>
                      <a:pPr marL="0" indent="0">
                        <a:buFontTx/>
                        <a:buNone/>
                      </a:pPr>
                      <a:r>
                        <a:rPr lang="en-US" sz="2800" baseline="0" dirty="0" smtClean="0">
                          <a:latin typeface="Times New Roman" pitchFamily="18" charset="0"/>
                          <a:cs typeface="Times New Roman" pitchFamily="18" charset="0"/>
                        </a:rPr>
                        <a:t>- L</a:t>
                      </a:r>
                      <a:r>
                        <a:rPr lang="vi-VN" sz="2800" baseline="0" dirty="0" smtClean="0">
                          <a:latin typeface="Times New Roman" pitchFamily="18" charset="0"/>
                          <a:cs typeface="Times New Roman" pitchFamily="18" charset="0"/>
                        </a:rPr>
                        <a:t>ắp đặt sửa chữa đường dây điện cáp điện trên cao và ngầm</a:t>
                      </a:r>
                      <a:endParaRPr lang="en-US" sz="2800" baseline="0" dirty="0" smtClean="0">
                        <a:latin typeface="Times New Roman" pitchFamily="18" charset="0"/>
                        <a:cs typeface="Times New Roman" pitchFamily="18" charset="0"/>
                      </a:endParaRPr>
                    </a:p>
                    <a:p>
                      <a:pPr marL="0" indent="0">
                        <a:buFontTx/>
                        <a:buNone/>
                      </a:pPr>
                      <a:r>
                        <a:rPr lang="en-US" sz="2800" dirty="0" smtClean="0">
                          <a:latin typeface="Times New Roman" pitchFamily="18" charset="0"/>
                          <a:cs typeface="Times New Roman" pitchFamily="18" charset="0"/>
                        </a:rPr>
                        <a:t>-</a:t>
                      </a:r>
                      <a:r>
                        <a:rPr lang="en-US" sz="2800" baseline="0" dirty="0" smtClean="0">
                          <a:latin typeface="Times New Roman" pitchFamily="18" charset="0"/>
                          <a:cs typeface="Times New Roman" pitchFamily="18" charset="0"/>
                        </a:rPr>
                        <a:t> T</a:t>
                      </a:r>
                      <a:r>
                        <a:rPr lang="vi-VN" sz="2800" dirty="0" smtClean="0">
                          <a:latin typeface="Times New Roman" pitchFamily="18" charset="0"/>
                          <a:cs typeface="Times New Roman" pitchFamily="18" charset="0"/>
                        </a:rPr>
                        <a:t>ạo mối nối đường dây cáp điện trên cao và ngầm</a:t>
                      </a:r>
                      <a:endParaRPr lang="en-US" sz="2800" dirty="0" smtClean="0">
                        <a:latin typeface="Times New Roman" pitchFamily="18" charset="0"/>
                        <a:cs typeface="Times New Roman" pitchFamily="18" charset="0"/>
                      </a:endParaRPr>
                    </a:p>
                    <a:p>
                      <a:pPr marL="0" indent="0">
                        <a:buFontTx/>
                        <a:buNone/>
                      </a:pPr>
                      <a:r>
                        <a:rPr lang="en-US" sz="2800" dirty="0" smtClean="0">
                          <a:latin typeface="Times New Roman" pitchFamily="18" charset="0"/>
                          <a:cs typeface="Times New Roman" pitchFamily="18" charset="0"/>
                        </a:rPr>
                        <a:t>- S</a:t>
                      </a:r>
                      <a:r>
                        <a:rPr lang="vi-VN" sz="2800" dirty="0" smtClean="0">
                          <a:latin typeface="Times New Roman" pitchFamily="18" charset="0"/>
                          <a:cs typeface="Times New Roman" pitchFamily="18" charset="0"/>
                        </a:rPr>
                        <a:t>ử dụng các dụng cụ đo lường điện để kiểm tra xác định hư hỏng của các thiết bị điện trong hệ thống cung cấp điện</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ại các công ty truyền tải điện công ty phân phối điện công ty lắp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điện</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ác trường </a:t>
                      </a:r>
                      <a:r>
                        <a:rPr lang="en-US" sz="2800" dirty="0" err="1" smtClean="0">
                          <a:latin typeface="Times New Roman" pitchFamily="18" charset="0"/>
                          <a:cs typeface="Times New Roman" pitchFamily="18" charset="0"/>
                        </a:rPr>
                        <a:t>dạy</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nghề</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cao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đẳng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nghề</a:t>
                      </a:r>
                      <a:r>
                        <a:rPr lang="en-US" sz="2800" baseline="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txBody>
                  <a:tcPr/>
                </a:tc>
              </a:tr>
            </a:tbl>
          </a:graphicData>
        </a:graphic>
      </p:graphicFrame>
      <p:sp>
        <p:nvSpPr>
          <p:cNvPr id="5" name="TextBox 4"/>
          <p:cNvSpPr txBox="1"/>
          <p:nvPr/>
        </p:nvSpPr>
        <p:spPr>
          <a:xfrm>
            <a:off x="1532238" y="469557"/>
            <a:ext cx="6783859" cy="584775"/>
          </a:xfrm>
          <a:prstGeom prst="rect">
            <a:avLst/>
          </a:prstGeom>
          <a:noFill/>
        </p:spPr>
        <p:txBody>
          <a:bodyPr wrap="square" rtlCol="0">
            <a:spAutoFit/>
          </a:bodyPr>
          <a:lstStyle/>
          <a:p>
            <a:pPr algn="ctr"/>
            <a:r>
              <a:rPr lang="en-US" sz="3200" smtClean="0">
                <a:latin typeface="Times New Roman" pitchFamily="18" charset="0"/>
                <a:cs typeface="Times New Roman" pitchFamily="18" charset="0"/>
              </a:rPr>
              <a:t>3</a:t>
            </a:r>
            <a:r>
              <a:rPr lang="vi-VN" sz="320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a:t>
            </a:r>
            <a:r>
              <a:rPr lang="vi-VN" sz="3200" dirty="0" smtClean="0">
                <a:latin typeface="Times New Roman" pitchFamily="18" charset="0"/>
                <a:cs typeface="Times New Roman" pitchFamily="18" charset="0"/>
              </a:rPr>
              <a:t>hợ </a:t>
            </a:r>
            <a:r>
              <a:rPr lang="vi-VN" sz="3200" dirty="0">
                <a:latin typeface="Times New Roman" pitchFamily="18" charset="0"/>
                <a:cs typeface="Times New Roman" pitchFamily="18" charset="0"/>
              </a:rPr>
              <a:t>lắp ráp và thợ cơ khí điện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72680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11036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CB4A74E3-A641-4093-B8D8-68BDE17BA722}"/>
              </a:ext>
            </a:extLst>
          </p:cNvPr>
          <p:cNvSpPr txBox="1"/>
          <p:nvPr/>
        </p:nvSpPr>
        <p:spPr>
          <a:xfrm>
            <a:off x="760925" y="2524150"/>
            <a:ext cx="9395792" cy="2365776"/>
          </a:xfrm>
          <a:prstGeom prst="rect">
            <a:avLst/>
          </a:prstGeom>
          <a:noFill/>
        </p:spPr>
        <p:txBody>
          <a:bodyPr wrap="square">
            <a:spAutoFit/>
          </a:bodyPr>
          <a:lstStyle/>
          <a:p>
            <a:pPr algn="just">
              <a:lnSpc>
                <a:spcPct val="155000"/>
              </a:lnSpc>
            </a:pPr>
            <a:r>
              <a:rPr lang="en-US" sz="2400" b="1" i="1" dirty="0">
                <a:effectLst/>
                <a:latin typeface="Times New Roman" panose="02020603050405020304" pitchFamily="18" charset="0"/>
                <a:ea typeface="Times New Roman" panose="02020603050405020304" pitchFamily="18" charset="0"/>
              </a:rPr>
              <a:t>1.Yêu </a:t>
            </a:r>
            <a:r>
              <a:rPr lang="en-US" sz="2400" b="1" i="1" dirty="0" err="1">
                <a:effectLst/>
                <a:latin typeface="Times New Roman" panose="02020603050405020304" pitchFamily="18" charset="0"/>
                <a:ea typeface="Times New Roman" panose="02020603050405020304" pitchFamily="18" charset="0"/>
              </a:rPr>
              <a:t>cầu</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cơ</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bản</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về</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phẩm</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chất</a:t>
            </a:r>
            <a:endParaRPr lang="en-US" sz="2400" dirty="0">
              <a:effectLst/>
              <a:latin typeface="Times New Roman" panose="02020603050405020304" pitchFamily="18" charset="0"/>
              <a:ea typeface="Times New Roman" panose="02020603050405020304" pitchFamily="18" charset="0"/>
            </a:endParaRPr>
          </a:p>
          <a:p>
            <a:pPr>
              <a:lnSpc>
                <a:spcPct val="135000"/>
              </a:lnSpc>
              <a:spcAft>
                <a:spcPts val="800"/>
              </a:spcAft>
            </a:pPr>
            <a:r>
              <a:rPr lang="en-US" sz="2400" dirty="0" smtClean="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nhanh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nhẹn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niềm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đam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mê</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khám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phá</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lĩnh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kĩ</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kiên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trì</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nhẫn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nại</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tỉ</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mỉ</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p:cNvSpPr txBox="1"/>
          <p:nvPr/>
        </p:nvSpPr>
        <p:spPr>
          <a:xfrm>
            <a:off x="729049" y="667265"/>
            <a:ext cx="10713308" cy="1077218"/>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Đọc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thông</a:t>
            </a:r>
            <a:r>
              <a:rPr lang="en-US" sz="3200" dirty="0" smtClean="0">
                <a:latin typeface="Times New Roman" pitchFamily="18" charset="0"/>
                <a:cs typeface="Times New Roman" pitchFamily="18" charset="0"/>
              </a:rPr>
              <a:t> tin </a:t>
            </a:r>
            <a:r>
              <a:rPr lang="en-US" sz="3200" dirty="0" err="1" smtClean="0">
                <a:latin typeface="Times New Roman" pitchFamily="18" charset="0"/>
                <a:cs typeface="Times New Roman" pitchFamily="18" charset="0"/>
              </a:rPr>
              <a:t>sgk</a:t>
            </a:r>
            <a:r>
              <a:rPr lang="en-US" sz="3200" dirty="0" smtClean="0">
                <a:latin typeface="Times New Roman" pitchFamily="18" charset="0"/>
                <a:cs typeface="Times New Roman" pitchFamily="18" charset="0"/>
              </a:rPr>
              <a:t>/86.</a:t>
            </a:r>
          </a:p>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yêu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cầu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ngành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nghề</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lĩnh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vực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kĩ</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thuật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điện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4205421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016A630F-659A-4F36-9923-4E49FC03F902}"/>
              </a:ext>
            </a:extLst>
          </p:cNvPr>
          <p:cNvSpPr txBox="1"/>
          <p:nvPr/>
        </p:nvSpPr>
        <p:spPr>
          <a:xfrm>
            <a:off x="1159565" y="350204"/>
            <a:ext cx="9872869" cy="5548314"/>
          </a:xfrm>
          <a:prstGeom prst="rect">
            <a:avLst/>
          </a:prstGeom>
          <a:noFill/>
        </p:spPr>
        <p:txBody>
          <a:bodyPr wrap="square">
            <a:spAutoFit/>
          </a:bodyPr>
          <a:lstStyle/>
          <a:p>
            <a:pPr algn="just">
              <a:lnSpc>
                <a:spcPct val="155000"/>
              </a:lnSpc>
            </a:pPr>
            <a:r>
              <a:rPr lang="en-US" sz="2400" b="1" i="1" dirty="0">
                <a:effectLst/>
                <a:latin typeface="Times New Roman" panose="02020603050405020304" pitchFamily="18" charset="0"/>
                <a:ea typeface="Times New Roman" panose="02020603050405020304" pitchFamily="18" charset="0"/>
              </a:rPr>
              <a:t>2. </a:t>
            </a:r>
            <a:r>
              <a:rPr lang="en-US" sz="2400" b="1" i="1" dirty="0" err="1">
                <a:effectLst/>
                <a:latin typeface="Times New Roman" panose="02020603050405020304" pitchFamily="18" charset="0"/>
                <a:ea typeface="Times New Roman" panose="02020603050405020304" pitchFamily="18" charset="0"/>
              </a:rPr>
              <a:t>Yêu</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cầu</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cơ</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bản</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về</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năng</a:t>
            </a:r>
            <a:r>
              <a:rPr lang="en-US" sz="2400" b="1" i="1" dirty="0">
                <a:effectLst/>
                <a:latin typeface="Times New Roman" panose="02020603050405020304" pitchFamily="18" charset="0"/>
                <a:ea typeface="Times New Roman" panose="02020603050405020304" pitchFamily="18" charset="0"/>
              </a:rPr>
              <a:t> </a:t>
            </a:r>
            <a:r>
              <a:rPr lang="en-US" sz="2400" b="1" i="1" dirty="0" err="1">
                <a:effectLst/>
                <a:latin typeface="Times New Roman" panose="02020603050405020304" pitchFamily="18" charset="0"/>
                <a:ea typeface="Times New Roman" panose="02020603050405020304" pitchFamily="18" charset="0"/>
              </a:rPr>
              <a:t>lực</a:t>
            </a:r>
            <a:endParaRPr lang="en-US" sz="2400" dirty="0">
              <a:effectLst/>
              <a:latin typeface="Times New Roman" panose="02020603050405020304" pitchFamily="18" charset="0"/>
              <a:ea typeface="Times New Roman" panose="02020603050405020304" pitchFamily="18" charset="0"/>
            </a:endParaRPr>
          </a:p>
          <a:p>
            <a:pPr algn="just">
              <a:lnSpc>
                <a:spcPct val="155000"/>
              </a:lnSpc>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Kĩ</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sư</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điện</a:t>
            </a:r>
            <a:endParaRPr lang="en-US" sz="2400" dirty="0">
              <a:effectLst/>
              <a:latin typeface="Times New Roman" panose="02020603050405020304" pitchFamily="18" charset="0"/>
              <a:ea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Khả</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giải</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quyết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kĩ</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duy</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kế</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35000"/>
              </a:lnSpc>
              <a:spcAft>
                <a:spcPts val="800"/>
              </a:spcAft>
              <a:buFontTx/>
              <a:buChar char="-"/>
            </a:pP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thạo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mềm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chuyên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nghiên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cứu</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kế</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35000"/>
              </a:lnSpc>
              <a:spcAft>
                <a:spcPts val="800"/>
              </a:spcAft>
            </a:pPr>
            <a:r>
              <a:rPr lang="en-US" sz="2400" dirty="0">
                <a:effectLst/>
                <a:latin typeface="Times New Roman" panose="02020603050405020304" pitchFamily="18" charset="0"/>
                <a:ea typeface="Times New Roman" panose="02020603050405020304" pitchFamily="18" charset="0"/>
              </a:rPr>
              <a:t>*</a:t>
            </a:r>
            <a:r>
              <a:rPr lang="vi-VN"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Thợ</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lắp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giáp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thợ</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cơ</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khí</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điện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thợ</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lắp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đặt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sửa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chữa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đường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dây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điện</a:t>
            </a:r>
            <a:r>
              <a:rPr lang="en-US" sz="2400" dirty="0">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thạo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móc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thi</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sửa</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chữa</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5000"/>
              </a:lnSpc>
              <a:spcAft>
                <a:spcPts val="80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thạo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đo</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Khả</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năng</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phân</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tích</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dữ</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liệu</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trong</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đo</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lường</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nhằm</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xác</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định</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sự</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cố</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hư</a:t>
            </a:r>
            <a:r>
              <a:rPr lang="en-US" sz="2400" dirty="0">
                <a:solidFill>
                  <a:srgbClr val="333333"/>
                </a:solidFill>
                <a:effectLst/>
                <a:latin typeface="Times New Roman" panose="02020603050405020304" pitchFamily="18" charset="0"/>
                <a:ea typeface="Times New Roman" panose="02020603050405020304" pitchFamily="18" charset="0"/>
              </a:rPr>
              <a:t> </a:t>
            </a:r>
            <a:r>
              <a:rPr lang="en-US" sz="2400" dirty="0" err="1">
                <a:solidFill>
                  <a:srgbClr val="333333"/>
                </a:solidFill>
                <a:effectLst/>
                <a:latin typeface="Times New Roman" panose="02020603050405020304" pitchFamily="18" charset="0"/>
                <a:ea typeface="Times New Roman" panose="02020603050405020304" pitchFamily="18" charset="0"/>
              </a:rPr>
              <a:t>hỏng</a:t>
            </a:r>
            <a:r>
              <a:rPr lang="en-US" sz="2400" dirty="0">
                <a:solidFill>
                  <a:srgbClr val="333333"/>
                </a:solidFill>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285750" indent="-285750">
              <a:lnSpc>
                <a:spcPct val="135000"/>
              </a:lnSpc>
              <a:spcAft>
                <a:spcPts val="800"/>
              </a:spcAft>
              <a:buFontTx/>
              <a:buChar char="-"/>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02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2BAEB2-46F6-4407-BDAC-13ED0C55CF99}"/>
              </a:ext>
            </a:extLst>
          </p:cNvPr>
          <p:cNvSpPr>
            <a:spLocks noGrp="1"/>
          </p:cNvSpPr>
          <p:nvPr>
            <p:ph type="title"/>
          </p:nvPr>
        </p:nvSpPr>
        <p:spPr>
          <a:xfrm>
            <a:off x="665206" y="457200"/>
            <a:ext cx="10515600" cy="549275"/>
          </a:xfrm>
        </p:spPr>
        <p:txBody>
          <a:bodyPr>
            <a:normAutofit/>
          </a:bodyPr>
          <a:lstStyle/>
          <a:p>
            <a:pPr algn="ctr"/>
            <a:r>
              <a:rPr lang="en-US" sz="3200" b="1" dirty="0">
                <a:effectLst/>
                <a:latin typeface="Times New Roman" panose="02020603050405020304" pitchFamily="18" charset="0"/>
                <a:ea typeface="Calibri" panose="020F0502020204030204" pitchFamily="34" charset="0"/>
              </a:rPr>
              <a:t>LUYỆN </a:t>
            </a:r>
            <a:r>
              <a:rPr lang="vi-VN" sz="3200" b="1" dirty="0">
                <a:effectLst/>
                <a:latin typeface="Times New Roman" panose="02020603050405020304" pitchFamily="18" charset="0"/>
                <a:ea typeface="Calibri" panose="020F0502020204030204" pitchFamily="34" charset="0"/>
              </a:rPr>
              <a:t>TẬP: </a:t>
            </a:r>
            <a:r>
              <a:rPr lang="en-US" sz="3200" dirty="0" err="1" smtClean="0">
                <a:effectLst/>
                <a:latin typeface="Times New Roman" panose="02020603050405020304" pitchFamily="18" charset="0"/>
                <a:ea typeface="Calibri" panose="020F0502020204030204" pitchFamily="34" charset="0"/>
              </a:rPr>
              <a:t>Em</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hãy</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chọn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đáp</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án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đúng</a:t>
            </a:r>
            <a:r>
              <a:rPr lang="vi-VN" sz="3200" dirty="0" smtClean="0">
                <a:effectLst/>
                <a:latin typeface="Times New Roman" panose="02020603050405020304" pitchFamily="18" charset="0"/>
                <a:ea typeface="Calibri" panose="020F0502020204030204" pitchFamily="34" charset="0"/>
              </a:rPr>
              <a:t>:</a:t>
            </a:r>
            <a:r>
              <a:rPr lang="en-US" sz="3200" dirty="0" smtClean="0">
                <a:effectLst/>
                <a:latin typeface="Times New Roman" panose="02020603050405020304" pitchFamily="18" charset="0"/>
                <a:ea typeface="Calibri" panose="020F0502020204030204" pitchFamily="34" charset="0"/>
              </a:rPr>
              <a:t> </a:t>
            </a:r>
            <a:endParaRPr lang="en-US" sz="3200" dirty="0"/>
          </a:p>
        </p:txBody>
      </p:sp>
      <p:sp>
        <p:nvSpPr>
          <p:cNvPr id="7" name="TextBox 6"/>
          <p:cNvSpPr txBox="1"/>
          <p:nvPr/>
        </p:nvSpPr>
        <p:spPr>
          <a:xfrm>
            <a:off x="852616" y="1210961"/>
            <a:ext cx="10602098" cy="5016758"/>
          </a:xfrm>
          <a:prstGeom prst="rect">
            <a:avLst/>
          </a:prstGeom>
          <a:noFill/>
        </p:spPr>
        <p:txBody>
          <a:bodyPr wrap="square" rtlCol="0">
            <a:spAutoFit/>
          </a:bodyPr>
          <a:lstStyle/>
          <a:p>
            <a:r>
              <a:rPr lang="vi-VN" sz="3200" b="1" dirty="0" smtClean="0">
                <a:latin typeface="+mj-lt"/>
              </a:rPr>
              <a:t>Câu 1:</a:t>
            </a:r>
            <a:r>
              <a:rPr lang="vi-VN" sz="3200" dirty="0" smtClean="0">
                <a:latin typeface="+mj-lt"/>
              </a:rPr>
              <a:t> Công việc của thợ lắp đặt và sửa chữa đường dây điện là?</a:t>
            </a:r>
          </a:p>
          <a:p>
            <a:r>
              <a:rPr lang="vi-VN" sz="3200" dirty="0" smtClean="0">
                <a:latin typeface="+mj-lt"/>
              </a:rPr>
              <a:t>A. Lắp đặt, điều chỉnh và sửa chữa bộ phận điện trong thiết bị gia dụng</a:t>
            </a:r>
          </a:p>
          <a:p>
            <a:r>
              <a:rPr lang="vi-VN" sz="3200" dirty="0" smtClean="0">
                <a:latin typeface="+mj-lt"/>
              </a:rPr>
              <a:t>B. Tư vấn, thiết kế hệ thống cho động cơ điện, thiết bị điện</a:t>
            </a:r>
          </a:p>
          <a:p>
            <a:r>
              <a:rPr lang="vi-VN" sz="3200" dirty="0" smtClean="0">
                <a:latin typeface="+mj-lt"/>
              </a:rPr>
              <a:t>C. Chỉ định lắp đặt và ứng dụng điện trong công nghiệp, các tòa nhà công trình</a:t>
            </a:r>
          </a:p>
          <a:p>
            <a:r>
              <a:rPr lang="vi-VN" sz="3200" dirty="0" smtClean="0">
                <a:latin typeface="+mj-lt"/>
              </a:rPr>
              <a:t>D. Sử dụng các dụng cụ để kiểm tra các thiết bị điện trong hệ thống cung cấp điện</a:t>
            </a:r>
          </a:p>
          <a:p>
            <a:endParaRPr lang="en-US" sz="3200" dirty="0">
              <a:latin typeface="+mj-lt"/>
            </a:endParaRPr>
          </a:p>
        </p:txBody>
      </p:sp>
      <p:sp>
        <p:nvSpPr>
          <p:cNvPr id="9" name="Oval 8">
            <a:extLst>
              <a:ext uri="{FF2B5EF4-FFF2-40B4-BE49-F238E27FC236}">
                <a16:creationId xmlns="" xmlns:a16="http://schemas.microsoft.com/office/drawing/2014/main" id="{D172CA84-2AFF-47A6-9A7D-F1DCA4F02974}"/>
              </a:ext>
            </a:extLst>
          </p:cNvPr>
          <p:cNvSpPr/>
          <p:nvPr/>
        </p:nvSpPr>
        <p:spPr>
          <a:xfrm flipV="1">
            <a:off x="893537" y="4710764"/>
            <a:ext cx="367748" cy="35943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099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2BAEB2-46F6-4407-BDAC-13ED0C55CF99}"/>
              </a:ext>
            </a:extLst>
          </p:cNvPr>
          <p:cNvSpPr>
            <a:spLocks noGrp="1"/>
          </p:cNvSpPr>
          <p:nvPr>
            <p:ph type="title"/>
          </p:nvPr>
        </p:nvSpPr>
        <p:spPr>
          <a:xfrm>
            <a:off x="813487" y="543697"/>
            <a:ext cx="10515600" cy="549275"/>
          </a:xfrm>
        </p:spPr>
        <p:txBody>
          <a:bodyPr>
            <a:normAutofit/>
          </a:bodyPr>
          <a:lstStyle/>
          <a:p>
            <a:pPr algn="ctr"/>
            <a:r>
              <a:rPr lang="en-US" sz="3200" b="1" dirty="0">
                <a:effectLst/>
                <a:latin typeface="Times New Roman" panose="02020603050405020304" pitchFamily="18" charset="0"/>
                <a:ea typeface="Calibri" panose="020F0502020204030204" pitchFamily="34" charset="0"/>
              </a:rPr>
              <a:t>LUYỆN </a:t>
            </a:r>
            <a:r>
              <a:rPr lang="vi-VN" sz="3200" b="1" dirty="0">
                <a:effectLst/>
                <a:latin typeface="Times New Roman" panose="02020603050405020304" pitchFamily="18" charset="0"/>
                <a:ea typeface="Calibri" panose="020F0502020204030204" pitchFamily="34" charset="0"/>
              </a:rPr>
              <a:t>TẬP: </a:t>
            </a:r>
            <a:r>
              <a:rPr lang="en-US" sz="3200" dirty="0" err="1" smtClean="0">
                <a:effectLst/>
                <a:latin typeface="Times New Roman" panose="02020603050405020304" pitchFamily="18" charset="0"/>
                <a:ea typeface="Calibri" panose="020F0502020204030204" pitchFamily="34" charset="0"/>
              </a:rPr>
              <a:t>Em</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hãy</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chọn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đáp</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án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đúng</a:t>
            </a:r>
            <a:r>
              <a:rPr lang="vi-VN" sz="3200" dirty="0" smtClean="0">
                <a:effectLst/>
                <a:latin typeface="Times New Roman" panose="02020603050405020304" pitchFamily="18" charset="0"/>
                <a:ea typeface="Calibri" panose="020F0502020204030204" pitchFamily="34" charset="0"/>
              </a:rPr>
              <a:t>:</a:t>
            </a:r>
            <a:r>
              <a:rPr lang="en-US" sz="3200" dirty="0" smtClean="0">
                <a:effectLst/>
                <a:latin typeface="Times New Roman" panose="02020603050405020304" pitchFamily="18" charset="0"/>
                <a:ea typeface="Calibri" panose="020F0502020204030204" pitchFamily="34" charset="0"/>
              </a:rPr>
              <a:t> </a:t>
            </a:r>
            <a:endParaRPr lang="en-US" sz="3200" dirty="0"/>
          </a:p>
        </p:txBody>
      </p:sp>
      <p:sp>
        <p:nvSpPr>
          <p:cNvPr id="7" name="TextBox 6"/>
          <p:cNvSpPr txBox="1"/>
          <p:nvPr/>
        </p:nvSpPr>
        <p:spPr>
          <a:xfrm>
            <a:off x="951470" y="1075037"/>
            <a:ext cx="10602098" cy="3539430"/>
          </a:xfrm>
          <a:prstGeom prst="rect">
            <a:avLst/>
          </a:prstGeom>
          <a:noFill/>
        </p:spPr>
        <p:txBody>
          <a:bodyPr wrap="square" rtlCol="0">
            <a:spAutoFit/>
          </a:bodyPr>
          <a:lstStyle/>
          <a:p>
            <a:r>
              <a:rPr lang="vi-VN" sz="3200" b="1" dirty="0" smtClean="0">
                <a:latin typeface="+mj-lt"/>
              </a:rPr>
              <a:t>Câu </a:t>
            </a:r>
            <a:r>
              <a:rPr lang="en-US" sz="3200" b="1" dirty="0" smtClean="0">
                <a:latin typeface="+mj-lt"/>
              </a:rPr>
              <a:t>2</a:t>
            </a:r>
            <a:r>
              <a:rPr lang="vi-VN" sz="3200" b="1" dirty="0" smtClean="0">
                <a:latin typeface="+mj-lt"/>
              </a:rPr>
              <a:t>:</a:t>
            </a:r>
            <a:r>
              <a:rPr lang="vi-VN" sz="3200" dirty="0" smtClean="0">
                <a:latin typeface="+mj-lt"/>
              </a:rPr>
              <a:t> Đâu không phải năng lực cụ thể của kĩ sư điện?</a:t>
            </a:r>
          </a:p>
          <a:p>
            <a:r>
              <a:rPr lang="vi-VN" sz="3200" dirty="0" smtClean="0">
                <a:latin typeface="+mj-lt"/>
              </a:rPr>
              <a:t>A. Tư duy sáng tạo trong tư vấn, thiết kế</a:t>
            </a:r>
          </a:p>
          <a:p>
            <a:r>
              <a:rPr lang="vi-VN" sz="3200" dirty="0" smtClean="0">
                <a:latin typeface="+mj-lt"/>
              </a:rPr>
              <a:t>B. Sử dụng thành thạo các phần mềm chuyên dụng trong nghiên cứu, thiết kế</a:t>
            </a:r>
          </a:p>
          <a:p>
            <a:r>
              <a:rPr lang="vi-VN" sz="3200" dirty="0" smtClean="0">
                <a:latin typeface="+mj-lt"/>
              </a:rPr>
              <a:t>C. Khả năng tự tìm hiểu và giải quyết các bài toán kĩ thuật</a:t>
            </a:r>
          </a:p>
          <a:p>
            <a:r>
              <a:rPr lang="vi-VN" sz="3200" dirty="0" smtClean="0">
                <a:latin typeface="+mj-lt"/>
              </a:rPr>
              <a:t>D. Khả năng phân tích dữ liệu đo lường nhằm xác định sự cố, hư hỏng</a:t>
            </a:r>
          </a:p>
        </p:txBody>
      </p:sp>
      <p:pic>
        <p:nvPicPr>
          <p:cNvPr id="307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043" y="3619973"/>
            <a:ext cx="37782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611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additive="base">
                                        <p:cTn id="7" dur="500" fill="hold"/>
                                        <p:tgtEl>
                                          <p:spTgt spid="3078"/>
                                        </p:tgtEl>
                                        <p:attrNameLst>
                                          <p:attrName>ppt_x</p:attrName>
                                        </p:attrNameLst>
                                      </p:cBhvr>
                                      <p:tavLst>
                                        <p:tav tm="0">
                                          <p:val>
                                            <p:strVal val="#ppt_x"/>
                                          </p:val>
                                        </p:tav>
                                        <p:tav tm="100000">
                                          <p:val>
                                            <p:strVal val="#ppt_x"/>
                                          </p:val>
                                        </p:tav>
                                      </p:tavLst>
                                    </p:anim>
                                    <p:anim calcmode="lin" valueType="num">
                                      <p:cBhvr additive="base">
                                        <p:cTn id="8" dur="500" fill="hold"/>
                                        <p:tgtEl>
                                          <p:spTgt spid="30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6334</TotalTime>
  <Words>562</Words>
  <Application>Microsoft Office PowerPoint</Application>
  <PresentationFormat>Custom</PresentationFormat>
  <Paragraphs>59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 Em hãy chọn đáp án đúng: </vt:lpstr>
      <vt:lpstr>LUYỆN TẬP: Em hãy chọn đáp án đúng: </vt:lpstr>
      <vt:lpstr>LUYỆN TẬP: Em hãy chọn đáp án đúng: </vt:lpstr>
      <vt:lpstr>VẬN DỤNG:</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15: MỘT SỐ NGÀNH NGHỀ KĨ THUẬT ĐIỆN PHỔ BIẾN</dc:title>
  <dc:creator>Administrator</dc:creator>
  <cp:lastModifiedBy>Administrator</cp:lastModifiedBy>
  <cp:revision>27</cp:revision>
  <dcterms:created xsi:type="dcterms:W3CDTF">2023-07-27T01:35:20Z</dcterms:created>
  <dcterms:modified xsi:type="dcterms:W3CDTF">2024-04-25T08:27:26Z</dcterms:modified>
</cp:coreProperties>
</file>