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365" r:id="rId2"/>
    <p:sldId id="395" r:id="rId3"/>
    <p:sldId id="415" r:id="rId4"/>
    <p:sldId id="416" r:id="rId5"/>
    <p:sldId id="417" r:id="rId6"/>
    <p:sldId id="418" r:id="rId7"/>
    <p:sldId id="419" r:id="rId8"/>
    <p:sldId id="421" r:id="rId9"/>
    <p:sldId id="422" r:id="rId10"/>
    <p:sldId id="423" r:id="rId11"/>
    <p:sldId id="424" r:id="rId12"/>
    <p:sldId id="426" r:id="rId13"/>
    <p:sldId id="428" r:id="rId14"/>
    <p:sldId id="429" r:id="rId15"/>
    <p:sldId id="427" r:id="rId16"/>
    <p:sldId id="431" r:id="rId17"/>
    <p:sldId id="432" r:id="rId18"/>
    <p:sldId id="434" r:id="rId19"/>
    <p:sldId id="433" r:id="rId20"/>
    <p:sldId id="43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79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851F0B-646F-4B9D-9E9D-B82533B09AA8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68D845-7356-4B2F-BFDD-B80BFF9A7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0633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tranngan252@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68D845-7356-4B2F-BFDD-B80BFF9A7F8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969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6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1A2B4-E882-447D-9077-C575F4902340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FC298-7534-430E-990A-D231A0E9C82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09" y="3132290"/>
            <a:ext cx="9567135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1A2B4-E882-447D-9077-C575F4902340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FC298-7534-430E-990A-D231A0E9C8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18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1" y="731520"/>
            <a:ext cx="6439049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1A2B4-E882-447D-9077-C575F4902340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FC298-7534-430E-990A-D231A0E9C8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147FFC-447A-47CB-92F1-4A1A2E5B5730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4641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1A2B4-E882-447D-9077-C575F4902340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FC298-7534-430E-990A-D231A0E9C82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4" y="4607511"/>
            <a:ext cx="7960659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1A2B4-E882-447D-9077-C575F4902340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FC298-7534-430E-990A-D231A0E9C8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1A2B4-E882-447D-9077-C575F4902340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FC298-7534-430E-990A-D231A0E9C82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1A2B4-E882-447D-9077-C575F4902340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FC298-7534-430E-990A-D231A0E9C82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1A2B4-E882-447D-9077-C575F4902340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FC298-7534-430E-990A-D231A0E9C8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1A2B4-E882-447D-9077-C575F4902340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FC298-7534-430E-990A-D231A0E9C8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4" y="2209801"/>
            <a:ext cx="4848113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4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1A2B4-E882-447D-9077-C575F4902340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FC298-7534-430E-990A-D231A0E9C8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1A2B4-E882-447D-9077-C575F4902340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FC298-7534-430E-990A-D231A0E9C82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1053" y="4372168"/>
            <a:ext cx="86833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2260"/>
            <a:ext cx="85344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1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C41A2B4-E882-447D-9077-C575F4902340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172201"/>
            <a:ext cx="4470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1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D8FC298-7534-430E-990A-D231A0E9C82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 rot="10800000">
            <a:off x="-24680" y="-1"/>
            <a:ext cx="12241360" cy="6857999"/>
            <a:chOff x="-24680" y="-27384"/>
            <a:chExt cx="12241360" cy="6905348"/>
          </a:xfrm>
        </p:grpSpPr>
        <p:grpSp>
          <p:nvGrpSpPr>
            <p:cNvPr id="2" name="Group 1"/>
            <p:cNvGrpSpPr/>
            <p:nvPr/>
          </p:nvGrpSpPr>
          <p:grpSpPr>
            <a:xfrm>
              <a:off x="-24680" y="-27384"/>
              <a:ext cx="12241360" cy="6905348"/>
              <a:chOff x="-24680" y="-27384"/>
              <a:chExt cx="12241360" cy="6905348"/>
            </a:xfrm>
          </p:grpSpPr>
          <p:pic>
            <p:nvPicPr>
              <p:cNvPr id="9" name="图片 9"/>
              <p:cNvPicPr>
                <a:picLocks noChangeAspect="1"/>
              </p:cNvPicPr>
              <p:nvPr/>
            </p:nvPicPr>
            <p:blipFill>
              <a:blip r:embed="rId3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24680" y="-27384"/>
                <a:ext cx="12192000" cy="6858355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" name="图片 9"/>
              <p:cNvPicPr>
                <a:picLocks noChangeAspect="1"/>
              </p:cNvPicPr>
              <p:nvPr/>
            </p:nvPicPr>
            <p:blipFill rotWithShape="1">
              <a:blip r:embed="rId3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3535" t="23463"/>
              <a:stretch/>
            </p:blipFill>
            <p:spPr>
              <a:xfrm flipH="1">
                <a:off x="-24680" y="1628800"/>
                <a:ext cx="4445876" cy="5249164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10" name="图片 9"/>
            <p:cNvPicPr>
              <a:picLocks noChangeAspect="1"/>
            </p:cNvPicPr>
            <p:nvPr/>
          </p:nvPicPr>
          <p:blipFill rotWithShape="1">
            <a:blip r:embed="rId3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3535" t="23463"/>
            <a:stretch/>
          </p:blipFill>
          <p:spPr>
            <a:xfrm rot="16200000" flipH="1">
              <a:off x="3329293" y="1965856"/>
              <a:ext cx="4445876" cy="5249164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13" name="Rectangle 12"/>
          <p:cNvSpPr/>
          <p:nvPr/>
        </p:nvSpPr>
        <p:spPr>
          <a:xfrm>
            <a:off x="623392" y="1484784"/>
            <a:ext cx="1094521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KẾT </a:t>
            </a:r>
          </a:p>
          <a:p>
            <a:pPr algn="ctr"/>
            <a:r>
              <a:rPr lang="en-US" sz="6000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LÀM VĂN</a:t>
            </a:r>
            <a:endParaRPr lang="en-US" sz="6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693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 rot="10800000">
            <a:off x="-24680" y="-1"/>
            <a:ext cx="12241360" cy="6857999"/>
            <a:chOff x="-24680" y="-27384"/>
            <a:chExt cx="12241360" cy="6905348"/>
          </a:xfrm>
        </p:grpSpPr>
        <p:grpSp>
          <p:nvGrpSpPr>
            <p:cNvPr id="2" name="Group 1"/>
            <p:cNvGrpSpPr/>
            <p:nvPr/>
          </p:nvGrpSpPr>
          <p:grpSpPr>
            <a:xfrm>
              <a:off x="-24680" y="-27384"/>
              <a:ext cx="12241360" cy="6905348"/>
              <a:chOff x="-24680" y="-27384"/>
              <a:chExt cx="12241360" cy="6905348"/>
            </a:xfrm>
          </p:grpSpPr>
          <p:pic>
            <p:nvPicPr>
              <p:cNvPr id="9" name="图片 9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24680" y="-27384"/>
                <a:ext cx="12192000" cy="6858355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" name="图片 9"/>
              <p:cNvPicPr>
                <a:picLocks noChangeAspect="1"/>
              </p:cNvPicPr>
              <p:nvPr/>
            </p:nvPicPr>
            <p:blipFill rotWithShape="1">
              <a:blip r:embed="rId2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3535" t="23463"/>
              <a:stretch/>
            </p:blipFill>
            <p:spPr>
              <a:xfrm flipH="1">
                <a:off x="-24680" y="1628800"/>
                <a:ext cx="4445876" cy="5249164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10" name="图片 9"/>
            <p:cNvPicPr>
              <a:picLocks noChangeAspect="1"/>
            </p:cNvPicPr>
            <p:nvPr/>
          </p:nvPicPr>
          <p:blipFill rotWithShape="1">
            <a:blip r:embed="rId2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3535" t="23463"/>
            <a:stretch/>
          </p:blipFill>
          <p:spPr>
            <a:xfrm rot="16200000" flipH="1">
              <a:off x="3329293" y="1965856"/>
              <a:ext cx="4445876" cy="5249164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8" name="Rectangle 7"/>
          <p:cNvSpPr/>
          <p:nvPr/>
        </p:nvSpPr>
        <p:spPr>
          <a:xfrm>
            <a:off x="623392" y="44624"/>
            <a:ext cx="1094521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3/171. Các phương thức biểu đạt: miêu tả, tự sự, nghị luận, biểu cảm, thuyết minh có ý nghĩa như thế nào đối với việc rèn luyện kĩ năng làm văn?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23392" y="1988840"/>
            <a:ext cx="1094521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- Đọc văn bản tự sự, miêu tả giúp kể chuyện và làm văn miêu tả hay</a:t>
            </a:r>
            <a:r>
              <a:rPr lang="vi-VN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sinh </a:t>
            </a:r>
            <a:r>
              <a:rPr 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vi-VN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hấp </a:t>
            </a:r>
            <a:r>
              <a:rPr 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dẫn.</a:t>
            </a:r>
          </a:p>
          <a:p>
            <a:pPr algn="just"/>
            <a:r>
              <a:rPr 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- Đọc văn bản nghị luận, thuyết minh giúp cho học sinh cách tư duy lô gíc khi trình bày một vấn </a:t>
            </a:r>
            <a:r>
              <a:rPr lang="vi-VN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đề, </a:t>
            </a:r>
            <a:r>
              <a:rPr 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một tư tưởng.</a:t>
            </a:r>
          </a:p>
          <a:p>
            <a:pPr algn="just"/>
            <a:r>
              <a:rPr 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- Đọc văn bản biểu cảm giúp học sinh có cảm xúc sâu sắc hơn khi làm bài biểu cảm.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3392" y="4077072"/>
            <a:ext cx="109452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vi-VN" sz="40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1769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 rot="10800000">
            <a:off x="-24680" y="-1"/>
            <a:ext cx="12241360" cy="6857999"/>
            <a:chOff x="-24680" y="-27384"/>
            <a:chExt cx="12241360" cy="6905348"/>
          </a:xfrm>
        </p:grpSpPr>
        <p:grpSp>
          <p:nvGrpSpPr>
            <p:cNvPr id="2" name="Group 1"/>
            <p:cNvGrpSpPr/>
            <p:nvPr/>
          </p:nvGrpSpPr>
          <p:grpSpPr>
            <a:xfrm>
              <a:off x="-24680" y="-27384"/>
              <a:ext cx="12241360" cy="6905348"/>
              <a:chOff x="-24680" y="-27384"/>
              <a:chExt cx="12241360" cy="6905348"/>
            </a:xfrm>
          </p:grpSpPr>
          <p:pic>
            <p:nvPicPr>
              <p:cNvPr id="9" name="图片 9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24680" y="-27384"/>
                <a:ext cx="12192000" cy="6858355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" name="图片 9"/>
              <p:cNvPicPr>
                <a:picLocks noChangeAspect="1"/>
              </p:cNvPicPr>
              <p:nvPr/>
            </p:nvPicPr>
            <p:blipFill rotWithShape="1">
              <a:blip r:embed="rId2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3535" t="23463"/>
              <a:stretch/>
            </p:blipFill>
            <p:spPr>
              <a:xfrm flipH="1">
                <a:off x="-24680" y="1628800"/>
                <a:ext cx="4445876" cy="5249164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10" name="图片 9"/>
            <p:cNvPicPr>
              <a:picLocks noChangeAspect="1"/>
            </p:cNvPicPr>
            <p:nvPr/>
          </p:nvPicPr>
          <p:blipFill rotWithShape="1">
            <a:blip r:embed="rId2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3535" t="23463"/>
            <a:stretch/>
          </p:blipFill>
          <p:spPr>
            <a:xfrm rot="16200000" flipH="1">
              <a:off x="3329293" y="1965856"/>
              <a:ext cx="4445876" cy="5249164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8" name="Rectangle 7"/>
          <p:cNvSpPr/>
          <p:nvPr/>
        </p:nvSpPr>
        <p:spPr>
          <a:xfrm>
            <a:off x="623392" y="44624"/>
            <a:ext cx="1094521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0"/>
              </a:spcBef>
            </a:pPr>
            <a:r>
              <a:rPr lang="en-US" altLang="en-US" sz="4000" b="1">
                <a:solidFill>
                  <a:srgbClr val="C00000"/>
                </a:solidFill>
                <a:latin typeface="Times New Roman" pitchFamily="18" charset="0"/>
              </a:rPr>
              <a:t>III. Các kiểu văn bản trọng tâm</a:t>
            </a:r>
            <a:endParaRPr lang="vi-VN" altLang="en-US" sz="4000" b="1">
              <a:solidFill>
                <a:srgbClr val="C00000"/>
              </a:solidFill>
              <a:latin typeface="Times New Roman" pitchFamily="18" charset="0"/>
            </a:endParaRPr>
          </a:p>
          <a:p>
            <a:pPr algn="just">
              <a:spcBef>
                <a:spcPts val="0"/>
              </a:spcBef>
            </a:pPr>
            <a:r>
              <a:rPr lang="en-US" altLang="en-US" sz="4000" b="1">
                <a:latin typeface="Times New Roman" pitchFamily="18" charset="0"/>
              </a:rPr>
              <a:t>1. Văn bản thuyết minh</a:t>
            </a:r>
            <a:endParaRPr lang="vi-VN" altLang="en-US" sz="4000" b="1">
              <a:latin typeface="Times New Roman" pitchFamily="18" charset="0"/>
            </a:endParaRPr>
          </a:p>
          <a:p>
            <a:pPr algn="just">
              <a:spcBef>
                <a:spcPts val="0"/>
              </a:spcBef>
            </a:pPr>
            <a:r>
              <a:rPr lang="en-US" altLang="en-US" sz="4000" b="1">
                <a:latin typeface="Times New Roman" pitchFamily="18" charset="0"/>
              </a:rPr>
              <a:t>2. Văn bản tự sự</a:t>
            </a:r>
          </a:p>
          <a:p>
            <a:pPr algn="just">
              <a:spcBef>
                <a:spcPts val="0"/>
              </a:spcBef>
            </a:pPr>
            <a:r>
              <a:rPr lang="en-US" altLang="en-US" sz="4000" b="1">
                <a:latin typeface="Times New Roman" pitchFamily="18" charset="0"/>
              </a:rPr>
              <a:t>3. Văn bản nghị luận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3392" y="4077072"/>
            <a:ext cx="109452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vi-VN" sz="40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304973"/>
              </p:ext>
            </p:extLst>
          </p:nvPr>
        </p:nvGraphicFramePr>
        <p:xfrm>
          <a:off x="623392" y="2788136"/>
          <a:ext cx="10945216" cy="3535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Kiểu văn bản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VB </a:t>
                      </a: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thuyết minh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Văn bản tự sự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VB </a:t>
                      </a: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nghị luận</a:t>
                      </a: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Mục đích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Đặc điểm cơ bản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Cách làm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Các yếu tố kết hợp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Ngôn ngữ 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028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 rot="10800000">
            <a:off x="-24680" y="-1"/>
            <a:ext cx="12241360" cy="6857999"/>
            <a:chOff x="-24680" y="-27384"/>
            <a:chExt cx="12241360" cy="6905348"/>
          </a:xfrm>
        </p:grpSpPr>
        <p:grpSp>
          <p:nvGrpSpPr>
            <p:cNvPr id="2" name="Group 1"/>
            <p:cNvGrpSpPr/>
            <p:nvPr/>
          </p:nvGrpSpPr>
          <p:grpSpPr>
            <a:xfrm>
              <a:off x="-24680" y="-27384"/>
              <a:ext cx="12241360" cy="6905348"/>
              <a:chOff x="-24680" y="-27384"/>
              <a:chExt cx="12241360" cy="6905348"/>
            </a:xfrm>
          </p:grpSpPr>
          <p:pic>
            <p:nvPicPr>
              <p:cNvPr id="9" name="图片 9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24680" y="-27384"/>
                <a:ext cx="12192000" cy="6858355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" name="图片 9"/>
              <p:cNvPicPr>
                <a:picLocks noChangeAspect="1"/>
              </p:cNvPicPr>
              <p:nvPr/>
            </p:nvPicPr>
            <p:blipFill rotWithShape="1">
              <a:blip r:embed="rId2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3535" t="23463"/>
              <a:stretch/>
            </p:blipFill>
            <p:spPr>
              <a:xfrm flipH="1">
                <a:off x="-24680" y="1628800"/>
                <a:ext cx="4445876" cy="5249164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10" name="图片 9"/>
            <p:cNvPicPr>
              <a:picLocks noChangeAspect="1"/>
            </p:cNvPicPr>
            <p:nvPr/>
          </p:nvPicPr>
          <p:blipFill rotWithShape="1">
            <a:blip r:embed="rId2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3535" t="23463"/>
            <a:stretch/>
          </p:blipFill>
          <p:spPr>
            <a:xfrm rot="16200000" flipH="1">
              <a:off x="3329293" y="1965856"/>
              <a:ext cx="4445876" cy="5249164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14" name="Rectangle 13"/>
          <p:cNvSpPr/>
          <p:nvPr/>
        </p:nvSpPr>
        <p:spPr>
          <a:xfrm>
            <a:off x="623392" y="4077072"/>
            <a:ext cx="109452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vi-VN" sz="40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9100258"/>
              </p:ext>
            </p:extLst>
          </p:nvPr>
        </p:nvGraphicFramePr>
        <p:xfrm>
          <a:off x="623392" y="545560"/>
          <a:ext cx="10945216" cy="57729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Kiểu văn bản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VB </a:t>
                      </a: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thuyết minh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Văn bản tự sự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VB </a:t>
                      </a: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nghị luận</a:t>
                      </a: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Mục đích</a:t>
                      </a:r>
                      <a:endParaRPr kumimoji="0" lang="vi-V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Đặc điểm </a:t>
                      </a:r>
                      <a:endParaRPr kumimoji="0" lang="vi-V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cơ bản</a:t>
                      </a:r>
                      <a:endParaRPr kumimoji="0" lang="vi-VN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3389192" y="1404640"/>
            <a:ext cx="263961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altLang="en-U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Tri thức khách quan, thái độ đúng đắn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68008" y="1306503"/>
            <a:ext cx="263961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n-US" altLang="en-U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Biểu hiện con người cuộc sống, bày tỏ thái độ, tình cảm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856984" y="1306503"/>
            <a:ext cx="263961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altLang="en-U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Thuyết phục mọi người tin theo cái đúng, tốt, từ bỏ cái sai, xấu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389192" y="4335851"/>
            <a:ext cx="263961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altLang="en-U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Sự việc, hiện tượng khách quan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168008" y="4338971"/>
            <a:ext cx="263961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n-US" altLang="en-U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Sự việc, nhân vật, người kể chuyện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856984" y="4379620"/>
            <a:ext cx="263961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n-US" altLang="en-U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Luận điểm, luận cứ, lập luận</a:t>
            </a:r>
          </a:p>
        </p:txBody>
      </p:sp>
    </p:spTree>
    <p:extLst>
      <p:ext uri="{BB962C8B-B14F-4D97-AF65-F5344CB8AC3E}">
        <p14:creationId xmlns:p14="http://schemas.microsoft.com/office/powerpoint/2010/main" val="394880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15" grpId="0"/>
      <p:bldP spid="16" grpId="0"/>
      <p:bldP spid="17" grpId="0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 rot="10800000">
            <a:off x="-24680" y="-1"/>
            <a:ext cx="12241360" cy="6857999"/>
            <a:chOff x="-24680" y="-27384"/>
            <a:chExt cx="12241360" cy="6905348"/>
          </a:xfrm>
        </p:grpSpPr>
        <p:grpSp>
          <p:nvGrpSpPr>
            <p:cNvPr id="2" name="Group 1"/>
            <p:cNvGrpSpPr/>
            <p:nvPr/>
          </p:nvGrpSpPr>
          <p:grpSpPr>
            <a:xfrm>
              <a:off x="-24680" y="-27384"/>
              <a:ext cx="12241360" cy="6905348"/>
              <a:chOff x="-24680" y="-27384"/>
              <a:chExt cx="12241360" cy="6905348"/>
            </a:xfrm>
          </p:grpSpPr>
          <p:pic>
            <p:nvPicPr>
              <p:cNvPr id="9" name="图片 9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24680" y="-27384"/>
                <a:ext cx="12192000" cy="6858355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" name="图片 9"/>
              <p:cNvPicPr>
                <a:picLocks noChangeAspect="1"/>
              </p:cNvPicPr>
              <p:nvPr/>
            </p:nvPicPr>
            <p:blipFill rotWithShape="1">
              <a:blip r:embed="rId2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3535" t="23463"/>
              <a:stretch/>
            </p:blipFill>
            <p:spPr>
              <a:xfrm flipH="1">
                <a:off x="-24680" y="1628800"/>
                <a:ext cx="4445876" cy="5249164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10" name="图片 9"/>
            <p:cNvPicPr>
              <a:picLocks noChangeAspect="1"/>
            </p:cNvPicPr>
            <p:nvPr/>
          </p:nvPicPr>
          <p:blipFill rotWithShape="1">
            <a:blip r:embed="rId2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3535" t="23463"/>
            <a:stretch/>
          </p:blipFill>
          <p:spPr>
            <a:xfrm rot="16200000" flipH="1">
              <a:off x="3329293" y="1965856"/>
              <a:ext cx="4445876" cy="5249164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14" name="Rectangle 13"/>
          <p:cNvSpPr/>
          <p:nvPr/>
        </p:nvSpPr>
        <p:spPr>
          <a:xfrm>
            <a:off x="623392" y="4077072"/>
            <a:ext cx="109452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vi-VN" sz="40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4405729"/>
              </p:ext>
            </p:extLst>
          </p:nvPr>
        </p:nvGraphicFramePr>
        <p:xfrm>
          <a:off x="623392" y="188640"/>
          <a:ext cx="10945216" cy="62971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Kiểu văn bản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VB </a:t>
                      </a: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thuyết minh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Văn bản tự sự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VB </a:t>
                      </a: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nghị luận</a:t>
                      </a: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Cách làm</a:t>
                      </a:r>
                      <a:endParaRPr kumimoji="0" lang="vi-VN" alt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Các yếu tố kết hợp</a:t>
                      </a:r>
                      <a:endParaRPr kumimoji="0" lang="vi-VN" alt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3456384" y="764704"/>
            <a:ext cx="2639616" cy="31454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vi-VN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ó</a:t>
            </a:r>
            <a:r>
              <a:rPr lang="en-US" alt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tri thức về đối tượng thuyết minh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vi-VN" altLang="en-US" sz="3200" b="1">
                <a:latin typeface="Times New Roman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b="1">
                <a:latin typeface="Times New Roman" pitchFamily="18" charset="0"/>
                <a:cs typeface="Times New Roman" panose="02020603050405020304" pitchFamily="18" charset="0"/>
              </a:rPr>
              <a:t>Các phương pháp thuyết minh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68008" y="814060"/>
            <a:ext cx="263961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b="1">
                <a:latin typeface="Times New Roman" pitchFamily="18" charset="0"/>
              </a:rPr>
              <a:t>Giới</a:t>
            </a:r>
            <a:r>
              <a:rPr lang="en-US" altLang="en-US" sz="3200" b="1" dirty="0">
                <a:latin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</a:rPr>
              <a:t>thiệu</a:t>
            </a:r>
            <a:r>
              <a:rPr lang="en-US" altLang="en-US" sz="3200" b="1" dirty="0">
                <a:latin typeface="Times New Roman" pitchFamily="18" charset="0"/>
              </a:rPr>
              <a:t>, </a:t>
            </a:r>
            <a:r>
              <a:rPr lang="en-US" altLang="en-US" sz="3200" b="1" dirty="0" err="1">
                <a:latin typeface="Times New Roman" pitchFamily="18" charset="0"/>
              </a:rPr>
              <a:t>trình</a:t>
            </a:r>
            <a:r>
              <a:rPr lang="en-US" altLang="en-US" sz="3200" b="1" dirty="0">
                <a:latin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</a:rPr>
              <a:t>bày</a:t>
            </a:r>
            <a:r>
              <a:rPr lang="en-US" altLang="en-US" sz="3200" b="1" dirty="0">
                <a:latin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</a:rPr>
              <a:t>diễn</a:t>
            </a:r>
            <a:r>
              <a:rPr lang="en-US" altLang="en-US" sz="3200" b="1" dirty="0">
                <a:latin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</a:rPr>
              <a:t>biến</a:t>
            </a:r>
            <a:r>
              <a:rPr lang="en-US" altLang="en-US" sz="3200" b="1" dirty="0">
                <a:latin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</a:rPr>
              <a:t>sự</a:t>
            </a:r>
            <a:r>
              <a:rPr lang="en-US" altLang="en-US" sz="3200" b="1" dirty="0">
                <a:latin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</a:rPr>
              <a:t>việc</a:t>
            </a:r>
            <a:r>
              <a:rPr lang="en-US" altLang="en-US" sz="3200" b="1" dirty="0">
                <a:latin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</a:rPr>
              <a:t>theo</a:t>
            </a:r>
            <a:r>
              <a:rPr lang="en-US" altLang="en-US" sz="3200" b="1" dirty="0">
                <a:latin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</a:rPr>
              <a:t>trình</a:t>
            </a:r>
            <a:r>
              <a:rPr lang="en-US" altLang="en-US" sz="3200" b="1" dirty="0">
                <a:latin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</a:rPr>
              <a:t>tự</a:t>
            </a:r>
            <a:r>
              <a:rPr lang="en-US" altLang="en-US" sz="3200" b="1" dirty="0">
                <a:latin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</a:rPr>
              <a:t>nhất</a:t>
            </a:r>
            <a:r>
              <a:rPr lang="en-US" altLang="en-US" sz="3200" b="1" dirty="0">
                <a:latin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</a:rPr>
              <a:t>định</a:t>
            </a:r>
            <a:endParaRPr lang="en-US" altLang="en-US" sz="3200" b="1" dirty="0">
              <a:latin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856984" y="1366897"/>
            <a:ext cx="263961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b="1">
                <a:latin typeface="Times New Roman" pitchFamily="18" charset="0"/>
              </a:rPr>
              <a:t>Xây dựng hệ thống lập luận chặt chẽ, thuyết phục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389192" y="4451628"/>
            <a:ext cx="263961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b="1">
                <a:latin typeface="Times New Roman" pitchFamily="18" charset="0"/>
              </a:rPr>
              <a:t>Kết hợp các phương thức biểu đạt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168008" y="4451628"/>
            <a:ext cx="263961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b="1">
                <a:latin typeface="Times New Roman" pitchFamily="18" charset="0"/>
              </a:rPr>
              <a:t>Kết hợp các phương thức biểu đạt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856984" y="4247217"/>
            <a:ext cx="263961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b="1">
                <a:latin typeface="Times New Roman" pitchFamily="18" charset="0"/>
              </a:rPr>
              <a:t>Kết hợp các phương thức biểu đạt </a:t>
            </a:r>
            <a:r>
              <a:rPr lang="en-US" altLang="en-US" sz="3200" b="1" smtClean="0">
                <a:latin typeface="Times New Roman" pitchFamily="18" charset="0"/>
              </a:rPr>
              <a:t>(mức </a:t>
            </a:r>
            <a:r>
              <a:rPr lang="en-US" altLang="en-US" sz="3200" b="1">
                <a:latin typeface="Times New Roman" pitchFamily="18" charset="0"/>
              </a:rPr>
              <a:t>độ vừa </a:t>
            </a:r>
            <a:r>
              <a:rPr lang="en-US" altLang="en-US" sz="3200" b="1" smtClean="0">
                <a:latin typeface="Times New Roman" pitchFamily="18" charset="0"/>
              </a:rPr>
              <a:t>phải)</a:t>
            </a:r>
            <a:endParaRPr lang="en-US" altLang="en-US" sz="3200" b="1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1625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15" grpId="0"/>
      <p:bldP spid="16" grpId="0"/>
      <p:bldP spid="17" grpId="0"/>
      <p:bldP spid="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 rot="10800000">
            <a:off x="-24680" y="-1"/>
            <a:ext cx="12241360" cy="6857999"/>
            <a:chOff x="-24680" y="-27384"/>
            <a:chExt cx="12241360" cy="6905348"/>
          </a:xfrm>
        </p:grpSpPr>
        <p:grpSp>
          <p:nvGrpSpPr>
            <p:cNvPr id="2" name="Group 1"/>
            <p:cNvGrpSpPr/>
            <p:nvPr/>
          </p:nvGrpSpPr>
          <p:grpSpPr>
            <a:xfrm>
              <a:off x="-24680" y="-27384"/>
              <a:ext cx="12241360" cy="6905348"/>
              <a:chOff x="-24680" y="-27384"/>
              <a:chExt cx="12241360" cy="6905348"/>
            </a:xfrm>
          </p:grpSpPr>
          <p:pic>
            <p:nvPicPr>
              <p:cNvPr id="9" name="图片 9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24680" y="-27384"/>
                <a:ext cx="12192000" cy="6858355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" name="图片 9"/>
              <p:cNvPicPr>
                <a:picLocks noChangeAspect="1"/>
              </p:cNvPicPr>
              <p:nvPr/>
            </p:nvPicPr>
            <p:blipFill rotWithShape="1">
              <a:blip r:embed="rId2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3535" t="23463"/>
              <a:stretch/>
            </p:blipFill>
            <p:spPr>
              <a:xfrm flipH="1">
                <a:off x="-24680" y="1628800"/>
                <a:ext cx="4445876" cy="5249164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10" name="图片 9"/>
            <p:cNvPicPr>
              <a:picLocks noChangeAspect="1"/>
            </p:cNvPicPr>
            <p:nvPr/>
          </p:nvPicPr>
          <p:blipFill rotWithShape="1">
            <a:blip r:embed="rId2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3535" t="23463"/>
            <a:stretch/>
          </p:blipFill>
          <p:spPr>
            <a:xfrm rot="16200000" flipH="1">
              <a:off x="3329293" y="1965856"/>
              <a:ext cx="4445876" cy="5249164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14" name="Rectangle 13"/>
          <p:cNvSpPr/>
          <p:nvPr/>
        </p:nvSpPr>
        <p:spPr>
          <a:xfrm>
            <a:off x="623392" y="4077072"/>
            <a:ext cx="109452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vi-VN" sz="40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0151225"/>
              </p:ext>
            </p:extLst>
          </p:nvPr>
        </p:nvGraphicFramePr>
        <p:xfrm>
          <a:off x="623392" y="188640"/>
          <a:ext cx="10945216" cy="31333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Kiểu văn bản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VB </a:t>
                      </a: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thuyết minh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Văn bản tự sự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VB </a:t>
                      </a:r>
                      <a:r>
                        <a:rPr kumimoji="0" lang="en-US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nghị luận</a:t>
                      </a: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Ngôn ngữ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3456384" y="1268760"/>
            <a:ext cx="263961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b="1">
                <a:latin typeface="Times New Roman" pitchFamily="18" charset="0"/>
              </a:rPr>
              <a:t>Chính xác, cô đọng dễ hiểu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68008" y="764704"/>
            <a:ext cx="263961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b="1">
                <a:latin typeface="Times New Roman" pitchFamily="18" charset="0"/>
              </a:rPr>
              <a:t>Ngắn gọn, giản dị gần gũi với cuộc sống thường ngày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856984" y="1182018"/>
            <a:ext cx="263961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altLang="en-US" sz="3200" b="1">
                <a:latin typeface="Times New Roman" pitchFamily="18" charset="0"/>
              </a:rPr>
              <a:t>Chuẩn xác, rõ ràng, gợi cảm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23391" y="3538751"/>
            <a:ext cx="1094521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4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4000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Văn </a:t>
            </a:r>
            <a:r>
              <a:rPr lang="vi-VN" sz="4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 thuyết minh:</a:t>
            </a:r>
          </a:p>
          <a:p>
            <a:pPr algn="just"/>
            <a:r>
              <a:rPr 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vi-VN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Mục </a:t>
            </a:r>
            <a:r>
              <a:rPr 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đích biểu đạt: </a:t>
            </a:r>
            <a:r>
              <a:rPr 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Giúp cho người đọc có tri thức khách quan và thái độ đúng đắn về đối tượng</a:t>
            </a:r>
            <a:r>
              <a:rPr lang="vi-VN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4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629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15" grpId="0"/>
      <p:bldP spid="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 rot="10800000">
            <a:off x="-24680" y="-1"/>
            <a:ext cx="12241360" cy="6857999"/>
            <a:chOff x="-24680" y="-27384"/>
            <a:chExt cx="12241360" cy="6905348"/>
          </a:xfrm>
        </p:grpSpPr>
        <p:grpSp>
          <p:nvGrpSpPr>
            <p:cNvPr id="2" name="Group 1"/>
            <p:cNvGrpSpPr/>
            <p:nvPr/>
          </p:nvGrpSpPr>
          <p:grpSpPr>
            <a:xfrm>
              <a:off x="-24680" y="-27384"/>
              <a:ext cx="12241360" cy="6905348"/>
              <a:chOff x="-24680" y="-27384"/>
              <a:chExt cx="12241360" cy="6905348"/>
            </a:xfrm>
          </p:grpSpPr>
          <p:pic>
            <p:nvPicPr>
              <p:cNvPr id="9" name="图片 9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24680" y="-27384"/>
                <a:ext cx="12192000" cy="6858355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" name="图片 9"/>
              <p:cNvPicPr>
                <a:picLocks noChangeAspect="1"/>
              </p:cNvPicPr>
              <p:nvPr/>
            </p:nvPicPr>
            <p:blipFill rotWithShape="1">
              <a:blip r:embed="rId2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3535" t="23463"/>
              <a:stretch/>
            </p:blipFill>
            <p:spPr>
              <a:xfrm flipH="1">
                <a:off x="-24680" y="1628800"/>
                <a:ext cx="4445876" cy="5249164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10" name="图片 9"/>
            <p:cNvPicPr>
              <a:picLocks noChangeAspect="1"/>
            </p:cNvPicPr>
            <p:nvPr/>
          </p:nvPicPr>
          <p:blipFill rotWithShape="1">
            <a:blip r:embed="rId2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3535" t="23463"/>
            <a:stretch/>
          </p:blipFill>
          <p:spPr>
            <a:xfrm rot="16200000" flipH="1">
              <a:off x="3329293" y="1965856"/>
              <a:ext cx="4445876" cy="5249164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14" name="Rectangle 13"/>
          <p:cNvSpPr/>
          <p:nvPr/>
        </p:nvSpPr>
        <p:spPr>
          <a:xfrm>
            <a:off x="623392" y="4077072"/>
            <a:ext cx="109452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vi-VN" sz="40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7381" y="133464"/>
            <a:ext cx="11233248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Muốn </a:t>
            </a:r>
            <a:r>
              <a:rPr 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văn bản thuyết minh cần chuẩn bị:</a:t>
            </a:r>
          </a:p>
          <a:p>
            <a:pPr algn="just"/>
            <a:r>
              <a:rPr lang="vi-VN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Quan </a:t>
            </a:r>
            <a:r>
              <a:rPr 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sát để nắm được những tri thức khách quan về đối tượng.</a:t>
            </a:r>
          </a:p>
          <a:p>
            <a:pPr algn="just"/>
            <a:r>
              <a:rPr lang="vi-VN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Nắm </a:t>
            </a:r>
            <a:r>
              <a:rPr 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được các phương pháp thuyết minh.</a:t>
            </a:r>
          </a:p>
          <a:p>
            <a:pPr algn="just"/>
            <a:r>
              <a:rPr lang="vi-VN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Nắm </a:t>
            </a:r>
            <a:r>
              <a:rPr 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được bố cục, cách trình bày.</a:t>
            </a:r>
          </a:p>
          <a:p>
            <a:pPr algn="just"/>
            <a:r>
              <a:rPr 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Các </a:t>
            </a:r>
            <a:r>
              <a:rPr 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 pháp thường dùng trong văn bản thuyết minh</a:t>
            </a:r>
            <a:r>
              <a:rPr lang="vi-VN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 </a:t>
            </a:r>
            <a:r>
              <a:rPr 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nghĩa, phân loại, nêu ví dụ, so sánh, liệt kê, dùng số liệu</a:t>
            </a:r>
          </a:p>
          <a:p>
            <a:pPr algn="just"/>
            <a:r>
              <a:rPr 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Ngôn </a:t>
            </a:r>
            <a:r>
              <a:rPr 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 trong văn bản thuyết minh: </a:t>
            </a:r>
            <a:r>
              <a:rPr 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Chính xác, khoa học.</a:t>
            </a:r>
          </a:p>
        </p:txBody>
      </p:sp>
    </p:spTree>
    <p:extLst>
      <p:ext uri="{BB962C8B-B14F-4D97-AF65-F5344CB8AC3E}">
        <p14:creationId xmlns:p14="http://schemas.microsoft.com/office/powerpoint/2010/main" val="1222041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 rot="10800000">
            <a:off x="-24680" y="-1"/>
            <a:ext cx="12241360" cy="6857999"/>
            <a:chOff x="-24680" y="-27384"/>
            <a:chExt cx="12241360" cy="6905348"/>
          </a:xfrm>
        </p:grpSpPr>
        <p:grpSp>
          <p:nvGrpSpPr>
            <p:cNvPr id="2" name="Group 1"/>
            <p:cNvGrpSpPr/>
            <p:nvPr/>
          </p:nvGrpSpPr>
          <p:grpSpPr>
            <a:xfrm>
              <a:off x="-24680" y="-27384"/>
              <a:ext cx="12241360" cy="6905348"/>
              <a:chOff x="-24680" y="-27384"/>
              <a:chExt cx="12241360" cy="6905348"/>
            </a:xfrm>
          </p:grpSpPr>
          <p:pic>
            <p:nvPicPr>
              <p:cNvPr id="9" name="图片 9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24680" y="-27384"/>
                <a:ext cx="12192000" cy="6858355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" name="图片 9"/>
              <p:cNvPicPr>
                <a:picLocks noChangeAspect="1"/>
              </p:cNvPicPr>
              <p:nvPr/>
            </p:nvPicPr>
            <p:blipFill rotWithShape="1">
              <a:blip r:embed="rId2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3535" t="23463"/>
              <a:stretch/>
            </p:blipFill>
            <p:spPr>
              <a:xfrm flipH="1">
                <a:off x="-24680" y="1628800"/>
                <a:ext cx="4445876" cy="5249164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10" name="图片 9"/>
            <p:cNvPicPr>
              <a:picLocks noChangeAspect="1"/>
            </p:cNvPicPr>
            <p:nvPr/>
          </p:nvPicPr>
          <p:blipFill rotWithShape="1">
            <a:blip r:embed="rId2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3535" t="23463"/>
            <a:stretch/>
          </p:blipFill>
          <p:spPr>
            <a:xfrm rot="16200000" flipH="1">
              <a:off x="3329293" y="1965856"/>
              <a:ext cx="4445876" cy="5249164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14" name="Rectangle 13"/>
          <p:cNvSpPr/>
          <p:nvPr/>
        </p:nvSpPr>
        <p:spPr>
          <a:xfrm>
            <a:off x="623392" y="4077072"/>
            <a:ext cx="109452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vi-VN" sz="40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7381" y="316969"/>
            <a:ext cx="1123324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Văn </a:t>
            </a:r>
            <a:r>
              <a:rPr lang="vi-VN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 tự sự:</a:t>
            </a:r>
          </a:p>
          <a:p>
            <a:pPr algn="just"/>
            <a:r>
              <a:rPr lang="vi-VN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vi-VN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Mục </a:t>
            </a:r>
            <a:r>
              <a:rPr lang="vi-VN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đích biểu đạt: </a:t>
            </a:r>
            <a:r>
              <a:rPr 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Biểu hiện con người</a:t>
            </a:r>
            <a:r>
              <a:rPr lang="vi-VN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qui </a:t>
            </a:r>
            <a:r>
              <a:rPr 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luật đời sống</a:t>
            </a:r>
            <a:r>
              <a:rPr lang="vi-VN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bày </a:t>
            </a:r>
            <a:r>
              <a:rPr 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tỏ tình cảm</a:t>
            </a:r>
            <a:r>
              <a:rPr lang="vi-VN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thái </a:t>
            </a:r>
            <a:r>
              <a:rPr 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độ.</a:t>
            </a:r>
          </a:p>
          <a:p>
            <a:pPr algn="just"/>
            <a:r>
              <a:rPr lang="vi-VN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Các </a:t>
            </a:r>
            <a:r>
              <a:rPr lang="vi-VN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 tố tạo thành văn bản tự sự</a:t>
            </a:r>
            <a:r>
              <a:rPr lang="vi-VN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 </a:t>
            </a:r>
            <a:r>
              <a:rPr 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việc, nhân vật, tình huống, hành động, lời kể….</a:t>
            </a:r>
          </a:p>
          <a:p>
            <a:pPr algn="just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vi-VN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vi-VN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vi-VN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Để </a:t>
            </a:r>
            <a:r>
              <a:rPr 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câu chuyện sinh động</a:t>
            </a:r>
            <a:r>
              <a:rPr lang="vi-VN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hấp </a:t>
            </a:r>
            <a:r>
              <a:rPr 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dẫn cần biết miêu tả</a:t>
            </a:r>
            <a:r>
              <a:rPr lang="vi-VN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447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 rot="10800000">
            <a:off x="-24680" y="-1"/>
            <a:ext cx="12241360" cy="6857999"/>
            <a:chOff x="-24680" y="-27384"/>
            <a:chExt cx="12241360" cy="6905348"/>
          </a:xfrm>
        </p:grpSpPr>
        <p:grpSp>
          <p:nvGrpSpPr>
            <p:cNvPr id="2" name="Group 1"/>
            <p:cNvGrpSpPr/>
            <p:nvPr/>
          </p:nvGrpSpPr>
          <p:grpSpPr>
            <a:xfrm>
              <a:off x="-24680" y="-27384"/>
              <a:ext cx="12241360" cy="6905348"/>
              <a:chOff x="-24680" y="-27384"/>
              <a:chExt cx="12241360" cy="6905348"/>
            </a:xfrm>
          </p:grpSpPr>
          <p:pic>
            <p:nvPicPr>
              <p:cNvPr id="9" name="图片 9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24680" y="-27384"/>
                <a:ext cx="12192000" cy="6858355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" name="图片 9"/>
              <p:cNvPicPr>
                <a:picLocks noChangeAspect="1"/>
              </p:cNvPicPr>
              <p:nvPr/>
            </p:nvPicPr>
            <p:blipFill rotWithShape="1">
              <a:blip r:embed="rId2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3535" t="23463"/>
              <a:stretch/>
            </p:blipFill>
            <p:spPr>
              <a:xfrm flipH="1">
                <a:off x="-24680" y="1628800"/>
                <a:ext cx="4445876" cy="5249164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10" name="图片 9"/>
            <p:cNvPicPr>
              <a:picLocks noChangeAspect="1"/>
            </p:cNvPicPr>
            <p:nvPr/>
          </p:nvPicPr>
          <p:blipFill rotWithShape="1">
            <a:blip r:embed="rId2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3535" t="23463"/>
            <a:stretch/>
          </p:blipFill>
          <p:spPr>
            <a:xfrm rot="16200000" flipH="1">
              <a:off x="3329293" y="1965856"/>
              <a:ext cx="4445876" cy="5249164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14" name="Rectangle 13"/>
          <p:cNvSpPr/>
          <p:nvPr/>
        </p:nvSpPr>
        <p:spPr>
          <a:xfrm>
            <a:off x="623392" y="4077072"/>
            <a:ext cx="109452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vi-VN" sz="40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7381" y="901164"/>
            <a:ext cx="1123324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vi-VN" sz="4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 </a:t>
            </a:r>
            <a:r>
              <a:rPr 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câu chuyện sâu sắc</a:t>
            </a:r>
            <a:r>
              <a:rPr lang="en-US" sz="4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vi-VN" sz="4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giàu </a:t>
            </a:r>
            <a:r>
              <a:rPr 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tính triết lí cần biết sử dụng yếu tố nghị luận.</a:t>
            </a:r>
          </a:p>
          <a:p>
            <a:pPr algn="just"/>
            <a:r>
              <a:rPr lang="vi-VN" sz="4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Để </a:t>
            </a:r>
            <a:r>
              <a:rPr lang="vi-VN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thể hiện thái độ</a:t>
            </a:r>
            <a:r>
              <a:rPr lang="vi-VN" sz="4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tình </a:t>
            </a:r>
            <a:r>
              <a:rPr lang="vi-VN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cảm với nhân vật cần biết sử dụng yếu tố biểu cảm.</a:t>
            </a:r>
          </a:p>
          <a:p>
            <a:pPr algn="just"/>
            <a:r>
              <a:rPr lang="vi-VN" sz="4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sz="44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Ngôn </a:t>
            </a:r>
            <a:r>
              <a:rPr lang="vi-VN" sz="4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 trong văn bản tự sự: </a:t>
            </a:r>
            <a:r>
              <a:rPr lang="vi-VN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Sử dụng nhiều từ chỉ hành động</a:t>
            </a:r>
            <a:r>
              <a:rPr lang="vi-VN" sz="4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từ </a:t>
            </a:r>
            <a:r>
              <a:rPr lang="vi-VN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giới thiệu</a:t>
            </a:r>
            <a:r>
              <a:rPr lang="vi-VN" sz="4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từ </a:t>
            </a:r>
            <a:r>
              <a:rPr lang="vi-VN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chỉ thời gian</a:t>
            </a:r>
            <a:r>
              <a:rPr lang="vi-VN" sz="4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không </a:t>
            </a:r>
            <a:r>
              <a:rPr lang="vi-VN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gian…</a:t>
            </a:r>
          </a:p>
        </p:txBody>
      </p:sp>
    </p:spTree>
    <p:extLst>
      <p:ext uri="{BB962C8B-B14F-4D97-AF65-F5344CB8AC3E}">
        <p14:creationId xmlns:p14="http://schemas.microsoft.com/office/powerpoint/2010/main" val="2427353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 rot="10800000">
            <a:off x="-24680" y="-1"/>
            <a:ext cx="12241360" cy="6857999"/>
            <a:chOff x="-24680" y="-27384"/>
            <a:chExt cx="12241360" cy="6905348"/>
          </a:xfrm>
        </p:grpSpPr>
        <p:grpSp>
          <p:nvGrpSpPr>
            <p:cNvPr id="2" name="Group 1"/>
            <p:cNvGrpSpPr/>
            <p:nvPr/>
          </p:nvGrpSpPr>
          <p:grpSpPr>
            <a:xfrm>
              <a:off x="-24680" y="-27384"/>
              <a:ext cx="12241360" cy="6905348"/>
              <a:chOff x="-24680" y="-27384"/>
              <a:chExt cx="12241360" cy="6905348"/>
            </a:xfrm>
          </p:grpSpPr>
          <p:pic>
            <p:nvPicPr>
              <p:cNvPr id="9" name="图片 9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24680" y="-27384"/>
                <a:ext cx="12192000" cy="6858355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" name="图片 9"/>
              <p:cNvPicPr>
                <a:picLocks noChangeAspect="1"/>
              </p:cNvPicPr>
              <p:nvPr/>
            </p:nvPicPr>
            <p:blipFill rotWithShape="1">
              <a:blip r:embed="rId2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3535" t="23463"/>
              <a:stretch/>
            </p:blipFill>
            <p:spPr>
              <a:xfrm flipH="1">
                <a:off x="-24680" y="1628800"/>
                <a:ext cx="4445876" cy="5249164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10" name="图片 9"/>
            <p:cNvPicPr>
              <a:picLocks noChangeAspect="1"/>
            </p:cNvPicPr>
            <p:nvPr/>
          </p:nvPicPr>
          <p:blipFill rotWithShape="1">
            <a:blip r:embed="rId2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3535" t="23463"/>
            <a:stretch/>
          </p:blipFill>
          <p:spPr>
            <a:xfrm rot="16200000" flipH="1">
              <a:off x="3329293" y="1965856"/>
              <a:ext cx="4445876" cy="5249164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14" name="Rectangle 13"/>
          <p:cNvSpPr/>
          <p:nvPr/>
        </p:nvSpPr>
        <p:spPr>
          <a:xfrm>
            <a:off x="623392" y="4077072"/>
            <a:ext cx="109452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vi-VN" sz="40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27381" y="644490"/>
            <a:ext cx="1123324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4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3.Văn bản nghị luận:</a:t>
            </a:r>
          </a:p>
          <a:p>
            <a:pPr algn="just"/>
            <a:r>
              <a:rPr 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vi-VN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Mục </a:t>
            </a:r>
            <a:r>
              <a:rPr 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đích biểu đạt:</a:t>
            </a:r>
            <a:r>
              <a:rPr 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 thuyết phục người đọc đi theo cái đúng</a:t>
            </a:r>
            <a:r>
              <a:rPr lang="vi-VN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cái </a:t>
            </a:r>
            <a:r>
              <a:rPr 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vi-VN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từ </a:t>
            </a:r>
            <a:r>
              <a:rPr 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bỏ cái sai</a:t>
            </a:r>
            <a:r>
              <a:rPr lang="vi-VN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cái </a:t>
            </a:r>
            <a:r>
              <a:rPr 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xấu.</a:t>
            </a:r>
          </a:p>
          <a:p>
            <a:pPr algn="just"/>
            <a:r>
              <a:rPr 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</a:t>
            </a:r>
            <a:r>
              <a:rPr 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 tố tạo thành: </a:t>
            </a:r>
            <a:r>
              <a:rPr 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Luận điểm</a:t>
            </a:r>
            <a:r>
              <a:rPr lang="vi-VN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luận </a:t>
            </a:r>
            <a:r>
              <a:rPr 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vi-VN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lập </a:t>
            </a:r>
            <a:r>
              <a:rPr 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luận.</a:t>
            </a:r>
          </a:p>
          <a:p>
            <a:pPr algn="just"/>
            <a:r>
              <a:rPr 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Yêu </a:t>
            </a:r>
            <a:r>
              <a:rPr 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cầu đối với luận điểm</a:t>
            </a:r>
            <a:r>
              <a:rPr lang="vi-VN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luận </a:t>
            </a:r>
            <a:r>
              <a:rPr 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vi-VN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lập </a:t>
            </a:r>
            <a:r>
              <a:rPr 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luận: </a:t>
            </a:r>
          </a:p>
          <a:p>
            <a:pPr algn="just"/>
            <a:r>
              <a:rPr lang="vi-VN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Luận </a:t>
            </a:r>
            <a:r>
              <a:rPr 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vi-VN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luận </a:t>
            </a:r>
            <a:r>
              <a:rPr 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cứ: Phải đúng đắn</a:t>
            </a:r>
            <a:r>
              <a:rPr lang="vi-VN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chân </a:t>
            </a:r>
            <a:r>
              <a:rPr 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</a:p>
          <a:p>
            <a:pPr algn="just"/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vi-VN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Lập </a:t>
            </a:r>
            <a:r>
              <a:rPr 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Chặt </a:t>
            </a:r>
            <a:r>
              <a:rPr 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chẽ, hợp lí</a:t>
            </a:r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7511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 rot="10800000">
            <a:off x="-24680" y="-1"/>
            <a:ext cx="12241360" cy="6857999"/>
            <a:chOff x="-24680" y="-27384"/>
            <a:chExt cx="12241360" cy="6905348"/>
          </a:xfrm>
        </p:grpSpPr>
        <p:grpSp>
          <p:nvGrpSpPr>
            <p:cNvPr id="2" name="Group 1"/>
            <p:cNvGrpSpPr/>
            <p:nvPr/>
          </p:nvGrpSpPr>
          <p:grpSpPr>
            <a:xfrm>
              <a:off x="-24680" y="-27384"/>
              <a:ext cx="12241360" cy="6905348"/>
              <a:chOff x="-24680" y="-27384"/>
              <a:chExt cx="12241360" cy="6905348"/>
            </a:xfrm>
          </p:grpSpPr>
          <p:pic>
            <p:nvPicPr>
              <p:cNvPr id="9" name="图片 9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24680" y="-27384"/>
                <a:ext cx="12192000" cy="6858355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" name="图片 9"/>
              <p:cNvPicPr>
                <a:picLocks noChangeAspect="1"/>
              </p:cNvPicPr>
              <p:nvPr/>
            </p:nvPicPr>
            <p:blipFill rotWithShape="1">
              <a:blip r:embed="rId2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3535" t="23463"/>
              <a:stretch/>
            </p:blipFill>
            <p:spPr>
              <a:xfrm flipH="1">
                <a:off x="-24680" y="1628800"/>
                <a:ext cx="4445876" cy="5249164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10" name="图片 9"/>
            <p:cNvPicPr>
              <a:picLocks noChangeAspect="1"/>
            </p:cNvPicPr>
            <p:nvPr/>
          </p:nvPicPr>
          <p:blipFill rotWithShape="1">
            <a:blip r:embed="rId2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3535" t="23463"/>
            <a:stretch/>
          </p:blipFill>
          <p:spPr>
            <a:xfrm rot="16200000" flipH="1">
              <a:off x="3329293" y="1965856"/>
              <a:ext cx="4445876" cy="5249164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14" name="Rectangle 13"/>
          <p:cNvSpPr/>
          <p:nvPr/>
        </p:nvSpPr>
        <p:spPr>
          <a:xfrm>
            <a:off x="623392" y="4077072"/>
            <a:ext cx="109452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vi-VN" sz="40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23391" y="620688"/>
            <a:ext cx="1094521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Dàn </a:t>
            </a:r>
            <a:r>
              <a:rPr 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 chung của bài nghị luận về một sự việc</a:t>
            </a:r>
            <a:r>
              <a:rPr lang="vi-VN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hiện </a:t>
            </a:r>
            <a:r>
              <a:rPr 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 đời sống hoặc một vấn đề tư tưởng đạo lí</a:t>
            </a:r>
            <a:r>
              <a:rPr lang="vi-VN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vi-VN" altLang="en-US" sz="4000" b="1" smtClean="0">
                <a:solidFill>
                  <a:srgbClr val="C00000"/>
                </a:solidFill>
                <a:latin typeface="Times New Roman" pitchFamily="18" charset="0"/>
              </a:rPr>
              <a:t>-</a:t>
            </a:r>
            <a:r>
              <a:rPr lang="en-US" altLang="en-US" sz="4000" b="1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altLang="en-US" sz="4000" b="1">
                <a:solidFill>
                  <a:srgbClr val="C00000"/>
                </a:solidFill>
                <a:latin typeface="Times New Roman" pitchFamily="18" charset="0"/>
              </a:rPr>
              <a:t>Mở bài: </a:t>
            </a:r>
            <a:r>
              <a:rPr lang="en-US" altLang="en-US" sz="4000" b="1">
                <a:latin typeface="Times New Roman" pitchFamily="18" charset="0"/>
              </a:rPr>
              <a:t>Giới thiệu sự việc, hiện tượng có vấn đề.</a:t>
            </a:r>
          </a:p>
          <a:p>
            <a:pPr algn="just"/>
            <a:r>
              <a:rPr lang="vi-VN" altLang="en-US" sz="4000" b="1" smtClean="0">
                <a:solidFill>
                  <a:srgbClr val="C00000"/>
                </a:solidFill>
                <a:latin typeface="Times New Roman" pitchFamily="18" charset="0"/>
              </a:rPr>
              <a:t>-</a:t>
            </a:r>
            <a:r>
              <a:rPr lang="en-US" altLang="en-US" sz="4000" b="1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altLang="en-US" sz="4000" b="1">
                <a:solidFill>
                  <a:srgbClr val="C00000"/>
                </a:solidFill>
                <a:latin typeface="Times New Roman" pitchFamily="18" charset="0"/>
              </a:rPr>
              <a:t>Thân bài: </a:t>
            </a:r>
            <a:r>
              <a:rPr lang="en-US" altLang="en-US" sz="4000" b="1">
                <a:latin typeface="Times New Roman" pitchFamily="18" charset="0"/>
              </a:rPr>
              <a:t>Liên hệ thực tế, phân tích các mặt, đánh giá, nhận định.</a:t>
            </a:r>
          </a:p>
          <a:p>
            <a:pPr algn="just"/>
            <a:r>
              <a:rPr lang="vi-VN" altLang="en-US" sz="4000" b="1" smtClean="0">
                <a:solidFill>
                  <a:srgbClr val="C00000"/>
                </a:solidFill>
                <a:latin typeface="Times New Roman" pitchFamily="18" charset="0"/>
              </a:rPr>
              <a:t>-</a:t>
            </a:r>
            <a:r>
              <a:rPr lang="en-US" altLang="en-US" sz="4000" b="1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altLang="en-US" sz="4000" b="1">
                <a:solidFill>
                  <a:srgbClr val="C00000"/>
                </a:solidFill>
                <a:latin typeface="Times New Roman" pitchFamily="18" charset="0"/>
              </a:rPr>
              <a:t>Kết bài: </a:t>
            </a:r>
            <a:r>
              <a:rPr lang="en-US" altLang="en-US" sz="4000" b="1">
                <a:latin typeface="Times New Roman" pitchFamily="18" charset="0"/>
              </a:rPr>
              <a:t>Kết luận, khẳng định, phủ định, lời khuyên</a:t>
            </a:r>
            <a:r>
              <a:rPr lang="en-US" altLang="en-US" sz="4000" b="1" smtClean="0">
                <a:latin typeface="Times New Roman" pitchFamily="18" charset="0"/>
              </a:rPr>
              <a:t>.</a:t>
            </a:r>
            <a:endParaRPr lang="vi-VN" altLang="en-US" sz="4000" b="1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075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 rot="10800000">
            <a:off x="-24680" y="-1"/>
            <a:ext cx="12241360" cy="6857999"/>
            <a:chOff x="-24680" y="-27384"/>
            <a:chExt cx="12241360" cy="6905348"/>
          </a:xfrm>
        </p:grpSpPr>
        <p:grpSp>
          <p:nvGrpSpPr>
            <p:cNvPr id="2" name="Group 1"/>
            <p:cNvGrpSpPr/>
            <p:nvPr/>
          </p:nvGrpSpPr>
          <p:grpSpPr>
            <a:xfrm>
              <a:off x="-24680" y="-27384"/>
              <a:ext cx="12241360" cy="6905348"/>
              <a:chOff x="-24680" y="-27384"/>
              <a:chExt cx="12241360" cy="6905348"/>
            </a:xfrm>
          </p:grpSpPr>
          <p:pic>
            <p:nvPicPr>
              <p:cNvPr id="9" name="图片 9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24680" y="-27384"/>
                <a:ext cx="12192000" cy="6858355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" name="图片 9"/>
              <p:cNvPicPr>
                <a:picLocks noChangeAspect="1"/>
              </p:cNvPicPr>
              <p:nvPr/>
            </p:nvPicPr>
            <p:blipFill rotWithShape="1">
              <a:blip r:embed="rId2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3535" t="23463"/>
              <a:stretch/>
            </p:blipFill>
            <p:spPr>
              <a:xfrm flipH="1">
                <a:off x="-24680" y="1628800"/>
                <a:ext cx="4445876" cy="5249164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10" name="图片 9"/>
            <p:cNvPicPr>
              <a:picLocks noChangeAspect="1"/>
            </p:cNvPicPr>
            <p:nvPr/>
          </p:nvPicPr>
          <p:blipFill rotWithShape="1">
            <a:blip r:embed="rId2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3535" t="23463"/>
            <a:stretch/>
          </p:blipFill>
          <p:spPr>
            <a:xfrm rot="16200000" flipH="1">
              <a:off x="3329293" y="1965856"/>
              <a:ext cx="4445876" cy="5249164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13" name="Rectangle 12"/>
          <p:cNvSpPr/>
          <p:nvPr/>
        </p:nvSpPr>
        <p:spPr>
          <a:xfrm>
            <a:off x="623392" y="44624"/>
            <a:ext cx="1094521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4400" b="1" smtClean="0">
                <a:solidFill>
                  <a:srgbClr val="C00000"/>
                </a:solidFill>
                <a:latin typeface="Times New Roman" pitchFamily="18" charset="0"/>
              </a:rPr>
              <a:t>I. Các </a:t>
            </a:r>
            <a:r>
              <a:rPr lang="en-US" altLang="en-US" sz="4400" b="1">
                <a:solidFill>
                  <a:srgbClr val="C00000"/>
                </a:solidFill>
                <a:latin typeface="Times New Roman" pitchFamily="18" charset="0"/>
              </a:rPr>
              <a:t>kiểu văn bản đã học trong chương trình ngữ văn THCS</a:t>
            </a:r>
            <a:r>
              <a:rPr lang="en-US" altLang="en-US" sz="44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en-US" sz="4400" b="1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4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HS tự ôn kiến thức bảng tổng hợp </a:t>
            </a:r>
            <a:endParaRPr lang="en-US" sz="4400" b="1" i="1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400" b="1" i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trang </a:t>
            </a:r>
            <a:r>
              <a:rPr lang="en-US" sz="44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169, 170</a:t>
            </a:r>
            <a:r>
              <a:rPr lang="en-US" sz="4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4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23392" y="3257103"/>
            <a:ext cx="1094521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4400" b="1">
                <a:solidFill>
                  <a:srgbClr val="C00000"/>
                </a:solidFill>
                <a:latin typeface="Times New Roman" pitchFamily="18" charset="0"/>
              </a:rPr>
              <a:t>- Có 6 kiểu văn bản:</a:t>
            </a:r>
            <a:endParaRPr lang="en-US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631504" y="3969638"/>
            <a:ext cx="388843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4400" b="1">
                <a:latin typeface="Times New Roman" pitchFamily="18" charset="0"/>
              </a:rPr>
              <a:t>+ Tự sự</a:t>
            </a:r>
          </a:p>
          <a:p>
            <a:r>
              <a:rPr lang="en-US" altLang="en-US" sz="4400" b="1">
                <a:latin typeface="Times New Roman" pitchFamily="18" charset="0"/>
              </a:rPr>
              <a:t>+ Miêu tả</a:t>
            </a:r>
          </a:p>
          <a:p>
            <a:r>
              <a:rPr lang="en-US" altLang="en-US" sz="4400" b="1">
                <a:latin typeface="Times New Roman" pitchFamily="18" charset="0"/>
              </a:rPr>
              <a:t>+ Biểu cảm</a:t>
            </a:r>
            <a:endParaRPr lang="en-US" altLang="en-US" sz="4400" b="1" dirty="0">
              <a:latin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519936" y="3969638"/>
            <a:ext cx="604867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4400" b="1">
                <a:latin typeface="Times New Roman" pitchFamily="18" charset="0"/>
              </a:rPr>
              <a:t>+ Thuyết minh</a:t>
            </a:r>
          </a:p>
          <a:p>
            <a:r>
              <a:rPr lang="en-US" altLang="en-US" sz="4400" b="1">
                <a:latin typeface="Times New Roman" pitchFamily="18" charset="0"/>
              </a:rPr>
              <a:t>+ Nghị luận</a:t>
            </a:r>
          </a:p>
          <a:p>
            <a:r>
              <a:rPr lang="en-US" altLang="en-US" sz="4400" b="1">
                <a:latin typeface="Times New Roman" pitchFamily="18" charset="0"/>
              </a:rPr>
              <a:t>+ Hành chính công vụ.</a:t>
            </a:r>
            <a:endParaRPr lang="en-US" altLang="en-US" sz="44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2161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 rot="10800000">
            <a:off x="-24680" y="-1"/>
            <a:ext cx="12241360" cy="6857999"/>
            <a:chOff x="-24680" y="-27384"/>
            <a:chExt cx="12241360" cy="6905348"/>
          </a:xfrm>
        </p:grpSpPr>
        <p:grpSp>
          <p:nvGrpSpPr>
            <p:cNvPr id="2" name="Group 1"/>
            <p:cNvGrpSpPr/>
            <p:nvPr/>
          </p:nvGrpSpPr>
          <p:grpSpPr>
            <a:xfrm>
              <a:off x="-24680" y="-27384"/>
              <a:ext cx="12241360" cy="6905348"/>
              <a:chOff x="-24680" y="-27384"/>
              <a:chExt cx="12241360" cy="6905348"/>
            </a:xfrm>
          </p:grpSpPr>
          <p:pic>
            <p:nvPicPr>
              <p:cNvPr id="9" name="图片 9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24680" y="-27384"/>
                <a:ext cx="12192000" cy="6858355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" name="图片 9"/>
              <p:cNvPicPr>
                <a:picLocks noChangeAspect="1"/>
              </p:cNvPicPr>
              <p:nvPr/>
            </p:nvPicPr>
            <p:blipFill rotWithShape="1">
              <a:blip r:embed="rId2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3535" t="23463"/>
              <a:stretch/>
            </p:blipFill>
            <p:spPr>
              <a:xfrm flipH="1">
                <a:off x="-24680" y="1628800"/>
                <a:ext cx="4445876" cy="5249164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10" name="图片 9"/>
            <p:cNvPicPr>
              <a:picLocks noChangeAspect="1"/>
            </p:cNvPicPr>
            <p:nvPr/>
          </p:nvPicPr>
          <p:blipFill rotWithShape="1">
            <a:blip r:embed="rId2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3535" t="23463"/>
            <a:stretch/>
          </p:blipFill>
          <p:spPr>
            <a:xfrm rot="16200000" flipH="1">
              <a:off x="3329293" y="1965856"/>
              <a:ext cx="4445876" cy="5249164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14" name="Rectangle 13"/>
          <p:cNvSpPr/>
          <p:nvPr/>
        </p:nvSpPr>
        <p:spPr>
          <a:xfrm>
            <a:off x="623392" y="4077072"/>
            <a:ext cx="109452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vi-VN" sz="40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67407" y="133464"/>
            <a:ext cx="10801201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Dàn ý chung của bài nghị luận về tác phẩm truyện (hoặc đoạn trích) hoặc về một đoạn thơ, bài thơ.</a:t>
            </a:r>
          </a:p>
          <a:p>
            <a:pPr algn="just">
              <a:spcBef>
                <a:spcPts val="0"/>
              </a:spcBef>
            </a:pPr>
            <a:r>
              <a:rPr lang="vi-VN" altLang="en-US" sz="4000" b="1">
                <a:solidFill>
                  <a:srgbClr val="C00000"/>
                </a:solidFill>
                <a:latin typeface="Times New Roman" pitchFamily="18" charset="0"/>
              </a:rPr>
              <a:t>-</a:t>
            </a:r>
            <a:r>
              <a:rPr lang="en-US" altLang="en-US" sz="4000" b="1">
                <a:solidFill>
                  <a:srgbClr val="C00000"/>
                </a:solidFill>
                <a:latin typeface="Times New Roman" pitchFamily="18" charset="0"/>
              </a:rPr>
              <a:t> Mở bài: </a:t>
            </a:r>
            <a:r>
              <a:rPr lang="en-US" altLang="en-US" sz="4000" b="1">
                <a:latin typeface="Times New Roman" pitchFamily="18" charset="0"/>
              </a:rPr>
              <a:t>Giới thiệu tác phẩm, vấn đề cần nghị luận. Nêu ý kiến đánh giá sơ bộ.</a:t>
            </a:r>
            <a:endParaRPr lang="vi-VN" altLang="en-US" sz="4000" b="1">
              <a:latin typeface="Times New Roman" pitchFamily="18" charset="0"/>
            </a:endParaRPr>
          </a:p>
          <a:p>
            <a:pPr algn="just">
              <a:spcBef>
                <a:spcPts val="0"/>
              </a:spcBef>
            </a:pPr>
            <a:r>
              <a:rPr lang="vi-VN" altLang="en-US" sz="4000" b="1" smtClean="0">
                <a:solidFill>
                  <a:srgbClr val="C00000"/>
                </a:solidFill>
                <a:latin typeface="Times New Roman" pitchFamily="18" charset="0"/>
              </a:rPr>
              <a:t>-</a:t>
            </a:r>
            <a:r>
              <a:rPr lang="en-US" altLang="en-US" sz="4000" b="1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altLang="en-US" sz="4000" b="1">
                <a:solidFill>
                  <a:srgbClr val="C00000"/>
                </a:solidFill>
                <a:latin typeface="Times New Roman" pitchFamily="18" charset="0"/>
              </a:rPr>
              <a:t>Thân bài: </a:t>
            </a:r>
            <a:r>
              <a:rPr lang="en-US" altLang="en-US" sz="4000" b="1">
                <a:latin typeface="Times New Roman" pitchFamily="18" charset="0"/>
              </a:rPr>
              <a:t>Nêu các luận điểm chính về nội dung và nghệ thuật của tác phẩm, có phân tích chứng minh bằng các luận cứ tiêu biểu và xác thực.</a:t>
            </a:r>
          </a:p>
          <a:p>
            <a:pPr algn="just">
              <a:spcBef>
                <a:spcPts val="0"/>
              </a:spcBef>
            </a:pPr>
            <a:r>
              <a:rPr lang="vi-VN" altLang="en-US" sz="4000" b="1" smtClean="0">
                <a:solidFill>
                  <a:srgbClr val="C00000"/>
                </a:solidFill>
                <a:latin typeface="Times New Roman" pitchFamily="18" charset="0"/>
              </a:rPr>
              <a:t>-</a:t>
            </a:r>
            <a:r>
              <a:rPr lang="en-US" altLang="en-US" sz="4000" b="1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altLang="en-US" sz="4000" b="1">
                <a:solidFill>
                  <a:srgbClr val="C00000"/>
                </a:solidFill>
                <a:latin typeface="Times New Roman" pitchFamily="18" charset="0"/>
              </a:rPr>
              <a:t>Kết bài: </a:t>
            </a:r>
            <a:r>
              <a:rPr lang="en-US" altLang="en-US" sz="4000" b="1">
                <a:latin typeface="Times New Roman" pitchFamily="18" charset="0"/>
              </a:rPr>
              <a:t>Nêu nhận định, đánh giá chung của mình về tác phẩm truyện </a:t>
            </a:r>
            <a:r>
              <a:rPr lang="en-US" altLang="en-US" sz="4000" b="1" smtClean="0">
                <a:latin typeface="Times New Roman" pitchFamily="18" charset="0"/>
              </a:rPr>
              <a:t>(hoặc </a:t>
            </a:r>
            <a:r>
              <a:rPr lang="en-US" altLang="en-US" sz="4000" b="1">
                <a:latin typeface="Times New Roman" pitchFamily="18" charset="0"/>
              </a:rPr>
              <a:t>đoạn </a:t>
            </a:r>
            <a:r>
              <a:rPr lang="en-US" altLang="en-US" sz="4000" b="1" smtClean="0">
                <a:latin typeface="Times New Roman" pitchFamily="18" charset="0"/>
              </a:rPr>
              <a:t>trích)</a:t>
            </a:r>
            <a:endParaRPr lang="en-US" altLang="en-US" sz="4000" b="1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5444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 rot="10800000">
            <a:off x="-24680" y="-1"/>
            <a:ext cx="12241360" cy="6857999"/>
            <a:chOff x="-24680" y="-27384"/>
            <a:chExt cx="12241360" cy="6905348"/>
          </a:xfrm>
        </p:grpSpPr>
        <p:grpSp>
          <p:nvGrpSpPr>
            <p:cNvPr id="2" name="Group 1"/>
            <p:cNvGrpSpPr/>
            <p:nvPr/>
          </p:nvGrpSpPr>
          <p:grpSpPr>
            <a:xfrm>
              <a:off x="-24680" y="-27384"/>
              <a:ext cx="12241360" cy="6905348"/>
              <a:chOff x="-24680" y="-27384"/>
              <a:chExt cx="12241360" cy="6905348"/>
            </a:xfrm>
          </p:grpSpPr>
          <p:pic>
            <p:nvPicPr>
              <p:cNvPr id="9" name="图片 9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24680" y="-27384"/>
                <a:ext cx="12192000" cy="6858355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" name="图片 9"/>
              <p:cNvPicPr>
                <a:picLocks noChangeAspect="1"/>
              </p:cNvPicPr>
              <p:nvPr/>
            </p:nvPicPr>
            <p:blipFill rotWithShape="1">
              <a:blip r:embed="rId2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3535" t="23463"/>
              <a:stretch/>
            </p:blipFill>
            <p:spPr>
              <a:xfrm flipH="1">
                <a:off x="-24680" y="1628800"/>
                <a:ext cx="4445876" cy="5249164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10" name="图片 9"/>
            <p:cNvPicPr>
              <a:picLocks noChangeAspect="1"/>
            </p:cNvPicPr>
            <p:nvPr/>
          </p:nvPicPr>
          <p:blipFill rotWithShape="1">
            <a:blip r:embed="rId2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3535" t="23463"/>
            <a:stretch/>
          </p:blipFill>
          <p:spPr>
            <a:xfrm rot="16200000" flipH="1">
              <a:off x="3329293" y="1965856"/>
              <a:ext cx="4445876" cy="5249164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8" name="Rectangle 7"/>
          <p:cNvSpPr/>
          <p:nvPr/>
        </p:nvSpPr>
        <p:spPr>
          <a:xfrm>
            <a:off x="623392" y="116632"/>
            <a:ext cx="109452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4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1:</a:t>
            </a:r>
            <a:r>
              <a:rPr lang="en-US" altLang="en-US" sz="4000" b="1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>
                <a:solidFill>
                  <a:srgbClr val="0000FF"/>
                </a:solidFill>
                <a:latin typeface="Times New Roman" pitchFamily="18" charset="0"/>
                <a:cs typeface="Times New Roman" panose="02020603050405020304" pitchFamily="18" charset="0"/>
              </a:rPr>
              <a:t>Sự khác nhau của các kiểu văn bản trên.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23392" y="836712"/>
            <a:ext cx="1094521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4000" b="1">
                <a:latin typeface="Times New Roman" pitchFamily="18" charset="0"/>
                <a:cs typeface="Times New Roman" panose="02020603050405020304" pitchFamily="18" charset="0"/>
              </a:rPr>
              <a:t>- Khác nhau về phương thức biểu đạt.</a:t>
            </a:r>
          </a:p>
          <a:p>
            <a:pPr algn="just"/>
            <a:r>
              <a:rPr lang="en-US" altLang="en-US" sz="4000" b="1">
                <a:latin typeface="Times New Roman" pitchFamily="18" charset="0"/>
                <a:cs typeface="Times New Roman" panose="02020603050405020304" pitchFamily="18" charset="0"/>
              </a:rPr>
              <a:t>- Khác nhau ở hình thức thể hiện.</a:t>
            </a:r>
            <a:endParaRPr lang="en-US" alt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23392" y="2276872"/>
            <a:ext cx="1094521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4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altLang="en-US" sz="4000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2:</a:t>
            </a:r>
            <a:r>
              <a:rPr lang="en-US" altLang="en-US" sz="4000" b="1" smtClean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smtClean="0">
                <a:solidFill>
                  <a:srgbClr val="0000FF"/>
                </a:solidFill>
                <a:latin typeface="Times New Roman" pitchFamily="18" charset="0"/>
                <a:cs typeface="Times New Roman" panose="02020603050405020304" pitchFamily="18" charset="0"/>
              </a:rPr>
              <a:t>Các kiểu </a:t>
            </a:r>
            <a:r>
              <a:rPr lang="en-US" altLang="en-US" sz="4000" b="1">
                <a:solidFill>
                  <a:srgbClr val="0000FF"/>
                </a:solidFill>
                <a:latin typeface="Times New Roman" pitchFamily="18" charset="0"/>
                <a:cs typeface="Times New Roman" panose="02020603050405020304" pitchFamily="18" charset="0"/>
              </a:rPr>
              <a:t>văn bản </a:t>
            </a:r>
            <a:r>
              <a:rPr lang="en-US" altLang="en-US" sz="4000" b="1" smtClean="0">
                <a:solidFill>
                  <a:srgbClr val="0000FF"/>
                </a:solidFill>
                <a:latin typeface="Times New Roman" pitchFamily="18" charset="0"/>
                <a:cs typeface="Times New Roman" panose="02020603050405020304" pitchFamily="18" charset="0"/>
              </a:rPr>
              <a:t>trên có </a:t>
            </a:r>
            <a:r>
              <a:rPr lang="en-US" altLang="en-US" sz="4000" b="1">
                <a:solidFill>
                  <a:srgbClr val="0000FF"/>
                </a:solidFill>
                <a:latin typeface="Times New Roman" pitchFamily="18" charset="0"/>
              </a:rPr>
              <a:t>thể thay thế cho </a:t>
            </a:r>
            <a:r>
              <a:rPr lang="en-US" altLang="en-US" sz="4000" b="1" smtClean="0">
                <a:solidFill>
                  <a:srgbClr val="0000FF"/>
                </a:solidFill>
                <a:latin typeface="Times New Roman" pitchFamily="18" charset="0"/>
              </a:rPr>
              <a:t>nhau được hay không? Vì sao?</a:t>
            </a:r>
            <a:endParaRPr lang="en-US" altLang="en-US" sz="4000" b="1">
              <a:solidFill>
                <a:srgbClr val="0000FF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23392" y="3645024"/>
            <a:ext cx="109452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4000" b="1" smtClean="0">
                <a:latin typeface="Times New Roman" pitchFamily="18" charset="0"/>
              </a:rPr>
              <a:t>- Không thể </a:t>
            </a:r>
            <a:r>
              <a:rPr lang="en-US" altLang="en-US" sz="4000" b="1">
                <a:latin typeface="Times New Roman" pitchFamily="18" charset="0"/>
              </a:rPr>
              <a:t>thay thế cho nhau, vì</a:t>
            </a:r>
            <a:r>
              <a:rPr lang="en-US" altLang="en-US" sz="4000" b="1" smtClean="0">
                <a:latin typeface="Times New Roman" pitchFamily="18" charset="0"/>
              </a:rPr>
              <a:t>:</a:t>
            </a:r>
            <a:endParaRPr lang="en-US" altLang="en-US" sz="4000" b="1" dirty="0">
              <a:latin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23392" y="4293096"/>
            <a:ext cx="1094521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4000" b="1">
                <a:latin typeface="Times New Roman" pitchFamily="18" charset="0"/>
              </a:rPr>
              <a:t>+ PTBĐ và hình thức thể hiện: Khác nhau.</a:t>
            </a:r>
          </a:p>
          <a:p>
            <a:pPr algn="just"/>
            <a:r>
              <a:rPr lang="en-US" altLang="en-US" sz="4000" b="1">
                <a:latin typeface="Times New Roman" pitchFamily="18" charset="0"/>
              </a:rPr>
              <a:t>+ Mục đích: Khác nhau</a:t>
            </a:r>
          </a:p>
          <a:p>
            <a:pPr algn="just"/>
            <a:r>
              <a:rPr lang="en-US" altLang="en-US" sz="4000" b="1">
                <a:latin typeface="Times New Roman" pitchFamily="18" charset="0"/>
              </a:rPr>
              <a:t>+ Các yếu tố cấu thành văn bản: Khác nhau. </a:t>
            </a:r>
            <a:endParaRPr lang="en-US" altLang="en-US" sz="40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092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 rot="10800000">
            <a:off x="-24680" y="-1"/>
            <a:ext cx="12241360" cy="6857999"/>
            <a:chOff x="-24680" y="-27384"/>
            <a:chExt cx="12241360" cy="6905348"/>
          </a:xfrm>
        </p:grpSpPr>
        <p:grpSp>
          <p:nvGrpSpPr>
            <p:cNvPr id="2" name="Group 1"/>
            <p:cNvGrpSpPr/>
            <p:nvPr/>
          </p:nvGrpSpPr>
          <p:grpSpPr>
            <a:xfrm>
              <a:off x="-24680" y="-27384"/>
              <a:ext cx="12241360" cy="6905348"/>
              <a:chOff x="-24680" y="-27384"/>
              <a:chExt cx="12241360" cy="6905348"/>
            </a:xfrm>
          </p:grpSpPr>
          <p:pic>
            <p:nvPicPr>
              <p:cNvPr id="9" name="图片 9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24680" y="-27384"/>
                <a:ext cx="12192000" cy="6858355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" name="图片 9"/>
              <p:cNvPicPr>
                <a:picLocks noChangeAspect="1"/>
              </p:cNvPicPr>
              <p:nvPr/>
            </p:nvPicPr>
            <p:blipFill rotWithShape="1">
              <a:blip r:embed="rId2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3535" t="23463"/>
              <a:stretch/>
            </p:blipFill>
            <p:spPr>
              <a:xfrm flipH="1">
                <a:off x="-24680" y="1628800"/>
                <a:ext cx="4445876" cy="5249164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10" name="图片 9"/>
            <p:cNvPicPr>
              <a:picLocks noChangeAspect="1"/>
            </p:cNvPicPr>
            <p:nvPr/>
          </p:nvPicPr>
          <p:blipFill rotWithShape="1">
            <a:blip r:embed="rId2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3535" t="23463"/>
            <a:stretch/>
          </p:blipFill>
          <p:spPr>
            <a:xfrm rot="16200000" flipH="1">
              <a:off x="3329293" y="1965856"/>
              <a:ext cx="4445876" cy="5249164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8" name="Rectangle 7"/>
          <p:cNvSpPr/>
          <p:nvPr/>
        </p:nvSpPr>
        <p:spPr>
          <a:xfrm>
            <a:off x="623392" y="116632"/>
            <a:ext cx="1094521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4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altLang="en-US" sz="4000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3:</a:t>
            </a:r>
            <a:r>
              <a:rPr lang="en-US" altLang="en-US" sz="4000" b="1" smtClean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Các phương thức biểu đạt trên có thể phối hợp với nhau trong một văn bản cụ thể </a:t>
            </a:r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hay không?</a:t>
            </a:r>
            <a:r>
              <a:rPr lang="vi-VN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Vì sao? Nêu một ví dụ để minh họa.</a:t>
            </a:r>
            <a:endParaRPr lang="vi-VN" sz="4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23392" y="2060848"/>
            <a:ext cx="1094521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 </a:t>
            </a:r>
            <a:r>
              <a:rPr 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thể phối hợp với nhau trong một văn bản cụ </a:t>
            </a:r>
            <a:r>
              <a:rPr lang="vi-VN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: Ngoài chức năng thông tin, các văn bản  còn có chức năng tạo lập và duy trì quan hệ </a:t>
            </a:r>
            <a:r>
              <a:rPr lang="vi-VN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ã</a:t>
            </a:r>
            <a:r>
              <a:rPr lang="vi-VN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hội</a:t>
            </a:r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vi-VN" sz="4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23392" y="4653136"/>
            <a:ext cx="1094521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4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altLang="en-US" sz="4000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4:</a:t>
            </a:r>
            <a:r>
              <a:rPr lang="en-US" altLang="en-US" sz="4000" b="1" smtClean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smtClean="0">
                <a:solidFill>
                  <a:srgbClr val="0000FF"/>
                </a:solidFill>
                <a:latin typeface="Times New Roman" pitchFamily="18" charset="0"/>
                <a:cs typeface="Times New Roman" panose="02020603050405020304" pitchFamily="18" charset="0"/>
              </a:rPr>
              <a:t>Các kiểu </a:t>
            </a:r>
            <a:r>
              <a:rPr lang="en-US" altLang="en-US" sz="4000" b="1">
                <a:solidFill>
                  <a:srgbClr val="0000FF"/>
                </a:solidFill>
                <a:latin typeface="Times New Roman" pitchFamily="18" charset="0"/>
                <a:cs typeface="Times New Roman" panose="02020603050405020304" pitchFamily="18" charset="0"/>
              </a:rPr>
              <a:t>văn bản </a:t>
            </a:r>
            <a:r>
              <a:rPr lang="en-US" altLang="en-US" sz="4000" b="1" smtClean="0">
                <a:solidFill>
                  <a:srgbClr val="0000FF"/>
                </a:solidFill>
                <a:latin typeface="Times New Roman" pitchFamily="18" charset="0"/>
                <a:cs typeface="Times New Roman" panose="02020603050405020304" pitchFamily="18" charset="0"/>
              </a:rPr>
              <a:t>và hình thức thể hiện,  thể loại tác phẩm văn học có gì giống nhau và khác nhau?</a:t>
            </a:r>
            <a:endParaRPr lang="en-US" altLang="en-US" sz="4000" b="1">
              <a:solidFill>
                <a:srgbClr val="0000FF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760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 rot="10800000">
            <a:off x="-24680" y="-1"/>
            <a:ext cx="12241360" cy="6857999"/>
            <a:chOff x="-24680" y="-27384"/>
            <a:chExt cx="12241360" cy="6905348"/>
          </a:xfrm>
        </p:grpSpPr>
        <p:grpSp>
          <p:nvGrpSpPr>
            <p:cNvPr id="2" name="Group 1"/>
            <p:cNvGrpSpPr/>
            <p:nvPr/>
          </p:nvGrpSpPr>
          <p:grpSpPr>
            <a:xfrm>
              <a:off x="-24680" y="-27384"/>
              <a:ext cx="12241360" cy="6905348"/>
              <a:chOff x="-24680" y="-27384"/>
              <a:chExt cx="12241360" cy="6905348"/>
            </a:xfrm>
          </p:grpSpPr>
          <p:pic>
            <p:nvPicPr>
              <p:cNvPr id="9" name="图片 9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24680" y="-27384"/>
                <a:ext cx="12192000" cy="6858355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" name="图片 9"/>
              <p:cNvPicPr>
                <a:picLocks noChangeAspect="1"/>
              </p:cNvPicPr>
              <p:nvPr/>
            </p:nvPicPr>
            <p:blipFill rotWithShape="1">
              <a:blip r:embed="rId2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3535" t="23463"/>
              <a:stretch/>
            </p:blipFill>
            <p:spPr>
              <a:xfrm flipH="1">
                <a:off x="-24680" y="1628800"/>
                <a:ext cx="4445876" cy="5249164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10" name="图片 9"/>
            <p:cNvPicPr>
              <a:picLocks noChangeAspect="1"/>
            </p:cNvPicPr>
            <p:nvPr/>
          </p:nvPicPr>
          <p:blipFill rotWithShape="1">
            <a:blip r:embed="rId2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3535" t="23463"/>
            <a:stretch/>
          </p:blipFill>
          <p:spPr>
            <a:xfrm rot="16200000" flipH="1">
              <a:off x="3329293" y="1965856"/>
              <a:ext cx="4445876" cy="5249164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8" name="Rectangle 7"/>
          <p:cNvSpPr/>
          <p:nvPr/>
        </p:nvSpPr>
        <p:spPr>
          <a:xfrm>
            <a:off x="623392" y="116632"/>
            <a:ext cx="1094521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4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4:</a:t>
            </a:r>
            <a:r>
              <a:rPr lang="en-US" altLang="en-US" sz="4000" b="1">
                <a:latin typeface="Times New Roman" pitchFamily="18" charset="0"/>
                <a:cs typeface="Times New Roman" panose="02020603050405020304" pitchFamily="18" charset="0"/>
              </a:rPr>
              <a:t> Các kiểu văn bản và hình thức thể hiện,  thể loại tác phẩm văn học có gì giống nhau và khác nhau?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23392" y="2060848"/>
            <a:ext cx="1094521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Giống </a:t>
            </a:r>
            <a:r>
              <a:rPr lang="en-US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4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Kiểu tự sự có mặt trong thể loại tự </a:t>
            </a:r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vi-VN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Kiểu biểu cảm có mặt trong thể loại trữ tình.</a:t>
            </a:r>
          </a:p>
          <a:p>
            <a:pPr algn="just"/>
            <a:r>
              <a:rPr lang="en-US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vi-VN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 </a:t>
            </a:r>
            <a:r>
              <a:rPr lang="en-US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nhau:</a:t>
            </a:r>
          </a:p>
          <a:p>
            <a:pPr algn="just"/>
            <a:r>
              <a:rPr lang="vi-VN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Kiểu văn là cơ sở của các thể loại văn học.</a:t>
            </a:r>
          </a:p>
          <a:p>
            <a:pPr algn="just"/>
            <a:r>
              <a:rPr lang="vi-VN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Thể loại văn học là “môi trường” xuất hiện các kiểu văn bản.</a:t>
            </a:r>
          </a:p>
        </p:txBody>
      </p:sp>
    </p:spTree>
    <p:extLst>
      <p:ext uri="{BB962C8B-B14F-4D97-AF65-F5344CB8AC3E}">
        <p14:creationId xmlns:p14="http://schemas.microsoft.com/office/powerpoint/2010/main" val="3551155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 rot="10800000">
            <a:off x="-24680" y="-1"/>
            <a:ext cx="12241360" cy="6857999"/>
            <a:chOff x="-24680" y="-27384"/>
            <a:chExt cx="12241360" cy="6905348"/>
          </a:xfrm>
        </p:grpSpPr>
        <p:grpSp>
          <p:nvGrpSpPr>
            <p:cNvPr id="2" name="Group 1"/>
            <p:cNvGrpSpPr/>
            <p:nvPr/>
          </p:nvGrpSpPr>
          <p:grpSpPr>
            <a:xfrm>
              <a:off x="-24680" y="-27384"/>
              <a:ext cx="12241360" cy="6905348"/>
              <a:chOff x="-24680" y="-27384"/>
              <a:chExt cx="12241360" cy="6905348"/>
            </a:xfrm>
          </p:grpSpPr>
          <p:pic>
            <p:nvPicPr>
              <p:cNvPr id="9" name="图片 9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24680" y="-27384"/>
                <a:ext cx="12192000" cy="6858355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" name="图片 9"/>
              <p:cNvPicPr>
                <a:picLocks noChangeAspect="1"/>
              </p:cNvPicPr>
              <p:nvPr/>
            </p:nvPicPr>
            <p:blipFill rotWithShape="1">
              <a:blip r:embed="rId2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3535" t="23463"/>
              <a:stretch/>
            </p:blipFill>
            <p:spPr>
              <a:xfrm flipH="1">
                <a:off x="-24680" y="1628800"/>
                <a:ext cx="4445876" cy="5249164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10" name="图片 9"/>
            <p:cNvPicPr>
              <a:picLocks noChangeAspect="1"/>
            </p:cNvPicPr>
            <p:nvPr/>
          </p:nvPicPr>
          <p:blipFill rotWithShape="1">
            <a:blip r:embed="rId2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3535" t="23463"/>
            <a:stretch/>
          </p:blipFill>
          <p:spPr>
            <a:xfrm rot="16200000" flipH="1">
              <a:off x="3329293" y="1965856"/>
              <a:ext cx="4445876" cy="5249164"/>
            </a:xfrm>
            <a:prstGeom prst="rect">
              <a:avLst/>
            </a:prstGeom>
            <a:ln>
              <a:noFill/>
            </a:ln>
          </p:spPr>
        </p:pic>
      </p:grp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1212005"/>
              </p:ext>
            </p:extLst>
          </p:nvPr>
        </p:nvGraphicFramePr>
        <p:xfrm>
          <a:off x="623392" y="116632"/>
          <a:ext cx="10945215" cy="6248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484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484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484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b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Thuyết minh </a:t>
                      </a:r>
                      <a:endParaRPr 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Giải thích </a:t>
                      </a:r>
                      <a:endParaRPr 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Miêu tả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rtl="0"/>
                      <a:r>
                        <a:rPr lang="vi-VN" sz="3200" b="1" i="0" u="none" strike="noStrike" kern="1200" baseline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vi-VN" sz="3200" b="1" i="0" u="none" strike="noStrike" kern="1200" baseline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Phương thức chủ yếu: </a:t>
                      </a:r>
                      <a:r>
                        <a:rPr lang="vi-VN" sz="3200" b="1" i="0" u="none" strike="noStrike" kern="1200" baseline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cung cấp đầy đủ tri thức về đối tượng.</a:t>
                      </a:r>
                    </a:p>
                    <a:p>
                      <a:pPr algn="just" rtl="0">
                        <a:spcBef>
                          <a:spcPts val="1200"/>
                        </a:spcBef>
                      </a:pPr>
                      <a:r>
                        <a:rPr lang="vi-VN" sz="3200" b="1" i="0" u="none" strike="noStrike" kern="1200" baseline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Cách viết: </a:t>
                      </a:r>
                      <a:r>
                        <a:rPr lang="vi-VN" sz="3200" b="1" i="0" u="none" strike="noStrike" kern="1200" baseline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trung thành với đặc điểm đối tượng một cách khách quan, khoa học.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0"/>
                      <a:r>
                        <a:rPr lang="vi-VN" sz="3200" b="1" i="0" u="none" strike="noStrike" kern="1200" baseline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vi-VN" sz="3200" b="1" i="0" u="none" strike="noStrike" kern="1200" baseline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Phương thức chủ yếu: </a:t>
                      </a:r>
                      <a:r>
                        <a:rPr lang="vi-VN" sz="3200" b="1" i="0" u="none" strike="noStrike" kern="1200" baseline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xây dựng một hệ thống luận điểm, luận cứ và lập luận.</a:t>
                      </a:r>
                    </a:p>
                    <a:p>
                      <a:pPr algn="just" rtl="0">
                        <a:spcBef>
                          <a:spcPts val="1200"/>
                        </a:spcBef>
                      </a:pPr>
                      <a:r>
                        <a:rPr lang="vi-VN" sz="3200" b="1" i="0" u="none" strike="noStrike" kern="1200" baseline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Cách viết:</a:t>
                      </a:r>
                      <a:r>
                        <a:rPr lang="vi-VN" sz="3200" b="1" i="0" u="none" strike="noStrike" kern="1200" baseline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dùng vốn sống trực tiếp để giải thích một vấn đề nào đó theo quan điểm lập trường nhất định.</a:t>
                      </a:r>
                    </a:p>
                    <a:p>
                      <a:pPr algn="just"/>
                      <a:endParaRPr lang="en-US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vi-VN" sz="3200" b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Phương thức chủ yếu:</a:t>
                      </a:r>
                      <a:r>
                        <a:rPr lang="vi-VN" sz="3200" b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Tái tạo hiện thực bằng cảm xúc chủ quan.</a:t>
                      </a:r>
                    </a:p>
                    <a:p>
                      <a:pPr algn="just">
                        <a:spcBef>
                          <a:spcPts val="1200"/>
                        </a:spcBef>
                      </a:pPr>
                      <a:r>
                        <a:rPr lang="vi-VN" sz="3200" b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Cách viết: </a:t>
                      </a:r>
                      <a:r>
                        <a:rPr lang="vi-VN" sz="3200" b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Xây dựng hình tượng về một đối tượng nào đó thông qua quan sát, liên tưởng, so sánh và cảm xúc chủ quan.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6854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 rot="10800000">
            <a:off x="-24680" y="-1"/>
            <a:ext cx="12241360" cy="6857999"/>
            <a:chOff x="-24680" y="-27384"/>
            <a:chExt cx="12241360" cy="6905348"/>
          </a:xfrm>
        </p:grpSpPr>
        <p:grpSp>
          <p:nvGrpSpPr>
            <p:cNvPr id="2" name="Group 1"/>
            <p:cNvGrpSpPr/>
            <p:nvPr/>
          </p:nvGrpSpPr>
          <p:grpSpPr>
            <a:xfrm>
              <a:off x="-24680" y="-27384"/>
              <a:ext cx="12241360" cy="6905348"/>
              <a:chOff x="-24680" y="-27384"/>
              <a:chExt cx="12241360" cy="6905348"/>
            </a:xfrm>
          </p:grpSpPr>
          <p:pic>
            <p:nvPicPr>
              <p:cNvPr id="9" name="图片 9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24680" y="-27384"/>
                <a:ext cx="12192000" cy="6858355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" name="图片 9"/>
              <p:cNvPicPr>
                <a:picLocks noChangeAspect="1"/>
              </p:cNvPicPr>
              <p:nvPr/>
            </p:nvPicPr>
            <p:blipFill rotWithShape="1">
              <a:blip r:embed="rId2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3535" t="23463"/>
              <a:stretch/>
            </p:blipFill>
            <p:spPr>
              <a:xfrm flipH="1">
                <a:off x="-24680" y="1628800"/>
                <a:ext cx="4445876" cy="5249164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10" name="图片 9"/>
            <p:cNvPicPr>
              <a:picLocks noChangeAspect="1"/>
            </p:cNvPicPr>
            <p:nvPr/>
          </p:nvPicPr>
          <p:blipFill rotWithShape="1">
            <a:blip r:embed="rId2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3535" t="23463"/>
            <a:stretch/>
          </p:blipFill>
          <p:spPr>
            <a:xfrm rot="16200000" flipH="1">
              <a:off x="3329293" y="1965856"/>
              <a:ext cx="4445876" cy="5249164"/>
            </a:xfrm>
            <a:prstGeom prst="rect">
              <a:avLst/>
            </a:prstGeom>
            <a:ln>
              <a:noFill/>
            </a:ln>
          </p:spPr>
        </p:pic>
      </p:grp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0127524"/>
              </p:ext>
            </p:extLst>
          </p:nvPr>
        </p:nvGraphicFramePr>
        <p:xfrm>
          <a:off x="407370" y="116632"/>
          <a:ext cx="11305254" cy="6187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48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42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42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142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142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vi-VN" sz="3200" b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KHẢ</a:t>
                      </a:r>
                      <a:r>
                        <a:rPr lang="vi-VN" sz="3200" b="1" baseline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NĂNG KẾT HỢP GIỮA CÁC PHƯƠNG THỨC</a:t>
                      </a:r>
                      <a:endParaRPr lang="en-US" sz="32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3200" b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 sự</a:t>
                      </a:r>
                      <a:endParaRPr lang="en-US" sz="3200" b="1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3200" b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Miêu</a:t>
                      </a:r>
                      <a:r>
                        <a:rPr lang="vi-VN" sz="3200" b="1" baseline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tả</a:t>
                      </a:r>
                      <a:endParaRPr lang="en-US" sz="3200" b="1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3200" b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Biểu cảm</a:t>
                      </a:r>
                      <a:endParaRPr lang="en-US" sz="3200" b="1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3200" b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Nghị luận</a:t>
                      </a:r>
                      <a:endParaRPr lang="en-US" sz="3200" b="1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3200" b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Th.minh</a:t>
                      </a:r>
                      <a:endParaRPr lang="en-US" sz="3200" b="1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 rtl="0"/>
                      <a:r>
                        <a:rPr lang="vi-VN" sz="3200" b="1" i="0" u="none" strike="noStrike" kern="1200" baseline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Có sử dụng bốn phương thức còn lại.</a:t>
                      </a:r>
                    </a:p>
                    <a:p>
                      <a:pPr algn="l" rtl="0"/>
                      <a:r>
                        <a:rPr lang="vi-VN" sz="3200" b="1" i="0" u="none" strike="noStrike" kern="1200" baseline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Ngoài ra còn kết hợp với miêu tả nội tâm, đối thoại, độc thoại nội tâm.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3600" b="1" i="0" u="none" strike="noStrike" kern="1200" baseline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Có sử dụng các phương thức tự sự, biểu cảm, thuyết minh.</a:t>
                      </a:r>
                    </a:p>
                    <a:p>
                      <a:pPr algn="ctr"/>
                      <a:endParaRPr lang="en-US" sz="3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3600" b="1" i="0" u="none" strike="noStrike" kern="1200" baseline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Có sử dụng các phương thức tự sự, miêu tả, nghị luận.</a:t>
                      </a:r>
                    </a:p>
                    <a:p>
                      <a:pPr algn="ctr"/>
                      <a:endParaRPr lang="en-US" sz="3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3600" b="1" i="0" u="none" strike="noStrike" kern="1200" baseline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Có sử dụng các phương thức miêu tả, biểu cảm, thuyết minh.</a:t>
                      </a:r>
                    </a:p>
                    <a:p>
                      <a:pPr algn="ctr"/>
                      <a:endParaRPr lang="en-US" sz="3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3600" b="1" i="0" u="none" strike="noStrike" kern="1200" baseline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Có sử dụng các phương thức miêu tả, nghị luận.</a:t>
                      </a:r>
                    </a:p>
                    <a:p>
                      <a:pPr algn="ctr"/>
                      <a:endParaRPr lang="en-US" sz="3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1707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 rot="10800000">
            <a:off x="-24680" y="-1"/>
            <a:ext cx="12241360" cy="6857999"/>
            <a:chOff x="-24680" y="-27384"/>
            <a:chExt cx="12241360" cy="6905348"/>
          </a:xfrm>
        </p:grpSpPr>
        <p:grpSp>
          <p:nvGrpSpPr>
            <p:cNvPr id="2" name="Group 1"/>
            <p:cNvGrpSpPr/>
            <p:nvPr/>
          </p:nvGrpSpPr>
          <p:grpSpPr>
            <a:xfrm>
              <a:off x="-24680" y="-27384"/>
              <a:ext cx="12241360" cy="6905348"/>
              <a:chOff x="-24680" y="-27384"/>
              <a:chExt cx="12241360" cy="6905348"/>
            </a:xfrm>
          </p:grpSpPr>
          <p:pic>
            <p:nvPicPr>
              <p:cNvPr id="9" name="图片 9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24680" y="-27384"/>
                <a:ext cx="12192000" cy="6858355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" name="图片 9"/>
              <p:cNvPicPr>
                <a:picLocks noChangeAspect="1"/>
              </p:cNvPicPr>
              <p:nvPr/>
            </p:nvPicPr>
            <p:blipFill rotWithShape="1">
              <a:blip r:embed="rId2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3535" t="23463"/>
              <a:stretch/>
            </p:blipFill>
            <p:spPr>
              <a:xfrm flipH="1">
                <a:off x="-24680" y="1628800"/>
                <a:ext cx="4445876" cy="5249164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10" name="图片 9"/>
            <p:cNvPicPr>
              <a:picLocks noChangeAspect="1"/>
            </p:cNvPicPr>
            <p:nvPr/>
          </p:nvPicPr>
          <p:blipFill rotWithShape="1">
            <a:blip r:embed="rId2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3535" t="23463"/>
            <a:stretch/>
          </p:blipFill>
          <p:spPr>
            <a:xfrm rot="16200000" flipH="1">
              <a:off x="3329293" y="1965856"/>
              <a:ext cx="4445876" cy="5249164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8" name="Rectangle 7"/>
          <p:cNvSpPr/>
          <p:nvPr/>
        </p:nvSpPr>
        <p:spPr>
          <a:xfrm>
            <a:off x="623392" y="44624"/>
            <a:ext cx="109452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4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vi-VN" sz="4000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Phần TLV trong </a:t>
            </a:r>
            <a:r>
              <a:rPr lang="vi-VN" sz="40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 trình </a:t>
            </a:r>
            <a:r>
              <a:rPr lang="vi-VN" sz="4000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 Văn THCS</a:t>
            </a:r>
            <a:endParaRPr lang="vi-VN" sz="40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23392" y="836712"/>
            <a:ext cx="1094521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1/171. </a:t>
            </a:r>
            <a:r>
              <a:rPr 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 Văn và </a:t>
            </a:r>
            <a:r>
              <a:rPr lang="vi-VN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làm văn có </a:t>
            </a:r>
            <a:r>
              <a:rPr 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mối quan hệ với nhau </a:t>
            </a:r>
            <a:r>
              <a:rPr lang="vi-VN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 thế </a:t>
            </a:r>
            <a:r>
              <a:rPr 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23392" y="2060848"/>
            <a:ext cx="1094521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Qua đọc </a:t>
            </a:r>
            <a:r>
              <a:rPr 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hiểu văn </a:t>
            </a:r>
            <a:r>
              <a:rPr lang="vi-VN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bản, </a:t>
            </a:r>
            <a:r>
              <a:rPr 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hình thành kĩ năng viết </a:t>
            </a:r>
            <a:r>
              <a:rPr lang="vi-VN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TLV:</a:t>
            </a:r>
            <a:endParaRPr lang="vi-VN" sz="4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783633" y="2674655"/>
            <a:ext cx="864095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Mô phỏng.</a:t>
            </a:r>
          </a:p>
          <a:p>
            <a:pPr algn="just"/>
            <a:r>
              <a:rPr lang="vi-VN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Học phương pháp kết cấu.</a:t>
            </a:r>
          </a:p>
          <a:p>
            <a:pPr algn="just"/>
            <a:r>
              <a:rPr lang="vi-VN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Học cách diễn đạt.</a:t>
            </a:r>
          </a:p>
          <a:p>
            <a:pPr algn="just"/>
            <a:r>
              <a:rPr lang="vi-VN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Gợi ý sáng tạo</a:t>
            </a:r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3392" y="5187964"/>
            <a:ext cx="1094521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4000" b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 3"/>
              </a:rPr>
              <a:t> </a:t>
            </a:r>
            <a:r>
              <a:rPr lang="vi-VN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Đọc nhiều để học cách viết tốt. Không đọc, ít đọc viết không tốt, không hay.</a:t>
            </a:r>
            <a:endParaRPr lang="vi-VN" sz="4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6471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1" grpId="0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 rot="10800000">
            <a:off x="-24680" y="-1"/>
            <a:ext cx="12241360" cy="6857999"/>
            <a:chOff x="-24680" y="-27384"/>
            <a:chExt cx="12241360" cy="6905348"/>
          </a:xfrm>
        </p:grpSpPr>
        <p:grpSp>
          <p:nvGrpSpPr>
            <p:cNvPr id="2" name="Group 1"/>
            <p:cNvGrpSpPr/>
            <p:nvPr/>
          </p:nvGrpSpPr>
          <p:grpSpPr>
            <a:xfrm>
              <a:off x="-24680" y="-27384"/>
              <a:ext cx="12241360" cy="6905348"/>
              <a:chOff x="-24680" y="-27384"/>
              <a:chExt cx="12241360" cy="6905348"/>
            </a:xfrm>
          </p:grpSpPr>
          <p:pic>
            <p:nvPicPr>
              <p:cNvPr id="9" name="图片 9"/>
              <p:cNvPicPr>
                <a:picLocks noChangeAspect="1"/>
              </p:cNvPicPr>
              <p:nvPr/>
            </p:nvPicPr>
            <p:blipFill>
              <a:blip r:embed="rId2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24680" y="-27384"/>
                <a:ext cx="12192000" cy="6858355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" name="图片 9"/>
              <p:cNvPicPr>
                <a:picLocks noChangeAspect="1"/>
              </p:cNvPicPr>
              <p:nvPr/>
            </p:nvPicPr>
            <p:blipFill rotWithShape="1">
              <a:blip r:embed="rId2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3535" t="23463"/>
              <a:stretch/>
            </p:blipFill>
            <p:spPr>
              <a:xfrm flipH="1">
                <a:off x="-24680" y="1628800"/>
                <a:ext cx="4445876" cy="5249164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10" name="图片 9"/>
            <p:cNvPicPr>
              <a:picLocks noChangeAspect="1"/>
            </p:cNvPicPr>
            <p:nvPr/>
          </p:nvPicPr>
          <p:blipFill rotWithShape="1">
            <a:blip r:embed="rId2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3535" t="23463"/>
            <a:stretch/>
          </p:blipFill>
          <p:spPr>
            <a:xfrm rot="16200000" flipH="1">
              <a:off x="3329293" y="1965856"/>
              <a:ext cx="4445876" cy="5249164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8" name="Rectangle 7"/>
          <p:cNvSpPr/>
          <p:nvPr/>
        </p:nvSpPr>
        <p:spPr>
          <a:xfrm>
            <a:off x="623392" y="44624"/>
            <a:ext cx="1094521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2/171. </a:t>
            </a:r>
            <a:r>
              <a:rPr 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 </a:t>
            </a:r>
            <a:r>
              <a:rPr lang="vi-VN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 </a:t>
            </a:r>
            <a:r>
              <a:rPr 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</a:t>
            </a:r>
            <a:r>
              <a:rPr lang="vi-VN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 </a:t>
            </a:r>
            <a:r>
              <a:rPr 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 </a:t>
            </a:r>
            <a:r>
              <a:rPr lang="vi-VN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 </a:t>
            </a:r>
            <a:r>
              <a:rPr 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 </a:t>
            </a:r>
            <a:r>
              <a:rPr lang="vi-VN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 phần Văn và phần </a:t>
            </a:r>
            <a:r>
              <a:rPr 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làm </a:t>
            </a:r>
            <a:r>
              <a:rPr lang="vi-VN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văn?</a:t>
            </a:r>
            <a:endParaRPr lang="vi-VN" sz="40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23392" y="1412776"/>
            <a:ext cx="1094521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Nắm được kiến thức cơ bản của phần tiếng Việt:</a:t>
            </a:r>
          </a:p>
          <a:p>
            <a:pPr algn="just"/>
            <a:r>
              <a:rPr lang="vi-VN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Sẽ </a:t>
            </a:r>
            <a:r>
              <a:rPr 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có kĩ năng dùng từ, đặt câu, viết đoạn văn, có cách diễn đạt hay.</a:t>
            </a:r>
          </a:p>
          <a:p>
            <a:pPr algn="just"/>
            <a:r>
              <a:rPr lang="vi-VN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Tránh </a:t>
            </a:r>
            <a:r>
              <a:rPr lang="vi-VN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được những lỗi thường gặp khi nói viết.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3392" y="4077072"/>
            <a:ext cx="1094521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3/171. </a:t>
            </a:r>
            <a:r>
              <a:rPr 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phương thức biểu </a:t>
            </a:r>
            <a:r>
              <a:rPr lang="vi-VN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đạt: miêu tả, tự sự, nghị luận, biểu cảm, thuyết minh có ý </a:t>
            </a:r>
            <a:r>
              <a:rPr 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 </a:t>
            </a:r>
            <a:r>
              <a:rPr lang="vi-VN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 thế nào đối </a:t>
            </a:r>
            <a:r>
              <a:rPr 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 việc rèn luyện kĩ năng làm </a:t>
            </a:r>
            <a:r>
              <a:rPr lang="vi-VN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văn?</a:t>
            </a:r>
            <a:endParaRPr lang="vi-VN" sz="40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0961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2899</TotalTime>
  <Words>1695</Words>
  <Application>Microsoft Office PowerPoint</Application>
  <PresentationFormat>Widescreen</PresentationFormat>
  <Paragraphs>154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Calibri</vt:lpstr>
      <vt:lpstr>Georgia</vt:lpstr>
      <vt:lpstr>Times New Roman</vt:lpstr>
      <vt:lpstr>Trebuchet MS</vt:lpstr>
      <vt:lpstr>Wingdings</vt:lpstr>
      <vt:lpstr>Wingdings 3</vt:lpstr>
      <vt:lpstr>Slipstream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Truong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</dc:creator>
  <cp:lastModifiedBy>Admin</cp:lastModifiedBy>
  <cp:revision>864</cp:revision>
  <dcterms:created xsi:type="dcterms:W3CDTF">2017-03-03T11:52:48Z</dcterms:created>
  <dcterms:modified xsi:type="dcterms:W3CDTF">2024-03-18T02:44:42Z</dcterms:modified>
</cp:coreProperties>
</file>