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94" r:id="rId2"/>
    <p:sldId id="261" r:id="rId3"/>
    <p:sldId id="256" r:id="rId4"/>
    <p:sldId id="259" r:id="rId5"/>
    <p:sldId id="268" r:id="rId6"/>
    <p:sldId id="278" r:id="rId7"/>
    <p:sldId id="279" r:id="rId8"/>
    <p:sldId id="280" r:id="rId9"/>
    <p:sldId id="281" r:id="rId10"/>
    <p:sldId id="491" r:id="rId11"/>
    <p:sldId id="495" r:id="rId12"/>
    <p:sldId id="493" r:id="rId13"/>
  </p:sldIdLst>
  <p:sldSz cx="18288000" cy="10287000"/>
  <p:notesSz cx="6858000" cy="9144000"/>
  <p:embeddedFontLst>
    <p:embeddedFont>
      <p:font typeface="#9Slide03 Arima Madurai Black" panose="00000A00000000000000" pitchFamily="2" charset="0"/>
      <p:bold r:id="rId15"/>
    </p:embeddedFont>
    <p:embeddedFont>
      <p:font typeface="#9Slide05 SVNAslang Barry" panose="02000506020000020004" pitchFamily="2" charset="0"/>
      <p:regular r:id="rId16"/>
    </p:embeddedFont>
    <p:embeddedFont>
      <p:font typeface="#9Slide04 Podkova Medium" panose="00000600000000000000" pitchFamily="2" charset="0"/>
      <p:regular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E505"/>
    <a:srgbClr val="51B59F"/>
    <a:srgbClr val="397DC9"/>
    <a:srgbClr val="EF3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22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4B9FF-5432-473C-807B-3194EF2CDBCC}" type="datetimeFigureOut">
              <a:rPr lang="en-US" smtClean="0"/>
              <a:t>8/2/2024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6DB898-5747-4776-B813-931C786069D0}" type="slidenum">
              <a:rPr lang="en-US" smtClean="0"/>
              <a:t>‹#›</a:t>
            </a:fld>
            <a:endParaRPr lang="en-US"/>
          </a:p>
        </p:txBody>
      </p:sp>
    </p:spTree>
    <p:extLst>
      <p:ext uri="{BB962C8B-B14F-4D97-AF65-F5344CB8AC3E}">
        <p14:creationId xmlns:p14="http://schemas.microsoft.com/office/powerpoint/2010/main" val="8077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đưa</a:t>
            </a:r>
            <a:r>
              <a:rPr lang="en-US" dirty="0"/>
              <a:t> </a:t>
            </a:r>
            <a:r>
              <a:rPr lang="en-US" dirty="0" err="1"/>
              <a:t>ra</a:t>
            </a:r>
            <a:r>
              <a:rPr lang="en-US" dirty="0"/>
              <a:t> </a:t>
            </a:r>
            <a:r>
              <a:rPr lang="en-US" dirty="0" err="1"/>
              <a:t>các</a:t>
            </a:r>
            <a:r>
              <a:rPr lang="en-US" dirty="0"/>
              <a:t> </a:t>
            </a:r>
            <a:r>
              <a:rPr lang="en-US" dirty="0" err="1"/>
              <a:t>tình</a:t>
            </a:r>
            <a:r>
              <a:rPr lang="en-US" dirty="0"/>
              <a:t> </a:t>
            </a:r>
            <a:r>
              <a:rPr lang="en-US" dirty="0" err="1"/>
              <a:t>huống</a:t>
            </a:r>
            <a:endParaRPr lang="en-US" dirty="0"/>
          </a:p>
          <a:p>
            <a:r>
              <a:rPr lang="en-US" dirty="0" err="1"/>
              <a:t>Dãy</a:t>
            </a:r>
            <a:r>
              <a:rPr lang="en-US" dirty="0"/>
              <a:t> 1,2 </a:t>
            </a:r>
            <a:r>
              <a:rPr lang="en-US" dirty="0" err="1"/>
              <a:t>sẽ</a:t>
            </a:r>
            <a:r>
              <a:rPr lang="en-US" dirty="0"/>
              <a:t> </a:t>
            </a:r>
            <a:r>
              <a:rPr lang="en-US" dirty="0" err="1"/>
              <a:t>đặt</a:t>
            </a:r>
            <a:r>
              <a:rPr lang="en-US" dirty="0"/>
              <a:t> </a:t>
            </a:r>
            <a:r>
              <a:rPr lang="en-US" dirty="0" err="1"/>
              <a:t>những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mang</a:t>
            </a:r>
            <a:r>
              <a:rPr lang="en-US" dirty="0"/>
              <a:t> ý “</a:t>
            </a:r>
            <a:r>
              <a:rPr lang="en-US" dirty="0" err="1"/>
              <a:t>đồng</a:t>
            </a:r>
            <a:r>
              <a:rPr lang="en-US" dirty="0"/>
              <a:t> ý”</a:t>
            </a:r>
          </a:p>
          <a:p>
            <a:r>
              <a:rPr lang="en-US" dirty="0" err="1"/>
              <a:t>Dãy</a:t>
            </a:r>
            <a:r>
              <a:rPr lang="en-US" dirty="0"/>
              <a:t> 3,4 </a:t>
            </a:r>
            <a:r>
              <a:rPr lang="en-US" dirty="0" err="1"/>
              <a:t>sẽ</a:t>
            </a:r>
            <a:r>
              <a:rPr lang="en-US" dirty="0"/>
              <a:t> </a:t>
            </a:r>
            <a:r>
              <a:rPr lang="en-US" dirty="0" err="1"/>
              <a:t>đặt</a:t>
            </a:r>
            <a:r>
              <a:rPr lang="en-US" dirty="0"/>
              <a:t> </a:t>
            </a:r>
            <a:r>
              <a:rPr lang="en-US" dirty="0" err="1"/>
              <a:t>những</a:t>
            </a:r>
            <a:r>
              <a:rPr lang="en-US" dirty="0"/>
              <a:t> </a:t>
            </a:r>
            <a:r>
              <a:rPr lang="en-US" dirty="0" err="1"/>
              <a:t>câu</a:t>
            </a:r>
            <a:r>
              <a:rPr lang="en-US" dirty="0"/>
              <a:t> </a:t>
            </a:r>
            <a:r>
              <a:rPr lang="en-US" dirty="0" err="1"/>
              <a:t>trả</a:t>
            </a:r>
            <a:r>
              <a:rPr lang="en-US" dirty="0"/>
              <a:t> </a:t>
            </a:r>
            <a:r>
              <a:rPr lang="en-US" dirty="0" err="1"/>
              <a:t>lời</a:t>
            </a:r>
            <a:r>
              <a:rPr lang="en-US" dirty="0"/>
              <a:t> </a:t>
            </a:r>
            <a:r>
              <a:rPr lang="en-US" dirty="0" err="1"/>
              <a:t>mang</a:t>
            </a:r>
            <a:r>
              <a:rPr lang="en-US" dirty="0"/>
              <a:t> ý “</a:t>
            </a:r>
            <a:r>
              <a:rPr lang="en-US" dirty="0" err="1"/>
              <a:t>từ</a:t>
            </a:r>
            <a:r>
              <a:rPr lang="en-US" dirty="0"/>
              <a:t> </a:t>
            </a:r>
            <a:r>
              <a:rPr lang="en-US" dirty="0" err="1"/>
              <a:t>chối</a:t>
            </a:r>
            <a:r>
              <a:rPr lang="en-US" dirty="0"/>
              <a:t>”</a:t>
            </a:r>
          </a:p>
        </p:txBody>
      </p:sp>
      <p:sp>
        <p:nvSpPr>
          <p:cNvPr id="4" name="Slide Number Placeholder 3"/>
          <p:cNvSpPr>
            <a:spLocks noGrp="1"/>
          </p:cNvSpPr>
          <p:nvPr>
            <p:ph type="sldNum" sz="quarter" idx="5"/>
          </p:nvPr>
        </p:nvSpPr>
        <p:spPr/>
        <p:txBody>
          <a:bodyPr/>
          <a:lstStyle/>
          <a:p>
            <a:fld id="{6F6DB898-5747-4776-B813-931C786069D0}" type="slidenum">
              <a:rPr lang="en-US" smtClean="0"/>
              <a:t>1</a:t>
            </a:fld>
            <a:endParaRPr lang="en-US"/>
          </a:p>
        </p:txBody>
      </p:sp>
    </p:spTree>
    <p:extLst>
      <p:ext uri="{BB962C8B-B14F-4D97-AF65-F5344CB8AC3E}">
        <p14:creationId xmlns:p14="http://schemas.microsoft.com/office/powerpoint/2010/main" val="9016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DB898-5747-4776-B813-931C786069D0}" type="slidenum">
              <a:rPr lang="en-US" smtClean="0"/>
              <a:t>5</a:t>
            </a:fld>
            <a:endParaRPr lang="en-US"/>
          </a:p>
        </p:txBody>
      </p:sp>
    </p:spTree>
    <p:extLst>
      <p:ext uri="{BB962C8B-B14F-4D97-AF65-F5344CB8AC3E}">
        <p14:creationId xmlns:p14="http://schemas.microsoft.com/office/powerpoint/2010/main" val="133487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a:t>
            </a:r>
            <a:r>
              <a:rPr lang="en-US" dirty="0" err="1"/>
              <a:t>phút</a:t>
            </a:r>
            <a:endParaRPr lang="en-US" dirty="0"/>
          </a:p>
        </p:txBody>
      </p:sp>
      <p:sp>
        <p:nvSpPr>
          <p:cNvPr id="4" name="Slide Number Placeholder 3"/>
          <p:cNvSpPr>
            <a:spLocks noGrp="1"/>
          </p:cNvSpPr>
          <p:nvPr>
            <p:ph type="sldNum" sz="quarter" idx="10"/>
          </p:nvPr>
        </p:nvSpPr>
        <p:spPr/>
        <p:txBody>
          <a:bodyPr/>
          <a:lstStyle/>
          <a:p>
            <a:fld id="{202F8BEE-4E2D-4924-A075-94A020EE8DB0}" type="slidenum">
              <a:rPr lang="en-US" smtClean="0"/>
              <a:t>12</a:t>
            </a:fld>
            <a:endParaRPr lang="en-US"/>
          </a:p>
        </p:txBody>
      </p:sp>
    </p:spTree>
    <p:extLst>
      <p:ext uri="{BB962C8B-B14F-4D97-AF65-F5344CB8AC3E}">
        <p14:creationId xmlns:p14="http://schemas.microsoft.com/office/powerpoint/2010/main" val="2741872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4E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17" Type="http://schemas.openxmlformats.org/officeDocument/2006/relationships/image" Target="../media/image17.svg"/><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9.svg"/><Relationship Id="rId7"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9.svg"/><Relationship Id="rId7" Type="http://schemas.openxmlformats.org/officeDocument/2006/relationships/image" Target="../media/image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and person holding signs&#10;&#10;Description automatically generated">
            <a:extLst>
              <a:ext uri="{FF2B5EF4-FFF2-40B4-BE49-F238E27FC236}">
                <a16:creationId xmlns:a16="http://schemas.microsoft.com/office/drawing/2014/main" id="{A50DF9E5-447D-4A69-CBC0-C83A924B9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5143500"/>
            <a:ext cx="15544800" cy="15544800"/>
          </a:xfrm>
          <a:prstGeom prst="rect">
            <a:avLst/>
          </a:prstGeom>
        </p:spPr>
      </p:pic>
    </p:spTree>
    <p:extLst>
      <p:ext uri="{BB962C8B-B14F-4D97-AF65-F5344CB8AC3E}">
        <p14:creationId xmlns:p14="http://schemas.microsoft.com/office/powerpoint/2010/main" val="644858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53696202"/>
              </p:ext>
            </p:extLst>
          </p:nvPr>
        </p:nvGraphicFramePr>
        <p:xfrm>
          <a:off x="304800" y="190500"/>
          <a:ext cx="17449800" cy="9875520"/>
        </p:xfrm>
        <a:graphic>
          <a:graphicData uri="http://schemas.openxmlformats.org/drawingml/2006/table">
            <a:tbl>
              <a:tblPr firstRow="1" bandRow="1">
                <a:tableStyleId>{5940675A-B579-460E-94D1-54222C63F5DA}</a:tableStyleId>
              </a:tblPr>
              <a:tblGrid>
                <a:gridCol w="6019800">
                  <a:extLst>
                    <a:ext uri="{9D8B030D-6E8A-4147-A177-3AD203B41FA5}">
                      <a16:colId xmlns:a16="http://schemas.microsoft.com/office/drawing/2014/main" val="3950634578"/>
                    </a:ext>
                  </a:extLst>
                </a:gridCol>
                <a:gridCol w="1143000">
                  <a:extLst>
                    <a:ext uri="{9D8B030D-6E8A-4147-A177-3AD203B41FA5}">
                      <a16:colId xmlns:a16="http://schemas.microsoft.com/office/drawing/2014/main" val="364728578"/>
                    </a:ext>
                  </a:extLst>
                </a:gridCol>
                <a:gridCol w="1676400">
                  <a:extLst>
                    <a:ext uri="{9D8B030D-6E8A-4147-A177-3AD203B41FA5}">
                      <a16:colId xmlns:a16="http://schemas.microsoft.com/office/drawing/2014/main" val="517739993"/>
                    </a:ext>
                  </a:extLst>
                </a:gridCol>
                <a:gridCol w="1447800">
                  <a:extLst>
                    <a:ext uri="{9D8B030D-6E8A-4147-A177-3AD203B41FA5}">
                      <a16:colId xmlns:a16="http://schemas.microsoft.com/office/drawing/2014/main" val="1377933493"/>
                    </a:ext>
                  </a:extLst>
                </a:gridCol>
                <a:gridCol w="7162800">
                  <a:extLst>
                    <a:ext uri="{9D8B030D-6E8A-4147-A177-3AD203B41FA5}">
                      <a16:colId xmlns:a16="http://schemas.microsoft.com/office/drawing/2014/main" val="716348872"/>
                    </a:ext>
                  </a:extLst>
                </a:gridCol>
              </a:tblGrid>
              <a:tr h="370840">
                <a:tc rowSpan="2">
                  <a:txBody>
                    <a:bodyPr/>
                    <a:lstStyle/>
                    <a:p>
                      <a:pPr algn="ctr"/>
                      <a:r>
                        <a:rPr lang="en-US" sz="3600" b="1" dirty="0" err="1">
                          <a:latin typeface="Times New Roman" panose="02020603050405020304" pitchFamily="18" charset="0"/>
                          <a:cs typeface="Times New Roman" panose="02020603050405020304" pitchFamily="18" charset="0"/>
                        </a:rPr>
                        <a:t>Câu</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gridSpan="3">
                  <a:txBody>
                    <a:bodyPr/>
                    <a:lstStyle/>
                    <a:p>
                      <a:pPr algn="ctr"/>
                      <a:r>
                        <a:rPr lang="en-US" sz="3600" b="1" dirty="0" err="1">
                          <a:latin typeface="Times New Roman" panose="02020603050405020304" pitchFamily="18" charset="0"/>
                          <a:cs typeface="Times New Roman" panose="02020603050405020304" pitchFamily="18" charset="0"/>
                        </a:rPr>
                        <a:t>Mục</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đích</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tc rowSpan="2">
                  <a:txBody>
                    <a:bodyPr/>
                    <a:lstStyle/>
                    <a:p>
                      <a:pPr algn="ctr"/>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710843592"/>
                  </a:ext>
                </a:extLst>
              </a:tr>
              <a:tr h="370840">
                <a:tc vMerge="1">
                  <a:txBody>
                    <a:bodyPr/>
                    <a:lstStyle/>
                    <a:p>
                      <a:endParaRPr lang="en-US" dirty="0"/>
                    </a:p>
                  </a:txBody>
                  <a:tcPr/>
                </a:tc>
                <a:tc>
                  <a:txBody>
                    <a:bodyPr/>
                    <a:lstStyle/>
                    <a:p>
                      <a:pPr algn="ctr"/>
                      <a:r>
                        <a:rPr lang="en-US" sz="3600" b="1" dirty="0" err="1">
                          <a:latin typeface="Times New Roman" panose="02020603050405020304" pitchFamily="18" charset="0"/>
                          <a:cs typeface="Times New Roman" panose="02020603050405020304" pitchFamily="18" charset="0"/>
                        </a:rPr>
                        <a:t>Hỏi</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600" b="1" dirty="0" err="1">
                          <a:latin typeface="Times New Roman" panose="02020603050405020304" pitchFamily="18" charset="0"/>
                          <a:cs typeface="Times New Roman" panose="02020603050405020304" pitchFamily="18" charset="0"/>
                        </a:rPr>
                        <a:t>Khẳng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định</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600" b="1" dirty="0" err="1">
                          <a:latin typeface="Times New Roman" panose="02020603050405020304" pitchFamily="18" charset="0"/>
                          <a:cs typeface="Times New Roman" panose="02020603050405020304" pitchFamily="18" charset="0"/>
                        </a:rPr>
                        <a:t>Phủ</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định</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vMerge="1">
                  <a:txBody>
                    <a:bodyPr/>
                    <a:lstStyle/>
                    <a:p>
                      <a:endParaRPr lang="en-US" dirty="0"/>
                    </a:p>
                  </a:txBody>
                  <a:tcPr/>
                </a:tc>
                <a:extLst>
                  <a:ext uri="{0D108BD9-81ED-4DB2-BD59-A6C34878D82A}">
                    <a16:rowId xmlns:a16="http://schemas.microsoft.com/office/drawing/2014/main" val="2523233055"/>
                  </a:ext>
                </a:extLst>
              </a:tr>
              <a:tr h="370840">
                <a:tc>
                  <a:txBody>
                    <a:bodyPr/>
                    <a:lstStyle/>
                    <a:p>
                      <a:pPr algn="just"/>
                      <a:r>
                        <a:rPr kumimoji="0" lang="en-US"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 (3)  </a:t>
                      </a:r>
                      <a:r>
                        <a:rPr kumimoji="0" lang="vi-VN"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Nhưng còn nhà nước của ta thì sao?</a:t>
                      </a:r>
                      <a:r>
                        <a:rPr kumimoji="0" lang="en-US"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rowSpan="2">
                  <a:txBody>
                    <a:bodyPr/>
                    <a:lstStyle/>
                    <a:p>
                      <a:pPr marL="0" indent="0" algn="just">
                        <a:buFontTx/>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có</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đặc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điểm</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của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câu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hỏi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dấu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hỏi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chấm</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từ</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chăng</a:t>
                      </a:r>
                      <a:r>
                        <a:rPr lang="en-US" sz="3600" baseline="0" dirty="0">
                          <a:latin typeface="Times New Roman" panose="02020603050405020304" pitchFamily="18" charset="0"/>
                          <a:cs typeface="Times New Roman" panose="02020603050405020304" pitchFamily="18" charset="0"/>
                        </a:rPr>
                        <a:t>)</a:t>
                      </a:r>
                    </a:p>
                    <a:p>
                      <a:pPr marL="0" indent="0" algn="just">
                        <a:buFontTx/>
                        <a:buNone/>
                      </a:pP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Đều</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dùng</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với</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mục</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đích</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hỏi</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81246822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 (4)</a:t>
                      </a:r>
                      <a:r>
                        <a:rPr kumimoji="0" lang="vi-VN"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Thái hậu có thể chạy sang đất Trung Hoa một chuyến nữa chăng?</a:t>
                      </a:r>
                      <a:endParaRPr kumimoji="0" lang="vi-VN" sz="3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endParaRPr lang="en-US" sz="3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endParaRPr lang="en-US" sz="3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403718733"/>
                  </a:ext>
                </a:extLst>
              </a:tr>
              <a:tr h="370840">
                <a:tc>
                  <a:txBody>
                    <a:bodyPr/>
                    <a:lstStyle/>
                    <a:p>
                      <a:pPr algn="just"/>
                      <a:r>
                        <a:rPr kumimoji="0" lang="vi-VN"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b.</a:t>
                      </a:r>
                      <a:r>
                        <a:rPr kumimoji="0" lang="en-US"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(1)</a:t>
                      </a:r>
                      <a:r>
                        <a:rPr kumimoji="0" lang="vi-VN"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Tự vương trẻ tuổi, chưa từng trải công việc, trước đây tới đón chào ta ở Lạng Sơn, sao không nói cho rõ?</a:t>
                      </a:r>
                      <a:r>
                        <a:rPr kumimoji="0" lang="en-US"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từ</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nghi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vấn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sao</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và</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dấu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hỏi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chấm</a:t>
                      </a:r>
                      <a:endParaRPr lang="en-US" sz="3600" baseline="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Đều</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được</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dùng</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với</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mục</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đích</a:t>
                      </a:r>
                      <a:r>
                        <a:rPr lang="en-US" sz="3600"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3600" baseline="0" dirty="0" err="1">
                          <a:latin typeface="Times New Roman" panose="02020603050405020304" pitchFamily="18" charset="0"/>
                          <a:cs typeface="Times New Roman" panose="02020603050405020304" pitchFamily="18" charset="0"/>
                          <a:sym typeface="Wingdings" panose="05000000000000000000" pitchFamily="2" charset="2"/>
                        </a:rPr>
                        <a:t>hỏi</a:t>
                      </a: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78265432"/>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b (2)</a:t>
                      </a:r>
                      <a:r>
                        <a:rPr kumimoji="0" lang="vi-VN"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Bấy giờ, nhân khi ta thắng, đè bẹp ngay lúc chúng đang khốn đốn, há chẳng dễ dàng hơn hay sao?</a:t>
                      </a:r>
                      <a:endParaRPr kumimoji="0" lang="vi-VN" sz="3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FontTx/>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hình</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thức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của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câu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hỏi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há</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chẳng</a:t>
                      </a:r>
                      <a:r>
                        <a:rPr lang="en-US" sz="3600" baseline="0" dirty="0">
                          <a:latin typeface="Times New Roman" panose="02020603050405020304" pitchFamily="18" charset="0"/>
                          <a:cs typeface="Times New Roman" panose="02020603050405020304" pitchFamily="18" charset="0"/>
                        </a:rPr>
                        <a:t>, hay </a:t>
                      </a:r>
                      <a:r>
                        <a:rPr lang="en-US" sz="3600" baseline="0" dirty="0" err="1">
                          <a:latin typeface="Times New Roman" panose="02020603050405020304" pitchFamily="18" charset="0"/>
                          <a:cs typeface="Times New Roman" panose="02020603050405020304" pitchFamily="18" charset="0"/>
                        </a:rPr>
                        <a:t>sao</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và</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dấu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hỏi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chấm</a:t>
                      </a:r>
                      <a:r>
                        <a:rPr lang="en-US" sz="3600" baseline="0" dirty="0">
                          <a:latin typeface="Times New Roman" panose="02020603050405020304" pitchFamily="18" charset="0"/>
                          <a:cs typeface="Times New Roman" panose="02020603050405020304" pitchFamily="18" charset="0"/>
                        </a:rPr>
                        <a:t>.</a:t>
                      </a:r>
                    </a:p>
                    <a:p>
                      <a:pPr marL="0" indent="0" algn="just">
                        <a:buFontTx/>
                        <a:buNone/>
                      </a:pP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Về</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nghĩa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không</a:t>
                      </a:r>
                      <a:r>
                        <a:rPr lang="en-US" sz="3600" baseline="0" dirty="0">
                          <a:latin typeface="Times New Roman" panose="02020603050405020304" pitchFamily="18" charset="0"/>
                          <a:cs typeface="Times New Roman" panose="02020603050405020304" pitchFamily="18" charset="0"/>
                        </a:rPr>
                        <a:t> dung </a:t>
                      </a:r>
                      <a:r>
                        <a:rPr lang="en-US" sz="3600" baseline="0" dirty="0" err="1">
                          <a:latin typeface="Times New Roman" panose="02020603050405020304" pitchFamily="18" charset="0"/>
                          <a:cs typeface="Times New Roman" panose="02020603050405020304" pitchFamily="18" charset="0"/>
                        </a:rPr>
                        <a:t>để</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hỏi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mà</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để</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xác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nhận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sự</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tồn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tại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của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sự</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việc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nêu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trong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câu</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5921866"/>
                  </a:ext>
                </a:extLst>
              </a:tr>
            </a:tbl>
          </a:graphicData>
        </a:graphic>
      </p:graphicFrame>
      <p:sp>
        <p:nvSpPr>
          <p:cNvPr id="3" name="5-Point Star 2"/>
          <p:cNvSpPr/>
          <p:nvPr/>
        </p:nvSpPr>
        <p:spPr>
          <a:xfrm>
            <a:off x="6629400" y="2324100"/>
            <a:ext cx="609600" cy="609600"/>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5-Point Star 6"/>
          <p:cNvSpPr/>
          <p:nvPr/>
        </p:nvSpPr>
        <p:spPr>
          <a:xfrm>
            <a:off x="6629400" y="3695700"/>
            <a:ext cx="609600" cy="609600"/>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5-Point Star 4"/>
          <p:cNvSpPr/>
          <p:nvPr/>
        </p:nvSpPr>
        <p:spPr>
          <a:xfrm>
            <a:off x="6629400" y="5676900"/>
            <a:ext cx="609600" cy="609600"/>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5-Point Star 5"/>
          <p:cNvSpPr/>
          <p:nvPr/>
        </p:nvSpPr>
        <p:spPr>
          <a:xfrm>
            <a:off x="7848600" y="8039100"/>
            <a:ext cx="609600" cy="609600"/>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2505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638275-5623-6EEA-B8EA-502455BE9EF7}"/>
              </a:ext>
            </a:extLst>
          </p:cNvPr>
          <p:cNvSpPr/>
          <p:nvPr/>
        </p:nvSpPr>
        <p:spPr>
          <a:xfrm>
            <a:off x="685800" y="190500"/>
            <a:ext cx="2348700" cy="769441"/>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smtClean="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3</a:t>
            </a:r>
            <a:endParaRPr kumimoji="0" lang="en-US" sz="4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graphicFrame>
        <p:nvGraphicFramePr>
          <p:cNvPr id="9" name="Table 8"/>
          <p:cNvGraphicFramePr>
            <a:graphicFrameLocks noGrp="1"/>
          </p:cNvGraphicFramePr>
          <p:nvPr>
            <p:extLst/>
          </p:nvPr>
        </p:nvGraphicFramePr>
        <p:xfrm>
          <a:off x="457200" y="1638300"/>
          <a:ext cx="17373600" cy="7441020"/>
        </p:xfrm>
        <a:graphic>
          <a:graphicData uri="http://schemas.openxmlformats.org/drawingml/2006/table">
            <a:tbl>
              <a:tblPr firstRow="1" bandRow="1">
                <a:tableStyleId>{5940675A-B579-460E-94D1-54222C63F5DA}</a:tableStyleId>
              </a:tblPr>
              <a:tblGrid>
                <a:gridCol w="7696200">
                  <a:extLst>
                    <a:ext uri="{9D8B030D-6E8A-4147-A177-3AD203B41FA5}">
                      <a16:colId xmlns:a16="http://schemas.microsoft.com/office/drawing/2014/main" val="3860708772"/>
                    </a:ext>
                  </a:extLst>
                </a:gridCol>
                <a:gridCol w="9677400">
                  <a:extLst>
                    <a:ext uri="{9D8B030D-6E8A-4147-A177-3AD203B41FA5}">
                      <a16:colId xmlns:a16="http://schemas.microsoft.com/office/drawing/2014/main" val="2729579449"/>
                    </a:ext>
                  </a:extLst>
                </a:gridCol>
              </a:tblGrid>
              <a:tr h="990600">
                <a:tc>
                  <a:txBody>
                    <a:bodyPr/>
                    <a:lstStyle/>
                    <a:p>
                      <a:pPr algn="ctr"/>
                      <a:r>
                        <a:rPr lang="en-US" sz="4000" b="1" dirty="0" err="1" smtClean="0">
                          <a:latin typeface="Times New Roman" panose="02020603050405020304" pitchFamily="18" charset="0"/>
                          <a:cs typeface="Times New Roman" panose="02020603050405020304" pitchFamily="18" charset="0"/>
                        </a:rPr>
                        <a:t>Câu</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khẳng</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định</a:t>
                      </a:r>
                      <a:endParaRPr lang="en-US" sz="4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b="1" dirty="0" err="1" smtClean="0">
                          <a:latin typeface="Times New Roman" panose="02020603050405020304" pitchFamily="18" charset="0"/>
                          <a:cs typeface="Times New Roman" panose="02020603050405020304" pitchFamily="18" charset="0"/>
                        </a:rPr>
                        <a:t>Câu</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khẳng</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định</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có</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chứa</a:t>
                      </a:r>
                      <a:r>
                        <a:rPr lang="en-US" sz="4000" b="1" baseline="0" dirty="0" smtClean="0">
                          <a:latin typeface="Times New Roman" panose="02020603050405020304" pitchFamily="18" charset="0"/>
                          <a:cs typeface="Times New Roman" panose="02020603050405020304" pitchFamily="18" charset="0"/>
                        </a:rPr>
                        <a:t> 2 </a:t>
                      </a:r>
                      <a:r>
                        <a:rPr lang="en-US" sz="4000" b="1" baseline="0" dirty="0" err="1" smtClean="0">
                          <a:latin typeface="Times New Roman" panose="02020603050405020304" pitchFamily="18" charset="0"/>
                          <a:cs typeface="Times New Roman" panose="02020603050405020304" pitchFamily="18" charset="0"/>
                        </a:rPr>
                        <a:t>lần</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từ</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phủ</a:t>
                      </a:r>
                      <a:r>
                        <a:rPr lang="en-US" sz="4000" b="1" baseline="0" dirty="0" smtClean="0">
                          <a:latin typeface="Times New Roman" panose="02020603050405020304" pitchFamily="18" charset="0"/>
                          <a:cs typeface="Times New Roman" panose="02020603050405020304" pitchFamily="18" charset="0"/>
                        </a:rPr>
                        <a:t> </a:t>
                      </a:r>
                      <a:r>
                        <a:rPr lang="en-US" sz="4000" b="1" baseline="0" dirty="0" err="1" smtClean="0">
                          <a:latin typeface="Times New Roman" panose="02020603050405020304" pitchFamily="18" charset="0"/>
                          <a:cs typeface="Times New Roman" panose="02020603050405020304" pitchFamily="18" charset="0"/>
                        </a:rPr>
                        <a:t>định</a:t>
                      </a:r>
                      <a:endParaRPr lang="en-US" sz="4000" b="1" dirty="0" smtClean="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3245156478"/>
                  </a:ext>
                </a:extLst>
              </a:tr>
              <a:tr h="1960290">
                <a:tc>
                  <a:txBody>
                    <a:bodyPr/>
                    <a:lstStyle/>
                    <a:p>
                      <a:pPr algn="just" latinLnBrk="0"/>
                      <a:r>
                        <a:rPr lang="vi-VN" sz="4000" kern="1200" dirty="0" smtClean="0">
                          <a:effectLst/>
                          <a:latin typeface="Times New Roman" panose="02020603050405020304" pitchFamily="18" charset="0"/>
                          <a:cs typeface="Times New Roman" panose="02020603050405020304" pitchFamily="18" charset="0"/>
                        </a:rPr>
                        <a:t>a. Ai cũng muốn đuổi chúng đi (Ngô gia văn phái)</a:t>
                      </a:r>
                    </a:p>
                  </a:txBody>
                  <a:tcPr>
                    <a:solidFill>
                      <a:schemeClr val="bg1"/>
                    </a:solidFill>
                  </a:tcPr>
                </a:tc>
                <a:tc>
                  <a:txBody>
                    <a:bodyPr/>
                    <a:lstStyle/>
                    <a:p>
                      <a:pPr algn="just"/>
                      <a:r>
                        <a:rPr lang="en-US" sz="4000" dirty="0" err="1" smtClean="0">
                          <a:latin typeface="Times New Roman" panose="02020603050405020304" pitchFamily="18" charset="0"/>
                          <a:cs typeface="Times New Roman" panose="02020603050405020304" pitchFamily="18" charset="0"/>
                        </a:rPr>
                        <a:t>Ví</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dụ</a:t>
                      </a:r>
                      <a:r>
                        <a:rPr lang="en-US" sz="4000" baseline="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Không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ai</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không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muốn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đuổi</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chúng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đi</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370377984"/>
                  </a:ext>
                </a:extLst>
              </a:tr>
              <a:tr h="19602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kern="1200" dirty="0" smtClean="0">
                          <a:effectLst/>
                          <a:latin typeface="Times New Roman" panose="02020603050405020304" pitchFamily="18" charset="0"/>
                          <a:cs typeface="Times New Roman" panose="02020603050405020304" pitchFamily="18" charset="0"/>
                        </a:rPr>
                        <a:t>b. Ngày nào Thị Nở cũng phải đi qua vườn nhà hắn (Nam Cao)</a:t>
                      </a:r>
                    </a:p>
                  </a:txBody>
                  <a:tcPr>
                    <a:solidFill>
                      <a:schemeClr val="bg1"/>
                    </a:solidFill>
                  </a:tcPr>
                </a:tc>
                <a:tc>
                  <a:txBody>
                    <a:bodyPr/>
                    <a:lstStyle/>
                    <a:p>
                      <a:pPr algn="just"/>
                      <a:r>
                        <a:rPr lang="en-US" sz="4000" dirty="0" err="1" smtClean="0">
                          <a:latin typeface="Times New Roman" panose="02020603050405020304" pitchFamily="18" charset="0"/>
                          <a:cs typeface="Times New Roman" panose="02020603050405020304" pitchFamily="18" charset="0"/>
                        </a:rPr>
                        <a:t>Ví</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dụ</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Không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ngày</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nào</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thị</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Nở</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không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phải</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đi</a:t>
                      </a:r>
                      <a:r>
                        <a:rPr lang="en-US" sz="4000" baseline="0" dirty="0" smtClean="0">
                          <a:latin typeface="Times New Roman" panose="02020603050405020304" pitchFamily="18" charset="0"/>
                          <a:cs typeface="Times New Roman" panose="02020603050405020304" pitchFamily="18" charset="0"/>
                        </a:rPr>
                        <a:t> qua </a:t>
                      </a:r>
                      <a:r>
                        <a:rPr lang="en-US" sz="4000" baseline="0" dirty="0" err="1" smtClean="0">
                          <a:latin typeface="Times New Roman" panose="02020603050405020304" pitchFamily="18" charset="0"/>
                          <a:cs typeface="Times New Roman" panose="02020603050405020304" pitchFamily="18" charset="0"/>
                        </a:rPr>
                        <a:t>vườn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nhà</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hắn</a:t>
                      </a:r>
                      <a:r>
                        <a:rPr lang="en-US" sz="4000" baseline="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811153721"/>
                  </a:ext>
                </a:extLst>
              </a:tr>
              <a:tr h="196029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kern="1200" dirty="0" smtClean="0">
                          <a:effectLst/>
                          <a:latin typeface="Times New Roman" panose="02020603050405020304" pitchFamily="18" charset="0"/>
                          <a:cs typeface="Times New Roman" panose="02020603050405020304" pitchFamily="18" charset="0"/>
                        </a:rPr>
                        <a:t>c. Từ đấy, ngày nào Hoài Văn cũng xuống các thôn xóm, vận động bà con đứng lên cứu nước (Nguyễn Huy Tưởng)</a:t>
                      </a:r>
                    </a:p>
                  </a:txBody>
                  <a:tcPr>
                    <a:solidFill>
                      <a:schemeClr val="bg1"/>
                    </a:solidFill>
                  </a:tcPr>
                </a:tc>
                <a:tc>
                  <a:txBody>
                    <a:bodyPr/>
                    <a:lstStyle/>
                    <a:p>
                      <a:pPr algn="just"/>
                      <a:r>
                        <a:rPr lang="en-US" sz="4000" dirty="0" err="1" smtClean="0">
                          <a:latin typeface="Times New Roman" panose="02020603050405020304" pitchFamily="18" charset="0"/>
                          <a:cs typeface="Times New Roman" panose="02020603050405020304" pitchFamily="18" charset="0"/>
                        </a:rPr>
                        <a:t>Ví</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dụ</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Từ</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ngày</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đấy</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không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ngày</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nào</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Hoài</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Văn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không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xuống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các</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thôn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xóm</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vận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động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bà</a:t>
                      </a:r>
                      <a:r>
                        <a:rPr lang="en-US" sz="4000" baseline="0" dirty="0" smtClean="0">
                          <a:latin typeface="Times New Roman" panose="02020603050405020304" pitchFamily="18" charset="0"/>
                          <a:cs typeface="Times New Roman" panose="02020603050405020304" pitchFamily="18" charset="0"/>
                        </a:rPr>
                        <a:t> con </a:t>
                      </a:r>
                      <a:r>
                        <a:rPr lang="en-US" sz="4000" baseline="0" dirty="0" err="1" smtClean="0">
                          <a:latin typeface="Times New Roman" panose="02020603050405020304" pitchFamily="18" charset="0"/>
                          <a:cs typeface="Times New Roman" panose="02020603050405020304" pitchFamily="18" charset="0"/>
                        </a:rPr>
                        <a:t>đứng</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lên</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cứu</a:t>
                      </a:r>
                      <a:r>
                        <a:rPr lang="en-US" sz="4000" baseline="0" dirty="0" smtClean="0">
                          <a:latin typeface="Times New Roman" panose="02020603050405020304" pitchFamily="18" charset="0"/>
                          <a:cs typeface="Times New Roman" panose="02020603050405020304" pitchFamily="18" charset="0"/>
                        </a:rPr>
                        <a:t> </a:t>
                      </a:r>
                      <a:r>
                        <a:rPr lang="en-US" sz="4000" baseline="0" dirty="0" err="1" smtClean="0">
                          <a:latin typeface="Times New Roman" panose="02020603050405020304" pitchFamily="18" charset="0"/>
                          <a:cs typeface="Times New Roman" panose="02020603050405020304" pitchFamily="18" charset="0"/>
                        </a:rPr>
                        <a:t>nước</a:t>
                      </a:r>
                      <a:r>
                        <a:rPr lang="en-US" sz="4000" baseline="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29031346"/>
                  </a:ext>
                </a:extLst>
              </a:tr>
            </a:tbl>
          </a:graphicData>
        </a:graphic>
      </p:graphicFrame>
    </p:spTree>
    <p:extLst>
      <p:ext uri="{BB962C8B-B14F-4D97-AF65-F5344CB8AC3E}">
        <p14:creationId xmlns:p14="http://schemas.microsoft.com/office/powerpoint/2010/main" val="231079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42900"/>
            <a:ext cx="17145000" cy="2554545"/>
          </a:xfrm>
          <a:prstGeom prst="rect">
            <a:avLst/>
          </a:prstGeom>
        </p:spPr>
        <p:txBody>
          <a:bodyPr wrap="square">
            <a:spAutoFit/>
          </a:bodyPr>
          <a:lstStyle/>
          <a:p>
            <a:pPr algn="ctr"/>
            <a:r>
              <a:rPr lang="en-US" sz="4000" dirty="0">
                <a:solidFill>
                  <a:schemeClr val="tx1">
                    <a:lumMod val="95000"/>
                    <a:lumOff val="5000"/>
                  </a:schemeClr>
                </a:solidFill>
                <a:latin typeface="#9Slide03 Arima Madurai Black" panose="00000A00000000000000" pitchFamily="2" charset="0"/>
                <a:cs typeface="#9Slide03 Arima Madurai Black" panose="00000A00000000000000" pitchFamily="2" charset="0"/>
              </a:rPr>
              <a:t>AI NHANH NHẤT</a:t>
            </a:r>
          </a:p>
          <a:p>
            <a:pPr algn="just"/>
            <a:r>
              <a:rPr lang="vi-VN" sz="4000" dirty="0">
                <a:solidFill>
                  <a:schemeClr val="tx1">
                    <a:lumMod val="95000"/>
                    <a:lumOff val="5000"/>
                  </a:schemeClr>
                </a:solidFill>
                <a:latin typeface="+mj-lt"/>
              </a:rPr>
              <a:t>Viết một đoạn văn (khoảng 5 – 7 dòng) nêu cảm nghĩ của em sau khi học văn bản </a:t>
            </a:r>
            <a:r>
              <a:rPr lang="vi-VN" sz="4000" i="1" dirty="0">
                <a:solidFill>
                  <a:schemeClr val="tx1">
                    <a:lumMod val="95000"/>
                    <a:lumOff val="5000"/>
                  </a:schemeClr>
                </a:solidFill>
                <a:latin typeface="+mj-lt"/>
              </a:rPr>
              <a:t>Quang Trung đại phá quân Thanh</a:t>
            </a:r>
            <a:r>
              <a:rPr lang="vi-VN" sz="4000" dirty="0">
                <a:solidFill>
                  <a:schemeClr val="tx1">
                    <a:lumMod val="95000"/>
                    <a:lumOff val="5000"/>
                  </a:schemeClr>
                </a:solidFill>
                <a:latin typeface="+mj-lt"/>
              </a:rPr>
              <a:t> (Ngô gia văn phái), trong đó có sử dụng câu khẳng định được thể hiện dưới hình thức “phủ định của phủ định”.</a:t>
            </a:r>
            <a:endParaRPr lang="en-US" sz="4000" dirty="0">
              <a:solidFill>
                <a:schemeClr val="tx1">
                  <a:lumMod val="95000"/>
                  <a:lumOff val="5000"/>
                </a:schemeClr>
              </a:solidFill>
              <a:latin typeface="+mj-lt"/>
            </a:endParaRPr>
          </a:p>
        </p:txBody>
      </p:sp>
      <p:sp>
        <p:nvSpPr>
          <p:cNvPr id="3" name="Rectangle 2"/>
          <p:cNvSpPr/>
          <p:nvPr/>
        </p:nvSpPr>
        <p:spPr>
          <a:xfrm>
            <a:off x="762000" y="3202245"/>
            <a:ext cx="17119600" cy="6863417"/>
          </a:xfrm>
          <a:prstGeom prst="rect">
            <a:avLst/>
          </a:prstGeom>
          <a:solidFill>
            <a:schemeClr val="bg1"/>
          </a:solidFill>
        </p:spPr>
        <p:txBody>
          <a:bodyPr wrap="square">
            <a:spAutoFit/>
          </a:bodyPr>
          <a:lstStyle/>
          <a:p>
            <a:pPr algn="ct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Đoạn</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tham</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khảo</a:t>
            </a: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000" i="1" dirty="0">
                <a:solidFill>
                  <a:schemeClr val="tx1">
                    <a:lumMod val="95000"/>
                    <a:lumOff val="5000"/>
                  </a:schemeClr>
                </a:solidFill>
                <a:latin typeface="Times New Roman" panose="02020603050405020304" pitchFamily="18" charset="0"/>
                <a:cs typeface="Times New Roman" panose="02020603050405020304" pitchFamily="18" charset="0"/>
              </a:rPr>
              <a:t>Trong tác phẩm Quang Trung đại phá quân Thanh (Ngô gia văn phái), hình ảnh Quang Trung hiện lên là một  vị tướng kì tài, trí dũng vô song. Quang Trung đã tự mình dẫn quân  tiêu diệt hai mươi chín vạn quân Thanh xâm lược, xây nên Gò Đống Đa lịch sử bất tử. Không thể không công nhận tài năng và đức độ của vị vua này. Chiến thắng ấy vẫn còn vang dội và là niềm tự hào của dân tộc ta cho đến ngày nay. Hình tượng người anh hùng áo vải Nguyễn Huệ đã để lại trong ta bao ấn tượng không phai mờ.</a:t>
            </a:r>
          </a:p>
          <a:p>
            <a:pPr algn="just"/>
            <a:endParaRPr lang="en-US" sz="40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vi-VN" sz="4000" b="1" dirty="0">
                <a:solidFill>
                  <a:schemeClr val="tx1">
                    <a:lumMod val="95000"/>
                    <a:lumOff val="5000"/>
                  </a:schemeClr>
                </a:solidFill>
                <a:latin typeface="Times New Roman" panose="02020603050405020304" pitchFamily="18" charset="0"/>
                <a:cs typeface="Times New Roman" panose="02020603050405020304" pitchFamily="18" charset="0"/>
              </a:rPr>
              <a:t>Câu khẳng định dưới hình thức phủ định của phủ định</a:t>
            </a:r>
            <a:r>
              <a:rPr lang="vi-VN"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4000" i="1" dirty="0">
                <a:solidFill>
                  <a:schemeClr val="tx1">
                    <a:lumMod val="95000"/>
                    <a:lumOff val="5000"/>
                  </a:schemeClr>
                </a:solidFill>
                <a:latin typeface="Times New Roman" panose="02020603050405020304" pitchFamily="18" charset="0"/>
                <a:cs typeface="Times New Roman" panose="02020603050405020304" pitchFamily="18" charset="0"/>
              </a:rPr>
              <a:t>Không thể không công nhận tài năng và đức độ của vị vua này</a:t>
            </a:r>
            <a:endParaRPr lang="vi-VN" sz="4000" b="0" i="1"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61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533400" y="1638300"/>
            <a:ext cx="5105400" cy="7298891"/>
            <a:chOff x="0" y="0"/>
            <a:chExt cx="3396765" cy="1922342"/>
          </a:xfrm>
        </p:grpSpPr>
        <p:sp>
          <p:nvSpPr>
            <p:cNvPr id="6" name="Freeform 6"/>
            <p:cNvSpPr/>
            <p:nvPr/>
          </p:nvSpPr>
          <p:spPr>
            <a:xfrm>
              <a:off x="0" y="0"/>
              <a:ext cx="3396766" cy="1922342"/>
            </a:xfrm>
            <a:custGeom>
              <a:avLst/>
              <a:gdLst/>
              <a:ahLst/>
              <a:cxnLst/>
              <a:rect l="l" t="t" r="r" b="b"/>
              <a:pathLst>
                <a:path w="3396766" h="1922342">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6765" cy="1960442"/>
            </a:xfrm>
            <a:prstGeom prst="rect">
              <a:avLst/>
            </a:prstGeom>
          </p:spPr>
          <p:txBody>
            <a:bodyPr lIns="50800" tIns="50800" rIns="50800" bIns="50800" rtlCol="0" anchor="ctr"/>
            <a:lstStyle/>
            <a:p>
              <a:pPr algn="ctr">
                <a:lnSpc>
                  <a:spcPts val="2659"/>
                </a:lnSpc>
                <a:spcBef>
                  <a:spcPct val="0"/>
                </a:spcBef>
              </a:pPr>
              <a:endParaRPr/>
            </a:p>
          </p:txBody>
        </p:sp>
      </p:grpSp>
      <p:sp>
        <p:nvSpPr>
          <p:cNvPr id="31" name="TextBox 30">
            <a:extLst>
              <a:ext uri="{FF2B5EF4-FFF2-40B4-BE49-F238E27FC236}">
                <a16:creationId xmlns:a16="http://schemas.microsoft.com/office/drawing/2014/main" id="{27BCA7A7-289A-C875-5649-07772D46020A}"/>
              </a:ext>
            </a:extLst>
          </p:cNvPr>
          <p:cNvSpPr txBox="1"/>
          <p:nvPr/>
        </p:nvSpPr>
        <p:spPr>
          <a:xfrm>
            <a:off x="838200" y="1782250"/>
            <a:ext cx="4419600" cy="769441"/>
          </a:xfrm>
          <a:prstGeom prst="rect">
            <a:avLst/>
          </a:prstGeom>
          <a:noFill/>
        </p:spPr>
        <p:txBody>
          <a:bodyPr wrap="square">
            <a:spAutoFit/>
          </a:bodyPr>
          <a:lstStyle/>
          <a:p>
            <a:pPr algn="ctr"/>
            <a:r>
              <a:rPr lang="en-US" sz="4400" b="1" i="0" dirty="0" err="1">
                <a:effectLst/>
                <a:latin typeface="Times New Roman" panose="02020603050405020304" pitchFamily="18" charset="0"/>
                <a:cs typeface="Times New Roman" panose="02020603050405020304" pitchFamily="18" charset="0"/>
              </a:rPr>
              <a:t>Tình</a:t>
            </a:r>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huống</a:t>
            </a:r>
            <a:r>
              <a:rPr lang="en-US" sz="4400" b="1" i="0" dirty="0">
                <a:effectLst/>
                <a:latin typeface="Times New Roman" panose="02020603050405020304" pitchFamily="18" charset="0"/>
                <a:cs typeface="Times New Roman" panose="02020603050405020304" pitchFamily="18" charset="0"/>
              </a:rPr>
              <a:t> 1</a:t>
            </a:r>
            <a:endParaRPr lang="en-US" sz="4400" i="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40ABE1A8-24CC-C75E-0AD3-06A4F3CE4287}"/>
              </a:ext>
            </a:extLst>
          </p:cNvPr>
          <p:cNvSpPr txBox="1"/>
          <p:nvPr/>
        </p:nvSpPr>
        <p:spPr>
          <a:xfrm>
            <a:off x="838200" y="2739228"/>
            <a:ext cx="4419600" cy="4832092"/>
          </a:xfrm>
          <a:prstGeom prst="rect">
            <a:avLst/>
          </a:prstGeom>
          <a:noFill/>
        </p:spPr>
        <p:txBody>
          <a:bodyPr wrap="square">
            <a:spAutoFit/>
          </a:bodyPr>
          <a:lstStyle/>
          <a:p>
            <a:pPr algn="just"/>
            <a:r>
              <a:rPr lang="en-US" sz="4400" b="0" i="0" dirty="0">
                <a:effectLst/>
                <a:latin typeface="Times New Roman" panose="02020603050405020304" pitchFamily="18" charset="0"/>
                <a:cs typeface="Times New Roman" panose="02020603050405020304" pitchFamily="18" charset="0"/>
              </a:rPr>
              <a:t>Trong </a:t>
            </a:r>
            <a:r>
              <a:rPr lang="en-US" sz="4400" dirty="0" err="1">
                <a:latin typeface="Times New Roman" panose="02020603050405020304" pitchFamily="18" charset="0"/>
                <a:cs typeface="Times New Roman" panose="02020603050405020304" pitchFamily="18" charset="0"/>
              </a:rPr>
              <a:t>giờ</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môn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Ngữ</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Mai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quên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bút</a:t>
            </a:r>
            <a:r>
              <a:rPr lang="en-US" sz="4400" dirty="0">
                <a:latin typeface="Times New Roman" panose="02020603050405020304" pitchFamily="18" charset="0"/>
                <a:cs typeface="Times New Roman" panose="02020603050405020304" pitchFamily="18" charset="0"/>
              </a:rPr>
              <a:t> ở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mượn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Em </a:t>
            </a:r>
            <a:r>
              <a:rPr lang="en-US" sz="4400" dirty="0" err="1">
                <a:latin typeface="Times New Roman" panose="02020603050405020304" pitchFamily="18" charset="0"/>
                <a:cs typeface="Times New Roman" panose="02020603050405020304" pitchFamily="18" charset="0"/>
              </a:rPr>
              <a:t>sẽ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lời</a:t>
            </a:r>
            <a:r>
              <a:rPr lang="en-US" sz="4400" dirty="0">
                <a:latin typeface="Times New Roman" panose="02020603050405020304" pitchFamily="18" charset="0"/>
                <a:cs typeface="Times New Roman" panose="02020603050405020304" pitchFamily="18" charset="0"/>
              </a:rPr>
              <a:t> Mai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thế</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nào</a:t>
            </a:r>
            <a:r>
              <a:rPr lang="en-US" sz="4400" dirty="0">
                <a:latin typeface="Times New Roman" panose="02020603050405020304" pitchFamily="18" charset="0"/>
                <a:cs typeface="Times New Roman" panose="02020603050405020304" pitchFamily="18" charset="0"/>
              </a:rPr>
              <a:t>?</a:t>
            </a:r>
            <a:endParaRPr lang="vi-VN" sz="4400" b="1" i="0" dirty="0">
              <a:effectLst/>
              <a:latin typeface="Times New Roman" panose="02020603050405020304" pitchFamily="18" charset="0"/>
              <a:cs typeface="Times New Roman" panose="02020603050405020304" pitchFamily="18" charset="0"/>
            </a:endParaRPr>
          </a:p>
        </p:txBody>
      </p:sp>
      <p:grpSp>
        <p:nvGrpSpPr>
          <p:cNvPr id="10" name="Group 5">
            <a:extLst>
              <a:ext uri="{FF2B5EF4-FFF2-40B4-BE49-F238E27FC236}">
                <a16:creationId xmlns:a16="http://schemas.microsoft.com/office/drawing/2014/main" id="{46A20EA5-7307-EE77-4361-4B744E0BE6BF}"/>
              </a:ext>
            </a:extLst>
          </p:cNvPr>
          <p:cNvGrpSpPr/>
          <p:nvPr/>
        </p:nvGrpSpPr>
        <p:grpSpPr>
          <a:xfrm>
            <a:off x="6096000" y="1620982"/>
            <a:ext cx="5105400" cy="7298891"/>
            <a:chOff x="0" y="0"/>
            <a:chExt cx="3396765" cy="1922342"/>
          </a:xfrm>
        </p:grpSpPr>
        <p:sp>
          <p:nvSpPr>
            <p:cNvPr id="11" name="Freeform 6">
              <a:extLst>
                <a:ext uri="{FF2B5EF4-FFF2-40B4-BE49-F238E27FC236}">
                  <a16:creationId xmlns:a16="http://schemas.microsoft.com/office/drawing/2014/main" id="{F60331E1-107E-7FA9-E547-CAF89A83A5F6}"/>
                </a:ext>
              </a:extLst>
            </p:cNvPr>
            <p:cNvSpPr/>
            <p:nvPr/>
          </p:nvSpPr>
          <p:spPr>
            <a:xfrm>
              <a:off x="0" y="0"/>
              <a:ext cx="3396766" cy="1922342"/>
            </a:xfrm>
            <a:custGeom>
              <a:avLst/>
              <a:gdLst/>
              <a:ahLst/>
              <a:cxnLst/>
              <a:rect l="l" t="t" r="r" b="b"/>
              <a:pathLst>
                <a:path w="3396766" h="1922342">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id="12" name="TextBox 7">
              <a:extLst>
                <a:ext uri="{FF2B5EF4-FFF2-40B4-BE49-F238E27FC236}">
                  <a16:creationId xmlns:a16="http://schemas.microsoft.com/office/drawing/2014/main" id="{16E7538A-EFD9-A62B-1539-BB78A3877C7E}"/>
                </a:ext>
              </a:extLst>
            </p:cNvPr>
            <p:cNvSpPr txBox="1"/>
            <p:nvPr/>
          </p:nvSpPr>
          <p:spPr>
            <a:xfrm>
              <a:off x="0" y="-38100"/>
              <a:ext cx="3396765" cy="1960442"/>
            </a:xfrm>
            <a:prstGeom prst="rect">
              <a:avLst/>
            </a:prstGeom>
          </p:spPr>
          <p:txBody>
            <a:bodyPr lIns="50800" tIns="50800" rIns="50800" bIns="50800" rtlCol="0" anchor="ctr"/>
            <a:lstStyle/>
            <a:p>
              <a:pPr algn="ctr">
                <a:lnSpc>
                  <a:spcPts val="2659"/>
                </a:lnSpc>
                <a:spcBef>
                  <a:spcPct val="0"/>
                </a:spcBef>
              </a:pPr>
              <a:endParaRPr/>
            </a:p>
          </p:txBody>
        </p:sp>
      </p:grpSp>
      <p:sp>
        <p:nvSpPr>
          <p:cNvPr id="13" name="TextBox 12">
            <a:extLst>
              <a:ext uri="{FF2B5EF4-FFF2-40B4-BE49-F238E27FC236}">
                <a16:creationId xmlns:a16="http://schemas.microsoft.com/office/drawing/2014/main" id="{494847F4-DB56-0441-200B-2D8606DE31D7}"/>
              </a:ext>
            </a:extLst>
          </p:cNvPr>
          <p:cNvSpPr txBox="1"/>
          <p:nvPr/>
        </p:nvSpPr>
        <p:spPr>
          <a:xfrm>
            <a:off x="6400800" y="1764932"/>
            <a:ext cx="4419600" cy="769441"/>
          </a:xfrm>
          <a:prstGeom prst="rect">
            <a:avLst/>
          </a:prstGeom>
          <a:noFill/>
        </p:spPr>
        <p:txBody>
          <a:bodyPr wrap="square">
            <a:spAutoFit/>
          </a:bodyPr>
          <a:lstStyle/>
          <a:p>
            <a:pPr algn="ctr"/>
            <a:r>
              <a:rPr lang="en-US" sz="4400" b="1" i="0" dirty="0" err="1">
                <a:effectLst/>
                <a:latin typeface="Times New Roman" panose="02020603050405020304" pitchFamily="18" charset="0"/>
                <a:cs typeface="Times New Roman" panose="02020603050405020304" pitchFamily="18" charset="0"/>
              </a:rPr>
              <a:t>Tình</a:t>
            </a:r>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huống</a:t>
            </a:r>
            <a:r>
              <a:rPr lang="en-US" sz="4400" b="1" i="0" dirty="0">
                <a:effectLst/>
                <a:latin typeface="Times New Roman" panose="02020603050405020304" pitchFamily="18" charset="0"/>
                <a:cs typeface="Times New Roman" panose="02020603050405020304" pitchFamily="18" charset="0"/>
              </a:rPr>
              <a:t> 2</a:t>
            </a:r>
            <a:endParaRPr lang="en-US" sz="4400"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57F33FE-3826-66C4-254A-F90D4190DA5C}"/>
              </a:ext>
            </a:extLst>
          </p:cNvPr>
          <p:cNvSpPr txBox="1"/>
          <p:nvPr/>
        </p:nvSpPr>
        <p:spPr>
          <a:xfrm>
            <a:off x="6400800" y="2721910"/>
            <a:ext cx="4419600" cy="6186309"/>
          </a:xfrm>
          <a:prstGeom prst="rect">
            <a:avLst/>
          </a:prstGeom>
          <a:noFill/>
        </p:spPr>
        <p:txBody>
          <a:bodyPr wrap="square">
            <a:spAutoFit/>
          </a:bodyPr>
          <a:lstStyle/>
          <a:p>
            <a:pPr algn="just"/>
            <a:r>
              <a:rPr lang="en-US" sz="4400" b="0" i="0" dirty="0" err="1">
                <a:effectLst/>
                <a:latin typeface="Times New Roman" panose="02020603050405020304" pitchFamily="18" charset="0"/>
                <a:cs typeface="Times New Roman" panose="02020603050405020304" pitchFamily="18" charset="0"/>
              </a:rPr>
              <a:t>Ngày</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mai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chủ</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nhật</a:t>
            </a:r>
            <a:r>
              <a:rPr lang="en-US" sz="4400" b="0" i="0" dirty="0">
                <a:effectLst/>
                <a:latin typeface="Times New Roman" panose="02020603050405020304" pitchFamily="18" charset="0"/>
                <a:cs typeface="Times New Roman" panose="02020603050405020304" pitchFamily="18" charset="0"/>
              </a:rPr>
              <a:t>, Trang </a:t>
            </a:r>
            <a:r>
              <a:rPr lang="en-US" sz="4400" b="0" i="0" dirty="0" err="1">
                <a:effectLst/>
                <a:latin typeface="Times New Roman" panose="02020603050405020304" pitchFamily="18" charset="0"/>
                <a:cs typeface="Times New Roman" panose="02020603050405020304" pitchFamily="18" charset="0"/>
              </a:rPr>
              <a:t>mời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em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tới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cùng</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nhau</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học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bài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và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ăn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cơm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trưa</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Nếu</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là</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em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khi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nhận</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được</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lời</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mời</a:t>
            </a:r>
            <a:r>
              <a:rPr lang="en-US" sz="4400" dirty="0">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em</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sẽ</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trả</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lời</a:t>
            </a:r>
            <a:r>
              <a:rPr lang="en-US" sz="4400" b="0" i="0" dirty="0">
                <a:effectLst/>
                <a:latin typeface="Times New Roman" panose="02020603050405020304" pitchFamily="18" charset="0"/>
                <a:cs typeface="Times New Roman" panose="02020603050405020304" pitchFamily="18" charset="0"/>
              </a:rPr>
              <a:t> Trang </a:t>
            </a:r>
            <a:r>
              <a:rPr lang="en-US" sz="4400" b="0" i="0" dirty="0" err="1">
                <a:effectLst/>
                <a:latin typeface="Times New Roman" panose="02020603050405020304" pitchFamily="18" charset="0"/>
                <a:cs typeface="Times New Roman" panose="02020603050405020304" pitchFamily="18" charset="0"/>
              </a:rPr>
              <a:t>như</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thế</a:t>
            </a:r>
            <a:r>
              <a:rPr lang="en-US" sz="4400" b="0" i="0" dirty="0">
                <a:effectLst/>
                <a:latin typeface="Times New Roman" panose="02020603050405020304" pitchFamily="18" charset="0"/>
                <a:cs typeface="Times New Roman" panose="02020603050405020304" pitchFamily="18" charset="0"/>
              </a:rPr>
              <a:t> </a:t>
            </a:r>
            <a:r>
              <a:rPr lang="en-US" sz="4400" b="0" i="0" dirty="0" err="1">
                <a:effectLst/>
                <a:latin typeface="Times New Roman" panose="02020603050405020304" pitchFamily="18" charset="0"/>
                <a:cs typeface="Times New Roman" panose="02020603050405020304" pitchFamily="18" charset="0"/>
              </a:rPr>
              <a:t>nào</a:t>
            </a:r>
            <a:r>
              <a:rPr lang="en-US" sz="4400" b="0" i="0" dirty="0">
                <a:effectLst/>
                <a:latin typeface="Times New Roman" panose="02020603050405020304" pitchFamily="18" charset="0"/>
                <a:cs typeface="Times New Roman" panose="02020603050405020304" pitchFamily="18" charset="0"/>
              </a:rPr>
              <a:t>?</a:t>
            </a:r>
            <a:endParaRPr lang="vi-VN" sz="4400" b="1" i="0" dirty="0">
              <a:effectLst/>
              <a:latin typeface="Times New Roman" panose="02020603050405020304" pitchFamily="18" charset="0"/>
              <a:cs typeface="Times New Roman" panose="02020603050405020304" pitchFamily="18" charset="0"/>
            </a:endParaRPr>
          </a:p>
        </p:txBody>
      </p:sp>
      <p:grpSp>
        <p:nvGrpSpPr>
          <p:cNvPr id="15" name="Group 5">
            <a:extLst>
              <a:ext uri="{FF2B5EF4-FFF2-40B4-BE49-F238E27FC236}">
                <a16:creationId xmlns:a16="http://schemas.microsoft.com/office/drawing/2014/main" id="{F2BFE15C-773C-026A-293C-FB368EB2F942}"/>
              </a:ext>
            </a:extLst>
          </p:cNvPr>
          <p:cNvGrpSpPr/>
          <p:nvPr/>
        </p:nvGrpSpPr>
        <p:grpSpPr>
          <a:xfrm>
            <a:off x="11672453" y="1620982"/>
            <a:ext cx="5638800" cy="7298891"/>
            <a:chOff x="0" y="0"/>
            <a:chExt cx="3396765" cy="1922342"/>
          </a:xfrm>
        </p:grpSpPr>
        <p:sp>
          <p:nvSpPr>
            <p:cNvPr id="16" name="Freeform 6">
              <a:extLst>
                <a:ext uri="{FF2B5EF4-FFF2-40B4-BE49-F238E27FC236}">
                  <a16:creationId xmlns:a16="http://schemas.microsoft.com/office/drawing/2014/main" id="{BF99D15D-D33B-4098-3B71-9C6F293741E9}"/>
                </a:ext>
              </a:extLst>
            </p:cNvPr>
            <p:cNvSpPr/>
            <p:nvPr/>
          </p:nvSpPr>
          <p:spPr>
            <a:xfrm>
              <a:off x="0" y="0"/>
              <a:ext cx="3396766" cy="1922342"/>
            </a:xfrm>
            <a:custGeom>
              <a:avLst/>
              <a:gdLst/>
              <a:ahLst/>
              <a:cxnLst/>
              <a:rect l="l" t="t" r="r" b="b"/>
              <a:pathLst>
                <a:path w="3396766" h="1922342">
                  <a:moveTo>
                    <a:pt x="30614" y="0"/>
                  </a:moveTo>
                  <a:lnTo>
                    <a:pt x="3366151" y="0"/>
                  </a:lnTo>
                  <a:cubicBezTo>
                    <a:pt x="3374270" y="0"/>
                    <a:pt x="3382058" y="3225"/>
                    <a:pt x="3387799" y="8967"/>
                  </a:cubicBezTo>
                  <a:cubicBezTo>
                    <a:pt x="3393540" y="14708"/>
                    <a:pt x="3396766" y="22495"/>
                    <a:pt x="3396766" y="30614"/>
                  </a:cubicBezTo>
                  <a:lnTo>
                    <a:pt x="3396766" y="1891727"/>
                  </a:lnTo>
                  <a:cubicBezTo>
                    <a:pt x="3396766" y="1899847"/>
                    <a:pt x="3393540" y="1907634"/>
                    <a:pt x="3387799" y="1913375"/>
                  </a:cubicBezTo>
                  <a:cubicBezTo>
                    <a:pt x="3382058" y="1919116"/>
                    <a:pt x="3374270" y="1922342"/>
                    <a:pt x="3366151" y="1922342"/>
                  </a:cubicBezTo>
                  <a:lnTo>
                    <a:pt x="30614" y="1922342"/>
                  </a:lnTo>
                  <a:cubicBezTo>
                    <a:pt x="13707" y="1922342"/>
                    <a:pt x="0" y="1908635"/>
                    <a:pt x="0" y="1891727"/>
                  </a:cubicBezTo>
                  <a:lnTo>
                    <a:pt x="0" y="30614"/>
                  </a:lnTo>
                  <a:cubicBezTo>
                    <a:pt x="0" y="13707"/>
                    <a:pt x="13707" y="0"/>
                    <a:pt x="30614" y="0"/>
                  </a:cubicBezTo>
                  <a:close/>
                </a:path>
              </a:pathLst>
            </a:custGeom>
            <a:solidFill>
              <a:srgbClr val="FFFFFF"/>
            </a:solidFill>
            <a:ln w="28575" cap="rnd">
              <a:solidFill>
                <a:srgbClr val="231F20"/>
              </a:solidFill>
              <a:prstDash val="solid"/>
              <a:round/>
            </a:ln>
          </p:spPr>
        </p:sp>
        <p:sp>
          <p:nvSpPr>
            <p:cNvPr id="17" name="TextBox 7">
              <a:extLst>
                <a:ext uri="{FF2B5EF4-FFF2-40B4-BE49-F238E27FC236}">
                  <a16:creationId xmlns:a16="http://schemas.microsoft.com/office/drawing/2014/main" id="{FF5C36B0-E50B-4730-D625-EA640F186A3F}"/>
                </a:ext>
              </a:extLst>
            </p:cNvPr>
            <p:cNvSpPr txBox="1"/>
            <p:nvPr/>
          </p:nvSpPr>
          <p:spPr>
            <a:xfrm>
              <a:off x="0" y="-38100"/>
              <a:ext cx="3396765" cy="1960442"/>
            </a:xfrm>
            <a:prstGeom prst="rect">
              <a:avLst/>
            </a:prstGeom>
          </p:spPr>
          <p:txBody>
            <a:bodyPr lIns="50800" tIns="50800" rIns="50800" bIns="50800" rtlCol="0" anchor="ctr"/>
            <a:lstStyle/>
            <a:p>
              <a:pPr algn="ctr">
                <a:lnSpc>
                  <a:spcPts val="2659"/>
                </a:lnSpc>
                <a:spcBef>
                  <a:spcPct val="0"/>
                </a:spcBef>
              </a:pPr>
              <a:endParaRPr/>
            </a:p>
          </p:txBody>
        </p:sp>
      </p:grpSp>
      <p:sp>
        <p:nvSpPr>
          <p:cNvPr id="18" name="TextBox 17">
            <a:extLst>
              <a:ext uri="{FF2B5EF4-FFF2-40B4-BE49-F238E27FC236}">
                <a16:creationId xmlns:a16="http://schemas.microsoft.com/office/drawing/2014/main" id="{0FB508E4-5891-1EFB-8602-30ECCED6574D}"/>
              </a:ext>
            </a:extLst>
          </p:cNvPr>
          <p:cNvSpPr txBox="1"/>
          <p:nvPr/>
        </p:nvSpPr>
        <p:spPr>
          <a:xfrm>
            <a:off x="11977253" y="1764932"/>
            <a:ext cx="4419600" cy="769441"/>
          </a:xfrm>
          <a:prstGeom prst="rect">
            <a:avLst/>
          </a:prstGeom>
          <a:noFill/>
        </p:spPr>
        <p:txBody>
          <a:bodyPr wrap="square">
            <a:spAutoFit/>
          </a:bodyPr>
          <a:lstStyle/>
          <a:p>
            <a:pPr algn="ctr"/>
            <a:r>
              <a:rPr lang="en-US" sz="4400" b="1" i="0" dirty="0" err="1">
                <a:effectLst/>
                <a:latin typeface="Times New Roman" panose="02020603050405020304" pitchFamily="18" charset="0"/>
                <a:cs typeface="Times New Roman" panose="02020603050405020304" pitchFamily="18" charset="0"/>
              </a:rPr>
              <a:t>Tình</a:t>
            </a:r>
            <a:r>
              <a:rPr lang="en-US" sz="4400" b="1" i="0" dirty="0">
                <a:effectLst/>
                <a:latin typeface="Times New Roman" panose="02020603050405020304" pitchFamily="18" charset="0"/>
                <a:cs typeface="Times New Roman" panose="02020603050405020304" pitchFamily="18" charset="0"/>
              </a:rPr>
              <a:t> </a:t>
            </a:r>
            <a:r>
              <a:rPr lang="en-US" sz="4400" b="1" i="0" dirty="0" err="1">
                <a:effectLst/>
                <a:latin typeface="Times New Roman" panose="02020603050405020304" pitchFamily="18" charset="0"/>
                <a:cs typeface="Times New Roman" panose="02020603050405020304" pitchFamily="18" charset="0"/>
              </a:rPr>
              <a:t>huống</a:t>
            </a:r>
            <a:r>
              <a:rPr lang="en-US" sz="4400" b="1" i="0" dirty="0">
                <a:effectLst/>
                <a:latin typeface="Times New Roman" panose="02020603050405020304" pitchFamily="18" charset="0"/>
                <a:cs typeface="Times New Roman" panose="02020603050405020304" pitchFamily="18" charset="0"/>
              </a:rPr>
              <a:t> 3</a:t>
            </a:r>
            <a:endParaRPr lang="en-US" sz="4400" i="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CDAABEC-490F-81DB-7AAB-9FAFCC7217BA}"/>
              </a:ext>
            </a:extLst>
          </p:cNvPr>
          <p:cNvSpPr txBox="1"/>
          <p:nvPr/>
        </p:nvSpPr>
        <p:spPr>
          <a:xfrm>
            <a:off x="11977252" y="2721910"/>
            <a:ext cx="5195453" cy="6186309"/>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Trong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văn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trường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lớp</a:t>
            </a:r>
            <a:r>
              <a:rPr lang="en-US" sz="4400" dirty="0">
                <a:latin typeface="Times New Roman" panose="02020603050405020304" pitchFamily="18" charset="0"/>
                <a:cs typeface="Times New Roman" panose="02020603050405020304" pitchFamily="18" charset="0"/>
              </a:rPr>
              <a:t> 8A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diễn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hát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múa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Vượng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Việt</a:t>
            </a:r>
            <a:r>
              <a:rPr lang="en-US" sz="4400" dirty="0">
                <a:latin typeface="Times New Roman" panose="02020603050405020304" pitchFamily="18" charset="0"/>
                <a:cs typeface="Times New Roman" panose="02020603050405020304" pitchFamily="18" charset="0"/>
              </a:rPr>
              <a:t> Nam </a:t>
            </a:r>
            <a:r>
              <a:rPr lang="en-US" sz="4400" dirty="0" err="1">
                <a:latin typeface="Times New Roman" panose="02020603050405020304" pitchFamily="18" charset="0"/>
                <a:cs typeface="Times New Roman" panose="02020603050405020304" pitchFamily="18" charset="0"/>
              </a:rPr>
              <a:t>sáng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đặt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mục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đó</a:t>
            </a:r>
            <a:r>
              <a:rPr lang="en-US" sz="4400" dirty="0">
                <a:latin typeface="Times New Roman" panose="02020603050405020304" pitchFamily="18" charset="0"/>
                <a:cs typeface="Times New Roman" panose="02020603050405020304" pitchFamily="18" charset="0"/>
              </a:rPr>
              <a:t>.</a:t>
            </a:r>
            <a:endParaRPr lang="vi-VN" sz="4400" i="0" dirty="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13" grpId="0"/>
      <p:bldP spid="14"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03508" y="5777018"/>
            <a:ext cx="21695015" cy="11040295"/>
            <a:chOff x="0" y="0"/>
            <a:chExt cx="1424432" cy="724874"/>
          </a:xfrm>
        </p:grpSpPr>
        <p:sp>
          <p:nvSpPr>
            <p:cNvPr id="3" name="Freeform 3"/>
            <p:cNvSpPr/>
            <p:nvPr/>
          </p:nvSpPr>
          <p:spPr>
            <a:xfrm>
              <a:off x="0" y="0"/>
              <a:ext cx="1424432" cy="724874"/>
            </a:xfrm>
            <a:custGeom>
              <a:avLst/>
              <a:gdLst/>
              <a:ahLst/>
              <a:cxnLst/>
              <a:rect l="l" t="t" r="r" b="b"/>
              <a:pathLst>
                <a:path w="1424432" h="724874">
                  <a:moveTo>
                    <a:pt x="712216" y="0"/>
                  </a:moveTo>
                  <a:cubicBezTo>
                    <a:pt x="318870" y="0"/>
                    <a:pt x="0" y="162269"/>
                    <a:pt x="0" y="362437"/>
                  </a:cubicBezTo>
                  <a:cubicBezTo>
                    <a:pt x="0" y="562605"/>
                    <a:pt x="318870" y="724874"/>
                    <a:pt x="712216" y="724874"/>
                  </a:cubicBezTo>
                  <a:cubicBezTo>
                    <a:pt x="1105562" y="724874"/>
                    <a:pt x="1424432" y="562605"/>
                    <a:pt x="1424432" y="362437"/>
                  </a:cubicBezTo>
                  <a:cubicBezTo>
                    <a:pt x="1424432" y="162269"/>
                    <a:pt x="1105562" y="0"/>
                    <a:pt x="712216" y="0"/>
                  </a:cubicBezTo>
                  <a:close/>
                </a:path>
              </a:pathLst>
            </a:custGeom>
            <a:solidFill>
              <a:srgbClr val="A3DFBE"/>
            </a:solidFill>
            <a:ln w="28575" cap="sq">
              <a:solidFill>
                <a:srgbClr val="231F20"/>
              </a:solidFill>
              <a:prstDash val="solid"/>
              <a:miter/>
            </a:ln>
          </p:spPr>
        </p:sp>
        <p:sp>
          <p:nvSpPr>
            <p:cNvPr id="4" name="TextBox 4"/>
            <p:cNvSpPr txBox="1"/>
            <p:nvPr/>
          </p:nvSpPr>
          <p:spPr>
            <a:xfrm>
              <a:off x="133540" y="10807"/>
              <a:ext cx="1157351" cy="646110"/>
            </a:xfrm>
            <a:prstGeom prst="rect">
              <a:avLst/>
            </a:prstGeom>
          </p:spPr>
          <p:txBody>
            <a:bodyPr lIns="50800" tIns="50800" rIns="50800" bIns="50800" rtlCol="0" anchor="ctr"/>
            <a:lstStyle/>
            <a:p>
              <a:pPr algn="ctr">
                <a:lnSpc>
                  <a:spcPts val="3489"/>
                </a:lnSpc>
              </a:pPr>
              <a:endParaRPr/>
            </a:p>
          </p:txBody>
        </p:sp>
      </p:grpSp>
      <p:sp>
        <p:nvSpPr>
          <p:cNvPr id="5" name="Freeform 5"/>
          <p:cNvSpPr/>
          <p:nvPr/>
        </p:nvSpPr>
        <p:spPr>
          <a:xfrm>
            <a:off x="-627251" y="-4936117"/>
            <a:ext cx="10600352" cy="9487315"/>
          </a:xfrm>
          <a:custGeom>
            <a:avLst/>
            <a:gdLst/>
            <a:ahLst/>
            <a:cxnLst/>
            <a:rect l="l" t="t" r="r" b="b"/>
            <a:pathLst>
              <a:path w="10600352" h="9487315">
                <a:moveTo>
                  <a:pt x="0" y="0"/>
                </a:moveTo>
                <a:lnTo>
                  <a:pt x="10600352" y="0"/>
                </a:lnTo>
                <a:lnTo>
                  <a:pt x="10600352" y="9487315"/>
                </a:lnTo>
                <a:lnTo>
                  <a:pt x="0" y="9487315"/>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7948608" y="-5944295"/>
            <a:ext cx="10600352" cy="9487315"/>
          </a:xfrm>
          <a:custGeom>
            <a:avLst/>
            <a:gdLst/>
            <a:ahLst/>
            <a:cxnLst/>
            <a:rect l="l" t="t" r="r" b="b"/>
            <a:pathLst>
              <a:path w="10600352" h="9487315">
                <a:moveTo>
                  <a:pt x="0" y="0"/>
                </a:moveTo>
                <a:lnTo>
                  <a:pt x="10600352" y="0"/>
                </a:lnTo>
                <a:lnTo>
                  <a:pt x="10600352" y="9487316"/>
                </a:lnTo>
                <a:lnTo>
                  <a:pt x="0" y="9487316"/>
                </a:lnTo>
                <a:lnTo>
                  <a:pt x="0" y="0"/>
                </a:lnTo>
                <a:close/>
              </a:path>
            </a:pathLst>
          </a:custGeom>
          <a:blipFill>
            <a:blip r:embed="rId2">
              <a:alphaModFix amt="5000"/>
              <a:extLst>
                <a:ext uri="{96DAC541-7B7A-43D3-8B79-37D633B846F1}">
                  <asvg:svgBlip xmlns="" xmlns:asvg="http://schemas.microsoft.com/office/drawing/2016/SVG/main" r:embed="rId3"/>
                </a:ext>
              </a:extLst>
            </a:blip>
            <a:stretch>
              <a:fillRect/>
            </a:stretch>
          </a:blipFill>
        </p:spPr>
      </p:sp>
      <p:grpSp>
        <p:nvGrpSpPr>
          <p:cNvPr id="7" name="Group 7"/>
          <p:cNvGrpSpPr/>
          <p:nvPr/>
        </p:nvGrpSpPr>
        <p:grpSpPr>
          <a:xfrm>
            <a:off x="2130811" y="1028700"/>
            <a:ext cx="14026377" cy="7675208"/>
            <a:chOff x="0" y="0"/>
            <a:chExt cx="3694190" cy="2021454"/>
          </a:xfrm>
        </p:grpSpPr>
        <p:sp>
          <p:nvSpPr>
            <p:cNvPr id="8" name="Freeform 8"/>
            <p:cNvSpPr/>
            <p:nvPr/>
          </p:nvSpPr>
          <p:spPr>
            <a:xfrm>
              <a:off x="0" y="0"/>
              <a:ext cx="3694190" cy="2021454"/>
            </a:xfrm>
            <a:custGeom>
              <a:avLst/>
              <a:gdLst/>
              <a:ahLst/>
              <a:cxnLst/>
              <a:rect l="l" t="t" r="r" b="b"/>
              <a:pathLst>
                <a:path w="3694190" h="2021454">
                  <a:moveTo>
                    <a:pt x="28150" y="0"/>
                  </a:moveTo>
                  <a:lnTo>
                    <a:pt x="3666040" y="0"/>
                  </a:lnTo>
                  <a:cubicBezTo>
                    <a:pt x="3673506" y="0"/>
                    <a:pt x="3680666" y="2966"/>
                    <a:pt x="3685945" y="8245"/>
                  </a:cubicBezTo>
                  <a:cubicBezTo>
                    <a:pt x="3691224" y="13524"/>
                    <a:pt x="3694190" y="20684"/>
                    <a:pt x="3694190" y="28150"/>
                  </a:cubicBezTo>
                  <a:lnTo>
                    <a:pt x="3694190" y="1993304"/>
                  </a:lnTo>
                  <a:cubicBezTo>
                    <a:pt x="3694190" y="2000770"/>
                    <a:pt x="3691224" y="2007930"/>
                    <a:pt x="3685945" y="2013209"/>
                  </a:cubicBezTo>
                  <a:cubicBezTo>
                    <a:pt x="3680666" y="2018488"/>
                    <a:pt x="3673506" y="2021454"/>
                    <a:pt x="3666040" y="2021454"/>
                  </a:cubicBezTo>
                  <a:lnTo>
                    <a:pt x="28150" y="2021454"/>
                  </a:lnTo>
                  <a:cubicBezTo>
                    <a:pt x="20684" y="2021454"/>
                    <a:pt x="13524" y="2018488"/>
                    <a:pt x="8245" y="2013209"/>
                  </a:cubicBezTo>
                  <a:cubicBezTo>
                    <a:pt x="2966" y="2007930"/>
                    <a:pt x="0" y="2000770"/>
                    <a:pt x="0" y="1993304"/>
                  </a:cubicBezTo>
                  <a:lnTo>
                    <a:pt x="0" y="28150"/>
                  </a:lnTo>
                  <a:cubicBezTo>
                    <a:pt x="0" y="20684"/>
                    <a:pt x="2966" y="13524"/>
                    <a:pt x="8245" y="8245"/>
                  </a:cubicBezTo>
                  <a:cubicBezTo>
                    <a:pt x="13524" y="2966"/>
                    <a:pt x="20684" y="0"/>
                    <a:pt x="28150" y="0"/>
                  </a:cubicBezTo>
                  <a:close/>
                </a:path>
              </a:pathLst>
            </a:custGeom>
            <a:solidFill>
              <a:srgbClr val="FFFFFF"/>
            </a:solidFill>
            <a:ln w="28575" cap="rnd">
              <a:solidFill>
                <a:srgbClr val="231F20"/>
              </a:solidFill>
              <a:prstDash val="solid"/>
              <a:round/>
            </a:ln>
          </p:spPr>
        </p:sp>
        <p:sp>
          <p:nvSpPr>
            <p:cNvPr id="9" name="TextBox 9"/>
            <p:cNvSpPr txBox="1"/>
            <p:nvPr/>
          </p:nvSpPr>
          <p:spPr>
            <a:xfrm>
              <a:off x="0" y="-38100"/>
              <a:ext cx="3694190" cy="2059554"/>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5426825" y="1257300"/>
            <a:ext cx="7434349" cy="2043827"/>
          </a:xfrm>
          <a:custGeom>
            <a:avLst/>
            <a:gdLst/>
            <a:ahLst/>
            <a:cxnLst/>
            <a:rect l="l" t="t" r="r" b="b"/>
            <a:pathLst>
              <a:path w="1851613" h="291565">
                <a:moveTo>
                  <a:pt x="56162" y="0"/>
                </a:moveTo>
                <a:lnTo>
                  <a:pt x="1795451" y="0"/>
                </a:lnTo>
                <a:cubicBezTo>
                  <a:pt x="1810346" y="0"/>
                  <a:pt x="1824631" y="5917"/>
                  <a:pt x="1835164" y="16449"/>
                </a:cubicBezTo>
                <a:cubicBezTo>
                  <a:pt x="1845696" y="26982"/>
                  <a:pt x="1851613" y="41267"/>
                  <a:pt x="1851613" y="56162"/>
                </a:cubicBezTo>
                <a:lnTo>
                  <a:pt x="1851613" y="235403"/>
                </a:lnTo>
                <a:cubicBezTo>
                  <a:pt x="1851613" y="266421"/>
                  <a:pt x="1826468" y="291565"/>
                  <a:pt x="1795451" y="291565"/>
                </a:cubicBezTo>
                <a:lnTo>
                  <a:pt x="56162" y="291565"/>
                </a:lnTo>
                <a:cubicBezTo>
                  <a:pt x="25145" y="291565"/>
                  <a:pt x="0" y="266421"/>
                  <a:pt x="0" y="235403"/>
                </a:cubicBezTo>
                <a:lnTo>
                  <a:pt x="0" y="56162"/>
                </a:lnTo>
                <a:cubicBezTo>
                  <a:pt x="0" y="25145"/>
                  <a:pt x="25145" y="0"/>
                  <a:pt x="56162" y="0"/>
                </a:cubicBezTo>
                <a:close/>
              </a:path>
            </a:pathLst>
          </a:custGeom>
          <a:solidFill>
            <a:srgbClr val="FFE397"/>
          </a:solidFill>
          <a:ln w="28575" cap="rnd">
            <a:solidFill>
              <a:srgbClr val="231F20"/>
            </a:solidFill>
            <a:prstDash val="solid"/>
            <a:round/>
          </a:ln>
        </p:spPr>
      </p:sp>
      <p:sp>
        <p:nvSpPr>
          <p:cNvPr id="15" name="TextBox 15"/>
          <p:cNvSpPr txBox="1"/>
          <p:nvPr/>
        </p:nvSpPr>
        <p:spPr>
          <a:xfrm>
            <a:off x="4191000" y="4137949"/>
            <a:ext cx="10180076" cy="1614288"/>
          </a:xfrm>
          <a:prstGeom prst="rect">
            <a:avLst/>
          </a:prstGeom>
        </p:spPr>
        <p:txBody>
          <a:bodyPr lIns="0" tIns="0" rIns="0" bIns="0" rtlCol="0" anchor="t">
            <a:spAutoFit/>
          </a:bodyPr>
          <a:lstStyle/>
          <a:p>
            <a:pPr algn="ctr">
              <a:lnSpc>
                <a:spcPts val="11961"/>
              </a:lnSpc>
            </a:pPr>
            <a:r>
              <a:rPr lang="en-US" sz="11961" dirty="0" err="1">
                <a:solidFill>
                  <a:srgbClr val="231F20"/>
                </a:solidFill>
                <a:latin typeface="#9Slide05 SVNAslang Barry" panose="02000506020000020004" pitchFamily="2" charset="0"/>
              </a:rPr>
              <a:t>Thực</a:t>
            </a:r>
            <a:r>
              <a:rPr lang="en-US" sz="11961" dirty="0">
                <a:solidFill>
                  <a:srgbClr val="231F20"/>
                </a:solidFill>
                <a:latin typeface="#9Slide05 SVNAslang Barry" panose="02000506020000020004" pitchFamily="2" charset="0"/>
              </a:rPr>
              <a:t> </a:t>
            </a:r>
            <a:r>
              <a:rPr lang="en-US" sz="11961" dirty="0" err="1">
                <a:solidFill>
                  <a:srgbClr val="231F20"/>
                </a:solidFill>
                <a:latin typeface="#9Slide05 SVNAslang Barry" panose="02000506020000020004" pitchFamily="2" charset="0"/>
              </a:rPr>
              <a:t>hành</a:t>
            </a:r>
            <a:r>
              <a:rPr lang="en-US" sz="11961" dirty="0">
                <a:solidFill>
                  <a:srgbClr val="231F20"/>
                </a:solidFill>
                <a:latin typeface="#9Slide05 SVNAslang Barry" panose="02000506020000020004" pitchFamily="2" charset="0"/>
              </a:rPr>
              <a:t> </a:t>
            </a:r>
            <a:r>
              <a:rPr lang="en-US" sz="11961" dirty="0" err="1">
                <a:solidFill>
                  <a:srgbClr val="231F20"/>
                </a:solidFill>
                <a:latin typeface="#9Slide05 SVNAslang Barry" panose="02000506020000020004" pitchFamily="2" charset="0"/>
              </a:rPr>
              <a:t>tiếng</a:t>
            </a:r>
            <a:r>
              <a:rPr lang="en-US" sz="11961" dirty="0">
                <a:solidFill>
                  <a:srgbClr val="231F20"/>
                </a:solidFill>
                <a:latin typeface="#9Slide05 SVNAslang Barry" panose="02000506020000020004" pitchFamily="2" charset="0"/>
              </a:rPr>
              <a:t> </a:t>
            </a:r>
            <a:r>
              <a:rPr lang="en-US" sz="11961" dirty="0" err="1">
                <a:solidFill>
                  <a:srgbClr val="231F20"/>
                </a:solidFill>
                <a:latin typeface="#9Slide05 SVNAslang Barry" panose="02000506020000020004" pitchFamily="2" charset="0"/>
              </a:rPr>
              <a:t>Việt</a:t>
            </a:r>
            <a:endParaRPr lang="en-US" sz="11961" dirty="0">
              <a:solidFill>
                <a:srgbClr val="231F20"/>
              </a:solidFill>
              <a:latin typeface="#9Slide05 SVNAslang Barry" panose="02000506020000020004" pitchFamily="2" charset="0"/>
            </a:endParaRPr>
          </a:p>
        </p:txBody>
      </p:sp>
      <p:sp>
        <p:nvSpPr>
          <p:cNvPr id="16" name="Freeform 16"/>
          <p:cNvSpPr/>
          <p:nvPr/>
        </p:nvSpPr>
        <p:spPr>
          <a:xfrm>
            <a:off x="654327" y="3020375"/>
            <a:ext cx="1052907" cy="1089214"/>
          </a:xfrm>
          <a:custGeom>
            <a:avLst/>
            <a:gdLst/>
            <a:ahLst/>
            <a:cxnLst/>
            <a:rect l="l" t="t" r="r" b="b"/>
            <a:pathLst>
              <a:path w="1052907" h="1089214">
                <a:moveTo>
                  <a:pt x="0" y="0"/>
                </a:moveTo>
                <a:lnTo>
                  <a:pt x="1052907" y="0"/>
                </a:lnTo>
                <a:lnTo>
                  <a:pt x="1052907" y="1089214"/>
                </a:lnTo>
                <a:lnTo>
                  <a:pt x="0" y="1089214"/>
                </a:lnTo>
                <a:lnTo>
                  <a:pt x="0" y="0"/>
                </a:lnTo>
                <a:close/>
              </a:path>
            </a:pathLst>
          </a:custGeom>
          <a:blipFill>
            <a:blip r:embed="rId4">
              <a:extLst>
                <a:ext uri="{96DAC541-7B7A-43D3-8B79-37D633B846F1}">
                  <asvg:svgBlip xmlns="" xmlns:asvg="http://schemas.microsoft.com/office/drawing/2016/SVG/main" r:embed="rId5"/>
                </a:ext>
              </a:extLst>
            </a:blip>
            <a:stretch>
              <a:fillRect l="-154855" t="-80817" r="-404244" b="-344018"/>
            </a:stretch>
          </a:blipFill>
        </p:spPr>
      </p:sp>
      <p:sp>
        <p:nvSpPr>
          <p:cNvPr id="17" name="Freeform 17"/>
          <p:cNvSpPr/>
          <p:nvPr/>
        </p:nvSpPr>
        <p:spPr>
          <a:xfrm>
            <a:off x="16689634" y="2350241"/>
            <a:ext cx="1037320" cy="950886"/>
          </a:xfrm>
          <a:custGeom>
            <a:avLst/>
            <a:gdLst/>
            <a:ahLst/>
            <a:cxnLst/>
            <a:rect l="l" t="t" r="r" b="b"/>
            <a:pathLst>
              <a:path w="1037320" h="950886">
                <a:moveTo>
                  <a:pt x="0" y="0"/>
                </a:moveTo>
                <a:lnTo>
                  <a:pt x="1037319" y="0"/>
                </a:lnTo>
                <a:lnTo>
                  <a:pt x="1037319" y="950887"/>
                </a:lnTo>
                <a:lnTo>
                  <a:pt x="0" y="950887"/>
                </a:lnTo>
                <a:lnTo>
                  <a:pt x="0" y="0"/>
                </a:lnTo>
                <a:close/>
              </a:path>
            </a:pathLst>
          </a:custGeom>
          <a:blipFill>
            <a:blip r:embed="rId6">
              <a:extLst>
                <a:ext uri="{96DAC541-7B7A-43D3-8B79-37D633B846F1}">
                  <asvg:svgBlip xmlns="" xmlns:asvg="http://schemas.microsoft.com/office/drawing/2016/SVG/main" r:embed="rId7"/>
                </a:ext>
              </a:extLst>
            </a:blip>
            <a:stretch>
              <a:fillRect l="-195444" r="-350902" b="-380348"/>
            </a:stretch>
          </a:blipFill>
        </p:spPr>
      </p:sp>
      <p:sp>
        <p:nvSpPr>
          <p:cNvPr id="18" name="Freeform 18"/>
          <p:cNvSpPr/>
          <p:nvPr/>
        </p:nvSpPr>
        <p:spPr>
          <a:xfrm rot="3364319" flipV="1">
            <a:off x="17822019" y="4326371"/>
            <a:ext cx="709799" cy="1309391"/>
          </a:xfrm>
          <a:custGeom>
            <a:avLst/>
            <a:gdLst/>
            <a:ahLst/>
            <a:cxnLst/>
            <a:rect l="l" t="t" r="r" b="b"/>
            <a:pathLst>
              <a:path w="709799" h="1309391">
                <a:moveTo>
                  <a:pt x="0" y="1309391"/>
                </a:moveTo>
                <a:lnTo>
                  <a:pt x="709799" y="1309391"/>
                </a:lnTo>
                <a:lnTo>
                  <a:pt x="709799" y="0"/>
                </a:lnTo>
                <a:lnTo>
                  <a:pt x="0" y="0"/>
                </a:lnTo>
                <a:lnTo>
                  <a:pt x="0" y="1309391"/>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9" name="Freeform 19"/>
          <p:cNvSpPr/>
          <p:nvPr/>
        </p:nvSpPr>
        <p:spPr>
          <a:xfrm rot="6853097">
            <a:off x="1665501" y="1423267"/>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0" name="TextBox 20"/>
          <p:cNvSpPr txBox="1"/>
          <p:nvPr/>
        </p:nvSpPr>
        <p:spPr>
          <a:xfrm>
            <a:off x="5901759" y="1379871"/>
            <a:ext cx="6484465" cy="2311274"/>
          </a:xfrm>
          <a:prstGeom prst="rect">
            <a:avLst/>
          </a:prstGeom>
        </p:spPr>
        <p:txBody>
          <a:bodyPr wrap="square" lIns="0" tIns="0" rIns="0" bIns="0" rtlCol="0" anchor="t">
            <a:spAutoFit/>
          </a:bodyPr>
          <a:lstStyle/>
          <a:p>
            <a:pPr algn="ctr">
              <a:lnSpc>
                <a:spcPts val="4480"/>
              </a:lnSpc>
            </a:pPr>
            <a:r>
              <a:rPr lang="en-US" sz="4000" dirty="0" err="1">
                <a:solidFill>
                  <a:srgbClr val="231F20"/>
                </a:solidFill>
                <a:latin typeface="#9Slide04 Podkova Medium" panose="00000600000000000000" pitchFamily="2" charset="0"/>
              </a:rPr>
              <a:t>Bài</a:t>
            </a:r>
            <a:r>
              <a:rPr lang="en-US" sz="4000" dirty="0">
                <a:solidFill>
                  <a:srgbClr val="231F20"/>
                </a:solidFill>
                <a:latin typeface="#9Slide04 Podkova Medium" panose="00000600000000000000" pitchFamily="2" charset="0"/>
              </a:rPr>
              <a:t> 8: </a:t>
            </a:r>
          </a:p>
          <a:p>
            <a:pPr algn="ctr">
              <a:lnSpc>
                <a:spcPts val="4480"/>
              </a:lnSpc>
            </a:pPr>
            <a:r>
              <a:rPr lang="en-US" sz="4000" dirty="0">
                <a:latin typeface="#9Slide04 Podkova Medium" panose="00000600000000000000" pitchFamily="2" charset="0"/>
              </a:rPr>
              <a:t>TRUYỆN LỊCH SỬ </a:t>
            </a:r>
          </a:p>
          <a:p>
            <a:pPr algn="ctr">
              <a:lnSpc>
                <a:spcPts val="4480"/>
              </a:lnSpc>
            </a:pPr>
            <a:r>
              <a:rPr lang="en-US" sz="4000" dirty="0">
                <a:latin typeface="#9Slide04 Podkova Medium" panose="00000600000000000000" pitchFamily="2" charset="0"/>
              </a:rPr>
              <a:t>VÀ TIỂU THUYẾT</a:t>
            </a:r>
          </a:p>
          <a:p>
            <a:pPr algn="ctr">
              <a:lnSpc>
                <a:spcPts val="4480"/>
              </a:lnSpc>
            </a:pPr>
            <a:r>
              <a:rPr lang="en-US" sz="4000" dirty="0">
                <a:solidFill>
                  <a:srgbClr val="231F20"/>
                </a:solidFill>
                <a:latin typeface="#9Slide04 Podkova Medium" panose="00000600000000000000" pitchFamily="2" charset="0"/>
              </a:rPr>
              <a:t> </a:t>
            </a:r>
          </a:p>
        </p:txBody>
      </p:sp>
      <p:sp>
        <p:nvSpPr>
          <p:cNvPr id="21" name="Freeform 21"/>
          <p:cNvSpPr/>
          <p:nvPr/>
        </p:nvSpPr>
        <p:spPr>
          <a:xfrm>
            <a:off x="14620501" y="2936086"/>
            <a:ext cx="768019" cy="768019"/>
          </a:xfrm>
          <a:custGeom>
            <a:avLst/>
            <a:gdLst/>
            <a:ahLst/>
            <a:cxnLst/>
            <a:rect l="l" t="t" r="r" b="b"/>
            <a:pathLst>
              <a:path w="768019" h="768019">
                <a:moveTo>
                  <a:pt x="0" y="0"/>
                </a:moveTo>
                <a:lnTo>
                  <a:pt x="768019" y="0"/>
                </a:lnTo>
                <a:lnTo>
                  <a:pt x="768019" y="768019"/>
                </a:lnTo>
                <a:lnTo>
                  <a:pt x="0" y="76801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2" name="Freeform 22"/>
          <p:cNvSpPr/>
          <p:nvPr/>
        </p:nvSpPr>
        <p:spPr>
          <a:xfrm>
            <a:off x="14706600" y="5930180"/>
            <a:ext cx="768019" cy="768019"/>
          </a:xfrm>
          <a:custGeom>
            <a:avLst/>
            <a:gdLst/>
            <a:ahLst/>
            <a:cxnLst/>
            <a:rect l="l" t="t" r="r" b="b"/>
            <a:pathLst>
              <a:path w="768019" h="768019">
                <a:moveTo>
                  <a:pt x="0" y="0"/>
                </a:moveTo>
                <a:lnTo>
                  <a:pt x="768019" y="0"/>
                </a:lnTo>
                <a:lnTo>
                  <a:pt x="768019" y="768018"/>
                </a:lnTo>
                <a:lnTo>
                  <a:pt x="0" y="76801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4" name="Freeform 5">
            <a:extLst>
              <a:ext uri="{FF2B5EF4-FFF2-40B4-BE49-F238E27FC236}">
                <a16:creationId xmlns:a16="http://schemas.microsoft.com/office/drawing/2014/main" id="{CA9CFF44-C705-2128-CC19-3BD48249A51E}"/>
              </a:ext>
            </a:extLst>
          </p:cNvPr>
          <p:cNvSpPr/>
          <p:nvPr/>
        </p:nvSpPr>
        <p:spPr>
          <a:xfrm>
            <a:off x="570642" y="3984420"/>
            <a:ext cx="6817139" cy="7550632"/>
          </a:xfrm>
          <a:custGeom>
            <a:avLst/>
            <a:gdLst/>
            <a:ahLst/>
            <a:cxnLst/>
            <a:rect l="l" t="t" r="r" b="b"/>
            <a:pathLst>
              <a:path w="3909060" h="4114800">
                <a:moveTo>
                  <a:pt x="0" y="0"/>
                </a:moveTo>
                <a:lnTo>
                  <a:pt x="3909060" y="0"/>
                </a:lnTo>
                <a:lnTo>
                  <a:pt x="3909060"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25" name="Freeform 6">
            <a:extLst>
              <a:ext uri="{FF2B5EF4-FFF2-40B4-BE49-F238E27FC236}">
                <a16:creationId xmlns:a16="http://schemas.microsoft.com/office/drawing/2014/main" id="{E5859AB9-F6A2-3F76-63BE-A9A48764169C}"/>
              </a:ext>
            </a:extLst>
          </p:cNvPr>
          <p:cNvSpPr/>
          <p:nvPr/>
        </p:nvSpPr>
        <p:spPr>
          <a:xfrm>
            <a:off x="10202306" y="6317454"/>
            <a:ext cx="3811334" cy="4114800"/>
          </a:xfrm>
          <a:custGeom>
            <a:avLst/>
            <a:gdLst/>
            <a:ahLst/>
            <a:cxnLst/>
            <a:rect l="l" t="t" r="r" b="b"/>
            <a:pathLst>
              <a:path w="3811334" h="4114800">
                <a:moveTo>
                  <a:pt x="0" y="0"/>
                </a:moveTo>
                <a:lnTo>
                  <a:pt x="3811334" y="0"/>
                </a:lnTo>
                <a:lnTo>
                  <a:pt x="3811334" y="4114800"/>
                </a:lnTo>
                <a:lnTo>
                  <a:pt x="0" y="41148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5419" y="7374864"/>
            <a:ext cx="18678839" cy="3094625"/>
            <a:chOff x="0" y="0"/>
            <a:chExt cx="4919530" cy="815045"/>
          </a:xfrm>
        </p:grpSpPr>
        <p:sp>
          <p:nvSpPr>
            <p:cNvPr id="3" name="Freeform 3"/>
            <p:cNvSpPr/>
            <p:nvPr/>
          </p:nvSpPr>
          <p:spPr>
            <a:xfrm>
              <a:off x="0" y="0"/>
              <a:ext cx="4919530" cy="815045"/>
            </a:xfrm>
            <a:custGeom>
              <a:avLst/>
              <a:gdLst/>
              <a:ahLst/>
              <a:cxnLst/>
              <a:rect l="l" t="t" r="r" b="b"/>
              <a:pathLst>
                <a:path w="4919530" h="815045">
                  <a:moveTo>
                    <a:pt x="0" y="0"/>
                  </a:moveTo>
                  <a:lnTo>
                    <a:pt x="4919530" y="0"/>
                  </a:lnTo>
                  <a:lnTo>
                    <a:pt x="4919530" y="815045"/>
                  </a:lnTo>
                  <a:lnTo>
                    <a:pt x="0" y="815045"/>
                  </a:lnTo>
                  <a:close/>
                </a:path>
              </a:pathLst>
            </a:custGeom>
            <a:solidFill>
              <a:srgbClr val="A3DFBE"/>
            </a:solidFill>
            <a:ln w="28575" cap="sq">
              <a:solidFill>
                <a:srgbClr val="231F20"/>
              </a:solidFill>
              <a:prstDash val="solid"/>
              <a:miter/>
            </a:ln>
          </p:spPr>
        </p:sp>
        <p:sp>
          <p:nvSpPr>
            <p:cNvPr id="4" name="TextBox 4"/>
            <p:cNvSpPr txBox="1"/>
            <p:nvPr/>
          </p:nvSpPr>
          <p:spPr>
            <a:xfrm>
              <a:off x="0" y="-38100"/>
              <a:ext cx="4919530" cy="853145"/>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grpSp>
        <p:nvGrpSpPr>
          <p:cNvPr id="5" name="Group 5"/>
          <p:cNvGrpSpPr/>
          <p:nvPr/>
        </p:nvGrpSpPr>
        <p:grpSpPr>
          <a:xfrm>
            <a:off x="1028700" y="1189568"/>
            <a:ext cx="12898160" cy="7920007"/>
            <a:chOff x="0" y="0"/>
            <a:chExt cx="3397046" cy="2085928"/>
          </a:xfrm>
        </p:grpSpPr>
        <p:sp>
          <p:nvSpPr>
            <p:cNvPr id="6" name="Freeform 6"/>
            <p:cNvSpPr/>
            <p:nvPr/>
          </p:nvSpPr>
          <p:spPr>
            <a:xfrm>
              <a:off x="0" y="0"/>
              <a:ext cx="3397046"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sp>
        <p:nvSpPr>
          <p:cNvPr id="11" name="Freeform 11"/>
          <p:cNvSpPr/>
          <p:nvPr/>
        </p:nvSpPr>
        <p:spPr>
          <a:xfrm>
            <a:off x="13400407" y="2293091"/>
            <a:ext cx="4635447" cy="8270104"/>
          </a:xfrm>
          <a:custGeom>
            <a:avLst/>
            <a:gdLst/>
            <a:ahLst/>
            <a:cxnLst/>
            <a:rect l="l" t="t" r="r" b="b"/>
            <a:pathLst>
              <a:path w="4635447" h="8270104">
                <a:moveTo>
                  <a:pt x="0" y="0"/>
                </a:moveTo>
                <a:lnTo>
                  <a:pt x="4635447" y="0"/>
                </a:lnTo>
                <a:lnTo>
                  <a:pt x="4635447" y="8270104"/>
                </a:lnTo>
                <a:lnTo>
                  <a:pt x="0" y="8270104"/>
                </a:lnTo>
                <a:lnTo>
                  <a:pt x="0" y="0"/>
                </a:lnTo>
                <a:close/>
              </a:path>
            </a:pathLst>
          </a:custGeom>
          <a:blipFill>
            <a:blip r:embed="rId2">
              <a:extLst>
                <a:ext uri="{96DAC541-7B7A-43D3-8B79-37D633B846F1}">
                  <asvg:svgBlip xmlns="" xmlns:asvg="http://schemas.microsoft.com/office/drawing/2016/SVG/main" r:embed="rId3"/>
                </a:ext>
              </a:extLst>
            </a:blip>
            <a:stretch>
              <a:fillRect b="-74476"/>
            </a:stretch>
          </a:blipFill>
        </p:spPr>
      </p:sp>
      <p:sp>
        <p:nvSpPr>
          <p:cNvPr id="12" name="Freeform 12"/>
          <p:cNvSpPr/>
          <p:nvPr/>
        </p:nvSpPr>
        <p:spPr>
          <a:xfrm>
            <a:off x="16243289" y="790780"/>
            <a:ext cx="1395615" cy="1214143"/>
          </a:xfrm>
          <a:custGeom>
            <a:avLst/>
            <a:gdLst/>
            <a:ahLst/>
            <a:cxnLst/>
            <a:rect l="l" t="t" r="r" b="b"/>
            <a:pathLst>
              <a:path w="1395615" h="1214143">
                <a:moveTo>
                  <a:pt x="0" y="0"/>
                </a:moveTo>
                <a:lnTo>
                  <a:pt x="1395614" y="0"/>
                </a:lnTo>
                <a:lnTo>
                  <a:pt x="1395614" y="1214143"/>
                </a:lnTo>
                <a:lnTo>
                  <a:pt x="0" y="1214143"/>
                </a:lnTo>
                <a:lnTo>
                  <a:pt x="0" y="0"/>
                </a:lnTo>
                <a:close/>
              </a:path>
            </a:pathLst>
          </a:custGeom>
          <a:blipFill>
            <a:blip r:embed="rId4">
              <a:extLst>
                <a:ext uri="{96DAC541-7B7A-43D3-8B79-37D633B846F1}">
                  <asvg:svgBlip xmlns="" xmlns:asvg="http://schemas.microsoft.com/office/drawing/2016/SVG/main" r:embed="rId5"/>
                </a:ext>
              </a:extLst>
            </a:blip>
            <a:stretch>
              <a:fillRect l="-390925" t="-53925" r="-66984" b="-282959"/>
            </a:stretch>
          </a:blipFill>
        </p:spPr>
      </p:sp>
      <p:sp>
        <p:nvSpPr>
          <p:cNvPr id="13" name="Freeform 13"/>
          <p:cNvSpPr/>
          <p:nvPr/>
        </p:nvSpPr>
        <p:spPr>
          <a:xfrm rot="6925403" flipV="1">
            <a:off x="640901" y="2830731"/>
            <a:ext cx="709799" cy="1309391"/>
          </a:xfrm>
          <a:custGeom>
            <a:avLst/>
            <a:gdLst/>
            <a:ahLst/>
            <a:cxnLst/>
            <a:rect l="l" t="t" r="r" b="b"/>
            <a:pathLst>
              <a:path w="709799" h="1309391">
                <a:moveTo>
                  <a:pt x="0" y="1309391"/>
                </a:moveTo>
                <a:lnTo>
                  <a:pt x="709800" y="1309391"/>
                </a:lnTo>
                <a:lnTo>
                  <a:pt x="709800" y="0"/>
                </a:lnTo>
                <a:lnTo>
                  <a:pt x="0" y="0"/>
                </a:lnTo>
                <a:lnTo>
                  <a:pt x="0" y="1309391"/>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rot="4263341">
            <a:off x="13555764" y="7458272"/>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TextBox 15"/>
          <p:cNvSpPr txBox="1"/>
          <p:nvPr/>
        </p:nvSpPr>
        <p:spPr>
          <a:xfrm>
            <a:off x="3181959" y="3302744"/>
            <a:ext cx="9133257" cy="1034450"/>
          </a:xfrm>
          <a:prstGeom prst="rect">
            <a:avLst/>
          </a:prstGeom>
        </p:spPr>
        <p:txBody>
          <a:bodyPr lIns="0" tIns="0" rIns="0" bIns="0" rtlCol="0" anchor="t">
            <a:spAutoFit/>
          </a:bodyPr>
          <a:lstStyle/>
          <a:p>
            <a:pPr algn="ctr">
              <a:lnSpc>
                <a:spcPts val="8000"/>
              </a:lnSpc>
            </a:pPr>
            <a:r>
              <a:rPr lang="en-US" sz="7200" dirty="0">
                <a:solidFill>
                  <a:srgbClr val="231F20"/>
                </a:solidFill>
                <a:latin typeface="#9Slide04 Podkova Medium" panose="00000600000000000000" pitchFamily="2" charset="0"/>
              </a:rPr>
              <a:t>Lý </a:t>
            </a:r>
            <a:r>
              <a:rPr lang="en-US" sz="7200" dirty="0" err="1">
                <a:solidFill>
                  <a:srgbClr val="231F20"/>
                </a:solidFill>
                <a:latin typeface="#9Slide04 Podkova Medium" panose="00000600000000000000" pitchFamily="2" charset="0"/>
              </a:rPr>
              <a:t>thuyết</a:t>
            </a:r>
            <a:endParaRPr lang="en-US" sz="7200" dirty="0">
              <a:solidFill>
                <a:srgbClr val="231F20"/>
              </a:solidFill>
              <a:latin typeface="#9Slide04 Podkova Medium" panose="00000600000000000000" pitchFamily="2" charset="0"/>
            </a:endParaRPr>
          </a:p>
        </p:txBody>
      </p:sp>
      <p:grpSp>
        <p:nvGrpSpPr>
          <p:cNvPr id="40" name="Group 40"/>
          <p:cNvGrpSpPr/>
          <p:nvPr/>
        </p:nvGrpSpPr>
        <p:grpSpPr>
          <a:xfrm>
            <a:off x="2042466" y="3134186"/>
            <a:ext cx="1186527" cy="1541020"/>
            <a:chOff x="-17861" y="-114300"/>
            <a:chExt cx="312501" cy="405865"/>
          </a:xfrm>
        </p:grpSpPr>
        <p:sp>
          <p:nvSpPr>
            <p:cNvPr id="41" name="Freeform 41"/>
            <p:cNvSpPr/>
            <p:nvPr/>
          </p:nvSpPr>
          <p:spPr>
            <a:xfrm>
              <a:off x="-17861" y="-5715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42" name="TextBox 42"/>
            <p:cNvSpPr txBox="1"/>
            <p:nvPr/>
          </p:nvSpPr>
          <p:spPr>
            <a:xfrm>
              <a:off x="0" y="-114300"/>
              <a:ext cx="294640" cy="405865"/>
            </a:xfrm>
            <a:prstGeom prst="rect">
              <a:avLst/>
            </a:prstGeom>
          </p:spPr>
          <p:txBody>
            <a:bodyPr lIns="50800" tIns="50800" rIns="50800" bIns="50800" rtlCol="0" anchor="ctr"/>
            <a:lstStyle/>
            <a:p>
              <a:pPr algn="ctr">
                <a:lnSpc>
                  <a:spcPts val="3919"/>
                </a:lnSpc>
              </a:pPr>
              <a:r>
                <a:rPr lang="en-US" sz="4400" dirty="0">
                  <a:solidFill>
                    <a:srgbClr val="231F20"/>
                  </a:solidFill>
                  <a:latin typeface="#9Slide04 Podkova Medium" panose="00000600000000000000" pitchFamily="2" charset="0"/>
                </a:rPr>
                <a:t>I.</a:t>
              </a:r>
            </a:p>
          </p:txBody>
        </p:sp>
      </p:grpSp>
      <p:sp>
        <p:nvSpPr>
          <p:cNvPr id="49" name="Freeform 49"/>
          <p:cNvSpPr/>
          <p:nvPr/>
        </p:nvSpPr>
        <p:spPr>
          <a:xfrm>
            <a:off x="14694831" y="1710615"/>
            <a:ext cx="768019" cy="768019"/>
          </a:xfrm>
          <a:custGeom>
            <a:avLst/>
            <a:gdLst/>
            <a:ahLst/>
            <a:cxnLst/>
            <a:rect l="l" t="t" r="r" b="b"/>
            <a:pathLst>
              <a:path w="768019" h="768019">
                <a:moveTo>
                  <a:pt x="0" y="0"/>
                </a:moveTo>
                <a:lnTo>
                  <a:pt x="768018" y="0"/>
                </a:lnTo>
                <a:lnTo>
                  <a:pt x="768018" y="768019"/>
                </a:lnTo>
                <a:lnTo>
                  <a:pt x="0" y="76801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7E44683-8C64-0428-C617-650F2AEB44C2}"/>
              </a:ext>
            </a:extLst>
          </p:cNvPr>
          <p:cNvGraphicFramePr>
            <a:graphicFrameLocks noGrp="1"/>
          </p:cNvGraphicFramePr>
          <p:nvPr>
            <p:extLst>
              <p:ext uri="{D42A27DB-BD31-4B8C-83A1-F6EECF244321}">
                <p14:modId xmlns:p14="http://schemas.microsoft.com/office/powerpoint/2010/main" val="1403921269"/>
              </p:ext>
            </p:extLst>
          </p:nvPr>
        </p:nvGraphicFramePr>
        <p:xfrm>
          <a:off x="609600" y="342900"/>
          <a:ext cx="17068800" cy="9601200"/>
        </p:xfrm>
        <a:graphic>
          <a:graphicData uri="http://schemas.openxmlformats.org/drawingml/2006/table">
            <a:tbl>
              <a:tblPr firstRow="1" bandRow="1">
                <a:tableStyleId>{5940675A-B579-460E-94D1-54222C63F5DA}</a:tableStyleId>
              </a:tblPr>
              <a:tblGrid>
                <a:gridCol w="1551709">
                  <a:extLst>
                    <a:ext uri="{9D8B030D-6E8A-4147-A177-3AD203B41FA5}">
                      <a16:colId xmlns:a16="http://schemas.microsoft.com/office/drawing/2014/main" val="3662247022"/>
                    </a:ext>
                  </a:extLst>
                </a:gridCol>
                <a:gridCol w="9543011">
                  <a:extLst>
                    <a:ext uri="{9D8B030D-6E8A-4147-A177-3AD203B41FA5}">
                      <a16:colId xmlns:a16="http://schemas.microsoft.com/office/drawing/2014/main" val="1558767218"/>
                    </a:ext>
                  </a:extLst>
                </a:gridCol>
                <a:gridCol w="5974080">
                  <a:extLst>
                    <a:ext uri="{9D8B030D-6E8A-4147-A177-3AD203B41FA5}">
                      <a16:colId xmlns:a16="http://schemas.microsoft.com/office/drawing/2014/main" val="2955585657"/>
                    </a:ext>
                  </a:extLst>
                </a:gridCol>
              </a:tblGrid>
              <a:tr h="1371600">
                <a:tc>
                  <a:txBody>
                    <a:bodyPr/>
                    <a:lstStyle/>
                    <a:p>
                      <a:pPr algn="ctr"/>
                      <a:endParaRPr lang="en-US" sz="4400" b="1" dirty="0">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khẳng</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định</a:t>
                      </a:r>
                      <a:endParaRPr lang="en-US" sz="4400" b="1"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phủ</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định</a:t>
                      </a:r>
                      <a:endParaRPr lang="en-US" sz="4400" b="1"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extLst>
                  <a:ext uri="{0D108BD9-81ED-4DB2-BD59-A6C34878D82A}">
                    <a16:rowId xmlns:a16="http://schemas.microsoft.com/office/drawing/2014/main" val="214709458"/>
                  </a:ext>
                </a:extLst>
              </a:tr>
              <a:tr h="1676400">
                <a:tc>
                  <a:txBody>
                    <a:bodyPr/>
                    <a:lstStyle/>
                    <a:p>
                      <a:pPr algn="ctr"/>
                      <a:r>
                        <a:rPr lang="en-US" sz="4400" b="1" dirty="0" err="1">
                          <a:latin typeface="Times New Roman" panose="02020603050405020304" pitchFamily="18" charset="0"/>
                          <a:cs typeface="Times New Roman" panose="02020603050405020304" pitchFamily="18" charset="0"/>
                        </a:rPr>
                        <a:t>Khái</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niệm</a:t>
                      </a:r>
                      <a:endParaRPr lang="en-US" sz="4400" b="1"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algn="just"/>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tồn</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kern="100" dirty="0">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918072966"/>
                  </a:ext>
                </a:extLst>
              </a:tr>
              <a:tr h="2743200">
                <a:tc>
                  <a:txBody>
                    <a:bodyPr/>
                    <a:lstStyle/>
                    <a:p>
                      <a:pPr algn="ctr"/>
                      <a:r>
                        <a:rPr lang="en-US" sz="4400" b="1" dirty="0" err="1">
                          <a:latin typeface="Times New Roman" panose="02020603050405020304" pitchFamily="18" charset="0"/>
                          <a:cs typeface="Times New Roman" panose="02020603050405020304" pitchFamily="18" charset="0"/>
                        </a:rPr>
                        <a:t>Hình</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thức</a:t>
                      </a:r>
                      <a:endParaRPr lang="en-US" sz="4400" b="1" dirty="0">
                        <a:latin typeface="Times New Roman" panose="02020603050405020304" pitchFamily="18" charset="0"/>
                        <a:cs typeface="Times New Roman" panose="02020603050405020304" pitchFamily="18" charset="0"/>
                      </a:endParaRPr>
                    </a:p>
                  </a:txBody>
                  <a:tcPr anchor="ctr">
                    <a:solidFill>
                      <a:schemeClr val="accent5">
                        <a:lumMod val="20000"/>
                        <a:lumOff val="80000"/>
                      </a:schemeClr>
                    </a:solidFill>
                  </a:tcPr>
                </a:tc>
                <a:tc>
                  <a:txBody>
                    <a:bodyPr/>
                    <a:lstStyle/>
                    <a:p>
                      <a:pPr marL="0" indent="0" algn="just">
                        <a:buFontTx/>
                        <a:buNone/>
                      </a:pP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FontTx/>
                        <a:buNone/>
                      </a:pP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Chứa</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từ</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phủ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định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phủ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định</a:t>
                      </a:r>
                      <a:r>
                        <a:rPr lang="en-US" sz="4400" baseline="0" dirty="0">
                          <a:latin typeface="Times New Roman" panose="02020603050405020304" pitchFamily="18" charset="0"/>
                          <a:cs typeface="Times New Roman" panose="02020603050405020304" pitchFamily="18" charset="0"/>
                        </a:rPr>
                        <a:t> + </a:t>
                      </a:r>
                      <a:r>
                        <a:rPr lang="en-US" sz="4400" baseline="0" dirty="0" err="1">
                          <a:latin typeface="Times New Roman" panose="02020603050405020304" pitchFamily="18" charset="0"/>
                          <a:cs typeface="Times New Roman" panose="02020603050405020304" pitchFamily="18" charset="0"/>
                        </a:rPr>
                        <a:t>phủ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định</a:t>
                      </a:r>
                      <a:r>
                        <a:rPr lang="en-US" sz="4400" baseline="0" dirty="0">
                          <a:latin typeface="Times New Roman" panose="02020603050405020304" pitchFamily="18" charset="0"/>
                          <a:cs typeface="Times New Roman" panose="02020603050405020304" pitchFamily="18" charset="0"/>
                        </a:rPr>
                        <a:t> = </a:t>
                      </a:r>
                      <a:r>
                        <a:rPr lang="en-US" sz="4400" baseline="0" dirty="0" err="1">
                          <a:latin typeface="Times New Roman" panose="02020603050405020304" pitchFamily="18" charset="0"/>
                          <a:cs typeface="Times New Roman" panose="02020603050405020304" pitchFamily="18" charset="0"/>
                        </a:rPr>
                        <a:t>khẳng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định</a:t>
                      </a:r>
                      <a:r>
                        <a:rPr lang="en-US" sz="4400" baseline="0" dirty="0">
                          <a:latin typeface="Times New Roman" panose="02020603050405020304" pitchFamily="18" charset="0"/>
                          <a:cs typeface="Times New Roman" panose="02020603050405020304" pitchFamily="18" charset="0"/>
                        </a:rPr>
                        <a: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phiếm</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ai</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4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bg1"/>
                    </a:solidFill>
                  </a:tcPr>
                </a:tc>
                <a:tc>
                  <a:txBody>
                    <a:bodyPr/>
                    <a:lstStyle/>
                    <a:p>
                      <a:pPr algn="just"/>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kern="0" baseline="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baseline="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hường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chưa</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chẳng</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4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578578726"/>
                  </a:ext>
                </a:extLst>
              </a:tr>
            </a:tbl>
          </a:graphicData>
        </a:graphic>
      </p:graphicFrame>
    </p:spTree>
    <p:extLst>
      <p:ext uri="{BB962C8B-B14F-4D97-AF65-F5344CB8AC3E}">
        <p14:creationId xmlns:p14="http://schemas.microsoft.com/office/powerpoint/2010/main" val="3478079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5419" y="7374864"/>
            <a:ext cx="18678839" cy="3094625"/>
            <a:chOff x="0" y="0"/>
            <a:chExt cx="4919530" cy="815045"/>
          </a:xfrm>
        </p:grpSpPr>
        <p:sp>
          <p:nvSpPr>
            <p:cNvPr id="3" name="Freeform 3"/>
            <p:cNvSpPr/>
            <p:nvPr/>
          </p:nvSpPr>
          <p:spPr>
            <a:xfrm>
              <a:off x="0" y="0"/>
              <a:ext cx="4919530" cy="815045"/>
            </a:xfrm>
            <a:custGeom>
              <a:avLst/>
              <a:gdLst/>
              <a:ahLst/>
              <a:cxnLst/>
              <a:rect l="l" t="t" r="r" b="b"/>
              <a:pathLst>
                <a:path w="4919530" h="815045">
                  <a:moveTo>
                    <a:pt x="0" y="0"/>
                  </a:moveTo>
                  <a:lnTo>
                    <a:pt x="4919530" y="0"/>
                  </a:lnTo>
                  <a:lnTo>
                    <a:pt x="4919530" y="815045"/>
                  </a:lnTo>
                  <a:lnTo>
                    <a:pt x="0" y="815045"/>
                  </a:lnTo>
                  <a:close/>
                </a:path>
              </a:pathLst>
            </a:custGeom>
            <a:solidFill>
              <a:srgbClr val="A3DFBE"/>
            </a:solidFill>
            <a:ln w="28575" cap="sq">
              <a:solidFill>
                <a:srgbClr val="231F20"/>
              </a:solidFill>
              <a:prstDash val="solid"/>
              <a:miter/>
            </a:ln>
          </p:spPr>
        </p:sp>
        <p:sp>
          <p:nvSpPr>
            <p:cNvPr id="4" name="TextBox 4"/>
            <p:cNvSpPr txBox="1"/>
            <p:nvPr/>
          </p:nvSpPr>
          <p:spPr>
            <a:xfrm>
              <a:off x="0" y="-38100"/>
              <a:ext cx="4919530" cy="853145"/>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grpSp>
        <p:nvGrpSpPr>
          <p:cNvPr id="5" name="Group 5"/>
          <p:cNvGrpSpPr/>
          <p:nvPr/>
        </p:nvGrpSpPr>
        <p:grpSpPr>
          <a:xfrm>
            <a:off x="1028700" y="1189568"/>
            <a:ext cx="12898160" cy="7920007"/>
            <a:chOff x="0" y="0"/>
            <a:chExt cx="3397046" cy="2085928"/>
          </a:xfrm>
        </p:grpSpPr>
        <p:sp>
          <p:nvSpPr>
            <p:cNvPr id="6" name="Freeform 6"/>
            <p:cNvSpPr/>
            <p:nvPr/>
          </p:nvSpPr>
          <p:spPr>
            <a:xfrm>
              <a:off x="0" y="0"/>
              <a:ext cx="3397046" cy="2085928"/>
            </a:xfrm>
            <a:custGeom>
              <a:avLst/>
              <a:gdLst/>
              <a:ahLst/>
              <a:cxnLst/>
              <a:rect l="l" t="t" r="r" b="b"/>
              <a:pathLst>
                <a:path w="3397046" h="2085928">
                  <a:moveTo>
                    <a:pt x="30612" y="0"/>
                  </a:moveTo>
                  <a:lnTo>
                    <a:pt x="3366434" y="0"/>
                  </a:lnTo>
                  <a:cubicBezTo>
                    <a:pt x="3383341" y="0"/>
                    <a:pt x="3397046" y="13705"/>
                    <a:pt x="3397046" y="30612"/>
                  </a:cubicBezTo>
                  <a:lnTo>
                    <a:pt x="3397046" y="2055316"/>
                  </a:lnTo>
                  <a:cubicBezTo>
                    <a:pt x="3397046" y="2072223"/>
                    <a:pt x="3383341" y="2085928"/>
                    <a:pt x="3366434" y="2085928"/>
                  </a:cubicBezTo>
                  <a:lnTo>
                    <a:pt x="30612" y="2085928"/>
                  </a:lnTo>
                  <a:cubicBezTo>
                    <a:pt x="13705" y="2085928"/>
                    <a:pt x="0" y="2072223"/>
                    <a:pt x="0" y="2055316"/>
                  </a:cubicBezTo>
                  <a:lnTo>
                    <a:pt x="0" y="30612"/>
                  </a:lnTo>
                  <a:cubicBezTo>
                    <a:pt x="0" y="13705"/>
                    <a:pt x="13705" y="0"/>
                    <a:pt x="30612" y="0"/>
                  </a:cubicBezTo>
                  <a:close/>
                </a:path>
              </a:pathLst>
            </a:custGeom>
            <a:solidFill>
              <a:srgbClr val="FFFFFF"/>
            </a:solidFill>
            <a:ln w="28575" cap="rnd">
              <a:solidFill>
                <a:srgbClr val="231F20"/>
              </a:solidFill>
              <a:prstDash val="solid"/>
              <a:round/>
            </a:ln>
          </p:spPr>
        </p:sp>
        <p:sp>
          <p:nvSpPr>
            <p:cNvPr id="7" name="TextBox 7"/>
            <p:cNvSpPr txBox="1"/>
            <p:nvPr/>
          </p:nvSpPr>
          <p:spPr>
            <a:xfrm>
              <a:off x="0" y="-38100"/>
              <a:ext cx="3397046" cy="2124028"/>
            </a:xfrm>
            <a:prstGeom prst="rect">
              <a:avLst/>
            </a:prstGeom>
          </p:spPr>
          <p:txBody>
            <a:bodyPr lIns="50800" tIns="50800" rIns="50800" bIns="50800" rtlCol="0" anchor="ctr"/>
            <a:lstStyle/>
            <a:p>
              <a:pPr algn="ctr">
                <a:lnSpc>
                  <a:spcPts val="2659"/>
                </a:lnSpc>
                <a:spcBef>
                  <a:spcPct val="0"/>
                </a:spcBef>
              </a:pPr>
              <a:endParaRPr sz="4400">
                <a:latin typeface="#9Slide04 Podkova Medium" panose="00000600000000000000" pitchFamily="2" charset="0"/>
              </a:endParaRPr>
            </a:p>
          </p:txBody>
        </p:sp>
      </p:grpSp>
      <p:sp>
        <p:nvSpPr>
          <p:cNvPr id="11" name="Freeform 11"/>
          <p:cNvSpPr/>
          <p:nvPr/>
        </p:nvSpPr>
        <p:spPr>
          <a:xfrm>
            <a:off x="13400407" y="2293091"/>
            <a:ext cx="4635447" cy="8270104"/>
          </a:xfrm>
          <a:custGeom>
            <a:avLst/>
            <a:gdLst/>
            <a:ahLst/>
            <a:cxnLst/>
            <a:rect l="l" t="t" r="r" b="b"/>
            <a:pathLst>
              <a:path w="4635447" h="8270104">
                <a:moveTo>
                  <a:pt x="0" y="0"/>
                </a:moveTo>
                <a:lnTo>
                  <a:pt x="4635447" y="0"/>
                </a:lnTo>
                <a:lnTo>
                  <a:pt x="4635447" y="8270104"/>
                </a:lnTo>
                <a:lnTo>
                  <a:pt x="0" y="8270104"/>
                </a:lnTo>
                <a:lnTo>
                  <a:pt x="0" y="0"/>
                </a:lnTo>
                <a:close/>
              </a:path>
            </a:pathLst>
          </a:custGeom>
          <a:blipFill>
            <a:blip r:embed="rId2">
              <a:extLst>
                <a:ext uri="{96DAC541-7B7A-43D3-8B79-37D633B846F1}">
                  <asvg:svgBlip xmlns="" xmlns:asvg="http://schemas.microsoft.com/office/drawing/2016/SVG/main" r:embed="rId3"/>
                </a:ext>
              </a:extLst>
            </a:blip>
            <a:stretch>
              <a:fillRect b="-74476"/>
            </a:stretch>
          </a:blipFill>
        </p:spPr>
      </p:sp>
      <p:sp>
        <p:nvSpPr>
          <p:cNvPr id="12" name="Freeform 12"/>
          <p:cNvSpPr/>
          <p:nvPr/>
        </p:nvSpPr>
        <p:spPr>
          <a:xfrm>
            <a:off x="16243289" y="790780"/>
            <a:ext cx="1395615" cy="1214143"/>
          </a:xfrm>
          <a:custGeom>
            <a:avLst/>
            <a:gdLst/>
            <a:ahLst/>
            <a:cxnLst/>
            <a:rect l="l" t="t" r="r" b="b"/>
            <a:pathLst>
              <a:path w="1395615" h="1214143">
                <a:moveTo>
                  <a:pt x="0" y="0"/>
                </a:moveTo>
                <a:lnTo>
                  <a:pt x="1395614" y="0"/>
                </a:lnTo>
                <a:lnTo>
                  <a:pt x="1395614" y="1214143"/>
                </a:lnTo>
                <a:lnTo>
                  <a:pt x="0" y="1214143"/>
                </a:lnTo>
                <a:lnTo>
                  <a:pt x="0" y="0"/>
                </a:lnTo>
                <a:close/>
              </a:path>
            </a:pathLst>
          </a:custGeom>
          <a:blipFill>
            <a:blip r:embed="rId4">
              <a:extLst>
                <a:ext uri="{96DAC541-7B7A-43D3-8B79-37D633B846F1}">
                  <asvg:svgBlip xmlns="" xmlns:asvg="http://schemas.microsoft.com/office/drawing/2016/SVG/main" r:embed="rId5"/>
                </a:ext>
              </a:extLst>
            </a:blip>
            <a:stretch>
              <a:fillRect l="-390925" t="-53925" r="-66984" b="-282959"/>
            </a:stretch>
          </a:blipFill>
        </p:spPr>
      </p:sp>
      <p:sp>
        <p:nvSpPr>
          <p:cNvPr id="13" name="Freeform 13"/>
          <p:cNvSpPr/>
          <p:nvPr/>
        </p:nvSpPr>
        <p:spPr>
          <a:xfrm rot="6925403" flipV="1">
            <a:off x="640901" y="2830731"/>
            <a:ext cx="709799" cy="1309391"/>
          </a:xfrm>
          <a:custGeom>
            <a:avLst/>
            <a:gdLst/>
            <a:ahLst/>
            <a:cxnLst/>
            <a:rect l="l" t="t" r="r" b="b"/>
            <a:pathLst>
              <a:path w="709799" h="1309391">
                <a:moveTo>
                  <a:pt x="0" y="1309391"/>
                </a:moveTo>
                <a:lnTo>
                  <a:pt x="709800" y="1309391"/>
                </a:lnTo>
                <a:lnTo>
                  <a:pt x="709800" y="0"/>
                </a:lnTo>
                <a:lnTo>
                  <a:pt x="0" y="0"/>
                </a:lnTo>
                <a:lnTo>
                  <a:pt x="0" y="1309391"/>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rot="4263341">
            <a:off x="13555764" y="7458272"/>
            <a:ext cx="742193" cy="1369149"/>
          </a:xfrm>
          <a:custGeom>
            <a:avLst/>
            <a:gdLst/>
            <a:ahLst/>
            <a:cxnLst/>
            <a:rect l="l" t="t" r="r" b="b"/>
            <a:pathLst>
              <a:path w="742193" h="1369149">
                <a:moveTo>
                  <a:pt x="0" y="0"/>
                </a:moveTo>
                <a:lnTo>
                  <a:pt x="742193" y="0"/>
                </a:lnTo>
                <a:lnTo>
                  <a:pt x="742193" y="1369149"/>
                </a:lnTo>
                <a:lnTo>
                  <a:pt x="0" y="136914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5" name="TextBox 15"/>
          <p:cNvSpPr txBox="1"/>
          <p:nvPr/>
        </p:nvSpPr>
        <p:spPr>
          <a:xfrm>
            <a:off x="3181959" y="3302744"/>
            <a:ext cx="9133257" cy="1034450"/>
          </a:xfrm>
          <a:prstGeom prst="rect">
            <a:avLst/>
          </a:prstGeom>
        </p:spPr>
        <p:txBody>
          <a:bodyPr lIns="0" tIns="0" rIns="0" bIns="0" rtlCol="0" anchor="t">
            <a:spAutoFit/>
          </a:bodyPr>
          <a:lstStyle/>
          <a:p>
            <a:pPr algn="ctr">
              <a:lnSpc>
                <a:spcPts val="8000"/>
              </a:lnSpc>
            </a:pPr>
            <a:r>
              <a:rPr lang="en-US" sz="7200" dirty="0">
                <a:solidFill>
                  <a:srgbClr val="231F20"/>
                </a:solidFill>
                <a:latin typeface="#9Slide04 Podkova Medium" panose="00000600000000000000" pitchFamily="2" charset="0"/>
              </a:rPr>
              <a:t>THỰC HÀNH</a:t>
            </a:r>
          </a:p>
        </p:txBody>
      </p:sp>
      <p:grpSp>
        <p:nvGrpSpPr>
          <p:cNvPr id="40" name="Group 40"/>
          <p:cNvGrpSpPr/>
          <p:nvPr/>
        </p:nvGrpSpPr>
        <p:grpSpPr>
          <a:xfrm>
            <a:off x="2042466" y="3134186"/>
            <a:ext cx="1186527" cy="1541020"/>
            <a:chOff x="-17861" y="-114300"/>
            <a:chExt cx="312501" cy="405865"/>
          </a:xfrm>
        </p:grpSpPr>
        <p:sp>
          <p:nvSpPr>
            <p:cNvPr id="41" name="Freeform 41"/>
            <p:cNvSpPr/>
            <p:nvPr/>
          </p:nvSpPr>
          <p:spPr>
            <a:xfrm>
              <a:off x="-17861" y="-57150"/>
              <a:ext cx="294640" cy="291565"/>
            </a:xfrm>
            <a:custGeom>
              <a:avLst/>
              <a:gdLst/>
              <a:ahLst/>
              <a:cxnLst/>
              <a:rect l="l" t="t" r="r" b="b"/>
              <a:pathLst>
                <a:path w="294640" h="291565">
                  <a:moveTo>
                    <a:pt x="145783" y="0"/>
                  </a:moveTo>
                  <a:lnTo>
                    <a:pt x="148857" y="0"/>
                  </a:lnTo>
                  <a:cubicBezTo>
                    <a:pt x="229371" y="0"/>
                    <a:pt x="294640" y="65269"/>
                    <a:pt x="294640" y="145783"/>
                  </a:cubicBezTo>
                  <a:lnTo>
                    <a:pt x="294640" y="145783"/>
                  </a:lnTo>
                  <a:cubicBezTo>
                    <a:pt x="294640" y="184447"/>
                    <a:pt x="279281" y="221527"/>
                    <a:pt x="251941" y="248867"/>
                  </a:cubicBezTo>
                  <a:cubicBezTo>
                    <a:pt x="224602" y="276206"/>
                    <a:pt x="187521" y="291565"/>
                    <a:pt x="148857" y="291565"/>
                  </a:cubicBezTo>
                  <a:lnTo>
                    <a:pt x="145783" y="291565"/>
                  </a:lnTo>
                  <a:cubicBezTo>
                    <a:pt x="107119" y="291565"/>
                    <a:pt x="70038" y="276206"/>
                    <a:pt x="42699" y="248867"/>
                  </a:cubicBezTo>
                  <a:cubicBezTo>
                    <a:pt x="15359" y="221527"/>
                    <a:pt x="0" y="184447"/>
                    <a:pt x="0" y="145783"/>
                  </a:cubicBezTo>
                  <a:lnTo>
                    <a:pt x="0" y="145783"/>
                  </a:lnTo>
                  <a:cubicBezTo>
                    <a:pt x="0" y="107119"/>
                    <a:pt x="15359" y="70038"/>
                    <a:pt x="42699" y="42699"/>
                  </a:cubicBezTo>
                  <a:cubicBezTo>
                    <a:pt x="70038" y="15359"/>
                    <a:pt x="107119" y="0"/>
                    <a:pt x="145783" y="0"/>
                  </a:cubicBezTo>
                  <a:close/>
                </a:path>
              </a:pathLst>
            </a:custGeom>
            <a:solidFill>
              <a:srgbClr val="FFE397"/>
            </a:solidFill>
            <a:ln w="28575" cap="rnd">
              <a:solidFill>
                <a:srgbClr val="231F20"/>
              </a:solidFill>
              <a:prstDash val="solid"/>
              <a:round/>
            </a:ln>
          </p:spPr>
        </p:sp>
        <p:sp>
          <p:nvSpPr>
            <p:cNvPr id="42" name="TextBox 42"/>
            <p:cNvSpPr txBox="1"/>
            <p:nvPr/>
          </p:nvSpPr>
          <p:spPr>
            <a:xfrm>
              <a:off x="0" y="-114300"/>
              <a:ext cx="294640" cy="405865"/>
            </a:xfrm>
            <a:prstGeom prst="rect">
              <a:avLst/>
            </a:prstGeom>
          </p:spPr>
          <p:txBody>
            <a:bodyPr lIns="50800" tIns="50800" rIns="50800" bIns="50800" rtlCol="0" anchor="ctr"/>
            <a:lstStyle/>
            <a:p>
              <a:pPr algn="ctr">
                <a:lnSpc>
                  <a:spcPts val="3919"/>
                </a:lnSpc>
              </a:pPr>
              <a:r>
                <a:rPr lang="en-US" sz="4400" dirty="0">
                  <a:solidFill>
                    <a:srgbClr val="231F20"/>
                  </a:solidFill>
                  <a:latin typeface="#9Slide04 Podkova Medium" panose="00000600000000000000" pitchFamily="2" charset="0"/>
                </a:rPr>
                <a:t>II.</a:t>
              </a:r>
            </a:p>
          </p:txBody>
        </p:sp>
      </p:grpSp>
      <p:sp>
        <p:nvSpPr>
          <p:cNvPr id="49" name="Freeform 49"/>
          <p:cNvSpPr/>
          <p:nvPr/>
        </p:nvSpPr>
        <p:spPr>
          <a:xfrm>
            <a:off x="14694831" y="1710615"/>
            <a:ext cx="768019" cy="768019"/>
          </a:xfrm>
          <a:custGeom>
            <a:avLst/>
            <a:gdLst/>
            <a:ahLst/>
            <a:cxnLst/>
            <a:rect l="l" t="t" r="r" b="b"/>
            <a:pathLst>
              <a:path w="768019" h="768019">
                <a:moveTo>
                  <a:pt x="0" y="0"/>
                </a:moveTo>
                <a:lnTo>
                  <a:pt x="768018" y="0"/>
                </a:lnTo>
                <a:lnTo>
                  <a:pt x="768018" y="768019"/>
                </a:lnTo>
                <a:lnTo>
                  <a:pt x="0" y="768019"/>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extLst>
      <p:ext uri="{BB962C8B-B14F-4D97-AF65-F5344CB8AC3E}">
        <p14:creationId xmlns:p14="http://schemas.microsoft.com/office/powerpoint/2010/main" val="338588064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48BFC-7D0E-8EF9-E0B5-50D8927D569D}"/>
              </a:ext>
            </a:extLst>
          </p:cNvPr>
          <p:cNvPicPr>
            <a:picLocks noChangeAspect="1"/>
          </p:cNvPicPr>
          <p:nvPr/>
        </p:nvPicPr>
        <p:blipFill>
          <a:blip r:embed="rId2"/>
          <a:stretch>
            <a:fillRect/>
          </a:stretch>
        </p:blipFill>
        <p:spPr>
          <a:xfrm>
            <a:off x="381000" y="876301"/>
            <a:ext cx="4446483" cy="6324600"/>
          </a:xfrm>
          <a:prstGeom prst="rect">
            <a:avLst/>
          </a:prstGeom>
        </p:spPr>
      </p:pic>
      <p:pic>
        <p:nvPicPr>
          <p:cNvPr id="7" name="Picture 6">
            <a:extLst>
              <a:ext uri="{FF2B5EF4-FFF2-40B4-BE49-F238E27FC236}">
                <a16:creationId xmlns:a16="http://schemas.microsoft.com/office/drawing/2014/main" id="{5C11CCA3-DFE6-9B3C-1D41-59E210FED5CB}"/>
              </a:ext>
            </a:extLst>
          </p:cNvPr>
          <p:cNvPicPr>
            <a:picLocks noChangeAspect="1"/>
          </p:cNvPicPr>
          <p:nvPr/>
        </p:nvPicPr>
        <p:blipFill>
          <a:blip r:embed="rId3"/>
          <a:stretch>
            <a:fillRect/>
          </a:stretch>
        </p:blipFill>
        <p:spPr>
          <a:xfrm>
            <a:off x="4114800" y="3467100"/>
            <a:ext cx="4319657" cy="6144809"/>
          </a:xfrm>
          <a:prstGeom prst="rect">
            <a:avLst/>
          </a:prstGeom>
        </p:spPr>
      </p:pic>
      <p:pic>
        <p:nvPicPr>
          <p:cNvPr id="9" name="Picture 8">
            <a:extLst>
              <a:ext uri="{FF2B5EF4-FFF2-40B4-BE49-F238E27FC236}">
                <a16:creationId xmlns:a16="http://schemas.microsoft.com/office/drawing/2014/main" id="{0F8135A6-1CF8-ADE3-A4C8-8BAB9710AA3F}"/>
              </a:ext>
            </a:extLst>
          </p:cNvPr>
          <p:cNvPicPr>
            <a:picLocks noChangeAspect="1"/>
          </p:cNvPicPr>
          <p:nvPr/>
        </p:nvPicPr>
        <p:blipFill>
          <a:blip r:embed="rId4"/>
          <a:stretch>
            <a:fillRect/>
          </a:stretch>
        </p:blipFill>
        <p:spPr>
          <a:xfrm>
            <a:off x="7909602" y="876301"/>
            <a:ext cx="4750980" cy="6772949"/>
          </a:xfrm>
          <a:prstGeom prst="rect">
            <a:avLst/>
          </a:prstGeom>
        </p:spPr>
      </p:pic>
      <p:pic>
        <p:nvPicPr>
          <p:cNvPr id="11" name="Picture 10">
            <a:extLst>
              <a:ext uri="{FF2B5EF4-FFF2-40B4-BE49-F238E27FC236}">
                <a16:creationId xmlns:a16="http://schemas.microsoft.com/office/drawing/2014/main" id="{AD27C309-A36E-30F1-4521-D486E793E086}"/>
              </a:ext>
            </a:extLst>
          </p:cNvPr>
          <p:cNvPicPr>
            <a:picLocks noChangeAspect="1"/>
          </p:cNvPicPr>
          <p:nvPr/>
        </p:nvPicPr>
        <p:blipFill>
          <a:blip r:embed="rId5"/>
          <a:stretch>
            <a:fillRect/>
          </a:stretch>
        </p:blipFill>
        <p:spPr>
          <a:xfrm>
            <a:off x="12150966" y="1866900"/>
            <a:ext cx="5744604" cy="8229600"/>
          </a:xfrm>
          <a:prstGeom prst="rect">
            <a:avLst/>
          </a:prstGeom>
        </p:spPr>
      </p:pic>
      <p:pic>
        <p:nvPicPr>
          <p:cNvPr id="12" name="Picture 11" descr="A red cloud of smoke&#10;&#10;Description automatically generated">
            <a:extLst>
              <a:ext uri="{FF2B5EF4-FFF2-40B4-BE49-F238E27FC236}">
                <a16:creationId xmlns:a16="http://schemas.microsoft.com/office/drawing/2014/main" id="{CD4D757F-4686-762D-FB0A-17B5543237B2}"/>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839700" y="-6210300"/>
            <a:ext cx="10287000" cy="10287000"/>
          </a:xfrm>
          <a:prstGeom prst="rect">
            <a:avLst/>
          </a:prstGeom>
        </p:spPr>
      </p:pic>
    </p:spTree>
    <p:extLst>
      <p:ext uri="{BB962C8B-B14F-4D97-AF65-F5344CB8AC3E}">
        <p14:creationId xmlns:p14="http://schemas.microsoft.com/office/powerpoint/2010/main" val="164371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4CE30-5EA9-676D-2F87-8015090A53DA}"/>
              </a:ext>
            </a:extLst>
          </p:cNvPr>
          <p:cNvSpPr/>
          <p:nvPr/>
        </p:nvSpPr>
        <p:spPr>
          <a:xfrm>
            <a:off x="304800" y="342900"/>
            <a:ext cx="2348700" cy="769441"/>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1</a:t>
            </a:r>
            <a:endParaRPr kumimoji="0" lang="en-US" sz="4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pic>
        <p:nvPicPr>
          <p:cNvPr id="4" name="Picture 3" descr="A red cloud of smoke&#10;&#10;Description automatically generated">
            <a:extLst>
              <a:ext uri="{FF2B5EF4-FFF2-40B4-BE49-F238E27FC236}">
                <a16:creationId xmlns:a16="http://schemas.microsoft.com/office/drawing/2014/main" id="{B70AFDA3-6FFD-9CE7-AA8D-5679F6131C23}"/>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839700" y="-6210300"/>
            <a:ext cx="10287000" cy="10287000"/>
          </a:xfrm>
          <a:prstGeom prst="rect">
            <a:avLst/>
          </a:prstGeom>
        </p:spPr>
      </p:pic>
      <p:graphicFrame>
        <p:nvGraphicFramePr>
          <p:cNvPr id="5" name="Table 4">
            <a:extLst>
              <a:ext uri="{FF2B5EF4-FFF2-40B4-BE49-F238E27FC236}">
                <a16:creationId xmlns:a16="http://schemas.microsoft.com/office/drawing/2014/main" id="{26A0C955-A899-23C3-D26C-B27B04EF247D}"/>
              </a:ext>
            </a:extLst>
          </p:cNvPr>
          <p:cNvGraphicFramePr>
            <a:graphicFrameLocks noGrp="1"/>
          </p:cNvGraphicFramePr>
          <p:nvPr>
            <p:extLst>
              <p:ext uri="{D42A27DB-BD31-4B8C-83A1-F6EECF244321}">
                <p14:modId xmlns:p14="http://schemas.microsoft.com/office/powerpoint/2010/main" val="1914284535"/>
              </p:ext>
            </p:extLst>
          </p:nvPr>
        </p:nvGraphicFramePr>
        <p:xfrm>
          <a:off x="304800" y="1562100"/>
          <a:ext cx="17602200" cy="7985760"/>
        </p:xfrm>
        <a:graphic>
          <a:graphicData uri="http://schemas.openxmlformats.org/drawingml/2006/table">
            <a:tbl>
              <a:tblPr firstRow="1" bandRow="1">
                <a:tableStyleId>{5940675A-B579-460E-94D1-54222C63F5DA}</a:tableStyleId>
              </a:tblPr>
              <a:tblGrid>
                <a:gridCol w="5867400">
                  <a:extLst>
                    <a:ext uri="{9D8B030D-6E8A-4147-A177-3AD203B41FA5}">
                      <a16:colId xmlns:a16="http://schemas.microsoft.com/office/drawing/2014/main" val="1658202748"/>
                    </a:ext>
                  </a:extLst>
                </a:gridCol>
                <a:gridCol w="3733800">
                  <a:extLst>
                    <a:ext uri="{9D8B030D-6E8A-4147-A177-3AD203B41FA5}">
                      <a16:colId xmlns:a16="http://schemas.microsoft.com/office/drawing/2014/main" val="2508392112"/>
                    </a:ext>
                  </a:extLst>
                </a:gridCol>
                <a:gridCol w="8001000">
                  <a:extLst>
                    <a:ext uri="{9D8B030D-6E8A-4147-A177-3AD203B41FA5}">
                      <a16:colId xmlns:a16="http://schemas.microsoft.com/office/drawing/2014/main" val="4288683488"/>
                    </a:ext>
                  </a:extLst>
                </a:gridCol>
              </a:tblGrid>
              <a:tr h="411480">
                <a:tc>
                  <a:txBody>
                    <a:bodyPr/>
                    <a:lstStyle/>
                    <a:p>
                      <a:pPr algn="ctr">
                        <a:spcBef>
                          <a:spcPts val="0"/>
                        </a:spcBef>
                        <a:spcAft>
                          <a:spcPts val="0"/>
                        </a:spcAft>
                      </a:pPr>
                      <a:r>
                        <a:rPr lang="en-US" sz="3800" b="1"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3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1" baseline="0" dirty="0" err="1">
                          <a:solidFill>
                            <a:schemeClr val="tx1">
                              <a:lumMod val="95000"/>
                              <a:lumOff val="5000"/>
                            </a:schemeClr>
                          </a:solidFill>
                          <a:latin typeface="Times New Roman" panose="02020603050405020304" pitchFamily="18" charset="0"/>
                          <a:cs typeface="Times New Roman" panose="02020603050405020304" pitchFamily="18" charset="0"/>
                        </a:rPr>
                        <a:t>dụ</a:t>
                      </a:r>
                      <a:endParaRPr lang="en-US" sz="3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spcBef>
                          <a:spcPts val="0"/>
                        </a:spcBef>
                        <a:spcAft>
                          <a:spcPts val="0"/>
                        </a:spcAft>
                      </a:pPr>
                      <a:r>
                        <a:rPr lang="en-US" sz="3800" b="1" dirty="0" err="1">
                          <a:solidFill>
                            <a:schemeClr val="tx1">
                              <a:lumMod val="95000"/>
                              <a:lumOff val="5000"/>
                            </a:schemeClr>
                          </a:solidFill>
                          <a:latin typeface="Times New Roman" panose="02020603050405020304" pitchFamily="18" charset="0"/>
                          <a:cs typeface="Times New Roman" panose="02020603050405020304" pitchFamily="18" charset="0"/>
                        </a:rPr>
                        <a:t>Kiểu</a:t>
                      </a:r>
                      <a:r>
                        <a:rPr lang="en-US" sz="3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1" dirty="0" err="1">
                          <a:solidFill>
                            <a:schemeClr val="tx1">
                              <a:lumMod val="95000"/>
                              <a:lumOff val="5000"/>
                            </a:schemeClr>
                          </a:solidFill>
                          <a:latin typeface="Times New Roman" panose="02020603050405020304" pitchFamily="18" charset="0"/>
                          <a:cs typeface="Times New Roman" panose="02020603050405020304" pitchFamily="18" charset="0"/>
                        </a:rPr>
                        <a:t>câu</a:t>
                      </a:r>
                      <a:endParaRPr lang="en-US" sz="3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spcBef>
                          <a:spcPts val="0"/>
                        </a:spcBef>
                        <a:spcAft>
                          <a:spcPts val="0"/>
                        </a:spcAft>
                      </a:pPr>
                      <a:r>
                        <a:rPr lang="en-US" sz="3800" b="1"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3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1"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3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1" baseline="0"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3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1" baseline="0" dirty="0" err="1">
                          <a:solidFill>
                            <a:schemeClr val="tx1">
                              <a:lumMod val="95000"/>
                              <a:lumOff val="5000"/>
                            </a:schemeClr>
                          </a:solidFill>
                          <a:latin typeface="Times New Roman" panose="02020603050405020304" pitchFamily="18" charset="0"/>
                          <a:cs typeface="Times New Roman" panose="02020603050405020304" pitchFamily="18" charset="0"/>
                        </a:rPr>
                        <a:t>thức</a:t>
                      </a:r>
                      <a:r>
                        <a:rPr lang="en-US" sz="3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1" baseline="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800" b="1" baseline="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nghĩa</a:t>
                      </a:r>
                      <a:endParaRPr lang="en-US" sz="3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633659270"/>
                  </a:ext>
                </a:extLst>
              </a:tr>
              <a:tr h="4114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kern="1200" dirty="0">
                          <a:solidFill>
                            <a:schemeClr val="tx1">
                              <a:lumMod val="95000"/>
                              <a:lumOff val="5000"/>
                            </a:schemeClr>
                          </a:solidFill>
                          <a:effectLst/>
                          <a:latin typeface="Times New Roman" panose="02020603050405020304" pitchFamily="18" charset="0"/>
                          <a:cs typeface="Times New Roman" panose="02020603050405020304" pitchFamily="18" charset="0"/>
                        </a:rPr>
                        <a:t>a. Tất cả những điều ấy, họ làm sao hiểu được rõ ràng, đích xác. (Ngô gia văn phái)</a:t>
                      </a:r>
                      <a:endParaRPr lang="vi-VN" sz="3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aseline="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3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ts val="0"/>
                        </a:spcBef>
                        <a:spcAft>
                          <a:spcPts val="0"/>
                        </a:spcAft>
                      </a:pP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spcBef>
                          <a:spcPts val="0"/>
                        </a:spcBef>
                        <a:spcAft>
                          <a:spcPts val="0"/>
                        </a:spcAft>
                      </a:pP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sao</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just">
                        <a:spcBef>
                          <a:spcPts val="0"/>
                        </a:spcBef>
                        <a:spcAft>
                          <a:spcPts val="0"/>
                        </a:spcAft>
                      </a:pP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tồn</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tại</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nêu</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câu</a:t>
                      </a: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309213666"/>
                  </a:ext>
                </a:extLst>
              </a:tr>
              <a:tr h="4114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kern="1200" dirty="0">
                          <a:solidFill>
                            <a:schemeClr val="tx1">
                              <a:lumMod val="95000"/>
                              <a:lumOff val="5000"/>
                            </a:schemeClr>
                          </a:solidFill>
                          <a:effectLst/>
                          <a:latin typeface="Times New Roman" panose="02020603050405020304" pitchFamily="18" charset="0"/>
                          <a:cs typeface="Times New Roman" panose="02020603050405020304" pitchFamily="18" charset="0"/>
                        </a:rPr>
                        <a:t>b. Hôm sau, vua Quang Trung hạ lệnh tiến quân (Ngô gia văn phái)</a:t>
                      </a:r>
                      <a:endParaRPr lang="vi-VN" sz="3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aseline="0" dirty="0" err="1">
                          <a:solidFill>
                            <a:schemeClr val="tx1">
                              <a:lumMod val="95000"/>
                              <a:lumOff val="5000"/>
                            </a:schemeClr>
                          </a:solidFill>
                          <a:latin typeface="Times New Roman" panose="02020603050405020304" pitchFamily="18" charset="0"/>
                          <a:cs typeface="Times New Roman" panose="02020603050405020304" pitchFamily="18" charset="0"/>
                        </a:rPr>
                        <a:t>khẳng</a:t>
                      </a:r>
                      <a:r>
                        <a:rPr lang="en-US" sz="3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ts val="0"/>
                        </a:spcBef>
                        <a:spcAft>
                          <a:spcPts val="0"/>
                        </a:spcAft>
                      </a:pP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lnSpc>
                          <a:spcPct val="100000"/>
                        </a:lnSpc>
                        <a:spcBef>
                          <a:spcPts val="0"/>
                        </a:spcBef>
                        <a:spcAft>
                          <a:spcPts val="0"/>
                        </a:spcAft>
                        <a:buClrTx/>
                        <a:buSzTx/>
                        <a:buNone/>
                        <a:defRPr/>
                      </a:pP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chứa</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3800" kern="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lgn="just">
                        <a:lnSpc>
                          <a:spcPct val="100000"/>
                        </a:lnSpc>
                        <a:spcBef>
                          <a:spcPts val="0"/>
                        </a:spcBef>
                        <a:spcAft>
                          <a:spcPts val="0"/>
                        </a:spcAft>
                        <a:buClrTx/>
                        <a:buSzTx/>
                        <a:buNone/>
                        <a:defRPr/>
                      </a:pP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tồn</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tại</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vua</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Quang</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Trung</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hạ</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lệnh</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tiến</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quân</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800" kern="1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534914683"/>
                  </a:ext>
                </a:extLst>
              </a:tr>
              <a:tr h="4114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3800" kern="1200" dirty="0">
                          <a:solidFill>
                            <a:schemeClr val="tx1">
                              <a:lumMod val="95000"/>
                              <a:lumOff val="5000"/>
                            </a:schemeClr>
                          </a:solidFill>
                          <a:effectLst/>
                          <a:latin typeface="Times New Roman" panose="02020603050405020304" pitchFamily="18" charset="0"/>
                          <a:cs typeface="Times New Roman" panose="02020603050405020304" pitchFamily="18" charset="0"/>
                        </a:rPr>
                        <a:t>c. Các quân đều nghiêm chỉnh đội ngũ mà đi (Ngô gia văn phái)</a:t>
                      </a:r>
                      <a:endParaRPr lang="vi-VN" sz="3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aseline="0" dirty="0" err="1">
                          <a:solidFill>
                            <a:schemeClr val="tx1">
                              <a:lumMod val="95000"/>
                              <a:lumOff val="5000"/>
                            </a:schemeClr>
                          </a:solidFill>
                          <a:latin typeface="Times New Roman" panose="02020603050405020304" pitchFamily="18" charset="0"/>
                          <a:cs typeface="Times New Roman" panose="02020603050405020304" pitchFamily="18" charset="0"/>
                        </a:rPr>
                        <a:t>khẳng</a:t>
                      </a:r>
                      <a:r>
                        <a:rPr lang="en-US" sz="3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ts val="0"/>
                        </a:spcBef>
                        <a:spcAft>
                          <a:spcPts val="0"/>
                        </a:spcAft>
                      </a:pP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spcBef>
                          <a:spcPts val="0"/>
                        </a:spcBef>
                        <a:spcAft>
                          <a:spcPts val="0"/>
                        </a:spcAft>
                      </a:pP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chứa</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just">
                        <a:spcBef>
                          <a:spcPts val="0"/>
                        </a:spcBef>
                        <a:spcAft>
                          <a:spcPts val="0"/>
                        </a:spcAft>
                      </a:pP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Xác</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nhận</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sự</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tồn</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tại</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sự</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việc</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Các</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quân</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đều</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nghiêm</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chỉnh</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đội</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ngũ</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mà</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đi</a:t>
                      </a:r>
                      <a:endParaRPr lang="en-US" sz="3800" i="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008123495"/>
                  </a:ext>
                </a:extLst>
              </a:tr>
              <a:tr h="411480">
                <a:tc>
                  <a:txBody>
                    <a:bodyPr/>
                    <a:lstStyle/>
                    <a:p>
                      <a:pPr algn="just" latinLnBrk="0">
                        <a:spcBef>
                          <a:spcPts val="0"/>
                        </a:spcBef>
                        <a:spcAft>
                          <a:spcPts val="0"/>
                        </a:spcAft>
                      </a:pPr>
                      <a:r>
                        <a:rPr lang="vi-VN" sz="3800" kern="1200" dirty="0">
                          <a:solidFill>
                            <a:schemeClr val="tx1">
                              <a:lumMod val="95000"/>
                              <a:lumOff val="5000"/>
                            </a:schemeClr>
                          </a:solidFill>
                          <a:effectLst/>
                          <a:latin typeface="Times New Roman" panose="02020603050405020304" pitchFamily="18" charset="0"/>
                          <a:cs typeface="Times New Roman" panose="02020603050405020304" pitchFamily="18" charset="0"/>
                        </a:rPr>
                        <a:t>d. Chị Dậu vẫn chưa nguôi cơn giận (Ngô Tất Tố)</a:t>
                      </a:r>
                      <a:endParaRPr lang="vi-VN" sz="3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aseline="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3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baseline="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ctr">
                        <a:spcBef>
                          <a:spcPts val="0"/>
                        </a:spcBef>
                        <a:spcAft>
                          <a:spcPts val="0"/>
                        </a:spcAft>
                      </a:pP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spcBef>
                          <a:spcPts val="0"/>
                        </a:spcBef>
                        <a:spcAft>
                          <a:spcPts val="0"/>
                        </a:spcAft>
                      </a:pP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chưa</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just">
                        <a:spcBef>
                          <a:spcPts val="0"/>
                        </a:spcBef>
                        <a:spcAft>
                          <a:spcPts val="0"/>
                        </a:spcAft>
                      </a:pP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xác</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3800" kern="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tồn</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tại</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nêu</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800" kern="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800" kern="0" baseline="0" dirty="0" err="1">
                          <a:solidFill>
                            <a:schemeClr val="tx1">
                              <a:lumMod val="95000"/>
                              <a:lumOff val="5000"/>
                            </a:schemeClr>
                          </a:solidFill>
                          <a:latin typeface="Times New Roman" panose="02020603050405020304" pitchFamily="18" charset="0"/>
                          <a:cs typeface="Times New Roman" panose="02020603050405020304" pitchFamily="18" charset="0"/>
                        </a:rPr>
                        <a:t>câu</a:t>
                      </a:r>
                      <a:endParaRPr lang="en-US" sz="3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687356207"/>
                  </a:ext>
                </a:extLst>
              </a:tr>
            </a:tbl>
          </a:graphicData>
        </a:graphic>
      </p:graphicFrame>
    </p:spTree>
    <p:extLst>
      <p:ext uri="{BB962C8B-B14F-4D97-AF65-F5344CB8AC3E}">
        <p14:creationId xmlns:p14="http://schemas.microsoft.com/office/powerpoint/2010/main" val="119434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638275-5623-6EEA-B8EA-502455BE9EF7}"/>
              </a:ext>
            </a:extLst>
          </p:cNvPr>
          <p:cNvSpPr/>
          <p:nvPr/>
        </p:nvSpPr>
        <p:spPr>
          <a:xfrm>
            <a:off x="685800" y="190500"/>
            <a:ext cx="2348700" cy="769441"/>
          </a:xfrm>
          <a:prstGeom prst="rect">
            <a:avLst/>
          </a:prstGeom>
        </p:spPr>
        <p:txBody>
          <a:bodyPr wrap="none" lIns="91430" tIns="45720" rIns="9143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Bài</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err="1">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tập</a:t>
            </a:r>
            <a:r>
              <a:rPr kumimoji="0" lang="en-US" sz="44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rPr>
              <a:t> 2</a:t>
            </a:r>
            <a:endParaRPr kumimoji="0" lang="en-US" sz="4400" b="0"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37A4AB1-C5A6-E5B8-89A8-E0855ABCEE5E}"/>
              </a:ext>
            </a:extLst>
          </p:cNvPr>
          <p:cNvGraphicFramePr>
            <a:graphicFrameLocks noGrp="1"/>
          </p:cNvGraphicFramePr>
          <p:nvPr>
            <p:extLst>
              <p:ext uri="{D42A27DB-BD31-4B8C-83A1-F6EECF244321}">
                <p14:modId xmlns:p14="http://schemas.microsoft.com/office/powerpoint/2010/main" val="3408569534"/>
              </p:ext>
            </p:extLst>
          </p:nvPr>
        </p:nvGraphicFramePr>
        <p:xfrm>
          <a:off x="419100" y="1333500"/>
          <a:ext cx="17449800" cy="8046720"/>
        </p:xfrm>
        <a:graphic>
          <a:graphicData uri="http://schemas.openxmlformats.org/drawingml/2006/table">
            <a:tbl>
              <a:tblPr firstRow="1" bandRow="1">
                <a:tableStyleId>{5940675A-B579-460E-94D1-54222C63F5DA}</a:tableStyleId>
              </a:tblPr>
              <a:tblGrid>
                <a:gridCol w="6019800">
                  <a:extLst>
                    <a:ext uri="{9D8B030D-6E8A-4147-A177-3AD203B41FA5}">
                      <a16:colId xmlns:a16="http://schemas.microsoft.com/office/drawing/2014/main" val="3950634578"/>
                    </a:ext>
                  </a:extLst>
                </a:gridCol>
                <a:gridCol w="1143000">
                  <a:extLst>
                    <a:ext uri="{9D8B030D-6E8A-4147-A177-3AD203B41FA5}">
                      <a16:colId xmlns:a16="http://schemas.microsoft.com/office/drawing/2014/main" val="364728578"/>
                    </a:ext>
                  </a:extLst>
                </a:gridCol>
                <a:gridCol w="1676400">
                  <a:extLst>
                    <a:ext uri="{9D8B030D-6E8A-4147-A177-3AD203B41FA5}">
                      <a16:colId xmlns:a16="http://schemas.microsoft.com/office/drawing/2014/main" val="517739993"/>
                    </a:ext>
                  </a:extLst>
                </a:gridCol>
                <a:gridCol w="1447800">
                  <a:extLst>
                    <a:ext uri="{9D8B030D-6E8A-4147-A177-3AD203B41FA5}">
                      <a16:colId xmlns:a16="http://schemas.microsoft.com/office/drawing/2014/main" val="1377933493"/>
                    </a:ext>
                  </a:extLst>
                </a:gridCol>
                <a:gridCol w="7162800">
                  <a:extLst>
                    <a:ext uri="{9D8B030D-6E8A-4147-A177-3AD203B41FA5}">
                      <a16:colId xmlns:a16="http://schemas.microsoft.com/office/drawing/2014/main" val="716348872"/>
                    </a:ext>
                  </a:extLst>
                </a:gridCol>
              </a:tblGrid>
              <a:tr h="370840">
                <a:tc rowSpan="2">
                  <a:txBody>
                    <a:bodyPr/>
                    <a:lstStyle/>
                    <a:p>
                      <a:pPr algn="ctr"/>
                      <a:r>
                        <a:rPr lang="en-US" sz="3600" b="1" dirty="0" err="1">
                          <a:latin typeface="Times New Roman" panose="02020603050405020304" pitchFamily="18" charset="0"/>
                          <a:cs typeface="Times New Roman" panose="02020603050405020304" pitchFamily="18" charset="0"/>
                        </a:rPr>
                        <a:t>Câu</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gridSpan="3">
                  <a:txBody>
                    <a:bodyPr/>
                    <a:lstStyle/>
                    <a:p>
                      <a:pPr algn="ctr"/>
                      <a:r>
                        <a:rPr lang="en-US" sz="3600" b="1" dirty="0" err="1">
                          <a:latin typeface="Times New Roman" panose="02020603050405020304" pitchFamily="18" charset="0"/>
                          <a:cs typeface="Times New Roman" panose="02020603050405020304" pitchFamily="18" charset="0"/>
                        </a:rPr>
                        <a:t>Mục</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đích</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tc rowSpan="2">
                  <a:txBody>
                    <a:bodyPr/>
                    <a:lstStyle/>
                    <a:p>
                      <a:pPr algn="ctr"/>
                      <a:r>
                        <a:rPr lang="en-US" sz="3600" b="1" dirty="0" err="1">
                          <a:latin typeface="Times New Roman" panose="02020603050405020304" pitchFamily="18" charset="0"/>
                          <a:cs typeface="Times New Roman" panose="02020603050405020304" pitchFamily="18" charset="0"/>
                        </a:rPr>
                        <a:t>Giải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710843592"/>
                  </a:ext>
                </a:extLst>
              </a:tr>
              <a:tr h="370840">
                <a:tc vMerge="1">
                  <a:txBody>
                    <a:bodyPr/>
                    <a:lstStyle/>
                    <a:p>
                      <a:endParaRPr lang="en-US" dirty="0"/>
                    </a:p>
                  </a:txBody>
                  <a:tcPr/>
                </a:tc>
                <a:tc>
                  <a:txBody>
                    <a:bodyPr/>
                    <a:lstStyle/>
                    <a:p>
                      <a:pPr algn="ctr"/>
                      <a:r>
                        <a:rPr lang="en-US" sz="3600" b="1" dirty="0" err="1">
                          <a:latin typeface="Times New Roman" panose="02020603050405020304" pitchFamily="18" charset="0"/>
                          <a:cs typeface="Times New Roman" panose="02020603050405020304" pitchFamily="18" charset="0"/>
                        </a:rPr>
                        <a:t>Hỏi</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600" b="1" dirty="0" err="1">
                          <a:latin typeface="Times New Roman" panose="02020603050405020304" pitchFamily="18" charset="0"/>
                          <a:cs typeface="Times New Roman" panose="02020603050405020304" pitchFamily="18" charset="0"/>
                        </a:rPr>
                        <a:t>Khẳng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định</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3600" b="1" dirty="0" err="1">
                          <a:latin typeface="Times New Roman" panose="02020603050405020304" pitchFamily="18" charset="0"/>
                          <a:cs typeface="Times New Roman" panose="02020603050405020304" pitchFamily="18" charset="0"/>
                        </a:rPr>
                        <a:t>Phủ</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định</a:t>
                      </a:r>
                      <a:endParaRPr lang="en-US" sz="36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vMerge="1">
                  <a:txBody>
                    <a:bodyPr/>
                    <a:lstStyle/>
                    <a:p>
                      <a:endParaRPr lang="en-US" dirty="0"/>
                    </a:p>
                  </a:txBody>
                  <a:tcPr/>
                </a:tc>
                <a:extLst>
                  <a:ext uri="{0D108BD9-81ED-4DB2-BD59-A6C34878D82A}">
                    <a16:rowId xmlns:a16="http://schemas.microsoft.com/office/drawing/2014/main" val="2523233055"/>
                  </a:ext>
                </a:extLst>
              </a:tr>
              <a:tr h="370840">
                <a:tc>
                  <a:txBody>
                    <a:bodyPr/>
                    <a:lstStyle/>
                    <a:p>
                      <a:pPr algn="just"/>
                      <a:r>
                        <a:rPr kumimoji="0" lang="vi-VN"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 </a:t>
                      </a:r>
                      <a:r>
                        <a:rPr kumimoji="0" lang="en-US"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(1) </a:t>
                      </a:r>
                      <a:r>
                        <a:rPr kumimoji="0" lang="vi-VN"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Tổng đốc họ Tôn đem thứ quân nhớ nhà kia mà chống chọi, thì địch sao cho nổi? </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FontTx/>
                        <a:buNone/>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đặc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điểm</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hình</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thức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của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câu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hỏi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từ</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sao</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dấu</a:t>
                      </a:r>
                      <a:r>
                        <a:rPr lang="en-US" sz="3600" baseline="0" dirty="0">
                          <a:latin typeface="Times New Roman" panose="02020603050405020304" pitchFamily="18" charset="0"/>
                          <a:cs typeface="Times New Roman" panose="02020603050405020304" pitchFamily="18" charset="0"/>
                        </a:rPr>
                        <a:t> ?)</a:t>
                      </a:r>
                    </a:p>
                    <a:p>
                      <a:pPr marL="0" indent="0" algn="just">
                        <a:buFontTx/>
                        <a:buNone/>
                      </a:pP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Nhưng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về</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nghĩa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không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dùng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để</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hỏi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mà</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để</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bác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bỏ</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khả</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năng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chống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chọi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quân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tổng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đốc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họ</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Tôn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đối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với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quân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Tây</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Sơn</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027936737"/>
                  </a:ext>
                </a:extLst>
              </a:tr>
              <a:tr h="370840">
                <a:tc>
                  <a:txBody>
                    <a:bodyPr/>
                    <a:lstStyle/>
                    <a:p>
                      <a:pPr algn="just"/>
                      <a:r>
                        <a:rPr kumimoji="0" lang="en-US"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 (2) </a:t>
                      </a:r>
                      <a:r>
                        <a:rPr kumimoji="0" lang="vi-VN" sz="360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Họ chẳng qua chỉ là người khách, chuyến này sang cũng cốt xem sự thế khó hay dễ để liệu bề tiến lui mà thôi.</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60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chứa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từ</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ngữ</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phủ</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định</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chẳng</a:t>
                      </a:r>
                      <a:r>
                        <a:rPr lang="en-US" sz="3600" baseline="0" dirty="0">
                          <a:latin typeface="Times New Roman" panose="02020603050405020304" pitchFamily="18" charset="0"/>
                          <a:cs typeface="Times New Roman" panose="02020603050405020304" pitchFamily="18" charset="0"/>
                        </a:rPr>
                        <a:t> qua </a:t>
                      </a:r>
                      <a:r>
                        <a:rPr lang="en-US" sz="3600" baseline="0" dirty="0" err="1">
                          <a:latin typeface="Times New Roman" panose="02020603050405020304" pitchFamily="18" charset="0"/>
                          <a:cs typeface="Times New Roman" panose="02020603050405020304" pitchFamily="18" charset="0"/>
                        </a:rPr>
                        <a:t>là</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từ</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tổ</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hợp</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biểu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thị</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mức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độ</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hạn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chế</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của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sự</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vật</a:t>
                      </a:r>
                      <a:r>
                        <a:rPr lang="en-US" sz="3600" baseline="0" dirty="0">
                          <a:latin typeface="Times New Roman" panose="02020603050405020304" pitchFamily="18" charset="0"/>
                          <a:cs typeface="Times New Roman" panose="02020603050405020304" pitchFamily="18" charset="0"/>
                        </a:rPr>
                        <a:t>)</a:t>
                      </a:r>
                    </a:p>
                    <a:p>
                      <a:pPr algn="just"/>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Xác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nhận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sự</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tồn</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tại</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của</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sự</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việc</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nêu</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trong</a:t>
                      </a:r>
                      <a:r>
                        <a:rPr lang="en-US" sz="3600" baseline="0" dirty="0">
                          <a:latin typeface="Times New Roman" panose="02020603050405020304" pitchFamily="18" charset="0"/>
                          <a:cs typeface="Times New Roman" panose="02020603050405020304" pitchFamily="18" charset="0"/>
                        </a:rPr>
                        <a:t> </a:t>
                      </a:r>
                      <a:r>
                        <a:rPr lang="en-US" sz="3600" baseline="0" dirty="0" err="1">
                          <a:latin typeface="Times New Roman" panose="02020603050405020304" pitchFamily="18" charset="0"/>
                          <a:cs typeface="Times New Roman" panose="02020603050405020304" pitchFamily="18" charset="0"/>
                        </a:rPr>
                        <a:t>câu</a:t>
                      </a:r>
                      <a:r>
                        <a:rPr lang="en-US" sz="3600" baseline="0"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665287604"/>
                  </a:ext>
                </a:extLst>
              </a:tr>
            </a:tbl>
          </a:graphicData>
        </a:graphic>
      </p:graphicFrame>
      <p:sp>
        <p:nvSpPr>
          <p:cNvPr id="5" name="5-Point Star 2">
            <a:extLst>
              <a:ext uri="{FF2B5EF4-FFF2-40B4-BE49-F238E27FC236}">
                <a16:creationId xmlns:a16="http://schemas.microsoft.com/office/drawing/2014/main" id="{F8ABFA1D-59DD-E77C-E170-FF873276D90C}"/>
              </a:ext>
            </a:extLst>
          </p:cNvPr>
          <p:cNvSpPr/>
          <p:nvPr/>
        </p:nvSpPr>
        <p:spPr>
          <a:xfrm>
            <a:off x="9715500" y="4000500"/>
            <a:ext cx="609600" cy="609600"/>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6">
            <a:extLst>
              <a:ext uri="{FF2B5EF4-FFF2-40B4-BE49-F238E27FC236}">
                <a16:creationId xmlns:a16="http://schemas.microsoft.com/office/drawing/2014/main" id="{0CB4B6C9-C8EA-B40F-F718-D4CB01225030}"/>
              </a:ext>
            </a:extLst>
          </p:cNvPr>
          <p:cNvSpPr/>
          <p:nvPr/>
        </p:nvSpPr>
        <p:spPr>
          <a:xfrm>
            <a:off x="8039100" y="6743700"/>
            <a:ext cx="609600" cy="609600"/>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45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1006</Words>
  <Application>Microsoft Office PowerPoint</Application>
  <PresentationFormat>Custom</PresentationFormat>
  <Paragraphs>96</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#9Slide03 Arima Madurai Black</vt:lpstr>
      <vt:lpstr>#9Slide05 SVNAslang Barry</vt:lpstr>
      <vt:lpstr>Arial</vt:lpstr>
      <vt:lpstr>#9Slide04 Podkova Medium</vt:lpstr>
      <vt:lpstr>Wingdings</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Cute Illustrative Business Report Presentation</dc:title>
  <cp:lastModifiedBy>Admin</cp:lastModifiedBy>
  <cp:revision>13</cp:revision>
  <dcterms:created xsi:type="dcterms:W3CDTF">2006-08-16T00:00:00Z</dcterms:created>
  <dcterms:modified xsi:type="dcterms:W3CDTF">2024-02-08T13:42:38Z</dcterms:modified>
  <dc:identifier>DAF7pnTM6sk</dc:identifier>
</cp:coreProperties>
</file>