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2.png"/></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ata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2.png"/><Relationship Id="rId7" Type="http://schemas.openxmlformats.org/officeDocument/2006/relationships/image" Target="../media/image36.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5.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6.png"/><Relationship Id="rId10" Type="http://schemas.openxmlformats.org/officeDocument/2006/relationships/image" Target="../media/image46.png"/><Relationship Id="rId4" Type="http://schemas.openxmlformats.org/officeDocument/2006/relationships/image" Target="../media/image15.jpeg"/><Relationship Id="rId9"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6.png"/><Relationship Id="rId15" Type="http://schemas.microsoft.com/office/2007/relationships/diagramDrawing" Target="../diagrams/drawing1.xml"/><Relationship Id="rId10" Type="http://schemas.openxmlformats.org/officeDocument/2006/relationships/image" Target="../media/image19.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diagramQuickStyle" Target="../diagrams/quickStyle2.xml"/><Relationship Id="rId2" Type="http://schemas.openxmlformats.org/officeDocument/2006/relationships/image" Target="../media/image14.png"/><Relationship Id="rId16"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diagramData" Target="../diagrams/data2.xml"/><Relationship Id="rId4" Type="http://schemas.openxmlformats.org/officeDocument/2006/relationships/image" Target="../media/image15.jpeg"/><Relationship Id="rId9" Type="http://schemas.openxmlformats.org/officeDocument/2006/relationships/image" Target="../media/image21.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itchFamily="18" charset="0"/>
                <a:ea typeface="Cambria" pitchFamily="18" charset="0"/>
                <a:cs typeface="Times New Roman"/>
              </a:rPr>
              <a:t>* </a:t>
            </a:r>
            <a:r>
              <a:rPr lang="vi-VN" sz="2200" b="1" dirty="0" smtClean="0">
                <a:latin typeface="Cambria" pitchFamily="18" charset="0"/>
                <a:ea typeface="Cambria" pitchFamily="18" charset="0"/>
                <a:cs typeface="Times New Roman"/>
              </a:rPr>
              <a:t>Đa </a:t>
            </a:r>
            <a:r>
              <a:rPr lang="vi-VN" sz="2200" b="1" dirty="0">
                <a:latin typeface="Cambria" pitchFamily="18" charset="0"/>
                <a:ea typeface="Cambria" pitchFamily="18" charset="0"/>
                <a:cs typeface="Times New Roman"/>
              </a:rPr>
              <a:t>dạng về thành phần loài: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ơn </a:t>
            </a:r>
            <a:r>
              <a:rPr lang="vi-VN" sz="2200" dirty="0">
                <a:latin typeface="Cambria" pitchFamily="18" charset="0"/>
                <a:ea typeface="Cambria" pitchFamily="18" charset="0"/>
                <a:cs typeface="Times New Roman"/>
              </a:rPr>
              <a:t>50.000 loài sinh vật, trong đó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nhiều</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loài</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quý hiếm</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như</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Trầm </a:t>
            </a:r>
            <a:r>
              <a:rPr lang="vi-VN" sz="2200" dirty="0">
                <a:latin typeface="Cambria" pitchFamily="18" charset="0"/>
                <a:ea typeface="Cambria" pitchFamily="18" charset="0"/>
                <a:cs typeface="Times New Roman"/>
              </a:rPr>
              <a:t>hương, trắc, sâm Ngọc </a:t>
            </a:r>
            <a:r>
              <a:rPr lang="vi-VN" sz="2200" dirty="0" smtClean="0">
                <a:latin typeface="Cambria" pitchFamily="18" charset="0"/>
                <a:ea typeface="Cambria" pitchFamily="18" charset="0"/>
                <a:cs typeface="Times New Roman"/>
              </a:rPr>
              <a:t>Linh</a:t>
            </a:r>
            <a:r>
              <a:rPr lang="en-US" sz="2200" dirty="0" smtClean="0">
                <a:latin typeface="Cambria" pitchFamily="18" charset="0"/>
                <a:ea typeface="Cambria" pitchFamily="18" charset="0"/>
                <a:cs typeface="Times New Roman"/>
              </a:rPr>
              <a:t>, s</a:t>
            </a:r>
            <a:r>
              <a:rPr lang="vi-VN" sz="2200" dirty="0" smtClean="0">
                <a:latin typeface="Cambria" pitchFamily="18" charset="0"/>
                <a:ea typeface="Cambria" pitchFamily="18" charset="0"/>
                <a:cs typeface="Times New Roman"/>
              </a:rPr>
              <a:t>ao </a:t>
            </a:r>
            <a:r>
              <a:rPr lang="vi-VN" sz="2200" dirty="0">
                <a:latin typeface="Cambria" pitchFamily="18" charset="0"/>
                <a:ea typeface="Cambria" pitchFamily="18" charset="0"/>
                <a:cs typeface="Times New Roman"/>
              </a:rPr>
              <a:t>la, voi, bò tót, trĩ</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b="1" dirty="0" smtClean="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nguồn gen di truyền</a:t>
            </a:r>
            <a:r>
              <a:rPr lang="vi-VN" sz="2200" dirty="0">
                <a:latin typeface="Cambria" pitchFamily="18" charset="0"/>
                <a:ea typeface="Cambria" pitchFamily="18" charset="0"/>
                <a:cs typeface="Times New Roman"/>
              </a:rPr>
              <a:t>: </a:t>
            </a:r>
            <a:r>
              <a:rPr lang="en-US" sz="2200" dirty="0" smtClean="0">
                <a:latin typeface="Cambria" pitchFamily="18" charset="0"/>
                <a:ea typeface="Cambria" pitchFamily="18" charset="0"/>
                <a:cs typeface="Times New Roman"/>
              </a:rPr>
              <a:t>t</a:t>
            </a:r>
            <a:r>
              <a:rPr lang="vi-VN" sz="2200" dirty="0" smtClean="0">
                <a:latin typeface="Cambria" pitchFamily="18" charset="0"/>
                <a:ea typeface="Cambria" pitchFamily="18" charset="0"/>
                <a:cs typeface="Times New Roman"/>
              </a:rPr>
              <a:t>rong </a:t>
            </a:r>
            <a:r>
              <a:rPr lang="vi-VN" sz="22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a:t>
            </a:r>
            <a:r>
              <a:rPr lang="vi-VN" sz="2200" b="1" dirty="0" smtClean="0">
                <a:latin typeface="Cambria" pitchFamily="18" charset="0"/>
                <a:ea typeface="Cambria" pitchFamily="18" charset="0"/>
                <a:cs typeface="Times New Roman"/>
              </a:rPr>
              <a:t>thái:</a:t>
            </a:r>
            <a:r>
              <a:rPr lang="en-US" sz="2200" b="1"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ệ </a:t>
            </a:r>
            <a:r>
              <a:rPr lang="vi-VN" sz="2200" dirty="0">
                <a:latin typeface="Cambria" pitchFamily="18" charset="0"/>
                <a:ea typeface="Cambria" pitchFamily="18" charset="0"/>
                <a:cs typeface="Times New Roman"/>
              </a:rPr>
              <a:t>sinh thái tự nhiên trên </a:t>
            </a:r>
            <a:r>
              <a:rPr lang="vi-VN" sz="2200" dirty="0" smtClean="0">
                <a:latin typeface="Cambria" pitchFamily="18" charset="0"/>
                <a:ea typeface="Cambria" pitchFamily="18" charset="0"/>
                <a:cs typeface="Times New Roman"/>
              </a:rPr>
              <a:t>cạn</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dưới nước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và</a:t>
            </a: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hệ sinh thái nông </a:t>
            </a:r>
            <a:r>
              <a:rPr lang="vi-VN" sz="2200" dirty="0" smtClean="0">
                <a:latin typeface="Cambria" pitchFamily="18" charset="0"/>
                <a:ea typeface="Cambria" pitchFamily="18" charset="0"/>
                <a:cs typeface="Times New Roman"/>
              </a:rPr>
              <a:t>nghiệp</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Đa </a:t>
            </a:r>
            <a:r>
              <a:rPr lang="vi-VN" sz="22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số lượng cá thể, loài sinh </a:t>
            </a:r>
            <a:r>
              <a:rPr lang="vi-VN" sz="2200" dirty="0" smtClean="0">
                <a:latin typeface="Cambria" pitchFamily="18" charset="0"/>
                <a:ea typeface="Cambria" pitchFamily="18" charset="0"/>
                <a:cs typeface="Times New Roman"/>
              </a:rPr>
              <a:t>vật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Suy </a:t>
            </a:r>
            <a:r>
              <a:rPr lang="vi-VN" sz="2200" dirty="0">
                <a:latin typeface="Cambria" pitchFamily="18" charset="0"/>
                <a:ea typeface="Cambria" pitchFamily="18" charset="0"/>
                <a:cs typeface="Times New Roman"/>
              </a:rPr>
              <a:t>giảm về nguồn </a:t>
            </a:r>
            <a:r>
              <a:rPr lang="vi-VN" sz="2200" dirty="0" smtClean="0">
                <a:latin typeface="Cambria" pitchFamily="18" charset="0"/>
                <a:ea typeface="Cambria" pitchFamily="18" charset="0"/>
                <a:cs typeface="Times New Roman"/>
              </a:rPr>
              <a:t>gen</a:t>
            </a:r>
            <a:r>
              <a:rPr lang="en-US" sz="2200" dirty="0" smtClean="0">
                <a:latin typeface="Cambria" pitchFamily="18" charset="0"/>
                <a:ea typeface="Cambria" pitchFamily="18" charset="0"/>
                <a:cs typeface="Times New Roman"/>
              </a:rPr>
              <a:t>.</a:t>
            </a:r>
          </a:p>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Nguyên </a:t>
            </a:r>
            <a:r>
              <a:rPr lang="vi-VN" sz="22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10</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xit" presetSubtype="1" fill="hold" grpId="0" nodeType="afterEffect">
                                  <p:stCondLst>
                                    <p:cond delay="0"/>
                                  </p:stCondLst>
                                  <p:childTnLst>
                                    <p:anim calcmode="lin" valueType="num">
                                      <p:cBhvr additive="base">
                                        <p:cTn id="19" dur="500"/>
                                        <p:tgtEl>
                                          <p:spTgt spid="11"/>
                                        </p:tgtEl>
                                        <p:attrNameLst>
                                          <p:attrName>ppt_x</p:attrName>
                                        </p:attrNameLst>
                                      </p:cBhvr>
                                      <p:tavLst>
                                        <p:tav tm="0">
                                          <p:val>
                                            <p:strVal val="ppt_x"/>
                                          </p:val>
                                        </p:tav>
                                        <p:tav tm="100000">
                                          <p:val>
                                            <p:strVal val="ppt_x"/>
                                          </p:val>
                                        </p:tav>
                                      </p:tavLst>
                                    </p:anim>
                                    <p:anim calcmode="lin" valueType="num">
                                      <p:cBhvr additive="base">
                                        <p:cTn id="20" dur="500"/>
                                        <p:tgtEl>
                                          <p:spTgt spid="11"/>
                                        </p:tgtEl>
                                        <p:attrNameLst>
                                          <p:attrName>ppt_y</p:attrName>
                                        </p:attrNameLst>
                                      </p:cBhvr>
                                      <p:tavLst>
                                        <p:tav tm="0">
                                          <p:val>
                                            <p:strVal val="ppt_y"/>
                                          </p:val>
                                        </p:tav>
                                        <p:tav tm="100000">
                                          <p:val>
                                            <p:strVal val="0-ppt_h/2"/>
                                          </p:val>
                                        </p:tav>
                                      </p:tavLst>
                                    </p:anim>
                                    <p:set>
                                      <p:cBhvr>
                                        <p:cTn id="21" dur="1" fill="hold">
                                          <p:stCondLst>
                                            <p:cond delay="499"/>
                                          </p:stCondLst>
                                        </p:cTn>
                                        <p:tgtEl>
                                          <p:spTgt spid="11"/>
                                        </p:tgtEl>
                                        <p:attrNameLst>
                                          <p:attrName>style.visibility</p:attrName>
                                        </p:attrNameLst>
                                      </p:cBhvr>
                                      <p:to>
                                        <p:strVal val="hidden"/>
                                      </p:to>
                                    </p:set>
                                  </p:childTnLst>
                                </p:cTn>
                              </p:par>
                              <p:par>
                                <p:cTn id="22" presetID="2" presetClass="exit" presetSubtype="1" fill="hold" grpId="0"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0-ppt_h/2"/>
                                          </p:val>
                                        </p:tav>
                                      </p:tavLst>
                                    </p:anim>
                                    <p:set>
                                      <p:cBhvr>
                                        <p:cTn id="25" dur="1" fill="hold">
                                          <p:stCondLst>
                                            <p:cond delay="499"/>
                                          </p:stCondLst>
                                        </p:cTn>
                                        <p:tgtEl>
                                          <p:spTgt spid="9"/>
                                        </p:tgtEl>
                                        <p:attrNameLst>
                                          <p:attrName>style.visibility</p:attrName>
                                        </p:attrNameLst>
                                      </p:cBhvr>
                                      <p:to>
                                        <p:strVal val="hidden"/>
                                      </p:to>
                                    </p:set>
                                  </p:childTnLst>
                                </p:cTn>
                              </p:par>
                              <p:par>
                                <p:cTn id="26" presetID="2" presetClass="exit" presetSubtype="1" fill="hold" grpId="0" nodeType="withEffect" nodePh="1">
                                  <p:stCondLst>
                                    <p:cond delay="0"/>
                                  </p:stCondLst>
                                  <p:endCondLst>
                                    <p:cond evt="begin" delay="0">
                                      <p:tn val="26"/>
                                    </p:cond>
                                  </p:endCondLst>
                                  <p:childTnLst>
                                    <p:anim calcmode="lin" valueType="num">
                                      <p:cBhvr additive="base">
                                        <p:cTn id="27" dur="500"/>
                                        <p:tgtEl>
                                          <p:spTgt spid="10"/>
                                        </p:tgtEl>
                                        <p:attrNameLst>
                                          <p:attrName>ppt_x</p:attrName>
                                        </p:attrNameLst>
                                      </p:cBhvr>
                                      <p:tavLst>
                                        <p:tav tm="0">
                                          <p:val>
                                            <p:strVal val="ppt_x"/>
                                          </p:val>
                                        </p:tav>
                                        <p:tav tm="100000">
                                          <p:val>
                                            <p:strVal val="ppt_x"/>
                                          </p:val>
                                        </p:tav>
                                      </p:tavLst>
                                    </p:anim>
                                    <p:anim calcmode="lin" valueType="num">
                                      <p:cBhvr additive="base">
                                        <p:cTn id="28" dur="500"/>
                                        <p:tgtEl>
                                          <p:spTgt spid="10"/>
                                        </p:tgtEl>
                                        <p:attrNameLst>
                                          <p:attrName>ppt_y</p:attrName>
                                        </p:attrNameLst>
                                      </p:cBhvr>
                                      <p:tavLst>
                                        <p:tav tm="0">
                                          <p:val>
                                            <p:strVal val="ppt_y"/>
                                          </p:val>
                                        </p:tav>
                                        <p:tav tm="100000">
                                          <p:val>
                                            <p:strVal val="0-ppt_h/2"/>
                                          </p:val>
                                        </p:tav>
                                      </p:tavLst>
                                    </p:anim>
                                    <p:set>
                                      <p:cBhvr>
                                        <p:cTn id="29" dur="1" fill="hold">
                                          <p:stCondLst>
                                            <p:cond delay="499"/>
                                          </p:stCondLst>
                                        </p:cTn>
                                        <p:tgtEl>
                                          <p:spTgt spid="10"/>
                                        </p:tgtEl>
                                        <p:attrNameLst>
                                          <p:attrName>style.visibility</p:attrName>
                                        </p:attrNameLst>
                                      </p:cBhvr>
                                      <p:to>
                                        <p:strVal val="hidden"/>
                                      </p:to>
                                    </p:set>
                                  </p:childTnLst>
                                </p:cTn>
                              </p:par>
                              <p:par>
                                <p:cTn id="30" presetID="2" presetClass="exit" presetSubtype="1" fill="hold" grpId="0" nodeType="withEffect">
                                  <p:stCondLst>
                                    <p:cond delay="0"/>
                                  </p:stCondLst>
                                  <p:childTnLst>
                                    <p:anim calcmode="lin" valueType="num">
                                      <p:cBhvr additive="base">
                                        <p:cTn id="31" dur="500"/>
                                        <p:tgtEl>
                                          <p:spTgt spid="13"/>
                                        </p:tgtEl>
                                        <p:attrNameLst>
                                          <p:attrName>ppt_x</p:attrName>
                                        </p:attrNameLst>
                                      </p:cBhvr>
                                      <p:tavLst>
                                        <p:tav tm="0">
                                          <p:val>
                                            <p:strVal val="ppt_x"/>
                                          </p:val>
                                        </p:tav>
                                        <p:tav tm="100000">
                                          <p:val>
                                            <p:strVal val="ppt_x"/>
                                          </p:val>
                                        </p:tav>
                                      </p:tavLst>
                                    </p:anim>
                                    <p:anim calcmode="lin" valueType="num">
                                      <p:cBhvr additive="base">
                                        <p:cTn id="32" dur="500"/>
                                        <p:tgtEl>
                                          <p:spTgt spid="13"/>
                                        </p:tgtEl>
                                        <p:attrNameLst>
                                          <p:attrName>ppt_y</p:attrName>
                                        </p:attrNameLst>
                                      </p:cBhvr>
                                      <p:tavLst>
                                        <p:tav tm="0">
                                          <p:val>
                                            <p:strVal val="ppt_y"/>
                                          </p:val>
                                        </p:tav>
                                        <p:tav tm="100000">
                                          <p:val>
                                            <p:strVal val="0-ppt_h/2"/>
                                          </p:val>
                                        </p:tav>
                                      </p:tavLst>
                                    </p:anim>
                                    <p:set>
                                      <p:cBhvr>
                                        <p:cTn id="33" dur="1" fill="hold">
                                          <p:stCondLst>
                                            <p:cond delay="499"/>
                                          </p:stCondLst>
                                        </p:cTn>
                                        <p:tgtEl>
                                          <p:spTgt spid="13"/>
                                        </p:tgtEl>
                                        <p:attrNameLst>
                                          <p:attrName>style.visibility</p:attrName>
                                        </p:attrNameLst>
                                      </p:cBhvr>
                                      <p:to>
                                        <p:strVal val="hidden"/>
                                      </p:to>
                                    </p:set>
                                  </p:childTnLst>
                                </p:cTn>
                              </p:par>
                              <p:par>
                                <p:cTn id="34" presetID="2" presetClass="exit" presetSubtype="1" fill="hold" grpId="1" nodeType="withEffect">
                                  <p:stCondLst>
                                    <p:cond delay="0"/>
                                  </p:stCondLst>
                                  <p:childTnLst>
                                    <p:anim calcmode="lin" valueType="num">
                                      <p:cBhvr additive="base">
                                        <p:cTn id="35" dur="500"/>
                                        <p:tgtEl>
                                          <p:spTgt spid="17"/>
                                        </p:tgtEl>
                                        <p:attrNameLst>
                                          <p:attrName>ppt_x</p:attrName>
                                        </p:attrNameLst>
                                      </p:cBhvr>
                                      <p:tavLst>
                                        <p:tav tm="0">
                                          <p:val>
                                            <p:strVal val="ppt_x"/>
                                          </p:val>
                                        </p:tav>
                                        <p:tav tm="100000">
                                          <p:val>
                                            <p:strVal val="ppt_x"/>
                                          </p:val>
                                        </p:tav>
                                      </p:tavLst>
                                    </p:anim>
                                    <p:anim calcmode="lin" valueType="num">
                                      <p:cBhvr additive="base">
                                        <p:cTn id="36" dur="500"/>
                                        <p:tgtEl>
                                          <p:spTgt spid="17"/>
                                        </p:tgtEl>
                                        <p:attrNameLst>
                                          <p:attrName>ppt_y</p:attrName>
                                        </p:attrNameLst>
                                      </p:cBhvr>
                                      <p:tavLst>
                                        <p:tav tm="0">
                                          <p:val>
                                            <p:strVal val="ppt_y"/>
                                          </p:val>
                                        </p:tav>
                                        <p:tav tm="100000">
                                          <p:val>
                                            <p:strVal val="0-ppt_h/2"/>
                                          </p:val>
                                        </p:tav>
                                      </p:tavLst>
                                    </p:anim>
                                    <p:set>
                                      <p:cBhvr>
                                        <p:cTn id="37" dur="1" fill="hold">
                                          <p:stCondLst>
                                            <p:cond delay="499"/>
                                          </p:stCondLst>
                                        </p:cTn>
                                        <p:tgtEl>
                                          <p:spTgt spid="17"/>
                                        </p:tgtEl>
                                        <p:attrNameLst>
                                          <p:attrName>style.visibility</p:attrName>
                                        </p:attrNameLst>
                                      </p:cBhvr>
                                      <p:to>
                                        <p:strVal val="hidden"/>
                                      </p:to>
                                    </p:set>
                                  </p:childTnLst>
                                </p:cTn>
                              </p:par>
                              <p:par>
                                <p:cTn id="38" presetID="2" presetClass="exit" presetSubtype="1" fill="hold" grpId="0" nodeType="withEffect">
                                  <p:stCondLst>
                                    <p:cond delay="0"/>
                                  </p:stCondLst>
                                  <p:childTnLst>
                                    <p:anim calcmode="lin" valueType="num">
                                      <p:cBhvr additive="base">
                                        <p:cTn id="39" dur="500"/>
                                        <p:tgtEl>
                                          <p:spTgt spid="15"/>
                                        </p:tgtEl>
                                        <p:attrNameLst>
                                          <p:attrName>ppt_x</p:attrName>
                                        </p:attrNameLst>
                                      </p:cBhvr>
                                      <p:tavLst>
                                        <p:tav tm="0">
                                          <p:val>
                                            <p:strVal val="ppt_x"/>
                                          </p:val>
                                        </p:tav>
                                        <p:tav tm="100000">
                                          <p:val>
                                            <p:strVal val="ppt_x"/>
                                          </p:val>
                                        </p:tav>
                                      </p:tavLst>
                                    </p:anim>
                                    <p:anim calcmode="lin" valueType="num">
                                      <p:cBhvr additive="base">
                                        <p:cTn id="40" dur="500"/>
                                        <p:tgtEl>
                                          <p:spTgt spid="15"/>
                                        </p:tgtEl>
                                        <p:attrNameLst>
                                          <p:attrName>ppt_y</p:attrName>
                                        </p:attrNameLst>
                                      </p:cBhvr>
                                      <p:tavLst>
                                        <p:tav tm="0">
                                          <p:val>
                                            <p:strVal val="ppt_y"/>
                                          </p:val>
                                        </p:tav>
                                        <p:tav tm="100000">
                                          <p:val>
                                            <p:strVal val="0-ppt_h/2"/>
                                          </p:val>
                                        </p:tav>
                                      </p:tavLst>
                                    </p:anim>
                                    <p:set>
                                      <p:cBhvr>
                                        <p:cTn id="41" dur="1" fill="hold">
                                          <p:stCondLst>
                                            <p:cond delay="499"/>
                                          </p:stCondLst>
                                        </p:cTn>
                                        <p:tgtEl>
                                          <p:spTgt spid="15"/>
                                        </p:tgtEl>
                                        <p:attrNameLst>
                                          <p:attrName>style.visibility</p:attrName>
                                        </p:attrNameLst>
                                      </p:cBhvr>
                                      <p:to>
                                        <p:strVal val="hidden"/>
                                      </p:to>
                                    </p:set>
                                  </p:childTnLst>
                                </p:cTn>
                              </p:par>
                              <p:par>
                                <p:cTn id="42" presetID="2" presetClass="exit" presetSubtype="1" fill="hold" grpId="0" nodeType="withEffect">
                                  <p:stCondLst>
                                    <p:cond delay="0"/>
                                  </p:stCondLst>
                                  <p:childTnLst>
                                    <p:anim calcmode="lin" valueType="num">
                                      <p:cBhvr additive="base">
                                        <p:cTn id="43" dur="500"/>
                                        <p:tgtEl>
                                          <p:spTgt spid="2"/>
                                        </p:tgtEl>
                                        <p:attrNameLst>
                                          <p:attrName>ppt_x</p:attrName>
                                        </p:attrNameLst>
                                      </p:cBhvr>
                                      <p:tavLst>
                                        <p:tav tm="0">
                                          <p:val>
                                            <p:strVal val="ppt_x"/>
                                          </p:val>
                                        </p:tav>
                                        <p:tav tm="100000">
                                          <p:val>
                                            <p:strVal val="ppt_x"/>
                                          </p:val>
                                        </p:tav>
                                      </p:tavLst>
                                    </p:anim>
                                    <p:anim calcmode="lin" valueType="num">
                                      <p:cBhvr additive="base">
                                        <p:cTn id="44" dur="500"/>
                                        <p:tgtEl>
                                          <p:spTgt spid="2"/>
                                        </p:tgtEl>
                                        <p:attrNameLst>
                                          <p:attrName>ppt_y</p:attrName>
                                        </p:attrNameLst>
                                      </p:cBhvr>
                                      <p:tavLst>
                                        <p:tav tm="0">
                                          <p:val>
                                            <p:strVal val="ppt_y"/>
                                          </p:val>
                                        </p:tav>
                                        <p:tav tm="100000">
                                          <p:val>
                                            <p:strVal val="0-ppt_h/2"/>
                                          </p:val>
                                        </p:tav>
                                      </p:tavLst>
                                    </p:anim>
                                    <p:set>
                                      <p:cBhvr>
                                        <p:cTn id="45" dur="1" fill="hold">
                                          <p:stCondLst>
                                            <p:cond delay="499"/>
                                          </p:stCondLst>
                                        </p:cTn>
                                        <p:tgtEl>
                                          <p:spTgt spid="2"/>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24"/>
                                        </p:tgtEl>
                                        <p:attrNameLst>
                                          <p:attrName>ppt_x</p:attrName>
                                        </p:attrNameLst>
                                      </p:cBhvr>
                                      <p:tavLst>
                                        <p:tav tm="0">
                                          <p:val>
                                            <p:strVal val="ppt_x"/>
                                          </p:val>
                                        </p:tav>
                                        <p:tav tm="100000">
                                          <p:val>
                                            <p:strVal val="ppt_x"/>
                                          </p:val>
                                        </p:tav>
                                      </p:tavLst>
                                    </p:anim>
                                    <p:anim calcmode="lin" valueType="num">
                                      <p:cBhvr additive="base">
                                        <p:cTn id="48" dur="500"/>
                                        <p:tgtEl>
                                          <p:spTgt spid="24"/>
                                        </p:tgtEl>
                                        <p:attrNameLst>
                                          <p:attrName>ppt_y</p:attrName>
                                        </p:attrNameLst>
                                      </p:cBhvr>
                                      <p:tavLst>
                                        <p:tav tm="0">
                                          <p:val>
                                            <p:strVal val="ppt_y"/>
                                          </p:val>
                                        </p:tav>
                                        <p:tav tm="100000">
                                          <p:val>
                                            <p:strVal val="1+ppt_h/2"/>
                                          </p:val>
                                        </p:tav>
                                      </p:tavLst>
                                    </p:anim>
                                    <p:set>
                                      <p:cBhvr>
                                        <p:cTn id="49" dur="1" fill="hold">
                                          <p:stCondLst>
                                            <p:cond delay="499"/>
                                          </p:stCondLst>
                                        </p:cTn>
                                        <p:tgtEl>
                                          <p:spTgt spid="24"/>
                                        </p:tgtEl>
                                        <p:attrNameLst>
                                          <p:attrName>style.visibility</p:attrName>
                                        </p:attrNameLst>
                                      </p:cBhvr>
                                      <p:to>
                                        <p:strVal val="hidden"/>
                                      </p:to>
                                    </p:set>
                                  </p:childTnLst>
                                </p:cTn>
                              </p:par>
                              <p:par>
                                <p:cTn id="50" presetID="2" presetClass="exit" presetSubtype="4" fill="hold" grpId="0" nodeType="withEffect">
                                  <p:stCondLst>
                                    <p:cond delay="0"/>
                                  </p:stCondLst>
                                  <p:iterate type="lt">
                                    <p:tmPct val="0"/>
                                  </p:iterate>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2" grpId="0" animBg="1"/>
      <p:bldP spid="15"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5600</TotalTime>
  <Words>1943</Words>
  <Application>Microsoft Office PowerPoint</Application>
  <PresentationFormat>On-screen Show (4:3)</PresentationFormat>
  <Paragraphs>162</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vt:lpstr>
      <vt:lpstr>Times New Roman</vt: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429</cp:revision>
  <dcterms:created xsi:type="dcterms:W3CDTF">2016-02-15T14:28:12Z</dcterms:created>
  <dcterms:modified xsi:type="dcterms:W3CDTF">2024-04-05T11:32:29Z</dcterms:modified>
</cp:coreProperties>
</file>