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2"/>
  </p:notesMasterIdLst>
  <p:sldIdLst>
    <p:sldId id="258" r:id="rId4"/>
    <p:sldId id="261" r:id="rId5"/>
    <p:sldId id="260" r:id="rId6"/>
    <p:sldId id="269" r:id="rId7"/>
    <p:sldId id="290" r:id="rId8"/>
    <p:sldId id="291" r:id="rId9"/>
    <p:sldId id="292" r:id="rId10"/>
    <p:sldId id="270" r:id="rId11"/>
    <p:sldId id="271" r:id="rId12"/>
    <p:sldId id="293" r:id="rId13"/>
    <p:sldId id="294" r:id="rId14"/>
    <p:sldId id="295" r:id="rId15"/>
    <p:sldId id="274" r:id="rId16"/>
    <p:sldId id="275" r:id="rId17"/>
    <p:sldId id="277" r:id="rId18"/>
    <p:sldId id="285" r:id="rId19"/>
    <p:sldId id="287"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p:scale>
          <a:sx n="80" d="100"/>
          <a:sy n="80" d="100"/>
        </p:scale>
        <p:origin x="-176" y="-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8/15/2021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8/15/2021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8/15/2021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24: RỪNG NHIỆT ĐỚI</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9" y="1040585"/>
            <a:ext cx="7651668" cy="2923877"/>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Vai trò:</a:t>
            </a:r>
            <a:r>
              <a:rPr lang="nl-NL" sz="3200">
                <a:solidFill>
                  <a:schemeClr val="bg1"/>
                </a:solidFill>
                <a:latin typeface="Times New Roman"/>
                <a:ea typeface="Calibri"/>
                <a:cs typeface="Times New Roman"/>
              </a:rPr>
              <a:t> </a:t>
            </a:r>
            <a:endParaRPr lang="nl-NL" sz="3200" smtClean="0">
              <a:solidFill>
                <a:schemeClr val="bg1"/>
              </a:solidFill>
              <a:latin typeface="Times New Roman"/>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Hết </a:t>
            </a:r>
            <a:r>
              <a:rPr lang="nl-NL" sz="3200">
                <a:solidFill>
                  <a:schemeClr val="bg1"/>
                </a:solidFill>
                <a:latin typeface="Times New Roman"/>
                <a:ea typeface="Calibri"/>
                <a:cs typeface="Times New Roman"/>
              </a:rPr>
              <a:t>sức quan trọng đối với việc </a:t>
            </a:r>
            <a:r>
              <a:rPr lang="nl-NL" sz="3200" smtClean="0">
                <a:solidFill>
                  <a:schemeClr val="bg1"/>
                </a:solidFill>
                <a:latin typeface="Times New Roman"/>
                <a:ea typeface="Calibri"/>
                <a:cs typeface="Times New Roman"/>
              </a:rPr>
              <a:t>ổn </a:t>
            </a:r>
            <a:r>
              <a:rPr lang="nl-NL" sz="3200">
                <a:solidFill>
                  <a:schemeClr val="bg1"/>
                </a:solidFill>
                <a:latin typeface="Times New Roman"/>
                <a:ea typeface="Calibri"/>
                <a:cs typeface="Times New Roman"/>
              </a:rPr>
              <a:t>định khí hậu Trái </a:t>
            </a:r>
            <a:r>
              <a:rPr lang="nl-NL" sz="3200" smtClean="0">
                <a:solidFill>
                  <a:schemeClr val="bg1"/>
                </a:solidFill>
                <a:latin typeface="Times New Roman"/>
                <a:ea typeface="Calibri"/>
                <a:cs typeface="Times New Roman"/>
              </a:rPr>
              <a:t>Đất</a:t>
            </a:r>
            <a:r>
              <a:rPr lang="nl-NL" sz="3200">
                <a:solidFill>
                  <a:schemeClr val="bg1"/>
                </a:solidFill>
                <a:latin typeface="Times New Roman"/>
                <a:ea typeface="Calibri"/>
                <a:cs typeface="Times New Roman"/>
              </a:rPr>
              <a:t>.</a:t>
            </a:r>
            <a:endParaRPr lang="nl-NL" sz="3200" smtClean="0">
              <a:solidFill>
                <a:schemeClr val="bg1"/>
              </a:solidFill>
              <a:latin typeface="Times New Roman"/>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Là </a:t>
            </a:r>
            <a:r>
              <a:rPr lang="nl-NL" sz="3200">
                <a:solidFill>
                  <a:schemeClr val="bg1"/>
                </a:solidFill>
                <a:latin typeface="Times New Roman"/>
                <a:ea typeface="Calibri"/>
                <a:cs typeface="Times New Roman"/>
              </a:rPr>
              <a:t>nơi bảo tồn đa dạng sinh </a:t>
            </a:r>
            <a:r>
              <a:rPr lang="nl-NL" sz="3200" smtClean="0">
                <a:solidFill>
                  <a:schemeClr val="bg1"/>
                </a:solidFill>
                <a:latin typeface="Times New Roman"/>
                <a:ea typeface="Calibri"/>
                <a:cs typeface="Times New Roman"/>
              </a:rPr>
              <a:t>học.</a:t>
            </a:r>
          </a:p>
          <a:p>
            <a:pPr algn="just" fontAlgn="base">
              <a:lnSpc>
                <a:spcPct val="115000"/>
              </a:lnSpc>
              <a:spcAft>
                <a:spcPts val="0"/>
              </a:spcAft>
            </a:pPr>
            <a:r>
              <a:rPr lang="nl-NL" sz="3200" smtClean="0">
                <a:solidFill>
                  <a:schemeClr val="bg1"/>
                </a:solidFill>
                <a:latin typeface="Times New Roman"/>
                <a:ea typeface="Calibri"/>
                <a:cs typeface="Times New Roman"/>
              </a:rPr>
              <a:t>     + Là nguồn </a:t>
            </a:r>
            <a:r>
              <a:rPr lang="nl-NL" sz="3200">
                <a:solidFill>
                  <a:schemeClr val="bg1"/>
                </a:solidFill>
                <a:latin typeface="Times New Roman"/>
                <a:ea typeface="Calibri"/>
                <a:cs typeface="Times New Roman"/>
              </a:rPr>
              <a:t>dược liệu, thực phẩm </a:t>
            </a:r>
            <a:r>
              <a:rPr lang="nl-NL" sz="3200" smtClean="0">
                <a:solidFill>
                  <a:schemeClr val="bg1"/>
                </a:solidFill>
                <a:latin typeface="Times New Roman"/>
                <a:ea typeface="Calibri"/>
                <a:cs typeface="Times New Roman"/>
              </a:rPr>
              <a:t>và gỗ.</a:t>
            </a:r>
            <a:endParaRPr lang="en-US" sz="320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9418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164779" cy="235756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Hiện trạng</a:t>
            </a:r>
            <a:r>
              <a:rPr lang="nl-NL" sz="3200">
                <a:solidFill>
                  <a:schemeClr val="bg1"/>
                </a:solidFill>
                <a:latin typeface="Times New Roman"/>
                <a:ea typeface="Calibri"/>
                <a:cs typeface="Times New Roman"/>
              </a:rPr>
              <a:t>: </a:t>
            </a:r>
            <a:r>
              <a:rPr lang="nl-NL" sz="3200" smtClean="0">
                <a:solidFill>
                  <a:schemeClr val="bg1"/>
                </a:solidFill>
                <a:latin typeface="Times New Roman"/>
                <a:ea typeface="Calibri"/>
                <a:cs typeface="Times New Roman"/>
              </a:rPr>
              <a:t>Diện </a:t>
            </a:r>
            <a:r>
              <a:rPr lang="nl-NL" sz="3200">
                <a:solidFill>
                  <a:schemeClr val="bg1"/>
                </a:solidFill>
                <a:latin typeface="Times New Roman"/>
                <a:ea typeface="Calibri"/>
                <a:cs typeface="Times New Roman"/>
              </a:rPr>
              <a:t>tích rừng nhiệt đới đang giảm ở mức báo động, mỗi năm mất đi 130 nghìn </a:t>
            </a:r>
            <a:r>
              <a:rPr lang="nl-NL" sz="3200" smtClean="0">
                <a:solidFill>
                  <a:schemeClr val="bg1"/>
                </a:solidFill>
                <a:latin typeface="Times New Roman"/>
                <a:ea typeface="Calibri"/>
                <a:cs typeface="Times New Roman"/>
              </a:rPr>
              <a:t>km2 do </a:t>
            </a:r>
            <a:r>
              <a:rPr lang="nl-NL" sz="3200">
                <a:solidFill>
                  <a:schemeClr val="bg1"/>
                </a:solidFill>
                <a:latin typeface="Times New Roman"/>
                <a:ea typeface="Calibri"/>
                <a:cs typeface="Times New Roman"/>
              </a:rPr>
              <a:t>cháy rừng và các hoạt động của con </a:t>
            </a:r>
            <a:r>
              <a:rPr lang="nl-NL" sz="3200" smtClean="0">
                <a:solidFill>
                  <a:schemeClr val="bg1"/>
                </a:solidFill>
                <a:latin typeface="Times New Roman"/>
                <a:ea typeface="Calibri"/>
                <a:cs typeface="Times New Roman"/>
              </a:rPr>
              <a:t>người.</a:t>
            </a:r>
            <a:endParaRPr lang="en-US" sz="240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618216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892495" cy="454893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Các giải pháp</a:t>
            </a: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bảo vệ rừng</a:t>
            </a:r>
            <a:r>
              <a:rPr lang="nl-NL" sz="3200">
                <a:solidFill>
                  <a:schemeClr val="bg1"/>
                </a:solidFill>
                <a:latin typeface="Times New Roman"/>
                <a:ea typeface="Calibri"/>
                <a:cs typeface="Times New Roman"/>
              </a:rPr>
              <a:t>: </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Nghiêm cấm khai thác ở những khu vực rừng phòng hộ, rừng đặc dụng, rừng nguy cấp</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Phân công khu vực bảo vệ</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Tuyên truyền về tầm quan trọng của rừng</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Sử dụng sản phẩm từ rừng tiết kiệm và hiệu quả</a:t>
            </a:r>
            <a:endParaRPr lang="en-US" sz="2400">
              <a:solidFill>
                <a:schemeClr val="bg1"/>
              </a:solidFill>
              <a:latin typeface="Calibri"/>
              <a:ea typeface="Calibri"/>
              <a:cs typeface="Times New Roman"/>
            </a:endParaRPr>
          </a:p>
          <a:p>
            <a:r>
              <a:rPr lang="nl-NL" sz="3200" smtClean="0">
                <a:solidFill>
                  <a:schemeClr val="bg1"/>
                </a:solidFill>
                <a:latin typeface="Times New Roman"/>
                <a:ea typeface="Calibri"/>
              </a:rPr>
              <a:t>     + </a:t>
            </a:r>
            <a:r>
              <a:rPr lang="nl-NL" sz="3200">
                <a:solidFill>
                  <a:schemeClr val="bg1"/>
                </a:solidFill>
                <a:latin typeface="Times New Roman"/>
                <a:ea typeface="Calibri"/>
              </a:rPr>
              <a:t>Không đốt rừng làm nương rẫy...</a:t>
            </a:r>
            <a:endParaRPr lang="en-US" sz="2400">
              <a:solidFill>
                <a:schemeClr val="bg1"/>
              </a:solidFill>
              <a:latin typeface="Calibri"/>
              <a:ea typeface="Calibri"/>
              <a:cs typeface="Times New Roman"/>
            </a:endParaRPr>
          </a:p>
        </p:txBody>
      </p:sp>
    </p:spTree>
    <p:extLst>
      <p:ext uri="{BB962C8B-B14F-4D97-AF65-F5344CB8AC3E}">
        <p14:creationId xmlns:p14="http://schemas.microsoft.com/office/powerpoint/2010/main" val="70018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smtClean="0">
                <a:solidFill>
                  <a:srgbClr val="FF0000"/>
                </a:solidFill>
                <a:latin typeface="Times New Roman"/>
                <a:ea typeface="Calibri"/>
                <a:cs typeface="Times New Roman"/>
              </a:rPr>
              <a:t>Lựa chọn đáp án đúng</a:t>
            </a:r>
            <a:endParaRPr lang="en-US" sz="2800" b="1">
              <a:solidFill>
                <a:schemeClr val="bg1"/>
              </a:solidFill>
              <a:effectLst/>
              <a:latin typeface="Calibri"/>
              <a:ea typeface="Calibri"/>
              <a:cs typeface="Times New Roman"/>
            </a:endParaRPr>
          </a:p>
        </p:txBody>
      </p:sp>
      <p:sp>
        <p:nvSpPr>
          <p:cNvPr id="98" name="Rectangle 97"/>
          <p:cNvSpPr/>
          <p:nvPr/>
        </p:nvSpPr>
        <p:spPr>
          <a:xfrm>
            <a:off x="389195" y="2262696"/>
            <a:ext cx="2838125" cy="830997"/>
          </a:xfrm>
          <a:prstGeom prst="rect">
            <a:avLst/>
          </a:prstGeom>
        </p:spPr>
        <p:txBody>
          <a:bodyPr wrap="square">
            <a:spAutoFit/>
          </a:bodyPr>
          <a:lstStyle/>
          <a:p>
            <a:pPr indent="457200" algn="just">
              <a:spcAft>
                <a:spcPts val="0"/>
              </a:spcAft>
            </a:pPr>
            <a:r>
              <a:rPr lang="en-US" sz="2400" b="1">
                <a:solidFill>
                  <a:schemeClr val="bg1"/>
                </a:solidFill>
                <a:latin typeface="Times New Roman"/>
                <a:ea typeface="Calibri"/>
                <a:cs typeface="Times New Roman"/>
              </a:rPr>
              <a:t>a. Đáp án </a:t>
            </a:r>
            <a:r>
              <a:rPr lang="en-US" sz="2400" b="1" smtClean="0">
                <a:solidFill>
                  <a:schemeClr val="bg1"/>
                </a:solidFill>
                <a:latin typeface="Times New Roman"/>
                <a:ea typeface="Calibri"/>
                <a:cs typeface="Times New Roman"/>
              </a:rPr>
              <a:t>A</a:t>
            </a:r>
            <a:endParaRPr lang="en-US" sz="2400" b="1">
              <a:solidFill>
                <a:schemeClr val="bg1"/>
              </a:solidFill>
              <a:latin typeface="Calibri"/>
              <a:ea typeface="Calibri"/>
              <a:cs typeface="Times New Roman"/>
            </a:endParaRPr>
          </a:p>
          <a:p>
            <a:pPr indent="457200" algn="just">
              <a:spcAft>
                <a:spcPts val="0"/>
              </a:spcAft>
            </a:pPr>
            <a:r>
              <a:rPr lang="en-US" sz="2400" b="1">
                <a:solidFill>
                  <a:schemeClr val="bg1"/>
                </a:solidFill>
                <a:latin typeface="Times New Roman"/>
                <a:ea typeface="Calibri"/>
                <a:cs typeface="Times New Roman"/>
              </a:rPr>
              <a:t>b. Đáp án </a:t>
            </a:r>
            <a:r>
              <a:rPr lang="en-US" sz="2400" b="1" smtClean="0">
                <a:solidFill>
                  <a:schemeClr val="bg1"/>
                </a:solidFill>
                <a:latin typeface="Times New Roman"/>
                <a:ea typeface="Calibri"/>
                <a:cs typeface="Times New Roman"/>
              </a:rPr>
              <a:t>C</a:t>
            </a:r>
            <a:endParaRPr lang="en-US" sz="2400" b="1">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225" y="1464227"/>
            <a:ext cx="8159313" cy="50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1" end="1"/>
                                            </p:txEl>
                                          </p:spTgt>
                                        </p:tgtEl>
                                        <p:attrNameLst>
                                          <p:attrName>style.visibility</p:attrName>
                                        </p:attrNameLst>
                                      </p:cBhvr>
                                      <p:to>
                                        <p:strVal val="visible"/>
                                      </p:to>
                                    </p:set>
                                    <p:animEffect transition="in" filter="circle(in)">
                                      <p:cBhvr>
                                        <p:cTn id="20" dur="20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682" y="1213885"/>
            <a:ext cx="4949980" cy="52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4162" y="1665084"/>
            <a:ext cx="3659360" cy="517065"/>
          </a:xfrm>
          <a:prstGeom prst="rect">
            <a:avLst/>
          </a:prstGeom>
        </p:spPr>
        <p:txBody>
          <a:bodyPr wrap="square">
            <a:spAutoFit/>
          </a:bodyPr>
          <a:lstStyle/>
          <a:p>
            <a:pPr indent="457200" algn="just">
              <a:lnSpc>
                <a:spcPct val="115000"/>
              </a:lnSpc>
              <a:spcAft>
                <a:spcPts val="0"/>
              </a:spcAft>
            </a:pPr>
            <a:r>
              <a:rPr lang="en-US" sz="2400" b="1" smtClean="0">
                <a:solidFill>
                  <a:schemeClr val="bg1"/>
                </a:solidFill>
                <a:latin typeface="Times New Roman"/>
                <a:ea typeface="Calibri"/>
                <a:cs typeface="Times New Roman"/>
              </a:rPr>
              <a:t>4</a:t>
            </a:r>
            <a:r>
              <a:rPr lang="en-US" sz="2400" b="1">
                <a:solidFill>
                  <a:schemeClr val="bg1"/>
                </a:solidFill>
                <a:latin typeface="Times New Roman"/>
                <a:ea typeface="Calibri"/>
                <a:cs typeface="Times New Roman"/>
              </a:rPr>
              <a:t>. Tầng cây vượt tán.</a:t>
            </a:r>
            <a:endParaRPr lang="en-US" sz="2400" b="1">
              <a:solidFill>
                <a:schemeClr val="bg1"/>
              </a:solidFill>
              <a:effectLst/>
              <a:latin typeface="Calibri"/>
              <a:ea typeface="Calibri"/>
              <a:cs typeface="Times New Roman"/>
            </a:endParaRPr>
          </a:p>
        </p:txBody>
      </p:sp>
      <p:sp>
        <p:nvSpPr>
          <p:cNvPr id="4" name="Rectangle 3"/>
          <p:cNvSpPr/>
          <p:nvPr/>
        </p:nvSpPr>
        <p:spPr>
          <a:xfrm>
            <a:off x="8088716" y="5693628"/>
            <a:ext cx="3838743" cy="490199"/>
          </a:xfrm>
          <a:prstGeom prst="rect">
            <a:avLst/>
          </a:prstGeom>
        </p:spPr>
        <p:txBody>
          <a:bodyPr wrap="none">
            <a:spAutoFit/>
          </a:bodyPr>
          <a:lstStyle/>
          <a:p>
            <a:pPr lvl="0" algn="just">
              <a:lnSpc>
                <a:spcPct val="115000"/>
              </a:lnSpc>
            </a:pPr>
            <a:r>
              <a:rPr lang="en-US" sz="2400" b="1">
                <a:solidFill>
                  <a:schemeClr val="bg1"/>
                </a:solidFill>
                <a:latin typeface="Times New Roman"/>
                <a:ea typeface="Calibri"/>
                <a:cs typeface="Times New Roman"/>
              </a:rPr>
              <a:t>1. Tầng cỏ quyết và cây bụi.</a:t>
            </a:r>
            <a:endParaRPr lang="en-US" sz="2400" b="1">
              <a:solidFill>
                <a:schemeClr val="bg1"/>
              </a:solidFill>
              <a:latin typeface="Calibri"/>
              <a:ea typeface="Calibri"/>
              <a:cs typeface="Times New Roman"/>
            </a:endParaRPr>
          </a:p>
        </p:txBody>
      </p:sp>
      <p:sp>
        <p:nvSpPr>
          <p:cNvPr id="5" name="Rectangle 4"/>
          <p:cNvSpPr/>
          <p:nvPr/>
        </p:nvSpPr>
        <p:spPr>
          <a:xfrm>
            <a:off x="7701180" y="4541722"/>
            <a:ext cx="4104842"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2. Tầng cây gỗ trung bình.</a:t>
            </a:r>
            <a:endParaRPr lang="en-US" sz="2400" b="1">
              <a:solidFill>
                <a:schemeClr val="bg1"/>
              </a:solidFill>
              <a:latin typeface="Calibri"/>
              <a:ea typeface="Calibri"/>
              <a:cs typeface="Times New Roman"/>
            </a:endParaRPr>
          </a:p>
        </p:txBody>
      </p:sp>
      <p:sp>
        <p:nvSpPr>
          <p:cNvPr id="6" name="Rectangle 5"/>
          <p:cNvSpPr/>
          <p:nvPr/>
        </p:nvSpPr>
        <p:spPr>
          <a:xfrm>
            <a:off x="7613524" y="2892839"/>
            <a:ext cx="3136628"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3. Tầng cây gỗ cao.</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352809" cy="3985706"/>
          </a:xfrm>
          <a:prstGeom prst="rect">
            <a:avLst/>
          </a:prstGeom>
        </p:spPr>
        <p:txBody>
          <a:bodyPr wrap="square">
            <a:spAutoFit/>
          </a:bodyPr>
          <a:lstStyle/>
          <a:p>
            <a:pPr indent="457200" algn="just">
              <a:lnSpc>
                <a:spcPct val="115000"/>
              </a:lnSpc>
              <a:spcAft>
                <a:spcPts val="0"/>
              </a:spcAft>
            </a:pPr>
            <a:r>
              <a:rPr lang="en-US" sz="4400" b="1">
                <a:solidFill>
                  <a:srgbClr val="0070C0"/>
                </a:solidFill>
                <a:latin typeface="Times New Roman"/>
                <a:ea typeface="Calibri"/>
                <a:cs typeface="Times New Roman"/>
              </a:rPr>
              <a:t>1. Hãy giải thích vì sao rừng nhiệt đới có nhiều tầng.</a:t>
            </a:r>
            <a:endParaRPr lang="en-US" sz="3600">
              <a:solidFill>
                <a:srgbClr val="0070C0"/>
              </a:solidFill>
              <a:latin typeface="Calibri"/>
              <a:ea typeface="Calibri"/>
              <a:cs typeface="Times New Roman"/>
            </a:endParaRPr>
          </a:p>
          <a:p>
            <a:pPr indent="457200" algn="just">
              <a:lnSpc>
                <a:spcPct val="115000"/>
              </a:lnSpc>
              <a:spcAft>
                <a:spcPts val="0"/>
              </a:spcAft>
            </a:pPr>
            <a:r>
              <a:rPr lang="en-US" sz="4400" b="1">
                <a:solidFill>
                  <a:srgbClr val="0070C0"/>
                </a:solidFill>
                <a:latin typeface="Times New Roman"/>
                <a:ea typeface="Calibri"/>
                <a:cs typeface="Times New Roman"/>
              </a:rPr>
              <a:t>2. Ở Việt Nam, kiều rừng nhiệt đới nào chiếm ưu thế? Em hăy tìm hiểu về kiều rừng đổ.</a:t>
            </a:r>
            <a:endParaRPr lang="en-US" sz="360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1061940"/>
            <a:ext cx="11352809" cy="622799"/>
          </a:xfrm>
          <a:prstGeom prst="rect">
            <a:avLst/>
          </a:prstGeom>
        </p:spPr>
        <p:txBody>
          <a:bodyPr wrap="square">
            <a:spAutoFit/>
          </a:bodyPr>
          <a:lstStyle/>
          <a:p>
            <a:pPr lvl="0" indent="457200" algn="ctr">
              <a:lnSpc>
                <a:spcPct val="115000"/>
              </a:lnSpc>
            </a:pPr>
            <a:r>
              <a:rPr lang="en-US" sz="3200" b="1">
                <a:solidFill>
                  <a:srgbClr val="0070C0"/>
                </a:solidFill>
                <a:latin typeface="Times New Roman"/>
                <a:ea typeface="Calibri"/>
                <a:cs typeface="Times New Roman"/>
              </a:rPr>
              <a:t>1. Hãy giải thích vì sao rừng nhiệt đới có nhiều tầng.</a:t>
            </a:r>
            <a:endParaRPr lang="en-US" sz="3200">
              <a:solidFill>
                <a:srgbClr val="0070C0"/>
              </a:solidFill>
              <a:latin typeface="Calibri"/>
              <a:ea typeface="Calibri"/>
              <a:cs typeface="Times New Roman"/>
            </a:endParaRPr>
          </a:p>
        </p:txBody>
      </p:sp>
      <p:sp>
        <p:nvSpPr>
          <p:cNvPr id="2" name="Rectangle 1"/>
          <p:cNvSpPr/>
          <p:nvPr/>
        </p:nvSpPr>
        <p:spPr>
          <a:xfrm>
            <a:off x="389194" y="1680633"/>
            <a:ext cx="11352809" cy="4025076"/>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Rừng nhiệt đới có nhiều tầng vì</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Môi trường xích đạo ẩm có nhiệt ẩm dồi dào, lượng mưa lớn tạo điều kiện cho rừng rậm xanh quanh năm phát triển phong phú và đa dạng, nhiều chủng loại.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Mỗi loại cây thích hợp với điều kiện ánh sáng, nhiệt độ và độ ẩm khác nhau đã tạo nên sự phân tầng tương ứng với điều kiện khí hậu.</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Sự phân tầng thực vật còn phụ thuộc vào ánh sáng, độ ẩm,… để phù hợp với điều kiện sống và phát triển của cây.</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878306"/>
            <a:ext cx="11352809" cy="1224951"/>
          </a:xfrm>
          <a:prstGeom prst="rect">
            <a:avLst/>
          </a:prstGeom>
        </p:spPr>
        <p:txBody>
          <a:bodyPr wrap="square">
            <a:spAutoFit/>
          </a:bodyPr>
          <a:lstStyle/>
          <a:p>
            <a:pPr lvl="0" indent="457200" algn="just">
              <a:lnSpc>
                <a:spcPct val="115000"/>
              </a:lnSpc>
            </a:pPr>
            <a:r>
              <a:rPr lang="en-US" sz="3200" b="1">
                <a:solidFill>
                  <a:srgbClr val="0070C0"/>
                </a:solidFill>
                <a:latin typeface="Times New Roman"/>
                <a:ea typeface="Calibri"/>
                <a:cs typeface="Times New Roman"/>
              </a:rPr>
              <a:t>2. Ở Việt Nam, kiều rừng nhiệt đới nào chiếm ưu thế? Em hăy tìm hiểu về kiều rừng đổ.</a:t>
            </a:r>
            <a:endParaRPr lang="en-US" sz="3200">
              <a:solidFill>
                <a:srgbClr val="0070C0"/>
              </a:solidFill>
              <a:latin typeface="Calibri"/>
              <a:ea typeface="Calibri"/>
              <a:cs typeface="Times New Roman"/>
            </a:endParaRPr>
          </a:p>
        </p:txBody>
      </p:sp>
      <p:sp>
        <p:nvSpPr>
          <p:cNvPr id="9" name="Rectangle 8"/>
          <p:cNvSpPr/>
          <p:nvPr/>
        </p:nvSpPr>
        <p:spPr>
          <a:xfrm>
            <a:off x="478253" y="2139955"/>
            <a:ext cx="11313940" cy="4520597"/>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 Ở Việt Nam, kiểu rừng nhiệt đới gió mùa chiếm ưu thế.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Một số đặc điểm tiêu biểu của rừng nhiệt đới gió mùa</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Thành phần loài: 330 loài cây, tầng giữa 2460 loài và tầng dưới là 320 loài.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Có nhiều hệ sinh thái khác nhau</a:t>
            </a:r>
            <a:endParaRPr lang="en-US" sz="2800" b="1">
              <a:solidFill>
                <a:schemeClr val="bg1"/>
              </a:solidFill>
              <a:latin typeface="Calibri"/>
              <a:ea typeface="Calibri"/>
              <a:cs typeface="Times New Roman"/>
            </a:endParaRPr>
          </a:p>
          <a:p>
            <a:pPr algn="just">
              <a:lnSpc>
                <a:spcPct val="115000"/>
              </a:lnSpc>
              <a:spcAft>
                <a:spcPts val="0"/>
              </a:spcAft>
            </a:pPr>
            <a:r>
              <a:rPr lang="en-US" sz="2800" b="1" i="1" smtClean="0">
                <a:solidFill>
                  <a:schemeClr val="bg1"/>
                </a:solidFill>
                <a:latin typeface="Times New Roman"/>
                <a:ea typeface="Calibri"/>
                <a:cs typeface="Times New Roman"/>
              </a:rPr>
              <a:t>     + </a:t>
            </a:r>
            <a:r>
              <a:rPr lang="en-US" sz="2800" b="1" i="1">
                <a:solidFill>
                  <a:schemeClr val="bg1"/>
                </a:solidFill>
                <a:latin typeface="Times New Roman"/>
                <a:ea typeface="Calibri"/>
                <a:cs typeface="Times New Roman"/>
              </a:rPr>
              <a:t>Rừng rậm xanh quanh năm.</a:t>
            </a:r>
            <a:endParaRPr lang="en-US" sz="2800" b="1">
              <a:solidFill>
                <a:schemeClr val="bg1"/>
              </a:solidFill>
              <a:latin typeface="Calibri"/>
              <a:ea typeface="Calibri"/>
              <a:cs typeface="Times New Roman"/>
            </a:endParaRPr>
          </a:p>
          <a:p>
            <a:pPr algn="just">
              <a:lnSpc>
                <a:spcPct val="115000"/>
              </a:lnSpc>
              <a:spcAft>
                <a:spcPts val="0"/>
              </a:spcAft>
            </a:pPr>
            <a:r>
              <a:rPr lang="en-US" sz="2800" b="1" i="1" smtClean="0">
                <a:solidFill>
                  <a:schemeClr val="bg1"/>
                </a:solidFill>
                <a:latin typeface="Times New Roman"/>
                <a:ea typeface="Calibri"/>
                <a:cs typeface="Times New Roman"/>
              </a:rPr>
              <a:t>     + </a:t>
            </a:r>
            <a:r>
              <a:rPr lang="en-US" sz="2800" b="1" i="1">
                <a:solidFill>
                  <a:schemeClr val="bg1"/>
                </a:solidFill>
                <a:latin typeface="Times New Roman"/>
                <a:ea typeface="Calibri"/>
                <a:cs typeface="Times New Roman"/>
              </a:rPr>
              <a:t>Đồng cỏ cao nhiệt đới. </a:t>
            </a:r>
            <a:endParaRPr lang="en-US" sz="2800" b="1">
              <a:solidFill>
                <a:schemeClr val="bg1"/>
              </a:solidFill>
              <a:latin typeface="Calibri"/>
              <a:ea typeface="Calibri"/>
              <a:cs typeface="Times New Roman"/>
            </a:endParaRPr>
          </a:p>
          <a:p>
            <a:pPr algn="just">
              <a:lnSpc>
                <a:spcPct val="115000"/>
              </a:lnSpc>
              <a:spcAft>
                <a:spcPts val="0"/>
              </a:spcAft>
            </a:pPr>
            <a:r>
              <a:rPr lang="en-US" sz="2800" b="1" i="1" smtClean="0">
                <a:solidFill>
                  <a:schemeClr val="bg1"/>
                </a:solidFill>
                <a:latin typeface="Times New Roman"/>
                <a:ea typeface="Calibri"/>
                <a:cs typeface="Times New Roman"/>
              </a:rPr>
              <a:t>     + </a:t>
            </a:r>
            <a:r>
              <a:rPr lang="en-US" sz="2800" b="1" i="1">
                <a:solidFill>
                  <a:schemeClr val="bg1"/>
                </a:solidFill>
                <a:latin typeface="Times New Roman"/>
                <a:ea typeface="Calibri"/>
                <a:cs typeface="Times New Roman"/>
              </a:rPr>
              <a:t>Rừng ngập mặn.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Phân bố đang dạng ở nhiều kiểu địa hình, môi trường khác nhau.</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403966"/>
            <a:ext cx="3731017" cy="831909"/>
            <a:chOff x="994820" y="289666"/>
            <a:chExt cx="5886671" cy="83190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289666"/>
              <a:ext cx="4269734" cy="769441"/>
            </a:xfrm>
            <a:prstGeom prst="rect">
              <a:avLst/>
            </a:prstGeom>
            <a:noFill/>
          </p:spPr>
          <p:txBody>
            <a:bodyPr wrap="none" rtlCol="0">
              <a:spAutoFit/>
            </a:bodyPr>
            <a:lstStyle/>
            <a:p>
              <a:r>
                <a:rPr lang="en-US" altLang="zh-CN" sz="4400" b="1" dirty="0"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965" y="1235876"/>
            <a:ext cx="9541566" cy="534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5509029" y="3905866"/>
            <a:ext cx="4317209" cy="573459"/>
            <a:chOff x="3756429"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9" y="2385641"/>
              <a:ext cx="431720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277382" y="2147888"/>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3" y="492210"/>
            <a:ext cx="6144631" cy="646331"/>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500187" y="187665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32509" y="2522290"/>
            <a:ext cx="7885216" cy="2357568"/>
          </a:xfrm>
          <a:prstGeom prst="rect">
            <a:avLst/>
          </a:prstGeom>
          <a:noFill/>
        </p:spPr>
        <p:txBody>
          <a:bodyPr wrap="square" rtlCol="0">
            <a:spAutoFit/>
          </a:bodyPr>
          <a:lstStyle/>
          <a:p>
            <a:pPr algn="just" fontAlgn="base">
              <a:lnSpc>
                <a:spcPct val="115000"/>
              </a:lnSpc>
            </a:pPr>
            <a:r>
              <a:rPr lang="en-US" sz="3200" b="1">
                <a:solidFill>
                  <a:srgbClr val="0070C0"/>
                </a:solidFill>
                <a:latin typeface="Times New Roman"/>
                <a:ea typeface="Calibri"/>
                <a:cs typeface="Times New Roman"/>
              </a:rPr>
              <a:t>1. Điều kiện khí hậu ở vùng nhiệt đới như thế nào?</a:t>
            </a:r>
            <a:endParaRPr lang="en-US" sz="2400">
              <a:solidFill>
                <a:srgbClr val="0070C0"/>
              </a:solidFill>
              <a:latin typeface="Calibri"/>
              <a:ea typeface="Calibri"/>
              <a:cs typeface="Times New Roman"/>
            </a:endParaRPr>
          </a:p>
          <a:p>
            <a:pPr algn="just" fontAlgn="base">
              <a:lnSpc>
                <a:spcPct val="115000"/>
              </a:lnSpc>
            </a:pPr>
            <a:r>
              <a:rPr lang="en-US" sz="3200" b="1">
                <a:solidFill>
                  <a:srgbClr val="0070C0"/>
                </a:solidFill>
                <a:latin typeface="Times New Roman"/>
                <a:ea typeface="Calibri"/>
                <a:cs typeface="Times New Roman"/>
              </a:rPr>
              <a:t>2. Có những kiểu rừng chính nào ở vùng nhiệt đới?</a:t>
            </a:r>
            <a:endParaRPr lang="en-US" sz="2400">
              <a:solidFill>
                <a:srgbClr val="0070C0"/>
              </a:solidFill>
              <a:latin typeface="Calibri"/>
              <a:ea typeface="Calibri"/>
              <a:cs typeface="Times New Roman"/>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0579" y="1394759"/>
            <a:ext cx="6356227" cy="1189108"/>
          </a:xfrm>
          <a:prstGeom prst="rect">
            <a:avLst/>
          </a:prstGeom>
        </p:spPr>
        <p:txBody>
          <a:bodyPr wrap="none">
            <a:spAutoFit/>
          </a:bodyPr>
          <a:lstStyle/>
          <a:p>
            <a:pPr algn="ctr" fontAlgn="base">
              <a:lnSpc>
                <a:spcPct val="115000"/>
              </a:lnSpc>
            </a:pPr>
            <a:r>
              <a:rPr lang="en-US" sz="3200" b="1">
                <a:solidFill>
                  <a:srgbClr val="FF0000"/>
                </a:solidFill>
                <a:latin typeface="Times New Roman"/>
                <a:ea typeface="Calibri"/>
                <a:cs typeface="Times New Roman"/>
              </a:rPr>
              <a:t>Nhiệm vụ 1: </a:t>
            </a:r>
            <a:endParaRPr lang="en-US" sz="3200" b="1" smtClean="0">
              <a:solidFill>
                <a:srgbClr val="FF0000"/>
              </a:solidFill>
              <a:latin typeface="Times New Roman"/>
              <a:ea typeface="Calibri"/>
              <a:cs typeface="Times New Roman"/>
            </a:endParaRPr>
          </a:p>
          <a:p>
            <a:pPr algn="ctr" fontAlgn="base">
              <a:lnSpc>
                <a:spcPct val="115000"/>
              </a:lnSpc>
            </a:pPr>
            <a:r>
              <a:rPr lang="en-US" sz="3200" b="1" smtClean="0">
                <a:solidFill>
                  <a:srgbClr val="FF0000"/>
                </a:solidFill>
                <a:latin typeface="Times New Roman"/>
                <a:ea typeface="Calibri"/>
                <a:cs typeface="Times New Roman"/>
              </a:rPr>
              <a:t>Đặc </a:t>
            </a:r>
            <a:r>
              <a:rPr lang="en-US" sz="3200" b="1">
                <a:solidFill>
                  <a:srgbClr val="FF0000"/>
                </a:solidFill>
                <a:latin typeface="Times New Roman"/>
                <a:ea typeface="Calibri"/>
                <a:cs typeface="Times New Roman"/>
              </a:rPr>
              <a:t>điểm chung của rừng nhiệt đới</a:t>
            </a:r>
            <a:endParaRPr lang="en-US" sz="3200">
              <a:solidFill>
                <a:prstClr val="black"/>
              </a:solidFill>
              <a:latin typeface="Calibri"/>
              <a:ea typeface="Calibri"/>
              <a:cs typeface="Times New Roman"/>
            </a:endParaRPr>
          </a:p>
        </p:txBody>
      </p:sp>
    </p:spTree>
    <p:extLst>
      <p:ext uri="{BB962C8B-B14F-4D97-AF65-F5344CB8AC3E}">
        <p14:creationId xmlns:p14="http://schemas.microsoft.com/office/powerpoint/2010/main" val="267094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283066" y="901257"/>
            <a:ext cx="8003970" cy="1083374"/>
          </a:xfrm>
          <a:prstGeom prst="rect">
            <a:avLst/>
          </a:prstGeom>
        </p:spPr>
        <p:txBody>
          <a:bodyPr wrap="square">
            <a:spAutoFit/>
          </a:bodyPr>
          <a:lstStyle/>
          <a:p>
            <a:pPr algn="ctr" fontAlgn="base">
              <a:lnSpc>
                <a:spcPct val="115000"/>
              </a:lnSpc>
              <a:spcAft>
                <a:spcPts val="0"/>
              </a:spcAft>
            </a:pPr>
            <a:r>
              <a:rPr lang="en-US" sz="2800" b="1">
                <a:solidFill>
                  <a:srgbClr val="FF0000"/>
                </a:solidFill>
                <a:latin typeface="Times New Roman"/>
                <a:ea typeface="Calibri"/>
                <a:cs typeface="Times New Roman"/>
              </a:rPr>
              <a:t>Nhiệm vụ 2: </a:t>
            </a:r>
            <a:endParaRPr lang="en-US" sz="2800" b="1" smtClean="0">
              <a:solidFill>
                <a:srgbClr val="FF0000"/>
              </a:solidFill>
              <a:latin typeface="Times New Roman"/>
              <a:ea typeface="Calibri"/>
              <a:cs typeface="Times New Roman"/>
            </a:endParaRPr>
          </a:p>
          <a:p>
            <a:pPr algn="ctr" fontAlgn="base">
              <a:lnSpc>
                <a:spcPct val="115000"/>
              </a:lnSpc>
              <a:spcAft>
                <a:spcPts val="0"/>
              </a:spcAft>
            </a:pPr>
            <a:r>
              <a:rPr lang="en-US" sz="2800" b="1" smtClean="0">
                <a:solidFill>
                  <a:srgbClr val="FF0000"/>
                </a:solidFill>
                <a:latin typeface="Times New Roman"/>
                <a:ea typeface="Calibri"/>
                <a:cs typeface="Times New Roman"/>
              </a:rPr>
              <a:t>Kiểu </a:t>
            </a:r>
            <a:r>
              <a:rPr lang="en-US" sz="2800" b="1">
                <a:solidFill>
                  <a:srgbClr val="FF0000"/>
                </a:solidFill>
                <a:latin typeface="Times New Roman"/>
                <a:ea typeface="Calibri"/>
                <a:cs typeface="Times New Roman"/>
              </a:rPr>
              <a:t>rừng mưa nhiệt đới và rừng nhiệt đới gió mùa</a:t>
            </a:r>
            <a:endParaRPr lang="en-US" sz="2800">
              <a:effectLst/>
              <a:latin typeface="Calibri"/>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3340467422"/>
              </p:ext>
            </p:extLst>
          </p:nvPr>
        </p:nvGraphicFramePr>
        <p:xfrm>
          <a:off x="794030" y="2548453"/>
          <a:ext cx="7231747" cy="3785616"/>
        </p:xfrm>
        <a:graphic>
          <a:graphicData uri="http://schemas.openxmlformats.org/drawingml/2006/table">
            <a:tbl>
              <a:tblPr firstRow="1" firstCol="1" bandRow="1"/>
              <a:tblGrid>
                <a:gridCol w="3615175"/>
                <a:gridCol w="3616572"/>
              </a:tblGrid>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Rừng  nhiệt đới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Phân bố</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Nhiệt độ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Lượng mưa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Sự khác nhau  của rừng mưa nhiệt đới và rừng nhiệt đới gió mùa</a:t>
                      </a:r>
                      <a:r>
                        <a:rPr lang="nl-NL" sz="2400" b="1" smtClean="0">
                          <a:solidFill>
                            <a:srgbClr val="0070C0"/>
                          </a:solidFill>
                          <a:effectLst/>
                          <a:latin typeface="Times New Roman"/>
                          <a:ea typeface="Calibri"/>
                          <a:cs typeface="Times New Roman"/>
                        </a:rPr>
                        <a:t>:</a:t>
                      </a:r>
                    </a:p>
                    <a:p>
                      <a:pPr algn="ctr" fontAlgn="base">
                        <a:lnSpc>
                          <a:spcPct val="115000"/>
                        </a:lnSpc>
                        <a:spcAft>
                          <a:spcPts val="0"/>
                        </a:spcAft>
                      </a:pP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
        <p:nvSpPr>
          <p:cNvPr id="4" name="Rectangle 3"/>
          <p:cNvSpPr>
            <a:spLocks noChangeArrowheads="1"/>
          </p:cNvSpPr>
          <p:nvPr/>
        </p:nvSpPr>
        <p:spPr bwMode="auto">
          <a:xfrm>
            <a:off x="544324" y="1942108"/>
            <a:ext cx="74814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nl-NL" sz="2800" b="1">
                <a:solidFill>
                  <a:srgbClr val="0070C0"/>
                </a:solidFill>
                <a:latin typeface="Times New Roman" pitchFamily="18" charset="0"/>
                <a:ea typeface="Calibri" pitchFamily="34" charset="0"/>
                <a:cs typeface="Times New Roman" pitchFamily="18" charset="0"/>
              </a:rPr>
              <a:t>T</a:t>
            </a:r>
            <a:r>
              <a:rPr kumimoji="0" lang="nl-NL" sz="2800" b="1" i="0" u="none" strike="noStrike" cap="none" normalizeH="0" baseline="0" smtClean="0">
                <a:ln>
                  <a:noFill/>
                </a:ln>
                <a:solidFill>
                  <a:srgbClr val="0070C0"/>
                </a:solidFill>
                <a:effectLst/>
                <a:latin typeface="Times New Roman" pitchFamily="18" charset="0"/>
                <a:ea typeface="Calibri" pitchFamily="34" charset="0"/>
                <a:cs typeface="Times New Roman" pitchFamily="18" charset="0"/>
              </a:rPr>
              <a:t>hảo luận nhóm 5’ và hoàn thành bảng sau:</a:t>
            </a:r>
            <a:endParaRPr kumimoji="0" lang="nl-NL" sz="2800" b="1" i="0" u="none" strike="noStrike" cap="none" normalizeH="0" baseline="0" smtClean="0">
              <a:ln>
                <a:noFill/>
              </a:ln>
              <a:solidFill>
                <a:srgbClr val="0070C0"/>
              </a:soli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30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579601946"/>
              </p:ext>
            </p:extLst>
          </p:nvPr>
        </p:nvGraphicFramePr>
        <p:xfrm>
          <a:off x="283066" y="1033154"/>
          <a:ext cx="8124663" cy="5356123"/>
        </p:xfrm>
        <a:graphic>
          <a:graphicData uri="http://schemas.openxmlformats.org/drawingml/2006/table">
            <a:tbl>
              <a:tblPr firstRow="1" firstCol="1" bandRow="1"/>
              <a:tblGrid>
                <a:gridCol w="1961294"/>
                <a:gridCol w="6163369"/>
              </a:tblGrid>
              <a:tr h="343260">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Rừng  nhiệt đới</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r h="707567">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Phân bố</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T</a:t>
                      </a:r>
                      <a:r>
                        <a:rPr lang="vi-VN" sz="2000" b="1">
                          <a:solidFill>
                            <a:schemeClr val="tx1"/>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5203">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Nhiệt độ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N</a:t>
                      </a:r>
                      <a:r>
                        <a:rPr lang="vi-VN" sz="2000" b="1">
                          <a:solidFill>
                            <a:schemeClr val="tx1"/>
                          </a:solidFill>
                          <a:effectLst/>
                          <a:latin typeface="Times New Roman" pitchFamily="18" charset="0"/>
                          <a:ea typeface="Calibri"/>
                          <a:cs typeface="Times New Roman" pitchFamily="18" charset="0"/>
                        </a:rPr>
                        <a:t>hiệt độ trung bình năm trên 21 °</a:t>
                      </a:r>
                      <a:r>
                        <a:rPr lang="nl-NL" sz="2000" b="1">
                          <a:solidFill>
                            <a:schemeClr val="tx1"/>
                          </a:solidFill>
                          <a:effectLst/>
                          <a:latin typeface="Times New Roman" pitchFamily="18" charset="0"/>
                          <a:ea typeface="Calibri"/>
                          <a:cs typeface="Times New Roman" pitchFamily="18" charset="0"/>
                        </a:rPr>
                        <a:t>C</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8994">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Lượng mưa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L</a:t>
                      </a:r>
                      <a:r>
                        <a:rPr lang="vi-VN" sz="2000" b="1">
                          <a:solidFill>
                            <a:schemeClr val="tx1"/>
                          </a:solidFill>
                          <a:effectLst/>
                          <a:latin typeface="Times New Roman" pitchFamily="18" charset="0"/>
                          <a:ea typeface="Calibri"/>
                          <a:cs typeface="Times New Roman" pitchFamily="18" charset="0"/>
                        </a:rPr>
                        <a:t>ượng mưa trung bình năm trên 1 700 mm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Động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Động vật rất phong phú, nhiều loài sống trên cây, leo trèo giỏi như khỉ, vượn,... nhiều loài chim ăn quả có màu sắc sặc sỡ</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Thực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Rừng gồm nhiều tầng: trong rừng có nhiều loài cây thân gỗ, dây leo chẳng chịt; phong lan, tầm gửi, địa y bám trên thân cây</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4714">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Sự khác nhau  của rừng mưa nhiệt đới và rừng nhiệt đới gió mùa:</a:t>
                      </a:r>
                      <a:endParaRPr lang="en-US" sz="2000" b="1">
                        <a:solidFill>
                          <a:srgbClr val="0070C0"/>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Ít tầng hơn</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Phần lớn cây trong rừng bị rụng lá về mùa khô</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Rừng thoáng và không ẩm ướt bằng rừng mưa nhiệt đới</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2023937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509028" y="3905866"/>
            <a:ext cx="4317209" cy="573459"/>
            <a:chOff x="3756428"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8" y="2385641"/>
              <a:ext cx="431720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475014" y="1096033"/>
            <a:ext cx="6293921" cy="2923877"/>
          </a:xfrm>
          <a:prstGeom prst="rect">
            <a:avLst/>
          </a:prstGeom>
          <a:noFill/>
        </p:spPr>
        <p:txBody>
          <a:bodyPr wrap="square" rtlCol="0">
            <a:spAutoFit/>
          </a:bodyPr>
          <a:lstStyle/>
          <a:p>
            <a:pPr algn="just" fontAlgn="base">
              <a:lnSpc>
                <a:spcPct val="115000"/>
              </a:lnSpc>
              <a:spcAft>
                <a:spcPts val="0"/>
              </a:spcAft>
            </a:pPr>
            <a:r>
              <a:rPr lang="nl-NL" sz="3200" b="1">
                <a:solidFill>
                  <a:srgbClr val="0070C0"/>
                </a:solidFill>
                <a:latin typeface="Times New Roman"/>
                <a:ea typeface="Calibri"/>
                <a:cs typeface="Times New Roman"/>
              </a:rPr>
              <a:t>HS thảo luận cặp </a:t>
            </a:r>
            <a:r>
              <a:rPr lang="nl-NL" sz="3200" b="1" smtClean="0">
                <a:solidFill>
                  <a:srgbClr val="0070C0"/>
                </a:solidFill>
                <a:latin typeface="Times New Roman"/>
                <a:ea typeface="Calibri"/>
                <a:cs typeface="Times New Roman"/>
              </a:rPr>
              <a:t>đôi 5’ </a:t>
            </a:r>
            <a:r>
              <a:rPr lang="nl-NL" sz="3200" b="1">
                <a:solidFill>
                  <a:srgbClr val="0070C0"/>
                </a:solidFill>
                <a:latin typeface="Times New Roman"/>
                <a:ea typeface="Calibri"/>
                <a:cs typeface="Times New Roman"/>
              </a:rPr>
              <a:t>các nội dung:</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1. Vai trò của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2. Hiện trạng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3. Các giải pháp bảo vệ </a:t>
            </a:r>
            <a:r>
              <a:rPr lang="nl-NL" sz="3200" b="1" smtClean="0">
                <a:solidFill>
                  <a:srgbClr val="0070C0"/>
                </a:solidFill>
                <a:latin typeface="Times New Roman"/>
                <a:ea typeface="Calibri"/>
                <a:cs typeface="Times New Roman"/>
              </a:rPr>
              <a:t>rừng.</a:t>
            </a:r>
            <a:endParaRPr lang="en-US" sz="3200">
              <a:solidFill>
                <a:srgbClr val="0070C0"/>
              </a:solidFill>
              <a:effectLst/>
              <a:latin typeface="Calibri"/>
              <a:ea typeface="Calibri"/>
              <a:cs typeface="Times New Roman"/>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831</Words>
  <Application>Microsoft Office PowerPoint</Application>
  <PresentationFormat>Custom</PresentationFormat>
  <Paragraphs>118</Paragraphs>
  <Slides>18</Slides>
  <Notes>17</Notes>
  <HiddenSlides>0</HiddenSlides>
  <MMClips>2</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86</cp:revision>
  <dcterms:created xsi:type="dcterms:W3CDTF">2020-11-02T15:38:20Z</dcterms:created>
  <dcterms:modified xsi:type="dcterms:W3CDTF">2021-08-15T03:30:20Z</dcterms:modified>
</cp:coreProperties>
</file>