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4"/>
  </p:notesMasterIdLst>
  <p:sldIdLst>
    <p:sldId id="258" r:id="rId5"/>
    <p:sldId id="296" r:id="rId6"/>
    <p:sldId id="260" r:id="rId7"/>
    <p:sldId id="351" r:id="rId8"/>
    <p:sldId id="354" r:id="rId9"/>
    <p:sldId id="355" r:id="rId10"/>
    <p:sldId id="300" r:id="rId11"/>
    <p:sldId id="298" r:id="rId12"/>
    <p:sldId id="299" r:id="rId13"/>
    <p:sldId id="303" r:id="rId14"/>
    <p:sldId id="301" r:id="rId15"/>
    <p:sldId id="304" r:id="rId16"/>
    <p:sldId id="302" r:id="rId17"/>
    <p:sldId id="356" r:id="rId18"/>
    <p:sldId id="274" r:id="rId19"/>
    <p:sldId id="357" r:id="rId20"/>
    <p:sldId id="277" r:id="rId21"/>
    <p:sldId id="285"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110" d="100"/>
          <a:sy n="110" d="100"/>
        </p:scale>
        <p:origin x="12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1327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5419423-6B5E-476C-9D6F-52234646C2A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04A5BC6-9DF1-48E0-9AC0-8106281B63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A2BBAD3E-E3D9-42F8-86F4-3AF091C97E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B8018E9-AED5-4942-B89B-FEF4A83BFD78}"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0028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6119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74769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6FE84C-73C7-4237-A7FD-DCEDFB1A56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EB7E3F-CED9-49E4-BA8D-7879FB8632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34ABD7-3422-416C-A047-40797DC3F167}"/>
              </a:ext>
            </a:extLst>
          </p:cNvPr>
          <p:cNvSpPr>
            <a:spLocks noGrp="1" noChangeArrowheads="1"/>
          </p:cNvSpPr>
          <p:nvPr>
            <p:ph type="sldNum" sz="quarter" idx="12"/>
          </p:nvPr>
        </p:nvSpPr>
        <p:spPr>
          <a:ln/>
        </p:spPr>
        <p:txBody>
          <a:bodyPr/>
          <a:lstStyle>
            <a:lvl1pPr>
              <a:defRPr/>
            </a:lvl1pPr>
          </a:lstStyle>
          <a:p>
            <a:pPr>
              <a:defRPr/>
            </a:pPr>
            <a:fld id="{F50333CD-B7D9-4AED-83C5-9BE08C098D8A}" type="slidenum">
              <a:rPr lang="en-US" altLang="en-US"/>
              <a:pPr>
                <a:defRPr/>
              </a:pPr>
              <a:t>‹#›</a:t>
            </a:fld>
            <a:endParaRPr lang="en-US" altLang="en-US"/>
          </a:p>
        </p:txBody>
      </p:sp>
    </p:spTree>
    <p:extLst>
      <p:ext uri="{BB962C8B-B14F-4D97-AF65-F5344CB8AC3E}">
        <p14:creationId xmlns:p14="http://schemas.microsoft.com/office/powerpoint/2010/main" val="109194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449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9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307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93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8/13/2021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8/13/2021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8"/>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20244674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25: SỰ PHÂN BỐ CÁC ĐỚI THIÊN NHIÊN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8220600"/>
              </p:ext>
            </p:extLst>
          </p:nvPr>
        </p:nvGraphicFramePr>
        <p:xfrm>
          <a:off x="383802" y="1076240"/>
          <a:ext cx="6563263" cy="5449760"/>
        </p:xfrm>
        <a:graphic>
          <a:graphicData uri="http://schemas.openxmlformats.org/drawingml/2006/table">
            <a:tbl>
              <a:tblPr firstRow="1" firstCol="1" bandRow="1"/>
              <a:tblGrid>
                <a:gridCol w="1468749">
                  <a:extLst>
                    <a:ext uri="{9D8B030D-6E8A-4147-A177-3AD203B41FA5}">
                      <a16:colId xmlns:a16="http://schemas.microsoft.com/office/drawing/2014/main" val="20000"/>
                    </a:ext>
                  </a:extLst>
                </a:gridCol>
                <a:gridCol w="2398815">
                  <a:extLst>
                    <a:ext uri="{9D8B030D-6E8A-4147-A177-3AD203B41FA5}">
                      <a16:colId xmlns:a16="http://schemas.microsoft.com/office/drawing/2014/main" val="20001"/>
                    </a:ext>
                  </a:extLst>
                </a:gridCol>
                <a:gridCol w="2695699">
                  <a:extLst>
                    <a:ext uri="{9D8B030D-6E8A-4147-A177-3AD203B41FA5}">
                      <a16:colId xmlns:a16="http://schemas.microsoft.com/office/drawing/2014/main" val="20002"/>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05" y="372882"/>
            <a:ext cx="490220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3199602"/>
              </p:ext>
            </p:extLst>
          </p:nvPr>
        </p:nvGraphicFramePr>
        <p:xfrm>
          <a:off x="383802" y="1076240"/>
          <a:ext cx="11444020" cy="5431439"/>
        </p:xfrm>
        <a:graphic>
          <a:graphicData uri="http://schemas.openxmlformats.org/drawingml/2006/table">
            <a:tbl>
              <a:tblPr firstRow="1" firstCol="1" bandRow="1"/>
              <a:tblGrid>
                <a:gridCol w="2861005">
                  <a:extLst>
                    <a:ext uri="{9D8B030D-6E8A-4147-A177-3AD203B41FA5}">
                      <a16:colId xmlns:a16="http://schemas.microsoft.com/office/drawing/2014/main" val="20000"/>
                    </a:ext>
                  </a:extLst>
                </a:gridCol>
                <a:gridCol w="2861005">
                  <a:extLst>
                    <a:ext uri="{9D8B030D-6E8A-4147-A177-3AD203B41FA5}">
                      <a16:colId xmlns:a16="http://schemas.microsoft.com/office/drawing/2014/main" val="20001"/>
                    </a:ext>
                  </a:extLst>
                </a:gridCol>
                <a:gridCol w="2861005">
                  <a:extLst>
                    <a:ext uri="{9D8B030D-6E8A-4147-A177-3AD203B41FA5}">
                      <a16:colId xmlns:a16="http://schemas.microsoft.com/office/drawing/2014/main" val="20002"/>
                    </a:ext>
                  </a:extLst>
                </a:gridCol>
                <a:gridCol w="2861005">
                  <a:extLst>
                    <a:ext uri="{9D8B030D-6E8A-4147-A177-3AD203B41FA5}">
                      <a16:colId xmlns:a16="http://schemas.microsoft.com/office/drawing/2014/main" val="20003"/>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lạnh</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vòng cực lên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Khắc nghiệt</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Thực vật nghèo nàn, chủ yếu là cây thân thảo thấp lùn, rêu, địa y,...</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thích nghi với khí hậu lạnh</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13B8B7E8-2541-49F2-8C55-A0806FB94289}"/>
              </a:ext>
            </a:extLst>
          </p:cNvPr>
          <p:cNvSpPr/>
          <p:nvPr/>
        </p:nvSpPr>
        <p:spPr>
          <a:xfrm>
            <a:off x="3867669" y="394259"/>
            <a:ext cx="4456669" cy="584775"/>
          </a:xfrm>
          <a:prstGeom prst="rect">
            <a:avLst/>
          </a:prstGeom>
        </p:spPr>
        <p:txBody>
          <a:bodyPr wrap="none">
            <a:spAutoFit/>
          </a:bodyPr>
          <a:lstStyle/>
          <a:p>
            <a:pPr algn="ctr"/>
            <a:r>
              <a:rPr lang="en-US" sz="3200" b="1" dirty="0">
                <a:solidFill>
                  <a:srgbClr val="FF0000"/>
                </a:solidFill>
                <a:latin typeface="Times New Roman"/>
                <a:ea typeface="Calibri"/>
                <a:cs typeface="Times New Roman"/>
              </a:rPr>
              <a:t>So </a:t>
            </a:r>
            <a:r>
              <a:rPr lang="en-US" sz="3200" b="1" dirty="0" err="1">
                <a:solidFill>
                  <a:srgbClr val="FF0000"/>
                </a:solidFill>
                <a:latin typeface="Times New Roman"/>
                <a:ea typeface="Calibri"/>
                <a:cs typeface="Times New Roman"/>
              </a:rPr>
              <a:t>sánh</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các</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đới</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khí</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hậu</a:t>
            </a:r>
            <a:r>
              <a:rPr lang="en-US" sz="3200" b="1" dirty="0">
                <a:solidFill>
                  <a:srgbClr val="FF0000"/>
                </a:solidFill>
                <a:latin typeface="Times New Roman"/>
                <a:ea typeface="Calibri"/>
                <a:cs typeface="Times New Roman"/>
              </a:rPr>
              <a:t>:</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665726" y="2320535"/>
            <a:ext cx="5293819" cy="2554545"/>
          </a:xfrm>
          <a:prstGeom prst="rect">
            <a:avLst/>
          </a:prstGeom>
          <a:noFill/>
        </p:spPr>
        <p:txBody>
          <a:bodyPr wrap="square" rtlCol="0">
            <a:spAutoFit/>
          </a:bodyPr>
          <a:lstStyle/>
          <a:p>
            <a:pPr algn="ctr"/>
            <a:r>
              <a:rPr lang="nl-NL"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ự phân bố các đới thiên nhiên trên Trái Đất có sự khác nhau giữa các đới làm nên sự đa dạng của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217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1. </a:t>
            </a:r>
            <a:r>
              <a:rPr lang="en-US" sz="2800" b="1" dirty="0" err="1">
                <a:solidFill>
                  <a:srgbClr val="FF0000"/>
                </a:solidFill>
                <a:latin typeface="Times New Roman"/>
                <a:ea typeface="Calibri"/>
                <a:cs typeface="Times New Roman"/>
              </a:rPr>
              <a:t>Lựa</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chọn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đáp</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án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đúng</a:t>
            </a:r>
            <a:endParaRPr lang="en-US" sz="2800" b="1" dirty="0">
              <a:solidFill>
                <a:schemeClr val="bg1"/>
              </a:solidFill>
              <a:effectLst/>
              <a:latin typeface="Calibri"/>
              <a:ea typeface="Calibri"/>
              <a:cs typeface="Times New Roman"/>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95" y="1517186"/>
            <a:ext cx="11426753" cy="292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id="{DB0CD337-C252-4CED-8F60-410639CEF69A}"/>
              </a:ext>
            </a:extLst>
          </p:cNvPr>
          <p:cNvSpPr txBox="1">
            <a:spLocks noChangeArrowheads="1"/>
          </p:cNvSpPr>
          <p:nvPr/>
        </p:nvSpPr>
        <p:spPr bwMode="auto">
          <a:xfrm>
            <a:off x="461994" y="2990334"/>
            <a:ext cx="353554"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fill="hold"/>
                                        <p:tgtEl>
                                          <p:spTgt spid="97"/>
                                        </p:tgtEl>
                                        <p:attrNameLst>
                                          <p:attrName>ppt_x</p:attrName>
                                        </p:attrNameLst>
                                      </p:cBhvr>
                                      <p:tavLst>
                                        <p:tav tm="0">
                                          <p:val>
                                            <p:strVal val="#ppt_x"/>
                                          </p:val>
                                        </p:tav>
                                        <p:tav tm="100000">
                                          <p:val>
                                            <p:strVal val="#ppt_x"/>
                                          </p:val>
                                        </p:tav>
                                      </p:tavLst>
                                    </p:anim>
                                    <p:anim calcmode="lin" valueType="num">
                                      <p:cBhvr additive="base">
                                        <p:cTn id="15" dur="500" fill="hold"/>
                                        <p:tgtEl>
                                          <p:spTgt spid="9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2638864" cy="523220"/>
          </a:xfrm>
          <a:prstGeom prst="rect">
            <a:avLst/>
          </a:prstGeom>
        </p:spPr>
        <p:txBody>
          <a:bodyPr wrap="none">
            <a:spAutoFit/>
          </a:bodyPr>
          <a:lstStyle/>
          <a:p>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2. </a:t>
            </a:r>
            <a:r>
              <a:rPr lang="en-US" sz="2800" b="1" dirty="0" err="1">
                <a:solidFill>
                  <a:srgbClr val="FF0000"/>
                </a:solidFill>
                <a:latin typeface="Times New Roman"/>
                <a:ea typeface="Calibri"/>
                <a:cs typeface="Times New Roman"/>
              </a:rPr>
              <a:t>Nối</a:t>
            </a:r>
            <a:r>
              <a:rPr lang="en-US" sz="2800" b="1" dirty="0">
                <a:solidFill>
                  <a:srgbClr val="FF0000"/>
                </a:solidFill>
                <a:latin typeface="Times New Roman"/>
                <a:ea typeface="Calibri"/>
                <a:cs typeface="Times New Roman"/>
              </a:rPr>
              <a:t> ý </a:t>
            </a:r>
            <a:endParaRPr lang="en-US" dirty="0"/>
          </a:p>
        </p:txBody>
      </p:sp>
      <p:sp>
        <p:nvSpPr>
          <p:cNvPr id="12" name="TextBox 1">
            <a:extLst>
              <a:ext uri="{FF2B5EF4-FFF2-40B4-BE49-F238E27FC236}">
                <a16:creationId xmlns:a16="http://schemas.microsoft.com/office/drawing/2014/main" id="{D6A77620-351F-4EC8-922C-79A5DFDD0B64}"/>
              </a:ext>
            </a:extLst>
          </p:cNvPr>
          <p:cNvSpPr txBox="1">
            <a:spLocks noChangeArrowheads="1"/>
          </p:cNvSpPr>
          <p:nvPr/>
        </p:nvSpPr>
        <p:spPr bwMode="auto">
          <a:xfrm>
            <a:off x="3007479" y="4431955"/>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3. ĐỚI LẠNH</a:t>
            </a:r>
          </a:p>
        </p:txBody>
      </p:sp>
      <p:sp>
        <p:nvSpPr>
          <p:cNvPr id="13" name="TextBox 1">
            <a:extLst>
              <a:ext uri="{FF2B5EF4-FFF2-40B4-BE49-F238E27FC236}">
                <a16:creationId xmlns:a16="http://schemas.microsoft.com/office/drawing/2014/main" id="{C1A57448-44E4-42D2-BC81-25DA08263349}"/>
              </a:ext>
            </a:extLst>
          </p:cNvPr>
          <p:cNvSpPr txBox="1">
            <a:spLocks noChangeArrowheads="1"/>
          </p:cNvSpPr>
          <p:nvPr/>
        </p:nvSpPr>
        <p:spPr bwMode="auto">
          <a:xfrm>
            <a:off x="6693909" y="572521"/>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a. </a:t>
            </a:r>
            <a:r>
              <a:rPr lang="en-US" altLang="en-US" sz="2400" b="1" dirty="0" err="1">
                <a:solidFill>
                  <a:srgbClr val="FF0000"/>
                </a:solidFill>
                <a:latin typeface="Times New Roman" panose="02020603050405020304" pitchFamily="18" charset="0"/>
                <a:cs typeface="Times New Roman" panose="02020603050405020304" pitchFamily="18" charset="0"/>
              </a:rPr>
              <a:t>thế</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
            <a:extLst>
              <a:ext uri="{FF2B5EF4-FFF2-40B4-BE49-F238E27FC236}">
                <a16:creationId xmlns:a16="http://schemas.microsoft.com/office/drawing/2014/main" id="{8E91D434-6EC1-4CD6-82AF-D49C4AC10900}"/>
              </a:ext>
            </a:extLst>
          </p:cNvPr>
          <p:cNvSpPr txBox="1">
            <a:spLocks noChangeArrowheads="1"/>
          </p:cNvSpPr>
          <p:nvPr/>
        </p:nvSpPr>
        <p:spPr bwMode="auto">
          <a:xfrm>
            <a:off x="6673312" y="1664037"/>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b.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lùn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địa</a:t>
            </a:r>
            <a:r>
              <a:rPr lang="en-US" altLang="en-US" sz="2400" b="1" dirty="0">
                <a:solidFill>
                  <a:srgbClr val="FF0000"/>
                </a:solidFill>
                <a:latin typeface="Times New Roman" panose="02020603050405020304" pitchFamily="18" charset="0"/>
                <a:cs typeface="Times New Roman" panose="02020603050405020304" pitchFamily="18" charset="0"/>
              </a:rPr>
              <a:t> y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loài</a:t>
            </a:r>
            <a:r>
              <a:rPr lang="en-US" altLang="en-US" sz="2400" b="1" dirty="0">
                <a:solidFill>
                  <a:srgbClr val="FF0000"/>
                </a:solidFill>
                <a:latin typeface="Times New Roman" panose="02020603050405020304" pitchFamily="18" charset="0"/>
                <a:cs typeface="Times New Roman" panose="02020603050405020304" pitchFamily="18" charset="0"/>
              </a:rPr>
              <a:t> than </a:t>
            </a:r>
            <a:r>
              <a:rPr lang="en-US" altLang="en-US" sz="2400" b="1" dirty="0" err="1">
                <a:solidFill>
                  <a:srgbClr val="FF0000"/>
                </a:solidFill>
                <a:latin typeface="Times New Roman" panose="02020603050405020304" pitchFamily="18" charset="0"/>
                <a:cs typeface="Times New Roman" panose="02020603050405020304" pitchFamily="18" charset="0"/>
              </a:rPr>
              <a:t>thảo</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 name="TextBox 1">
            <a:extLst>
              <a:ext uri="{FF2B5EF4-FFF2-40B4-BE49-F238E27FC236}">
                <a16:creationId xmlns:a16="http://schemas.microsoft.com/office/drawing/2014/main" id="{380CB381-493B-48BB-A87F-73E52D56FD34}"/>
              </a:ext>
            </a:extLst>
          </p:cNvPr>
          <p:cNvSpPr txBox="1">
            <a:spLocks noChangeArrowheads="1"/>
          </p:cNvSpPr>
          <p:nvPr/>
        </p:nvSpPr>
        <p:spPr bwMode="auto">
          <a:xfrm>
            <a:off x="6648597" y="2710233"/>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c. </a:t>
            </a:r>
            <a:r>
              <a:rPr lang="en-US" altLang="en-US" sz="2400" b="1" dirty="0" err="1">
                <a:solidFill>
                  <a:srgbClr val="FF0000"/>
                </a:solidFill>
                <a:latin typeface="Times New Roman" panose="02020603050405020304" pitchFamily="18" charset="0"/>
                <a:cs typeface="Times New Roman" panose="02020603050405020304" pitchFamily="18" charset="0"/>
              </a:rPr>
              <a:t>rừng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rụng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kim</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6" name="TextBox 1">
            <a:extLst>
              <a:ext uri="{FF2B5EF4-FFF2-40B4-BE49-F238E27FC236}">
                <a16:creationId xmlns:a16="http://schemas.microsoft.com/office/drawing/2014/main" id="{56497CB9-C9EE-4476-963F-48DB5B81ABC9}"/>
              </a:ext>
            </a:extLst>
          </p:cNvPr>
          <p:cNvSpPr txBox="1">
            <a:spLocks noChangeArrowheads="1"/>
          </p:cNvSpPr>
          <p:nvPr/>
        </p:nvSpPr>
        <p:spPr bwMode="auto">
          <a:xfrm>
            <a:off x="6652713" y="3809988"/>
            <a:ext cx="5006335" cy="461665"/>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d.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rõ</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rệt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id="{B9E2B7C5-D302-4E7B-B526-501F36B76C5A}"/>
              </a:ext>
            </a:extLst>
          </p:cNvPr>
          <p:cNvSpPr txBox="1">
            <a:spLocks noChangeArrowheads="1"/>
          </p:cNvSpPr>
          <p:nvPr/>
        </p:nvSpPr>
        <p:spPr bwMode="auto">
          <a:xfrm>
            <a:off x="6644480" y="4510205"/>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e. </a:t>
            </a:r>
            <a:r>
              <a:rPr lang="en-US" altLang="en-US" sz="2400" b="1" dirty="0" err="1">
                <a:solidFill>
                  <a:srgbClr val="FF0000"/>
                </a:solidFill>
                <a:latin typeface="Times New Roman" panose="02020603050405020304" pitchFamily="18" charset="0"/>
                <a:cs typeface="Times New Roman" panose="02020603050405020304" pitchFamily="18" charset="0"/>
              </a:rPr>
              <a:t>nhiệt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cao</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Box 1">
            <a:extLst>
              <a:ext uri="{FF2B5EF4-FFF2-40B4-BE49-F238E27FC236}">
                <a16:creationId xmlns:a16="http://schemas.microsoft.com/office/drawing/2014/main" id="{CD0E38C2-C648-4557-8E83-FE1D5BE2ADCB}"/>
              </a:ext>
            </a:extLst>
          </p:cNvPr>
          <p:cNvSpPr txBox="1">
            <a:spLocks noChangeArrowheads="1"/>
          </p:cNvSpPr>
          <p:nvPr/>
        </p:nvSpPr>
        <p:spPr bwMode="auto">
          <a:xfrm>
            <a:off x="6648596" y="5198066"/>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g. </a:t>
            </a:r>
            <a:r>
              <a:rPr lang="en-US" altLang="en-US" sz="2400" b="1" dirty="0" err="1">
                <a:solidFill>
                  <a:srgbClr val="FF0000"/>
                </a:solidFill>
                <a:latin typeface="Times New Roman" panose="02020603050405020304" pitchFamily="18" charset="0"/>
                <a:cs typeface="Times New Roman" panose="02020603050405020304" pitchFamily="18" charset="0"/>
              </a:rPr>
              <a:t>giá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id="{AB9677F1-7E7A-4D67-9076-073F259BA546}"/>
              </a:ext>
            </a:extLst>
          </p:cNvPr>
          <p:cNvSpPr txBox="1">
            <a:spLocks noChangeArrowheads="1"/>
          </p:cNvSpPr>
          <p:nvPr/>
        </p:nvSpPr>
        <p:spPr bwMode="auto">
          <a:xfrm>
            <a:off x="3045852" y="1881301"/>
            <a:ext cx="2734288"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buFontTx/>
              <a:buAutoNum type="arabicPeriod"/>
              <a:defRPr/>
            </a:pPr>
            <a:r>
              <a:rPr lang="en-US" altLang="en-US" sz="2400" b="1" dirty="0">
                <a:solidFill>
                  <a:srgbClr val="FF0000"/>
                </a:solidFill>
                <a:latin typeface="Times New Roman" panose="02020603050405020304" pitchFamily="18" charset="0"/>
                <a:cs typeface="Times New Roman" panose="02020603050405020304" pitchFamily="18" charset="0"/>
              </a:rPr>
              <a:t>ĐỚI NÓNG</a:t>
            </a:r>
          </a:p>
        </p:txBody>
      </p:sp>
      <p:sp>
        <p:nvSpPr>
          <p:cNvPr id="20" name="TextBox 1">
            <a:extLst>
              <a:ext uri="{FF2B5EF4-FFF2-40B4-BE49-F238E27FC236}">
                <a16:creationId xmlns:a16="http://schemas.microsoft.com/office/drawing/2014/main" id="{E77E53C3-44C0-4FEE-84FD-09BE96054597}"/>
              </a:ext>
            </a:extLst>
          </p:cNvPr>
          <p:cNvSpPr txBox="1">
            <a:spLocks noChangeArrowheads="1"/>
          </p:cNvSpPr>
          <p:nvPr/>
        </p:nvSpPr>
        <p:spPr bwMode="auto">
          <a:xfrm>
            <a:off x="3033492" y="3211713"/>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2. ĐỚI ÔN HÒA</a:t>
            </a:r>
          </a:p>
        </p:txBody>
      </p:sp>
      <p:cxnSp>
        <p:nvCxnSpPr>
          <p:cNvPr id="21" name="Straight Arrow Connector 20">
            <a:extLst>
              <a:ext uri="{FF2B5EF4-FFF2-40B4-BE49-F238E27FC236}">
                <a16:creationId xmlns:a16="http://schemas.microsoft.com/office/drawing/2014/main" id="{31951387-0C6A-40F2-AB6D-A4DF3170D444}"/>
              </a:ext>
            </a:extLst>
          </p:cNvPr>
          <p:cNvCxnSpPr>
            <a:cxnSpLocks/>
            <a:stCxn id="19" idx="3"/>
            <a:endCxn id="13" idx="1"/>
          </p:cNvCxnSpPr>
          <p:nvPr/>
        </p:nvCxnSpPr>
        <p:spPr>
          <a:xfrm flipV="1">
            <a:off x="5780140" y="988020"/>
            <a:ext cx="913769" cy="11241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id="{A690A14F-7D6C-4ED7-86F1-E5A2D1AF2DF6}"/>
              </a:ext>
            </a:extLst>
          </p:cNvPr>
          <p:cNvCxnSpPr>
            <a:cxnSpLocks/>
            <a:stCxn id="19" idx="3"/>
            <a:endCxn id="17" idx="1"/>
          </p:cNvCxnSpPr>
          <p:nvPr/>
        </p:nvCxnSpPr>
        <p:spPr>
          <a:xfrm>
            <a:off x="5780140" y="2112134"/>
            <a:ext cx="864340" cy="26289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id="{A5FFD9B1-9D53-474F-A028-5BCB67AB2848}"/>
              </a:ext>
            </a:extLst>
          </p:cNvPr>
          <p:cNvCxnSpPr>
            <a:cxnSpLocks/>
            <a:stCxn id="20" idx="3"/>
          </p:cNvCxnSpPr>
          <p:nvPr/>
        </p:nvCxnSpPr>
        <p:spPr>
          <a:xfrm flipV="1">
            <a:off x="5533003" y="3093133"/>
            <a:ext cx="1111477" cy="3494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id="{4C76B948-1038-43BC-928F-4CB5D7A9ADD9}"/>
              </a:ext>
            </a:extLst>
          </p:cNvPr>
          <p:cNvCxnSpPr>
            <a:cxnSpLocks/>
            <a:stCxn id="20" idx="3"/>
          </p:cNvCxnSpPr>
          <p:nvPr/>
        </p:nvCxnSpPr>
        <p:spPr>
          <a:xfrm>
            <a:off x="5533003" y="3442546"/>
            <a:ext cx="1111477" cy="58024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4" name="Straight Arrow Connector 33">
            <a:extLst>
              <a:ext uri="{FF2B5EF4-FFF2-40B4-BE49-F238E27FC236}">
                <a16:creationId xmlns:a16="http://schemas.microsoft.com/office/drawing/2014/main" id="{9DF5F5F3-FB32-4593-A47B-94C24FB9DF70}"/>
              </a:ext>
            </a:extLst>
          </p:cNvPr>
          <p:cNvCxnSpPr>
            <a:cxnSpLocks/>
            <a:stCxn id="12" idx="3"/>
          </p:cNvCxnSpPr>
          <p:nvPr/>
        </p:nvCxnSpPr>
        <p:spPr>
          <a:xfrm flipV="1">
            <a:off x="5506990" y="2034746"/>
            <a:ext cx="1137490" cy="26280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id="{4CE65E17-34D5-4EC9-994D-FEF1DF8C082D}"/>
              </a:ext>
            </a:extLst>
          </p:cNvPr>
          <p:cNvCxnSpPr>
            <a:cxnSpLocks/>
            <a:stCxn id="12" idx="3"/>
            <a:endCxn id="18" idx="1"/>
          </p:cNvCxnSpPr>
          <p:nvPr/>
        </p:nvCxnSpPr>
        <p:spPr>
          <a:xfrm>
            <a:off x="5506990" y="4662788"/>
            <a:ext cx="1141606" cy="7661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3377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 calcmode="lin" valueType="num">
                                      <p:cBhvr>
                                        <p:cTn id="56" dur="1000" fill="hold"/>
                                        <p:tgtEl>
                                          <p:spTgt spid="31"/>
                                        </p:tgtEl>
                                        <p:attrNameLst>
                                          <p:attrName>style.rotation</p:attrName>
                                        </p:attrNameLst>
                                      </p:cBhvr>
                                      <p:tavLst>
                                        <p:tav tm="0">
                                          <p:val>
                                            <p:fltVal val="90"/>
                                          </p:val>
                                        </p:tav>
                                        <p:tav tm="100000">
                                          <p:val>
                                            <p:fltVal val="0"/>
                                          </p:val>
                                        </p:tav>
                                      </p:tavLst>
                                    </p:anim>
                                    <p:animEffect transition="in" filter="fade">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1000" fill="hold"/>
                                        <p:tgtEl>
                                          <p:spTgt spid="34"/>
                                        </p:tgtEl>
                                        <p:attrNameLst>
                                          <p:attrName>ppt_w</p:attrName>
                                        </p:attrNameLst>
                                      </p:cBhvr>
                                      <p:tavLst>
                                        <p:tav tm="0">
                                          <p:val>
                                            <p:fltVal val="0"/>
                                          </p:val>
                                        </p:tav>
                                        <p:tav tm="100000">
                                          <p:val>
                                            <p:strVal val="#ppt_w"/>
                                          </p:val>
                                        </p:tav>
                                      </p:tavLst>
                                    </p:anim>
                                    <p:anim calcmode="lin" valueType="num">
                                      <p:cBhvr>
                                        <p:cTn id="63" dur="1000" fill="hold"/>
                                        <p:tgtEl>
                                          <p:spTgt spid="34"/>
                                        </p:tgtEl>
                                        <p:attrNameLst>
                                          <p:attrName>ppt_h</p:attrName>
                                        </p:attrNameLst>
                                      </p:cBhvr>
                                      <p:tavLst>
                                        <p:tav tm="0">
                                          <p:val>
                                            <p:fltVal val="0"/>
                                          </p:val>
                                        </p:tav>
                                        <p:tav tm="100000">
                                          <p:val>
                                            <p:strVal val="#ppt_h"/>
                                          </p:val>
                                        </p:tav>
                                      </p:tavLst>
                                    </p:anim>
                                    <p:anim calcmode="lin" valueType="num">
                                      <p:cBhvr>
                                        <p:cTn id="64" dur="1000" fill="hold"/>
                                        <p:tgtEl>
                                          <p:spTgt spid="34"/>
                                        </p:tgtEl>
                                        <p:attrNameLst>
                                          <p:attrName>style.rotation</p:attrName>
                                        </p:attrNameLst>
                                      </p:cBhvr>
                                      <p:tavLst>
                                        <p:tav tm="0">
                                          <p:val>
                                            <p:fltVal val="90"/>
                                          </p:val>
                                        </p:tav>
                                        <p:tav tm="100000">
                                          <p:val>
                                            <p:fltVal val="0"/>
                                          </p:val>
                                        </p:tav>
                                      </p:tavLst>
                                    </p:anim>
                                    <p:animEffect transition="in" filter="fade">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1000" fill="hold"/>
                                        <p:tgtEl>
                                          <p:spTgt spid="37"/>
                                        </p:tgtEl>
                                        <p:attrNameLst>
                                          <p:attrName>ppt_w</p:attrName>
                                        </p:attrNameLst>
                                      </p:cBhvr>
                                      <p:tavLst>
                                        <p:tav tm="0">
                                          <p:val>
                                            <p:fltVal val="0"/>
                                          </p:val>
                                        </p:tav>
                                        <p:tav tm="100000">
                                          <p:val>
                                            <p:strVal val="#ppt_w"/>
                                          </p:val>
                                        </p:tav>
                                      </p:tavLst>
                                    </p:anim>
                                    <p:anim calcmode="lin" valueType="num">
                                      <p:cBhvr>
                                        <p:cTn id="71" dur="1000" fill="hold"/>
                                        <p:tgtEl>
                                          <p:spTgt spid="37"/>
                                        </p:tgtEl>
                                        <p:attrNameLst>
                                          <p:attrName>ppt_h</p:attrName>
                                        </p:attrNameLst>
                                      </p:cBhvr>
                                      <p:tavLst>
                                        <p:tav tm="0">
                                          <p:val>
                                            <p:fltVal val="0"/>
                                          </p:val>
                                        </p:tav>
                                        <p:tav tm="100000">
                                          <p:val>
                                            <p:strVal val="#ppt_h"/>
                                          </p:val>
                                        </p:tav>
                                      </p:tavLst>
                                    </p:anim>
                                    <p:anim calcmode="lin" valueType="num">
                                      <p:cBhvr>
                                        <p:cTn id="72" dur="1000" fill="hold"/>
                                        <p:tgtEl>
                                          <p:spTgt spid="37"/>
                                        </p:tgtEl>
                                        <p:attrNameLst>
                                          <p:attrName>style.rotation</p:attrName>
                                        </p:attrNameLst>
                                      </p:cBhvr>
                                      <p:tavLst>
                                        <p:tav tm="0">
                                          <p:val>
                                            <p:fltVal val="90"/>
                                          </p:val>
                                        </p:tav>
                                        <p:tav tm="100000">
                                          <p:val>
                                            <p:fltVal val="0"/>
                                          </p:val>
                                        </p:tav>
                                      </p:tavLst>
                                    </p:anim>
                                    <p:animEffect transition="in" filter="fade">
                                      <p:cBhvr>
                                        <p:cTn id="7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269683" cy="2428357"/>
          </a:xfrm>
          <a:prstGeom prst="rect">
            <a:avLst/>
          </a:prstGeom>
        </p:spPr>
        <p:txBody>
          <a:bodyPr wrap="square">
            <a:spAutoFit/>
          </a:bodyPr>
          <a:lstStyle/>
          <a:p>
            <a:pPr algn="ctr">
              <a:lnSpc>
                <a:spcPct val="115000"/>
              </a:lnSpc>
              <a:spcAft>
                <a:spcPts val="0"/>
              </a:spcAft>
            </a:pPr>
            <a:r>
              <a:rPr lang="en-US" sz="4400" b="1">
                <a:solidFill>
                  <a:srgbClr val="0070C0"/>
                </a:solidFill>
                <a:latin typeface="Times New Roman"/>
                <a:ea typeface="Calibri"/>
                <a:cs typeface="Times New Roman"/>
              </a:rPr>
              <a:t>Tìm và xác định vị trí của nước ta trên hình 2. Từ đó, nêu một số đặc điềm của thiên nhiên Việt Nam</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1694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3" name="Rectangle 2"/>
          <p:cNvSpPr/>
          <p:nvPr/>
        </p:nvSpPr>
        <p:spPr>
          <a:xfrm>
            <a:off x="282320" y="625593"/>
            <a:ext cx="11533631" cy="6038576"/>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Nước ta ở nằm trong khu vực đới nóng. Vì thế thiên nhiên Việt Nam mang đặc điểm của đới nóng:</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Việt Nam là nước nhiệt đới gió mùa ẩm: Là tính chất nền tảng của thiên nhiên Việt Nam, thể hiện trong các thành phần của cảnh quan tự nhiên, rõ nét nhất là môi trường khí hậu nóng ẩm, mưa nhiều.</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đới gió mùa ẩm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Số giờ nắng: 1400- 3000 giờ/năm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độ trung bình năm của nước ta cao trên 21</a:t>
            </a:r>
            <a:r>
              <a:rPr lang="en-US" sz="2400" i="1" baseline="30000">
                <a:solidFill>
                  <a:schemeClr val="bg1"/>
                </a:solidFill>
                <a:latin typeface="Times New Roman" pitchFamily="18" charset="0"/>
                <a:ea typeface="Calibri"/>
                <a:cs typeface="Times New Roman" pitchFamily="18" charset="0"/>
              </a:rPr>
              <a:t>o</a:t>
            </a:r>
            <a:r>
              <a:rPr lang="en-US" sz="2400" i="1">
                <a:solidFill>
                  <a:schemeClr val="bg1"/>
                </a:solidFill>
                <a:latin typeface="Times New Roman" pitchFamily="18" charset="0"/>
                <a:ea typeface="Calibri"/>
                <a:cs typeface="Times New Roman" pitchFamily="18" charset="0"/>
              </a:rPr>
              <a:t>C</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Hướng gió: Mùa đông lạnh khô với gió Đông Bắc. Mùa hạ nóng ẩm với gió mùa Tây Nam.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Lượng mưa của năm lớn: 1500 – 2000 mm/năm.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 ẩm không khí trên 80%, so với các nước cùng vĩ độ nước ta có 1 mùa đông lạnh hơn và một mùa hạ mát hơn.</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Động vật, thực vật đa dạng, phong phú.</a:t>
            </a:r>
            <a:endParaRPr lang="en-US" sz="2400">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963825"/>
            <a:ext cx="7390371" cy="5439434"/>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429456"/>
            <a:ext cx="3731017" cy="806419"/>
            <a:chOff x="994820" y="315156"/>
            <a:chExt cx="5886671" cy="80641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315156"/>
              <a:ext cx="426973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75323" y="1926295"/>
            <a:ext cx="5721750" cy="3163430"/>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sz="2400" b="1" dirty="0" err="1">
                <a:solidFill>
                  <a:srgbClr val="0070C0"/>
                </a:solidFill>
              </a:rPr>
              <a:t>Kể</a:t>
            </a:r>
            <a:r>
              <a:rPr lang="en-US" sz="2400" b="1" dirty="0">
                <a:solidFill>
                  <a:srgbClr val="0070C0"/>
                </a:solidFill>
              </a:rPr>
              <a:t> </a:t>
            </a:r>
            <a:r>
              <a:rPr lang="en-US" sz="2400" b="1" dirty="0" err="1">
                <a:solidFill>
                  <a:srgbClr val="0070C0"/>
                </a:solidFill>
              </a:rPr>
              <a:t>tên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đới</a:t>
            </a:r>
            <a:r>
              <a:rPr lang="en-US" sz="2400" b="1" dirty="0">
                <a:solidFill>
                  <a:srgbClr val="0070C0"/>
                </a:solidFill>
              </a:rPr>
              <a:t>? </a:t>
            </a:r>
            <a:endParaRPr lang="en-US" altLang="zh-CN" sz="2400" b="1" i="1" dirty="0">
              <a:solidFill>
                <a:srgbClr val="0070C0"/>
              </a:solidFill>
              <a:latin typeface="汉仪喵魂体W" panose="00020600040101010101" pitchFamily="18" charset="-122"/>
              <a:ea typeface="汉仪喵魂体W" panose="00020600040101010101" pitchFamily="18" charset="-122"/>
            </a:endParaRPr>
          </a:p>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Điều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kiện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khí</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hậu</a:t>
            </a:r>
            <a:r>
              <a:rPr lang="en-US" altLang="zh-CN" sz="2400" b="1" i="1" dirty="0">
                <a:solidFill>
                  <a:srgbClr val="0070C0"/>
                </a:solidFill>
                <a:latin typeface="汉仪喵魂体W" panose="00020600040101010101" pitchFamily="18" charset="-122"/>
                <a:ea typeface="汉仪喵魂体W" panose="00020600040101010101" pitchFamily="18" charset="-122"/>
              </a:rPr>
              <a:t> ở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nóng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ôn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hòa</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lạnh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dẫn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đến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đặc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điểm</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sinh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vật</a:t>
            </a:r>
            <a:r>
              <a:rPr lang="en-US" altLang="zh-CN" sz="2400" b="1" i="1" dirty="0">
                <a:solidFill>
                  <a:srgbClr val="0070C0"/>
                </a:solidFill>
                <a:latin typeface="汉仪喵魂体W" panose="00020600040101010101" pitchFamily="18" charset="-122"/>
                <a:ea typeface="汉仪喵魂体W" panose="00020600040101010101" pitchFamily="18" charset="-122"/>
              </a:rPr>
              <a:t>,...</a:t>
            </a:r>
            <a:r>
              <a:rPr lang="en-US" altLang="zh-CN" sz="2400" b="1" i="1" dirty="0" err="1">
                <a:solidFill>
                  <a:srgbClr val="0070C0"/>
                </a:solidFill>
                <a:latin typeface="汉仪喵魂体W" panose="00020600040101010101" pitchFamily="18" charset="-122"/>
                <a:ea typeface="汉仪喵魂体W" panose="00020600040101010101" pitchFamily="18" charset="-122"/>
              </a:rPr>
              <a:t>cũng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hình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thành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Trái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như</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thế</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nào</a:t>
            </a:r>
            <a:r>
              <a:rPr lang="en-US" altLang="zh-CN" sz="2400" b="1" i="1" dirty="0">
                <a:solidFill>
                  <a:srgbClr val="0070C0"/>
                </a:solidFill>
                <a:latin typeface="汉仪喵魂体W" panose="00020600040101010101" pitchFamily="18" charset="-122"/>
                <a:ea typeface="汉仪喵魂体W" panose="00020600040101010101" pitchFamily="18" charset="-122"/>
              </a:rPr>
              <a:t>?</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95" y="1846095"/>
            <a:ext cx="4890059" cy="333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11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362452" y="2959841"/>
            <a:ext cx="2321288" cy="575523"/>
            <a:chOff x="4609852" y="2338141"/>
            <a:chExt cx="2321288" cy="575523"/>
          </a:xfrm>
        </p:grpSpPr>
        <p:sp>
          <p:nvSpPr>
            <p:cNvPr id="23" name="Freeform 5"/>
            <p:cNvSpPr/>
            <p:nvPr/>
          </p:nvSpPr>
          <p:spPr bwMode="auto">
            <a:xfrm>
              <a:off x="4893402" y="2810532"/>
              <a:ext cx="2037738" cy="103132"/>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4609852" y="2338141"/>
              <a:ext cx="21980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Đới nóng</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6419661" y="3905866"/>
            <a:ext cx="2495941" cy="564535"/>
            <a:chOff x="4667061" y="2385641"/>
            <a:chExt cx="2495941" cy="564535"/>
          </a:xfrm>
        </p:grpSpPr>
        <p:sp>
          <p:nvSpPr>
            <p:cNvPr id="28" name="Freeform 5"/>
            <p:cNvSpPr/>
            <p:nvPr/>
          </p:nvSpPr>
          <p:spPr bwMode="auto">
            <a:xfrm>
              <a:off x="4816014" y="2810532"/>
              <a:ext cx="2198038" cy="139644"/>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667061" y="2385641"/>
              <a:ext cx="2495941"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Đới ôn hòa</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3616821" y="272097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grpSp>
        <p:nvGrpSpPr>
          <p:cNvPr id="18" name="组合 26"/>
          <p:cNvGrpSpPr/>
          <p:nvPr/>
        </p:nvGrpSpPr>
        <p:grpSpPr>
          <a:xfrm>
            <a:off x="6419661" y="5030789"/>
            <a:ext cx="2186691" cy="544894"/>
            <a:chOff x="4747210" y="2385641"/>
            <a:chExt cx="2186691" cy="544894"/>
          </a:xfrm>
        </p:grpSpPr>
        <p:sp>
          <p:nvSpPr>
            <p:cNvPr id="20" name="Freeform 5"/>
            <p:cNvSpPr/>
            <p:nvPr/>
          </p:nvSpPr>
          <p:spPr bwMode="auto">
            <a:xfrm>
              <a:off x="5019096" y="2884816"/>
              <a:ext cx="1914805"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2" name="文本框 28"/>
            <p:cNvSpPr txBox="1"/>
            <p:nvPr/>
          </p:nvSpPr>
          <p:spPr>
            <a:xfrm>
              <a:off x="4747210" y="2385641"/>
              <a:ext cx="20377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3. Đới lạnh</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ppt_x</p:attrName>
                                        </p:attrNameLst>
                                      </p:cBhvr>
                                      <p:tavLst>
                                        <p:tav tm="0">
                                          <p:val>
                                            <p:strVal val="#ppt_x-#ppt_w*1.125000"/>
                                          </p:val>
                                        </p:tav>
                                        <p:tav tm="100000">
                                          <p:val>
                                            <p:strVal val="#ppt_x"/>
                                          </p:val>
                                        </p:tav>
                                      </p:tavLst>
                                    </p:anim>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08A65204-02A1-4277-8436-17DC496BC95B}"/>
              </a:ext>
            </a:extLst>
          </p:cNvPr>
          <p:cNvGraphicFramePr>
            <a:graphicFrameLocks noGrp="1"/>
          </p:cNvGraphicFramePr>
          <p:nvPr>
            <p:extLst>
              <p:ext uri="{D42A27DB-BD31-4B8C-83A1-F6EECF244321}">
                <p14:modId xmlns:p14="http://schemas.microsoft.com/office/powerpoint/2010/main" val="3871478187"/>
              </p:ext>
            </p:extLst>
          </p:nvPr>
        </p:nvGraphicFramePr>
        <p:xfrm>
          <a:off x="370699" y="2945998"/>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bl>
          </a:graphicData>
        </a:graphic>
      </p:graphicFrame>
      <p:sp>
        <p:nvSpPr>
          <p:cNvPr id="30" name="TextBox 29">
            <a:extLst>
              <a:ext uri="{FF2B5EF4-FFF2-40B4-BE49-F238E27FC236}">
                <a16:creationId xmlns:a16="http://schemas.microsoft.com/office/drawing/2014/main" id="{5CEBE4AF-0D04-4931-BA99-982EE45031D0}"/>
              </a:ext>
            </a:extLst>
          </p:cNvPr>
          <p:cNvSpPr txBox="1"/>
          <p:nvPr/>
        </p:nvSpPr>
        <p:spPr>
          <a:xfrm>
            <a:off x="395412" y="902376"/>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 2:</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nóng qua điền phiếu học tập sau: </a:t>
            </a:r>
            <a:endParaRPr lang="en-US" dirty="0"/>
          </a:p>
        </p:txBody>
      </p:sp>
      <p:sp>
        <p:nvSpPr>
          <p:cNvPr id="33" name="文本框 93">
            <a:extLst>
              <a:ext uri="{FF2B5EF4-FFF2-40B4-BE49-F238E27FC236}">
                <a16:creationId xmlns:a16="http://schemas.microsoft.com/office/drawing/2014/main" id="{1883BF4E-D632-49F3-879A-4835B9FF926C}"/>
              </a:ext>
            </a:extLst>
          </p:cNvPr>
          <p:cNvSpPr txBox="1"/>
          <p:nvPr/>
        </p:nvSpPr>
        <p:spPr>
          <a:xfrm>
            <a:off x="4184874" y="305886"/>
            <a:ext cx="4084773" cy="584775"/>
          </a:xfrm>
          <a:prstGeom prst="rect">
            <a:avLst/>
          </a:prstGeom>
          <a:noFill/>
        </p:spPr>
        <p:txBody>
          <a:bodyPr wrap="none" rtlCol="0">
            <a:spAutoFit/>
          </a:bodyPr>
          <a:lstStyle/>
          <a:p>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THẢO LUẬN NHÓM</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34" name="TextBox 33">
            <a:extLst>
              <a:ext uri="{FF2B5EF4-FFF2-40B4-BE49-F238E27FC236}">
                <a16:creationId xmlns:a16="http://schemas.microsoft.com/office/drawing/2014/main" id="{598BB5EA-D783-48AD-BBC2-7DB683488EB8}"/>
              </a:ext>
            </a:extLst>
          </p:cNvPr>
          <p:cNvSpPr txBox="1"/>
          <p:nvPr/>
        </p:nvSpPr>
        <p:spPr>
          <a:xfrm>
            <a:off x="4254842" y="898254"/>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 4:</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ôn hòa qua điền phiếu học tập sau: </a:t>
            </a:r>
            <a:endParaRPr lang="en-US" dirty="0"/>
          </a:p>
        </p:txBody>
      </p:sp>
      <p:sp>
        <p:nvSpPr>
          <p:cNvPr id="35" name="TextBox 34">
            <a:extLst>
              <a:ext uri="{FF2B5EF4-FFF2-40B4-BE49-F238E27FC236}">
                <a16:creationId xmlns:a16="http://schemas.microsoft.com/office/drawing/2014/main" id="{30489E33-C4E0-43DA-B937-1BAFF597F071}"/>
              </a:ext>
            </a:extLst>
          </p:cNvPr>
          <p:cNvSpPr txBox="1"/>
          <p:nvPr/>
        </p:nvSpPr>
        <p:spPr>
          <a:xfrm>
            <a:off x="8068935" y="890016"/>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5, 6:</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lạnh qua điền phiếu học tập sau: </a:t>
            </a:r>
            <a:endParaRPr lang="en-US" dirty="0"/>
          </a:p>
        </p:txBody>
      </p:sp>
      <p:sp>
        <p:nvSpPr>
          <p:cNvPr id="41" name="文本框 93">
            <a:extLst>
              <a:ext uri="{FF2B5EF4-FFF2-40B4-BE49-F238E27FC236}">
                <a16:creationId xmlns:a16="http://schemas.microsoft.com/office/drawing/2014/main" id="{6EAE1B2A-B7D1-4F42-ADC1-42EBCE0C2730}"/>
              </a:ext>
            </a:extLst>
          </p:cNvPr>
          <p:cNvSpPr txBox="1"/>
          <p:nvPr/>
        </p:nvSpPr>
        <p:spPr>
          <a:xfrm>
            <a:off x="490199" y="2377699"/>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1</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aphicFrame>
        <p:nvGraphicFramePr>
          <p:cNvPr id="42" name="Table 41">
            <a:extLst>
              <a:ext uri="{FF2B5EF4-FFF2-40B4-BE49-F238E27FC236}">
                <a16:creationId xmlns:a16="http://schemas.microsoft.com/office/drawing/2014/main" id="{8CD610BE-04DA-4601-A2A0-25043EB19F6B}"/>
              </a:ext>
            </a:extLst>
          </p:cNvPr>
          <p:cNvGraphicFramePr>
            <a:graphicFrameLocks noGrp="1"/>
          </p:cNvGraphicFramePr>
          <p:nvPr>
            <p:extLst>
              <p:ext uri="{D42A27DB-BD31-4B8C-83A1-F6EECF244321}">
                <p14:modId xmlns:p14="http://schemas.microsoft.com/office/powerpoint/2010/main" val="1131318687"/>
              </p:ext>
            </p:extLst>
          </p:nvPr>
        </p:nvGraphicFramePr>
        <p:xfrm>
          <a:off x="4188931" y="2958355"/>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3"/>
                  </a:ext>
                </a:extLst>
              </a:tr>
            </a:tbl>
          </a:graphicData>
        </a:graphic>
      </p:graphicFrame>
      <p:sp>
        <p:nvSpPr>
          <p:cNvPr id="43" name="文本框 93">
            <a:extLst>
              <a:ext uri="{FF2B5EF4-FFF2-40B4-BE49-F238E27FC236}">
                <a16:creationId xmlns:a16="http://schemas.microsoft.com/office/drawing/2014/main" id="{FF9FCC18-CC9F-40E0-9D95-9D8271D1CEC8}"/>
              </a:ext>
            </a:extLst>
          </p:cNvPr>
          <p:cNvSpPr txBox="1"/>
          <p:nvPr/>
        </p:nvSpPr>
        <p:spPr>
          <a:xfrm>
            <a:off x="4308431" y="2390056"/>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2</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aphicFrame>
        <p:nvGraphicFramePr>
          <p:cNvPr id="44" name="Table 43">
            <a:extLst>
              <a:ext uri="{FF2B5EF4-FFF2-40B4-BE49-F238E27FC236}">
                <a16:creationId xmlns:a16="http://schemas.microsoft.com/office/drawing/2014/main" id="{D2AA0D1B-90B7-48A8-BCD0-88C81B7B30AA}"/>
              </a:ext>
            </a:extLst>
          </p:cNvPr>
          <p:cNvGraphicFramePr>
            <a:graphicFrameLocks noGrp="1"/>
          </p:cNvGraphicFramePr>
          <p:nvPr>
            <p:extLst>
              <p:ext uri="{D42A27DB-BD31-4B8C-83A1-F6EECF244321}">
                <p14:modId xmlns:p14="http://schemas.microsoft.com/office/powerpoint/2010/main" val="714388218"/>
              </p:ext>
            </p:extLst>
          </p:nvPr>
        </p:nvGraphicFramePr>
        <p:xfrm>
          <a:off x="8003027" y="2925401"/>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bl>
          </a:graphicData>
        </a:graphic>
      </p:graphicFrame>
      <p:sp>
        <p:nvSpPr>
          <p:cNvPr id="45" name="文本框 93">
            <a:extLst>
              <a:ext uri="{FF2B5EF4-FFF2-40B4-BE49-F238E27FC236}">
                <a16:creationId xmlns:a16="http://schemas.microsoft.com/office/drawing/2014/main" id="{03C11623-8648-4760-A1AB-3B9878D471C7}"/>
              </a:ext>
            </a:extLst>
          </p:cNvPr>
          <p:cNvSpPr txBox="1"/>
          <p:nvPr/>
        </p:nvSpPr>
        <p:spPr>
          <a:xfrm>
            <a:off x="8122527" y="2357102"/>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3</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3920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animBg="1"/>
      <p:bldP spid="35" grpId="0" animBg="1"/>
      <p:bldP spid="41" grpId="0"/>
      <p:bldP spid="43"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Oval 7">
            <a:extLst>
              <a:ext uri="{FF2B5EF4-FFF2-40B4-BE49-F238E27FC236}">
                <a16:creationId xmlns:a16="http://schemas.microsoft.com/office/drawing/2014/main" id="{51FDF025-8DDE-4DA2-96E1-84A2310DFF97}"/>
              </a:ext>
            </a:extLst>
          </p:cNvPr>
          <p:cNvSpPr>
            <a:spLocks noChangeArrowheads="1"/>
          </p:cNvSpPr>
          <p:nvPr/>
        </p:nvSpPr>
        <p:spPr bwMode="auto">
          <a:xfrm>
            <a:off x="3581400" y="5029200"/>
            <a:ext cx="762000" cy="457200"/>
          </a:xfrm>
          <a:prstGeom prst="ellipse">
            <a:avLst/>
          </a:prstGeom>
          <a:solidFill>
            <a:srgbClr val="FF0000"/>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N1</a:t>
            </a:r>
          </a:p>
        </p:txBody>
      </p:sp>
      <p:sp>
        <p:nvSpPr>
          <p:cNvPr id="15367" name="Oval 8">
            <a:extLst>
              <a:ext uri="{FF2B5EF4-FFF2-40B4-BE49-F238E27FC236}">
                <a16:creationId xmlns:a16="http://schemas.microsoft.com/office/drawing/2014/main" id="{398A80F0-A382-4C3F-B8EB-CDDB3F28CE12}"/>
              </a:ext>
            </a:extLst>
          </p:cNvPr>
          <p:cNvSpPr>
            <a:spLocks noChangeArrowheads="1"/>
          </p:cNvSpPr>
          <p:nvPr/>
        </p:nvSpPr>
        <p:spPr bwMode="auto">
          <a:xfrm>
            <a:off x="4724400" y="5029200"/>
            <a:ext cx="685800" cy="4572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N2</a:t>
            </a:r>
          </a:p>
        </p:txBody>
      </p:sp>
      <p:sp>
        <p:nvSpPr>
          <p:cNvPr id="15368" name="Oval 9">
            <a:extLst>
              <a:ext uri="{FF2B5EF4-FFF2-40B4-BE49-F238E27FC236}">
                <a16:creationId xmlns:a16="http://schemas.microsoft.com/office/drawing/2014/main" id="{D43168CD-B2EF-4A17-B385-18046EE94B84}"/>
              </a:ext>
            </a:extLst>
          </p:cNvPr>
          <p:cNvSpPr>
            <a:spLocks noChangeArrowheads="1"/>
          </p:cNvSpPr>
          <p:nvPr/>
        </p:nvSpPr>
        <p:spPr bwMode="auto">
          <a:xfrm>
            <a:off x="5791200" y="5029200"/>
            <a:ext cx="685800" cy="457200"/>
          </a:xfrm>
          <a:prstGeom prst="ellipse">
            <a:avLst/>
          </a:prstGeom>
          <a:solidFill>
            <a:srgbClr val="FFC000"/>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N3</a:t>
            </a:r>
          </a:p>
        </p:txBody>
      </p:sp>
      <p:sp>
        <p:nvSpPr>
          <p:cNvPr id="15369" name="Oval 10">
            <a:extLst>
              <a:ext uri="{FF2B5EF4-FFF2-40B4-BE49-F238E27FC236}">
                <a16:creationId xmlns:a16="http://schemas.microsoft.com/office/drawing/2014/main" id="{448E97C1-496B-4FCF-A851-D67B3D72ED38}"/>
              </a:ext>
            </a:extLst>
          </p:cNvPr>
          <p:cNvSpPr>
            <a:spLocks noChangeArrowheads="1"/>
          </p:cNvSpPr>
          <p:nvPr/>
        </p:nvSpPr>
        <p:spPr bwMode="auto">
          <a:xfrm>
            <a:off x="6934200" y="5029200"/>
            <a:ext cx="685800" cy="457200"/>
          </a:xfrm>
          <a:prstGeom prst="ellipse">
            <a:avLst/>
          </a:prstGeom>
          <a:solidFill>
            <a:srgbClr val="FF0066"/>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N4</a:t>
            </a:r>
          </a:p>
        </p:txBody>
      </p:sp>
      <p:sp>
        <p:nvSpPr>
          <p:cNvPr id="15370" name="TextBox 12">
            <a:extLst>
              <a:ext uri="{FF2B5EF4-FFF2-40B4-BE49-F238E27FC236}">
                <a16:creationId xmlns:a16="http://schemas.microsoft.com/office/drawing/2014/main" id="{A33791AB-EDEF-4D9D-A1F1-C60EB1E0B87B}"/>
              </a:ext>
            </a:extLst>
          </p:cNvPr>
          <p:cNvSpPr txBox="1">
            <a:spLocks noChangeArrowheads="1"/>
          </p:cNvSpPr>
          <p:nvPr/>
        </p:nvSpPr>
        <p:spPr bwMode="auto">
          <a:xfrm>
            <a:off x="1714500" y="1626973"/>
            <a:ext cx="8763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SƠ ĐỒ DI CHUYỂN</a:t>
            </a:r>
          </a:p>
          <a:p>
            <a:pPr algn="ct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1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đỏ</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đỏ</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2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xanh</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xanh</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3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vàng</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vàng</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4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hồng</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hồng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2329B16-C096-4A65-AC9B-9AEDAA4156DA}"/>
              </a:ext>
            </a:extLst>
          </p:cNvPr>
          <p:cNvSpPr>
            <a:spLocks noGrp="1"/>
          </p:cNvSpPr>
          <p:nvPr>
            <p:ph type="title"/>
          </p:nvPr>
        </p:nvSpPr>
        <p:spPr/>
        <p:txBody>
          <a:bodyPr/>
          <a:lstStyle/>
          <a:p>
            <a:endParaRPr 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248994"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850712" y="2534721"/>
            <a:ext cx="4293289" cy="2062103"/>
          </a:xfrm>
          <a:prstGeom prst="rect">
            <a:avLst/>
          </a:prstGeom>
          <a:noFill/>
        </p:spPr>
        <p:txBody>
          <a:bodyPr wrap="square" rtlCol="0">
            <a:spAutoFit/>
          </a:bodyPr>
          <a:lstStyle/>
          <a:p>
            <a:pPr algn="ctr"/>
            <a:r>
              <a:rPr lang="en-US" altLang="zh-CN" sz="3200" b="1" dirty="0">
                <a:solidFill>
                  <a:schemeClr val="bg1"/>
                </a:solidFill>
                <a:latin typeface="汉仪喵魂体W" panose="00020600040101010101" pitchFamily="18" charset="-122"/>
                <a:ea typeface="汉仪喵魂体W" panose="00020600040101010101" pitchFamily="18" charset="-122"/>
              </a:rPr>
              <a:t> </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Em có nhận xét gì về sự phân bố các đới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54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1390087"/>
              </p:ext>
            </p:extLst>
          </p:nvPr>
        </p:nvGraphicFramePr>
        <p:xfrm>
          <a:off x="383802" y="1076240"/>
          <a:ext cx="11444020" cy="5431439"/>
        </p:xfrm>
        <a:graphic>
          <a:graphicData uri="http://schemas.openxmlformats.org/drawingml/2006/table">
            <a:tbl>
              <a:tblPr firstRow="1" firstCol="1" bandRow="1"/>
              <a:tblGrid>
                <a:gridCol w="2861005">
                  <a:extLst>
                    <a:ext uri="{9D8B030D-6E8A-4147-A177-3AD203B41FA5}">
                      <a16:colId xmlns:a16="http://schemas.microsoft.com/office/drawing/2014/main" val="20000"/>
                    </a:ext>
                  </a:extLst>
                </a:gridCol>
                <a:gridCol w="2861005">
                  <a:extLst>
                    <a:ext uri="{9D8B030D-6E8A-4147-A177-3AD203B41FA5}">
                      <a16:colId xmlns:a16="http://schemas.microsoft.com/office/drawing/2014/main" val="20001"/>
                    </a:ext>
                  </a:extLst>
                </a:gridCol>
                <a:gridCol w="2861005">
                  <a:extLst>
                    <a:ext uri="{9D8B030D-6E8A-4147-A177-3AD203B41FA5}">
                      <a16:colId xmlns:a16="http://schemas.microsoft.com/office/drawing/2014/main" val="20002"/>
                    </a:ext>
                  </a:extLst>
                </a:gridCol>
                <a:gridCol w="2861005">
                  <a:extLst>
                    <a:ext uri="{9D8B030D-6E8A-4147-A177-3AD203B41FA5}">
                      <a16:colId xmlns:a16="http://schemas.microsoft.com/office/drawing/2014/main" val="20003"/>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lạnh</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endParaRPr lang="vi-VN" sz="2400">
                        <a:solidFill>
                          <a:schemeClr val="tx1"/>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Rectangle 2"/>
          <p:cNvSpPr/>
          <p:nvPr/>
        </p:nvSpPr>
        <p:spPr>
          <a:xfrm>
            <a:off x="3867669" y="394259"/>
            <a:ext cx="4456669" cy="584775"/>
          </a:xfrm>
          <a:prstGeom prst="rect">
            <a:avLst/>
          </a:prstGeom>
        </p:spPr>
        <p:txBody>
          <a:bodyPr wrap="none">
            <a:spAutoFit/>
          </a:bodyPr>
          <a:lstStyle/>
          <a:p>
            <a:pPr algn="ctr"/>
            <a:r>
              <a:rPr lang="en-US" sz="3200" b="1" dirty="0">
                <a:solidFill>
                  <a:srgbClr val="FF0000"/>
                </a:solidFill>
                <a:latin typeface="Times New Roman"/>
                <a:ea typeface="Calibri"/>
                <a:cs typeface="Times New Roman"/>
              </a:rPr>
              <a:t>So </a:t>
            </a:r>
            <a:r>
              <a:rPr lang="en-US" sz="3200" b="1" dirty="0" err="1">
                <a:solidFill>
                  <a:srgbClr val="FF0000"/>
                </a:solidFill>
                <a:latin typeface="Times New Roman"/>
                <a:ea typeface="Calibri"/>
                <a:cs typeface="Times New Roman"/>
              </a:rPr>
              <a:t>sánh</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các</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đới</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khí</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hậu</a:t>
            </a:r>
            <a:r>
              <a:rPr lang="en-US" sz="3200" b="1" dirty="0">
                <a:solidFill>
                  <a:srgbClr val="FF0000"/>
                </a:solidFill>
                <a:latin typeface="Times New Roman"/>
                <a:ea typeface="Calibri"/>
                <a:cs typeface="Times New Roman"/>
              </a:rPr>
              <a:t>:</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159509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80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7930578"/>
              </p:ext>
            </p:extLst>
          </p:nvPr>
        </p:nvGraphicFramePr>
        <p:xfrm>
          <a:off x="383801" y="1076240"/>
          <a:ext cx="6800769" cy="5431439"/>
        </p:xfrm>
        <a:graphic>
          <a:graphicData uri="http://schemas.openxmlformats.org/drawingml/2006/table">
            <a:tbl>
              <a:tblPr firstRow="1" firstCol="1" bandRow="1"/>
              <a:tblGrid>
                <a:gridCol w="1985589">
                  <a:extLst>
                    <a:ext uri="{9D8B030D-6E8A-4147-A177-3AD203B41FA5}">
                      <a16:colId xmlns:a16="http://schemas.microsoft.com/office/drawing/2014/main" val="20000"/>
                    </a:ext>
                  </a:extLst>
                </a:gridCol>
                <a:gridCol w="4815180">
                  <a:extLst>
                    <a:ext uri="{9D8B030D-6E8A-4147-A177-3AD203B41FA5}">
                      <a16:colId xmlns:a16="http://schemas.microsoft.com/office/drawing/2014/main" val="20001"/>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 rừng mưa nhiệt đới, rừng nhiệt đới gió mùa, xa van,...</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544" y="3351007"/>
            <a:ext cx="4903456" cy="351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8544" y="0"/>
            <a:ext cx="4903456" cy="33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0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1030</Words>
  <Application>Microsoft Office PowerPoint</Application>
  <PresentationFormat>Widescreen</PresentationFormat>
  <Paragraphs>161</Paragraphs>
  <Slides>19</Slides>
  <Notes>11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Calibri Light</vt:lpstr>
      <vt:lpstr>Times New Roman</vt:lpstr>
      <vt:lpstr>方正静蕾简体</vt:lpstr>
      <vt:lpstr>汉仪喵魂体W</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Vu Thi Diu GV</cp:lastModifiedBy>
  <cp:revision>110</cp:revision>
  <dcterms:created xsi:type="dcterms:W3CDTF">2020-11-02T15:38:20Z</dcterms:created>
  <dcterms:modified xsi:type="dcterms:W3CDTF">2021-08-13T10:03:48Z</dcterms:modified>
</cp:coreProperties>
</file>