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42"/>
  </p:notesMasterIdLst>
  <p:sldIdLst>
    <p:sldId id="301" r:id="rId2"/>
    <p:sldId id="302" r:id="rId3"/>
    <p:sldId id="303" r:id="rId4"/>
    <p:sldId id="304" r:id="rId5"/>
    <p:sldId id="300" r:id="rId6"/>
    <p:sldId id="256" r:id="rId7"/>
    <p:sldId id="257" r:id="rId8"/>
    <p:sldId id="258" r:id="rId9"/>
    <p:sldId id="259" r:id="rId10"/>
    <p:sldId id="261" r:id="rId11"/>
    <p:sldId id="262" r:id="rId12"/>
    <p:sldId id="311" r:id="rId13"/>
    <p:sldId id="305" r:id="rId14"/>
    <p:sldId id="309" r:id="rId15"/>
    <p:sldId id="310" r:id="rId16"/>
    <p:sldId id="265" r:id="rId17"/>
    <p:sldId id="266" r:id="rId18"/>
    <p:sldId id="313" r:id="rId19"/>
    <p:sldId id="323" r:id="rId20"/>
    <p:sldId id="268" r:id="rId21"/>
    <p:sldId id="312" r:id="rId22"/>
    <p:sldId id="306" r:id="rId23"/>
    <p:sldId id="270" r:id="rId24"/>
    <p:sldId id="271" r:id="rId25"/>
    <p:sldId id="272" r:id="rId26"/>
    <p:sldId id="273" r:id="rId27"/>
    <p:sldId id="316" r:id="rId28"/>
    <p:sldId id="307" r:id="rId29"/>
    <p:sldId id="279" r:id="rId30"/>
    <p:sldId id="276" r:id="rId31"/>
    <p:sldId id="280" r:id="rId32"/>
    <p:sldId id="281" r:id="rId33"/>
    <p:sldId id="283" r:id="rId34"/>
    <p:sldId id="282" r:id="rId35"/>
    <p:sldId id="308" r:id="rId36"/>
    <p:sldId id="328" r:id="rId37"/>
    <p:sldId id="317" r:id="rId38"/>
    <p:sldId id="320" r:id="rId39"/>
    <p:sldId id="285" r:id="rId40"/>
    <p:sldId id="29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8A60E-A13B-4AB0-8398-6059E4C013FE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44BB0-98EC-41FA-B95A-FADD6A56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8CEA-0C70-476F-93A6-77A667243A3F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453-4CEF-4C1B-A9F6-C02E8F326A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2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8CEA-0C70-476F-93A6-77A667243A3F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453-4CEF-4C1B-A9F6-C02E8F326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7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8CEA-0C70-476F-93A6-77A667243A3F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453-4CEF-4C1B-A9F6-C02E8F326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2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33EE-E069-4395-924C-644F7DD800F4}" type="datetimeFigureOut">
              <a:rPr lang="en-US" smtClean="0"/>
              <a:pPr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6734-9234-4A1E-9BF8-79B1B1854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8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8CEA-0C70-476F-93A6-77A667243A3F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453-4CEF-4C1B-A9F6-C02E8F326AE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90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8CEA-0C70-476F-93A6-77A667243A3F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453-4CEF-4C1B-A9F6-C02E8F326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4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8CEA-0C70-476F-93A6-77A667243A3F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453-4CEF-4C1B-A9F6-C02E8F326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8CEA-0C70-476F-93A6-77A667243A3F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453-4CEF-4C1B-A9F6-C02E8F326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3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8CEA-0C70-476F-93A6-77A667243A3F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453-4CEF-4C1B-A9F6-C02E8F326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6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FA48CEA-0C70-476F-93A6-77A667243A3F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8A8453-4CEF-4C1B-A9F6-C02E8F326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6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8CEA-0C70-476F-93A6-77A667243A3F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8453-4CEF-4C1B-A9F6-C02E8F326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1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A48CEA-0C70-476F-93A6-77A667243A3F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A8A8453-4CEF-4C1B-A9F6-C02E8F326AE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84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slide" Target="slide3.xml"/><Relationship Id="rId26" Type="http://schemas.openxmlformats.org/officeDocument/2006/relationships/slide" Target="slide8.xml"/><Relationship Id="rId3" Type="http://schemas.openxmlformats.org/officeDocument/2006/relationships/audio" Target="../media/audio1.wav"/><Relationship Id="rId21" Type="http://schemas.openxmlformats.org/officeDocument/2006/relationships/image" Target="../media/image16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6" Type="http://schemas.openxmlformats.org/officeDocument/2006/relationships/slide" Target="slide2.xml"/><Relationship Id="rId20" Type="http://schemas.openxmlformats.org/officeDocument/2006/relationships/slide" Target="slide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image" Target="../media/image19.gif"/><Relationship Id="rId5" Type="http://schemas.openxmlformats.org/officeDocument/2006/relationships/image" Target="../media/image4.wmf"/><Relationship Id="rId15" Type="http://schemas.openxmlformats.org/officeDocument/2006/relationships/image" Target="../media/image13.png"/><Relationship Id="rId23" Type="http://schemas.openxmlformats.org/officeDocument/2006/relationships/image" Target="../media/image18.gif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Relationship Id="rId14" Type="http://schemas.openxmlformats.org/officeDocument/2006/relationships/slide" Target="slide1.xml"/><Relationship Id="rId22" Type="http://schemas.openxmlformats.org/officeDocument/2006/relationships/image" Target="../media/image17.gif"/><Relationship Id="rId27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  <a:extLst/>
          </p:cNvPr>
          <p:cNvSpPr/>
          <p:nvPr/>
        </p:nvSpPr>
        <p:spPr>
          <a:xfrm>
            <a:off x="6672265" y="4437063"/>
            <a:ext cx="1622425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" name="Left Arrow 1">
            <a:hlinkClick r:id="rId5" action="ppaction://hlinksldjump"/>
          </p:cNvPr>
          <p:cNvSpPr/>
          <p:nvPr/>
        </p:nvSpPr>
        <p:spPr>
          <a:xfrm>
            <a:off x="8975727" y="6308728"/>
            <a:ext cx="936625" cy="404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1992315" y="476251"/>
            <a:ext cx="87281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Câu 1: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Insulin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1828800"/>
            <a:ext cx="685800" cy="58420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1859290"/>
            <a:ext cx="6629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18488" y="3143597"/>
            <a:ext cx="68580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3171827"/>
            <a:ext cx="6629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18488" y="4464844"/>
            <a:ext cx="68580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8306" y="4516234"/>
            <a:ext cx="6629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45336" y="5585628"/>
            <a:ext cx="68580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8400" y="5567161"/>
            <a:ext cx="6629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phôi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0200" y="1861797"/>
            <a:ext cx="1500295" cy="523875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67706" y="3143598"/>
            <a:ext cx="1500295" cy="523875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05298" y="4525169"/>
            <a:ext cx="1500295" cy="523875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05298" y="5585629"/>
            <a:ext cx="1500295" cy="523875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63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652FCDE-02E4-4F5A-BF1C-1893AAC7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94BEFD-6E27-4E21-A4AF-080B14C4A9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D7FA4BD-494C-4B15-821C-0E8F766A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0E82F7-9C41-4373-86D2-CF7C4003D1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0270" y="3469340"/>
            <a:ext cx="3550023" cy="2554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5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40530" cy="3953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6116"/>
            <a:ext cx="4193750" cy="2941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79" y="0"/>
            <a:ext cx="5270869" cy="3953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92" y="4239754"/>
            <a:ext cx="2637361" cy="1975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25" y="4189510"/>
            <a:ext cx="3159746" cy="21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5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95850" cy="81067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212" y="1123406"/>
            <a:ext cx="926086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1609" y="2020910"/>
            <a:ext cx="99084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1" y="2020910"/>
            <a:ext cx="22383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18" y="0"/>
            <a:ext cx="8430034" cy="63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0"/>
            <a:ext cx="10389553" cy="63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5E4BF26-70D2-44E9-AE1A-4AAC09E08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53BC36-0AF6-4205-87F9-F9EEB5A805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6234545"/>
            <a:ext cx="1219200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73291" y="1"/>
            <a:ext cx="3818708" cy="6792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60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5C4B6AF-54EC-48C6-865D-3F149D08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6234545"/>
            <a:ext cx="1219200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0" y="117566"/>
            <a:ext cx="12112830" cy="58426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85425" y="545077"/>
            <a:ext cx="3605348" cy="16328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29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5C4B6AF-54EC-48C6-865D-3F149D08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5D3049-37E6-4986-AB89-9E8CA34DE8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6234545"/>
            <a:ext cx="1219200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73291" y="1"/>
            <a:ext cx="3818708" cy="67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58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95850" cy="81067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212" y="1123406"/>
            <a:ext cx="926086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211" y="2020910"/>
            <a:ext cx="926087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3356" y="2918414"/>
            <a:ext cx="10127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1" y="2783541"/>
            <a:ext cx="1421252" cy="8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  <a:extLst/>
          </p:cNvPr>
          <p:cNvSpPr/>
          <p:nvPr/>
        </p:nvSpPr>
        <p:spPr>
          <a:xfrm>
            <a:off x="6672265" y="4437063"/>
            <a:ext cx="1622425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" name="Left Arrow 1">
            <a:hlinkClick r:id="rId5" action="ppaction://hlinksldjump"/>
          </p:cNvPr>
          <p:cNvSpPr/>
          <p:nvPr/>
        </p:nvSpPr>
        <p:spPr>
          <a:xfrm>
            <a:off x="8975727" y="6308728"/>
            <a:ext cx="936625" cy="404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1703390" y="522290"/>
            <a:ext cx="878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0200" y="3378201"/>
            <a:ext cx="1371600" cy="523875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20200" y="4064000"/>
            <a:ext cx="1371600" cy="522288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00200" y="1801814"/>
            <a:ext cx="685800" cy="58578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14600" y="1831976"/>
            <a:ext cx="646112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00200" y="2613025"/>
            <a:ext cx="685800" cy="58578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4600" y="2616201"/>
            <a:ext cx="646112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600200" y="3302000"/>
            <a:ext cx="68580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3352800"/>
            <a:ext cx="6461126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635125" y="4011616"/>
            <a:ext cx="685800" cy="585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14600" y="4064001"/>
            <a:ext cx="646112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20200" y="1854203"/>
            <a:ext cx="1371600" cy="523875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20200" y="2652716"/>
            <a:ext cx="1371600" cy="523875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22618" y="651449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3EF76F9-2CAE-4377-98FD-34C68DE1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DCFBC3-96FD-44C1-9316-7856FE775D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6234545"/>
            <a:ext cx="1219200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73291" y="-13446"/>
            <a:ext cx="3818708" cy="67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58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0"/>
            <a:ext cx="9000310" cy="6345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06" y="-5715"/>
            <a:ext cx="9578457" cy="6350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05" y="1"/>
            <a:ext cx="9578457" cy="6345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04" y="88055"/>
            <a:ext cx="9339402" cy="6251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48882" y="82803"/>
            <a:ext cx="2364378" cy="2431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95850" cy="81067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212" y="1123406"/>
            <a:ext cx="926086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211" y="2020910"/>
            <a:ext cx="926087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3356" y="2918414"/>
            <a:ext cx="101271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1" y="2783541"/>
            <a:ext cx="1421252" cy="8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CC9D5C0-7EAB-4410-B142-2DE72A27D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FCD6F5-8A13-4681-97AD-E994BEA793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6234545"/>
            <a:ext cx="1219200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73291" y="-13446"/>
            <a:ext cx="3818708" cy="67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4947DB2-5D10-4459-929C-D0F89A8A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0C55C7-BC23-45C4-A5D1-8967E28D87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6234545"/>
            <a:ext cx="1219200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38606" y="1"/>
            <a:ext cx="3753394" cy="6185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05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0982C46-64F6-4133-B108-C71087878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F6F7DB-A55D-4B22-BCAA-9E01E25541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345382"/>
            <a:ext cx="12192001" cy="6234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77793" y="2468880"/>
            <a:ext cx="1724297" cy="1685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endParaRPr lang="en-US" sz="9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73291" y="1"/>
            <a:ext cx="3818708" cy="6792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08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6658503-10D1-445F-87E5-5D1BD231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62D5EA-8AFF-4F0C-BF52-C414407EB5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6234545"/>
            <a:ext cx="1219200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73291" y="1"/>
            <a:ext cx="3818708" cy="679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523" y="574766"/>
            <a:ext cx="5669279" cy="8490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168865"/>
              </p:ext>
            </p:extLst>
          </p:nvPr>
        </p:nvGraphicFramePr>
        <p:xfrm>
          <a:off x="-3" y="1658984"/>
          <a:ext cx="12192002" cy="3931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1">
                  <a:extLst>
                    <a:ext uri="{9D8B030D-6E8A-4147-A177-3AD203B41FA5}">
                      <a16:colId xmlns:a16="http://schemas.microsoft.com/office/drawing/2014/main" xmlns="" val="888252386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xmlns="" val="2350609905"/>
                    </a:ext>
                  </a:extLst>
                </a:gridCol>
              </a:tblGrid>
              <a:tr h="5524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3492348"/>
                  </a:ext>
                </a:extLst>
              </a:tr>
              <a:tr h="1917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phấn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huyết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740847"/>
                  </a:ext>
                </a:extLst>
              </a:tr>
              <a:tr h="146228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phấn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phấn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thoái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fr-FR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34353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30983" y="2625634"/>
            <a:ext cx="4702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fr-FR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fr-FR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fr-FR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fr-FR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fr-FR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fr-FR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26162" y="4147308"/>
            <a:ext cx="59439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fr-FR" sz="2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-1" y="6407646"/>
            <a:ext cx="12192000" cy="4503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" y="6248759"/>
            <a:ext cx="12192000" cy="617592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0734" y="6240408"/>
            <a:ext cx="31765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GIỜ!</a:t>
            </a:r>
            <a:endParaRPr 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772" y="113720"/>
            <a:ext cx="1457045" cy="14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8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80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808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9" y="864603"/>
            <a:ext cx="9627327" cy="81067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152" y="2215948"/>
            <a:ext cx="101271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8" y="1304365"/>
            <a:ext cx="1421252" cy="8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F29921-9F2A-4A8C-8088-E6C58281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AB931B-EE03-405A-BE44-60546CF1D6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9517" y="5930154"/>
            <a:ext cx="9533965" cy="60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74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7" y="1842995"/>
            <a:ext cx="4889863" cy="2841624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  <a:extLst/>
          </p:cNvPr>
          <p:cNvSpPr/>
          <p:nvPr/>
        </p:nvSpPr>
        <p:spPr>
          <a:xfrm>
            <a:off x="4752024" y="4463956"/>
            <a:ext cx="1622425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" name="Left Arrow 1">
            <a:hlinkClick r:id="rId6" action="ppaction://hlinksldjump"/>
          </p:cNvPr>
          <p:cNvSpPr/>
          <p:nvPr/>
        </p:nvSpPr>
        <p:spPr>
          <a:xfrm>
            <a:off x="6222046" y="5498469"/>
            <a:ext cx="936625" cy="404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1600429" y="449259"/>
            <a:ext cx="8218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322" y="1855693"/>
            <a:ext cx="685800" cy="58420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9323" y="1855694"/>
            <a:ext cx="56086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NST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7322" y="2551018"/>
            <a:ext cx="68580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9323" y="2566894"/>
            <a:ext cx="56086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NST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NST 21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7322" y="3481293"/>
            <a:ext cx="68580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9323" y="3480718"/>
            <a:ext cx="56086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NST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NST 21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7322" y="4436075"/>
            <a:ext cx="68580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9323" y="4436075"/>
            <a:ext cx="56086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NST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NST 21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0359" y="1842995"/>
            <a:ext cx="1371600" cy="523875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90359" y="2551021"/>
            <a:ext cx="1371600" cy="523875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90359" y="3480718"/>
            <a:ext cx="1371600" cy="523875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90358" y="4476800"/>
            <a:ext cx="1371600" cy="523875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26634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80FF97F-962B-44DF-8E31-7E6677EF8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301FFD-0C89-49B0-BE66-9EEB560728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6234545"/>
            <a:ext cx="1219200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2729" y="2218765"/>
            <a:ext cx="5015753" cy="32945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73291" y="1"/>
            <a:ext cx="3818708" cy="67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6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7244CFC-867C-4C14-8F0F-DB96943EF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AB9CAB-6F0C-439B-BF34-2E4387D0B2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6234545"/>
            <a:ext cx="1219200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73291" y="1"/>
            <a:ext cx="3818708" cy="6792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539E536-A17A-4967-AF9E-D8B84CFC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65BA56-492E-44FA-8835-FEDCC2A911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6234545"/>
            <a:ext cx="1219200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73291" y="1"/>
            <a:ext cx="3818708" cy="67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14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240155E-6F13-4DA2-BD8D-43E651E0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ADE084-5961-46B3-96B7-E019421B26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6234545"/>
            <a:ext cx="1219200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73291" y="1"/>
            <a:ext cx="3818708" cy="67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25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8E620CD-57EA-495B-91B2-E2298996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739943-FBAD-4D78-ACA9-BC3893B78A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6234545"/>
            <a:ext cx="1219200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73291" y="1"/>
            <a:ext cx="3818708" cy="67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87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4547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278" y="2186894"/>
            <a:ext cx="101271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9" y="1519518"/>
            <a:ext cx="1421252" cy="8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6772496" y="575600"/>
            <a:ext cx="2966727" cy="1823296"/>
            <a:chOff x="6772496" y="575600"/>
            <a:chExt cx="2966727" cy="1823296"/>
          </a:xfrm>
        </p:grpSpPr>
        <p:sp>
          <p:nvSpPr>
            <p:cNvPr id="30" name="Freeform 29"/>
            <p:cNvSpPr/>
            <p:nvPr/>
          </p:nvSpPr>
          <p:spPr>
            <a:xfrm>
              <a:off x="7086600" y="689305"/>
              <a:ext cx="2652623" cy="1709591"/>
            </a:xfrm>
            <a:custGeom>
              <a:avLst/>
              <a:gdLst>
                <a:gd name="connsiteX0" fmla="*/ 0 w 3028207"/>
                <a:gd name="connsiteY0" fmla="*/ 1064867 h 1688751"/>
                <a:gd name="connsiteX1" fmla="*/ 1075765 w 3028207"/>
                <a:gd name="connsiteY1" fmla="*/ 163914 h 1688751"/>
                <a:gd name="connsiteX2" fmla="*/ 3025588 w 3028207"/>
                <a:gd name="connsiteY2" fmla="*/ 15996 h 1688751"/>
                <a:gd name="connsiteX3" fmla="*/ 1479176 w 3028207"/>
                <a:gd name="connsiteY3" fmla="*/ 177361 h 1688751"/>
                <a:gd name="connsiteX4" fmla="*/ 820271 w 3028207"/>
                <a:gd name="connsiteY4" fmla="*/ 1548961 h 1688751"/>
                <a:gd name="connsiteX5" fmla="*/ 820271 w 3028207"/>
                <a:gd name="connsiteY5" fmla="*/ 1643090 h 1688751"/>
                <a:gd name="connsiteX6" fmla="*/ 820271 w 3028207"/>
                <a:gd name="connsiteY6" fmla="*/ 1643090 h 168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207" h="1688751">
                  <a:moveTo>
                    <a:pt x="0" y="1064867"/>
                  </a:moveTo>
                  <a:cubicBezTo>
                    <a:pt x="285750" y="701796"/>
                    <a:pt x="571500" y="338726"/>
                    <a:pt x="1075765" y="163914"/>
                  </a:cubicBezTo>
                  <a:cubicBezTo>
                    <a:pt x="1580030" y="-10898"/>
                    <a:pt x="2958353" y="13755"/>
                    <a:pt x="3025588" y="15996"/>
                  </a:cubicBezTo>
                  <a:cubicBezTo>
                    <a:pt x="3092823" y="18237"/>
                    <a:pt x="1846729" y="-78133"/>
                    <a:pt x="1479176" y="177361"/>
                  </a:cubicBezTo>
                  <a:cubicBezTo>
                    <a:pt x="1111623" y="432855"/>
                    <a:pt x="930088" y="1304673"/>
                    <a:pt x="820271" y="1548961"/>
                  </a:cubicBezTo>
                  <a:cubicBezTo>
                    <a:pt x="710454" y="1793249"/>
                    <a:pt x="820271" y="1643090"/>
                    <a:pt x="820271" y="1643090"/>
                  </a:cubicBezTo>
                  <a:lnTo>
                    <a:pt x="820271" y="1643090"/>
                  </a:lnTo>
                </a:path>
              </a:pathLst>
            </a:custGeom>
            <a:solidFill>
              <a:srgbClr val="0070C0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 rot="19260669">
              <a:off x="6772496" y="575600"/>
              <a:ext cx="2072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70C0"/>
                  </a:solidFill>
                </a:rPr>
                <a:t>Nguyên</a:t>
              </a:r>
              <a:r>
                <a:rPr lang="en-US" sz="2400" dirty="0" smtClean="0">
                  <a:solidFill>
                    <a:srgbClr val="0070C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</a:rPr>
                <a:t>nhân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661212" y="3267635"/>
            <a:ext cx="3697941" cy="1408437"/>
            <a:chOff x="5661212" y="3267635"/>
            <a:chExt cx="3697941" cy="1408437"/>
          </a:xfrm>
        </p:grpSpPr>
        <p:sp>
          <p:nvSpPr>
            <p:cNvPr id="27" name="Freeform 26"/>
            <p:cNvSpPr/>
            <p:nvPr/>
          </p:nvSpPr>
          <p:spPr>
            <a:xfrm>
              <a:off x="5661212" y="3267635"/>
              <a:ext cx="3697941" cy="1408437"/>
            </a:xfrm>
            <a:custGeom>
              <a:avLst/>
              <a:gdLst>
                <a:gd name="connsiteX0" fmla="*/ 0 w 2650589"/>
                <a:gd name="connsiteY0" fmla="*/ 242047 h 1014635"/>
                <a:gd name="connsiteX1" fmla="*/ 927847 w 2650589"/>
                <a:gd name="connsiteY1" fmla="*/ 968188 h 1014635"/>
                <a:gd name="connsiteX2" fmla="*/ 2649071 w 2650589"/>
                <a:gd name="connsiteY2" fmla="*/ 941294 h 1014635"/>
                <a:gd name="connsiteX3" fmla="*/ 1223683 w 2650589"/>
                <a:gd name="connsiteY3" fmla="*/ 941294 h 1014635"/>
                <a:gd name="connsiteX4" fmla="*/ 793377 w 2650589"/>
                <a:gd name="connsiteY4" fmla="*/ 0 h 1014635"/>
                <a:gd name="connsiteX5" fmla="*/ 793377 w 2650589"/>
                <a:gd name="connsiteY5" fmla="*/ 0 h 1014635"/>
                <a:gd name="connsiteX6" fmla="*/ 793377 w 2650589"/>
                <a:gd name="connsiteY6" fmla="*/ 0 h 101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589" h="1014635">
                  <a:moveTo>
                    <a:pt x="0" y="242047"/>
                  </a:moveTo>
                  <a:cubicBezTo>
                    <a:pt x="243167" y="546847"/>
                    <a:pt x="486335" y="851647"/>
                    <a:pt x="927847" y="968188"/>
                  </a:cubicBezTo>
                  <a:cubicBezTo>
                    <a:pt x="1369359" y="1084729"/>
                    <a:pt x="2599765" y="945776"/>
                    <a:pt x="2649071" y="941294"/>
                  </a:cubicBezTo>
                  <a:cubicBezTo>
                    <a:pt x="2698377" y="936812"/>
                    <a:pt x="1532965" y="1098176"/>
                    <a:pt x="1223683" y="941294"/>
                  </a:cubicBezTo>
                  <a:cubicBezTo>
                    <a:pt x="914401" y="784412"/>
                    <a:pt x="793377" y="0"/>
                    <a:pt x="793377" y="0"/>
                  </a:cubicBezTo>
                  <a:lnTo>
                    <a:pt x="793377" y="0"/>
                  </a:lnTo>
                  <a:lnTo>
                    <a:pt x="793377" y="0"/>
                  </a:lnTo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15999" y="4034117"/>
              <a:ext cx="15029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>
            <a:off x="2017059" y="1089213"/>
            <a:ext cx="2850776" cy="1304364"/>
          </a:xfrm>
          <a:custGeom>
            <a:avLst/>
            <a:gdLst>
              <a:gd name="connsiteX0" fmla="*/ 2722301 w 2722301"/>
              <a:gd name="connsiteY0" fmla="*/ 629263 h 1140251"/>
              <a:gd name="connsiteX1" fmla="*/ 1162442 w 2722301"/>
              <a:gd name="connsiteY1" fmla="*/ 10699 h 1140251"/>
              <a:gd name="connsiteX2" fmla="*/ 5995 w 2722301"/>
              <a:gd name="connsiteY2" fmla="*/ 225851 h 1140251"/>
              <a:gd name="connsiteX3" fmla="*/ 785925 w 2722301"/>
              <a:gd name="connsiteY3" fmla="*/ 77934 h 1140251"/>
              <a:gd name="connsiteX4" fmla="*/ 2413019 w 2722301"/>
              <a:gd name="connsiteY4" fmla="*/ 1140251 h 1140251"/>
              <a:gd name="connsiteX5" fmla="*/ 2413019 w 2722301"/>
              <a:gd name="connsiteY5" fmla="*/ 1140251 h 114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2301" h="1140251">
                <a:moveTo>
                  <a:pt x="2722301" y="629263"/>
                </a:moveTo>
                <a:cubicBezTo>
                  <a:pt x="2168730" y="353598"/>
                  <a:pt x="1615160" y="77934"/>
                  <a:pt x="1162442" y="10699"/>
                </a:cubicBezTo>
                <a:cubicBezTo>
                  <a:pt x="709724" y="-56536"/>
                  <a:pt x="68748" y="214645"/>
                  <a:pt x="5995" y="225851"/>
                </a:cubicBezTo>
                <a:cubicBezTo>
                  <a:pt x="-56758" y="237057"/>
                  <a:pt x="384754" y="-74466"/>
                  <a:pt x="785925" y="77934"/>
                </a:cubicBezTo>
                <a:cubicBezTo>
                  <a:pt x="1187096" y="230334"/>
                  <a:pt x="2413019" y="1140251"/>
                  <a:pt x="2413019" y="1140251"/>
                </a:cubicBezTo>
                <a:lnTo>
                  <a:pt x="2413019" y="1140251"/>
                </a:lnTo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4289050" y="1438835"/>
            <a:ext cx="3738844" cy="2245660"/>
            <a:chOff x="4289050" y="1438835"/>
            <a:chExt cx="3738844" cy="2245660"/>
          </a:xfrm>
        </p:grpSpPr>
        <p:sp>
          <p:nvSpPr>
            <p:cNvPr id="20" name="Freeform 19"/>
            <p:cNvSpPr/>
            <p:nvPr/>
          </p:nvSpPr>
          <p:spPr>
            <a:xfrm>
              <a:off x="4289050" y="1438835"/>
              <a:ext cx="3738844" cy="2245660"/>
            </a:xfrm>
            <a:custGeom>
              <a:avLst/>
              <a:gdLst>
                <a:gd name="connsiteX0" fmla="*/ 1741954 w 3131483"/>
                <a:gd name="connsiteY0" fmla="*/ 0 h 1911725"/>
                <a:gd name="connsiteX1" fmla="*/ 2293324 w 3131483"/>
                <a:gd name="connsiteY1" fmla="*/ 266918 h 1911725"/>
                <a:gd name="connsiteX2" fmla="*/ 2297431 w 3131483"/>
                <a:gd name="connsiteY2" fmla="*/ 276583 h 1911725"/>
                <a:gd name="connsiteX3" fmla="*/ 2340348 w 3131483"/>
                <a:gd name="connsiteY3" fmla="*/ 273423 h 1911725"/>
                <a:gd name="connsiteX4" fmla="*/ 2926585 w 3131483"/>
                <a:gd name="connsiteY4" fmla="*/ 622376 h 1911725"/>
                <a:gd name="connsiteX5" fmla="*/ 2935846 w 3131483"/>
                <a:gd name="connsiteY5" fmla="*/ 689468 h 1911725"/>
                <a:gd name="connsiteX6" fmla="*/ 2956218 w 3131483"/>
                <a:gd name="connsiteY6" fmla="*/ 701744 h 1911725"/>
                <a:gd name="connsiteX7" fmla="*/ 3131483 w 3131483"/>
                <a:gd name="connsiteY7" fmla="*/ 1010771 h 1911725"/>
                <a:gd name="connsiteX8" fmla="*/ 2956218 w 3131483"/>
                <a:gd name="connsiteY8" fmla="*/ 1319798 h 1911725"/>
                <a:gd name="connsiteX9" fmla="*/ 2935846 w 3131483"/>
                <a:gd name="connsiteY9" fmla="*/ 1332074 h 1911725"/>
                <a:gd name="connsiteX10" fmla="*/ 2926585 w 3131483"/>
                <a:gd name="connsiteY10" fmla="*/ 1399166 h 1911725"/>
                <a:gd name="connsiteX11" fmla="*/ 2340348 w 3131483"/>
                <a:gd name="connsiteY11" fmla="*/ 1748119 h 1911725"/>
                <a:gd name="connsiteX12" fmla="*/ 2107426 w 3131483"/>
                <a:gd name="connsiteY12" fmla="*/ 1713775 h 1911725"/>
                <a:gd name="connsiteX13" fmla="*/ 2062548 w 3131483"/>
                <a:gd name="connsiteY13" fmla="*/ 1695985 h 1911725"/>
                <a:gd name="connsiteX14" fmla="*/ 2045411 w 3131483"/>
                <a:gd name="connsiteY14" fmla="*/ 1719043 h 1911725"/>
                <a:gd name="connsiteX15" fmla="*/ 1549213 w 3131483"/>
                <a:gd name="connsiteY15" fmla="*/ 1911725 h 1911725"/>
                <a:gd name="connsiteX16" fmla="*/ 1126084 w 3131483"/>
                <a:gd name="connsiteY16" fmla="*/ 1783722 h 1911725"/>
                <a:gd name="connsiteX17" fmla="*/ 1096633 w 3131483"/>
                <a:gd name="connsiteY17" fmla="*/ 1757652 h 1911725"/>
                <a:gd name="connsiteX18" fmla="*/ 1077285 w 3131483"/>
                <a:gd name="connsiteY18" fmla="*/ 1765322 h 1911725"/>
                <a:gd name="connsiteX19" fmla="*/ 844363 w 3131483"/>
                <a:gd name="connsiteY19" fmla="*/ 1799666 h 1911725"/>
                <a:gd name="connsiteX20" fmla="*/ 245969 w 3131483"/>
                <a:gd name="connsiteY20" fmla="*/ 1362636 h 1911725"/>
                <a:gd name="connsiteX21" fmla="*/ 252996 w 3131483"/>
                <a:gd name="connsiteY21" fmla="*/ 1311729 h 1911725"/>
                <a:gd name="connsiteX22" fmla="*/ 175265 w 3131483"/>
                <a:gd name="connsiteY22" fmla="*/ 1264890 h 1911725"/>
                <a:gd name="connsiteX23" fmla="*/ 0 w 3131483"/>
                <a:gd name="connsiteY23" fmla="*/ 955863 h 1911725"/>
                <a:gd name="connsiteX24" fmla="*/ 263826 w 3131483"/>
                <a:gd name="connsiteY24" fmla="*/ 593471 h 1911725"/>
                <a:gd name="connsiteX25" fmla="*/ 311089 w 3131483"/>
                <a:gd name="connsiteY25" fmla="*/ 574735 h 1911725"/>
                <a:gd name="connsiteX26" fmla="*/ 299197 w 3131483"/>
                <a:gd name="connsiteY26" fmla="*/ 488577 h 1911725"/>
                <a:gd name="connsiteX27" fmla="*/ 897591 w 3131483"/>
                <a:gd name="connsiteY27" fmla="*/ 51547 h 1911725"/>
                <a:gd name="connsiteX28" fmla="*/ 1232159 w 3131483"/>
                <a:gd name="connsiteY28" fmla="*/ 126185 h 1911725"/>
                <a:gd name="connsiteX29" fmla="*/ 1284946 w 3131483"/>
                <a:gd name="connsiteY29" fmla="*/ 157993 h 1911725"/>
                <a:gd name="connsiteX30" fmla="*/ 1318826 w 3131483"/>
                <a:gd name="connsiteY30" fmla="*/ 128003 h 1911725"/>
                <a:gd name="connsiteX31" fmla="*/ 1741954 w 3131483"/>
                <a:gd name="connsiteY31" fmla="*/ 0 h 191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31483" h="1911725">
                  <a:moveTo>
                    <a:pt x="1741954" y="0"/>
                  </a:moveTo>
                  <a:cubicBezTo>
                    <a:pt x="1989817" y="0"/>
                    <a:pt x="2202482" y="110062"/>
                    <a:pt x="2293324" y="266918"/>
                  </a:cubicBezTo>
                  <a:lnTo>
                    <a:pt x="2297431" y="276583"/>
                  </a:lnTo>
                  <a:lnTo>
                    <a:pt x="2340348" y="273423"/>
                  </a:lnTo>
                  <a:cubicBezTo>
                    <a:pt x="2629522" y="273423"/>
                    <a:pt x="2870787" y="423229"/>
                    <a:pt x="2926585" y="622376"/>
                  </a:cubicBezTo>
                  <a:lnTo>
                    <a:pt x="2935846" y="689468"/>
                  </a:lnTo>
                  <a:lnTo>
                    <a:pt x="2956218" y="701744"/>
                  </a:lnTo>
                  <a:cubicBezTo>
                    <a:pt x="3064506" y="780831"/>
                    <a:pt x="3131483" y="890089"/>
                    <a:pt x="3131483" y="1010771"/>
                  </a:cubicBezTo>
                  <a:cubicBezTo>
                    <a:pt x="3131483" y="1131454"/>
                    <a:pt x="3064506" y="1240711"/>
                    <a:pt x="2956218" y="1319798"/>
                  </a:cubicBezTo>
                  <a:lnTo>
                    <a:pt x="2935846" y="1332074"/>
                  </a:lnTo>
                  <a:lnTo>
                    <a:pt x="2926585" y="1399166"/>
                  </a:lnTo>
                  <a:cubicBezTo>
                    <a:pt x="2870787" y="1598313"/>
                    <a:pt x="2629522" y="1748119"/>
                    <a:pt x="2340348" y="1748119"/>
                  </a:cubicBezTo>
                  <a:cubicBezTo>
                    <a:pt x="2257727" y="1748119"/>
                    <a:pt x="2179017" y="1735890"/>
                    <a:pt x="2107426" y="1713775"/>
                  </a:cubicBezTo>
                  <a:lnTo>
                    <a:pt x="2062548" y="1695985"/>
                  </a:lnTo>
                  <a:lnTo>
                    <a:pt x="2045411" y="1719043"/>
                  </a:lnTo>
                  <a:cubicBezTo>
                    <a:pt x="1937875" y="1835293"/>
                    <a:pt x="1755766" y="1911725"/>
                    <a:pt x="1549213" y="1911725"/>
                  </a:cubicBezTo>
                  <a:cubicBezTo>
                    <a:pt x="1383971" y="1911725"/>
                    <a:pt x="1234373" y="1862809"/>
                    <a:pt x="1126084" y="1783722"/>
                  </a:cubicBezTo>
                  <a:lnTo>
                    <a:pt x="1096633" y="1757652"/>
                  </a:lnTo>
                  <a:lnTo>
                    <a:pt x="1077285" y="1765322"/>
                  </a:lnTo>
                  <a:cubicBezTo>
                    <a:pt x="1005694" y="1787437"/>
                    <a:pt x="926984" y="1799666"/>
                    <a:pt x="844363" y="1799666"/>
                  </a:cubicBezTo>
                  <a:cubicBezTo>
                    <a:pt x="513879" y="1799666"/>
                    <a:pt x="245969" y="1604001"/>
                    <a:pt x="245969" y="1362636"/>
                  </a:cubicBezTo>
                  <a:lnTo>
                    <a:pt x="252996" y="1311729"/>
                  </a:lnTo>
                  <a:lnTo>
                    <a:pt x="175265" y="1264890"/>
                  </a:lnTo>
                  <a:cubicBezTo>
                    <a:pt x="66977" y="1185803"/>
                    <a:pt x="0" y="1076546"/>
                    <a:pt x="0" y="955863"/>
                  </a:cubicBezTo>
                  <a:cubicBezTo>
                    <a:pt x="0" y="805010"/>
                    <a:pt x="104652" y="672008"/>
                    <a:pt x="263826" y="593471"/>
                  </a:cubicBezTo>
                  <a:lnTo>
                    <a:pt x="311089" y="574735"/>
                  </a:lnTo>
                  <a:lnTo>
                    <a:pt x="299197" y="488577"/>
                  </a:lnTo>
                  <a:cubicBezTo>
                    <a:pt x="299197" y="247212"/>
                    <a:pt x="567107" y="51547"/>
                    <a:pt x="897591" y="51547"/>
                  </a:cubicBezTo>
                  <a:cubicBezTo>
                    <a:pt x="1021522" y="51547"/>
                    <a:pt x="1136654" y="79062"/>
                    <a:pt x="1232159" y="126185"/>
                  </a:cubicBezTo>
                  <a:lnTo>
                    <a:pt x="1284946" y="157993"/>
                  </a:lnTo>
                  <a:lnTo>
                    <a:pt x="1318826" y="128003"/>
                  </a:lnTo>
                  <a:cubicBezTo>
                    <a:pt x="1427114" y="48916"/>
                    <a:pt x="1576712" y="0"/>
                    <a:pt x="1741954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546786" y="1680882"/>
              <a:ext cx="3346638" cy="1766047"/>
            </a:xfrm>
            <a:custGeom>
              <a:avLst/>
              <a:gdLst>
                <a:gd name="connsiteX0" fmla="*/ 1741954 w 3131483"/>
                <a:gd name="connsiteY0" fmla="*/ 0 h 1911725"/>
                <a:gd name="connsiteX1" fmla="*/ 2293324 w 3131483"/>
                <a:gd name="connsiteY1" fmla="*/ 266918 h 1911725"/>
                <a:gd name="connsiteX2" fmla="*/ 2297431 w 3131483"/>
                <a:gd name="connsiteY2" fmla="*/ 276583 h 1911725"/>
                <a:gd name="connsiteX3" fmla="*/ 2340348 w 3131483"/>
                <a:gd name="connsiteY3" fmla="*/ 273423 h 1911725"/>
                <a:gd name="connsiteX4" fmla="*/ 2926585 w 3131483"/>
                <a:gd name="connsiteY4" fmla="*/ 622376 h 1911725"/>
                <a:gd name="connsiteX5" fmla="*/ 2935846 w 3131483"/>
                <a:gd name="connsiteY5" fmla="*/ 689468 h 1911725"/>
                <a:gd name="connsiteX6" fmla="*/ 2956218 w 3131483"/>
                <a:gd name="connsiteY6" fmla="*/ 701744 h 1911725"/>
                <a:gd name="connsiteX7" fmla="*/ 3131483 w 3131483"/>
                <a:gd name="connsiteY7" fmla="*/ 1010771 h 1911725"/>
                <a:gd name="connsiteX8" fmla="*/ 2956218 w 3131483"/>
                <a:gd name="connsiteY8" fmla="*/ 1319798 h 1911725"/>
                <a:gd name="connsiteX9" fmla="*/ 2935846 w 3131483"/>
                <a:gd name="connsiteY9" fmla="*/ 1332074 h 1911725"/>
                <a:gd name="connsiteX10" fmla="*/ 2926585 w 3131483"/>
                <a:gd name="connsiteY10" fmla="*/ 1399166 h 1911725"/>
                <a:gd name="connsiteX11" fmla="*/ 2340348 w 3131483"/>
                <a:gd name="connsiteY11" fmla="*/ 1748119 h 1911725"/>
                <a:gd name="connsiteX12" fmla="*/ 2107426 w 3131483"/>
                <a:gd name="connsiteY12" fmla="*/ 1713775 h 1911725"/>
                <a:gd name="connsiteX13" fmla="*/ 2062548 w 3131483"/>
                <a:gd name="connsiteY13" fmla="*/ 1695985 h 1911725"/>
                <a:gd name="connsiteX14" fmla="*/ 2045411 w 3131483"/>
                <a:gd name="connsiteY14" fmla="*/ 1719043 h 1911725"/>
                <a:gd name="connsiteX15" fmla="*/ 1549213 w 3131483"/>
                <a:gd name="connsiteY15" fmla="*/ 1911725 h 1911725"/>
                <a:gd name="connsiteX16" fmla="*/ 1126084 w 3131483"/>
                <a:gd name="connsiteY16" fmla="*/ 1783722 h 1911725"/>
                <a:gd name="connsiteX17" fmla="*/ 1096633 w 3131483"/>
                <a:gd name="connsiteY17" fmla="*/ 1757652 h 1911725"/>
                <a:gd name="connsiteX18" fmla="*/ 1077285 w 3131483"/>
                <a:gd name="connsiteY18" fmla="*/ 1765322 h 1911725"/>
                <a:gd name="connsiteX19" fmla="*/ 844363 w 3131483"/>
                <a:gd name="connsiteY19" fmla="*/ 1799666 h 1911725"/>
                <a:gd name="connsiteX20" fmla="*/ 245969 w 3131483"/>
                <a:gd name="connsiteY20" fmla="*/ 1362636 h 1911725"/>
                <a:gd name="connsiteX21" fmla="*/ 252996 w 3131483"/>
                <a:gd name="connsiteY21" fmla="*/ 1311729 h 1911725"/>
                <a:gd name="connsiteX22" fmla="*/ 175265 w 3131483"/>
                <a:gd name="connsiteY22" fmla="*/ 1264890 h 1911725"/>
                <a:gd name="connsiteX23" fmla="*/ 0 w 3131483"/>
                <a:gd name="connsiteY23" fmla="*/ 955863 h 1911725"/>
                <a:gd name="connsiteX24" fmla="*/ 263826 w 3131483"/>
                <a:gd name="connsiteY24" fmla="*/ 593471 h 1911725"/>
                <a:gd name="connsiteX25" fmla="*/ 311089 w 3131483"/>
                <a:gd name="connsiteY25" fmla="*/ 574735 h 1911725"/>
                <a:gd name="connsiteX26" fmla="*/ 299197 w 3131483"/>
                <a:gd name="connsiteY26" fmla="*/ 488577 h 1911725"/>
                <a:gd name="connsiteX27" fmla="*/ 897591 w 3131483"/>
                <a:gd name="connsiteY27" fmla="*/ 51547 h 1911725"/>
                <a:gd name="connsiteX28" fmla="*/ 1232159 w 3131483"/>
                <a:gd name="connsiteY28" fmla="*/ 126185 h 1911725"/>
                <a:gd name="connsiteX29" fmla="*/ 1284946 w 3131483"/>
                <a:gd name="connsiteY29" fmla="*/ 157993 h 1911725"/>
                <a:gd name="connsiteX30" fmla="*/ 1318826 w 3131483"/>
                <a:gd name="connsiteY30" fmla="*/ 128003 h 1911725"/>
                <a:gd name="connsiteX31" fmla="*/ 1741954 w 3131483"/>
                <a:gd name="connsiteY31" fmla="*/ 0 h 191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31483" h="1911725">
                  <a:moveTo>
                    <a:pt x="1741954" y="0"/>
                  </a:moveTo>
                  <a:cubicBezTo>
                    <a:pt x="1989817" y="0"/>
                    <a:pt x="2202482" y="110062"/>
                    <a:pt x="2293324" y="266918"/>
                  </a:cubicBezTo>
                  <a:lnTo>
                    <a:pt x="2297431" y="276583"/>
                  </a:lnTo>
                  <a:lnTo>
                    <a:pt x="2340348" y="273423"/>
                  </a:lnTo>
                  <a:cubicBezTo>
                    <a:pt x="2629522" y="273423"/>
                    <a:pt x="2870787" y="423229"/>
                    <a:pt x="2926585" y="622376"/>
                  </a:cubicBezTo>
                  <a:lnTo>
                    <a:pt x="2935846" y="689468"/>
                  </a:lnTo>
                  <a:lnTo>
                    <a:pt x="2956218" y="701744"/>
                  </a:lnTo>
                  <a:cubicBezTo>
                    <a:pt x="3064506" y="780831"/>
                    <a:pt x="3131483" y="890089"/>
                    <a:pt x="3131483" y="1010771"/>
                  </a:cubicBezTo>
                  <a:cubicBezTo>
                    <a:pt x="3131483" y="1131454"/>
                    <a:pt x="3064506" y="1240711"/>
                    <a:pt x="2956218" y="1319798"/>
                  </a:cubicBezTo>
                  <a:lnTo>
                    <a:pt x="2935846" y="1332074"/>
                  </a:lnTo>
                  <a:lnTo>
                    <a:pt x="2926585" y="1399166"/>
                  </a:lnTo>
                  <a:cubicBezTo>
                    <a:pt x="2870787" y="1598313"/>
                    <a:pt x="2629522" y="1748119"/>
                    <a:pt x="2340348" y="1748119"/>
                  </a:cubicBezTo>
                  <a:cubicBezTo>
                    <a:pt x="2257727" y="1748119"/>
                    <a:pt x="2179017" y="1735890"/>
                    <a:pt x="2107426" y="1713775"/>
                  </a:cubicBezTo>
                  <a:lnTo>
                    <a:pt x="2062548" y="1695985"/>
                  </a:lnTo>
                  <a:lnTo>
                    <a:pt x="2045411" y="1719043"/>
                  </a:lnTo>
                  <a:cubicBezTo>
                    <a:pt x="1937875" y="1835293"/>
                    <a:pt x="1755766" y="1911725"/>
                    <a:pt x="1549213" y="1911725"/>
                  </a:cubicBezTo>
                  <a:cubicBezTo>
                    <a:pt x="1383971" y="1911725"/>
                    <a:pt x="1234373" y="1862809"/>
                    <a:pt x="1126084" y="1783722"/>
                  </a:cubicBezTo>
                  <a:lnTo>
                    <a:pt x="1096633" y="1757652"/>
                  </a:lnTo>
                  <a:lnTo>
                    <a:pt x="1077285" y="1765322"/>
                  </a:lnTo>
                  <a:cubicBezTo>
                    <a:pt x="1005694" y="1787437"/>
                    <a:pt x="926984" y="1799666"/>
                    <a:pt x="844363" y="1799666"/>
                  </a:cubicBezTo>
                  <a:cubicBezTo>
                    <a:pt x="513879" y="1799666"/>
                    <a:pt x="245969" y="1604001"/>
                    <a:pt x="245969" y="1362636"/>
                  </a:cubicBezTo>
                  <a:lnTo>
                    <a:pt x="252996" y="1311729"/>
                  </a:lnTo>
                  <a:lnTo>
                    <a:pt x="175265" y="1264890"/>
                  </a:lnTo>
                  <a:cubicBezTo>
                    <a:pt x="66977" y="1185803"/>
                    <a:pt x="0" y="1076546"/>
                    <a:pt x="0" y="955863"/>
                  </a:cubicBezTo>
                  <a:cubicBezTo>
                    <a:pt x="0" y="805010"/>
                    <a:pt x="104652" y="672008"/>
                    <a:pt x="263826" y="593471"/>
                  </a:cubicBezTo>
                  <a:lnTo>
                    <a:pt x="311089" y="574735"/>
                  </a:lnTo>
                  <a:lnTo>
                    <a:pt x="299197" y="488577"/>
                  </a:lnTo>
                  <a:cubicBezTo>
                    <a:pt x="299197" y="247212"/>
                    <a:pt x="567107" y="51547"/>
                    <a:pt x="897591" y="51547"/>
                  </a:cubicBezTo>
                  <a:cubicBezTo>
                    <a:pt x="1021522" y="51547"/>
                    <a:pt x="1136654" y="79062"/>
                    <a:pt x="1232159" y="126185"/>
                  </a:cubicBezTo>
                  <a:lnTo>
                    <a:pt x="1284946" y="157993"/>
                  </a:lnTo>
                  <a:lnTo>
                    <a:pt x="1318826" y="128003"/>
                  </a:lnTo>
                  <a:cubicBezTo>
                    <a:pt x="1427114" y="48916"/>
                    <a:pt x="1576712" y="0"/>
                    <a:pt x="1741954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THOÁI HOÁ DO TỰ THỤ PHẤN VÀ DO GIAO PHỐI GẦN</a:t>
              </a:r>
              <a:endPara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 rot="1055544">
            <a:off x="2399548" y="852202"/>
            <a:ext cx="2746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2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Curved Connector 33"/>
          <p:cNvCxnSpPr/>
          <p:nvPr/>
        </p:nvCxnSpPr>
        <p:spPr>
          <a:xfrm>
            <a:off x="8759190" y="4614159"/>
            <a:ext cx="2243679" cy="1104536"/>
          </a:xfrm>
          <a:prstGeom prst="curved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flipV="1">
            <a:off x="8759190" y="3509623"/>
            <a:ext cx="2495998" cy="1078049"/>
          </a:xfrm>
          <a:prstGeom prst="curved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>
            <a:off x="8783377" y="4605221"/>
            <a:ext cx="2603575" cy="17876"/>
          </a:xfrm>
          <a:prstGeom prst="curved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8818939" y="241656"/>
            <a:ext cx="3139049" cy="119717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19835548">
            <a:off x="9238796" y="3430484"/>
            <a:ext cx="166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dòng</a:t>
            </a:r>
            <a:r>
              <a:rPr lang="en-US" b="1" dirty="0" smtClean="0"/>
              <a:t> </a:t>
            </a:r>
            <a:r>
              <a:rPr lang="en-US" b="1" dirty="0" err="1" smtClean="0"/>
              <a:t>thuần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9844616" y="4228125"/>
            <a:ext cx="149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ưu</a:t>
            </a:r>
            <a:r>
              <a:rPr lang="en-US" b="1" dirty="0" smtClean="0"/>
              <a:t> </a:t>
            </a:r>
            <a:r>
              <a:rPr lang="en-US" b="1" dirty="0" err="1" smtClean="0"/>
              <a:t>thế</a:t>
            </a:r>
            <a:r>
              <a:rPr lang="en-US" b="1" dirty="0" smtClean="0"/>
              <a:t> </a:t>
            </a:r>
            <a:r>
              <a:rPr lang="en-US" b="1" dirty="0" err="1" smtClean="0"/>
              <a:t>lai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 rot="2201418">
            <a:off x="8702591" y="5329104"/>
            <a:ext cx="252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Duy</a:t>
            </a:r>
            <a:r>
              <a:rPr lang="en-US" b="1" dirty="0" smtClean="0"/>
              <a:t> </a:t>
            </a:r>
            <a:r>
              <a:rPr lang="en-US" b="1" dirty="0" err="1" smtClean="0"/>
              <a:t>trì</a:t>
            </a:r>
            <a:r>
              <a:rPr lang="en-US" b="1" dirty="0" smtClean="0"/>
              <a:t> </a:t>
            </a:r>
            <a:r>
              <a:rPr lang="en-US" b="1" dirty="0" err="1" smtClean="0"/>
              <a:t>tình</a:t>
            </a:r>
            <a:r>
              <a:rPr lang="en-US" b="1" dirty="0" smtClean="0"/>
              <a:t> </a:t>
            </a:r>
            <a:r>
              <a:rPr lang="en-US" b="1" dirty="0" err="1" smtClean="0"/>
              <a:t>trạng</a:t>
            </a:r>
            <a:r>
              <a:rPr lang="en-US" b="1" dirty="0" smtClean="0"/>
              <a:t> </a:t>
            </a:r>
            <a:r>
              <a:rPr lang="en-US" b="1" dirty="0" err="1" smtClean="0"/>
              <a:t>mong</a:t>
            </a:r>
            <a:r>
              <a:rPr lang="en-US" b="1" dirty="0" smtClean="0"/>
              <a:t> </a:t>
            </a:r>
            <a:r>
              <a:rPr lang="en-US" b="1" dirty="0" err="1" smtClean="0"/>
              <a:t>muốn</a:t>
            </a:r>
            <a:endParaRPr lang="en-US" b="1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60" y="2476809"/>
            <a:ext cx="1399211" cy="92773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53" y="104498"/>
            <a:ext cx="1030149" cy="685517"/>
          </a:xfrm>
          <a:prstGeom prst="rect">
            <a:avLst/>
          </a:prstGeom>
        </p:spPr>
      </p:pic>
      <p:cxnSp>
        <p:nvCxnSpPr>
          <p:cNvPr id="66" name="Curved Connector 65"/>
          <p:cNvCxnSpPr>
            <a:stCxn id="25" idx="2"/>
            <a:endCxn id="75" idx="3"/>
          </p:cNvCxnSpPr>
          <p:nvPr/>
        </p:nvCxnSpPr>
        <p:spPr>
          <a:xfrm flipH="1" flipV="1">
            <a:off x="1408082" y="1067046"/>
            <a:ext cx="615255" cy="280524"/>
          </a:xfrm>
          <a:prstGeom prst="curvedConnector3">
            <a:avLst>
              <a:gd name="adj1" fmla="val 49103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 flipH="1">
            <a:off x="1410211" y="1357321"/>
            <a:ext cx="604719" cy="2614532"/>
          </a:xfrm>
          <a:prstGeom prst="curvedConnector4">
            <a:avLst>
              <a:gd name="adj1" fmla="val 104513"/>
              <a:gd name="adj2" fmla="val 70004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4895" y="343771"/>
            <a:ext cx="1333187" cy="144655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01850" y="3971853"/>
            <a:ext cx="184395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Giao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phối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gần</a:t>
            </a:r>
            <a:r>
              <a:rPr lang="en-US" sz="2200" b="1" dirty="0" smtClean="0"/>
              <a:t> ở </a:t>
            </a:r>
            <a:r>
              <a:rPr lang="en-US" sz="2200" b="1" dirty="0" err="1" smtClean="0"/>
              <a:t>động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vật</a:t>
            </a:r>
            <a:endParaRPr lang="en-US" sz="2200" b="1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68" y="3971853"/>
            <a:ext cx="2332124" cy="17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6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  <p:bldP spid="58" grpId="0" animBg="1"/>
      <p:bldP spid="60" grpId="0"/>
      <p:bldP spid="61" grpId="0"/>
      <p:bldP spid="62" grpId="0"/>
      <p:bldP spid="75" grpId="0" animBg="1"/>
      <p:bldP spid="8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8952" y="534927"/>
            <a:ext cx="1019542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888" y="2023961"/>
            <a:ext cx="8955522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Con lai có sức sống cao hơn bố mẹ </a:t>
            </a:r>
            <a:r>
              <a:rPr lang="vi-V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vi-V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888" y="2902818"/>
            <a:ext cx="8955522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Con lai sinh trưởng mạnh hơn bố </a:t>
            </a:r>
            <a:r>
              <a:rPr lang="vi-V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029" y="3820107"/>
            <a:ext cx="8991381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Năng suất thu hoạch luôn được tăng lên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029" y="4725030"/>
            <a:ext cx="8991381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Con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0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152" y="35695"/>
            <a:ext cx="11333048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Hiện tượng không xuất hiện khi cho vật nuôi giao phối cận huyết là: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888" y="2023961"/>
            <a:ext cx="8955522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888" y="2902818"/>
            <a:ext cx="8955522" cy="1261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Con cháu xuất hiện các đặc điểm ưu thế so với bố </a:t>
            </a:r>
            <a:r>
              <a:rPr lang="vi-V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888" y="4313990"/>
            <a:ext cx="8991381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029" y="5277699"/>
            <a:ext cx="8991381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61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D3738B8-519E-4029-B677-B1E1C3FC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ADF3D2-87EC-404E-9783-4A9CAB3160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6234545"/>
            <a:ext cx="1219200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04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82" y="1829094"/>
            <a:ext cx="5852679" cy="4023066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  <a:extLst/>
          </p:cNvPr>
          <p:cNvSpPr/>
          <p:nvPr/>
        </p:nvSpPr>
        <p:spPr>
          <a:xfrm>
            <a:off x="4584702" y="4345623"/>
            <a:ext cx="1622425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" name="Left Arrow 1">
            <a:hlinkClick r:id="rId6" action="ppaction://hlinksldjump"/>
          </p:cNvPr>
          <p:cNvSpPr/>
          <p:nvPr/>
        </p:nvSpPr>
        <p:spPr>
          <a:xfrm>
            <a:off x="4658156" y="5704422"/>
            <a:ext cx="936625" cy="404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1828799" y="369889"/>
            <a:ext cx="93322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ADN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37360"/>
            <a:ext cx="685800" cy="58420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1" y="1762186"/>
            <a:ext cx="19510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2753360"/>
            <a:ext cx="68580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1" y="2727960"/>
            <a:ext cx="1951036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3870960"/>
            <a:ext cx="68580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4454" y="3588286"/>
            <a:ext cx="459032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4810760"/>
            <a:ext cx="68580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2" y="4838066"/>
            <a:ext cx="19510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3037" y="1889763"/>
            <a:ext cx="1371600" cy="523875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23037" y="2813688"/>
            <a:ext cx="1371600" cy="523875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23037" y="3870963"/>
            <a:ext cx="1371600" cy="523875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23037" y="4794888"/>
            <a:ext cx="1371600" cy="523875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237926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F640F65-3835-4C30-8475-EA789A03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5710FE-2B26-49DC-A890-0DA7DA69F7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1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378253" y="1185133"/>
            <a:ext cx="5378390" cy="4256083"/>
            <a:chOff x="4137880" y="1107520"/>
            <a:chExt cx="5432517" cy="4115644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737751"/>
                </p:ext>
              </p:extLst>
            </p:nvPr>
          </p:nvGraphicFramePr>
          <p:xfrm>
            <a:off x="4163593" y="1121436"/>
            <a:ext cx="2787428" cy="2095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Bitmap Image" r:id="rId4" imgW="2952720" imgH="2219400" progId="Paint.Picture">
                    <p:embed/>
                  </p:oleObj>
                </mc:Choice>
                <mc:Fallback>
                  <p:oleObj name="Bitmap Image" r:id="rId4" imgW="2952720" imgH="2219400" progId="Paint.Picture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163593" y="1121436"/>
                          <a:ext cx="2787428" cy="2095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021" y="1107520"/>
              <a:ext cx="2619375" cy="210898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7880" y="3230419"/>
              <a:ext cx="2826589" cy="199274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469" y="3216503"/>
              <a:ext cx="2605928" cy="200666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42" y="-11207"/>
            <a:ext cx="9143996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4" y="1099333"/>
            <a:ext cx="2414225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xmlns="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37" y="1082105"/>
            <a:ext cx="2409653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xmlns="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98" y="3417190"/>
            <a:ext cx="2395936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48" y="3438232"/>
            <a:ext cx="2382218" cy="2225233"/>
          </a:xfrm>
          <a:prstGeom prst="rect">
            <a:avLst/>
          </a:prstGeom>
        </p:spPr>
      </p:pic>
      <p:pic>
        <p:nvPicPr>
          <p:cNvPr id="40" name="1a">
            <a:hlinkClick r:id="rId14" action="ppaction://hlinksldjump"/>
            <a:extLst>
              <a:ext uri="{FF2B5EF4-FFF2-40B4-BE49-F238E27FC236}">
                <a16:creationId xmlns:a16="http://schemas.microsoft.com/office/drawing/2014/main" xmlns="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36" y="1093577"/>
            <a:ext cx="2409653" cy="2312293"/>
          </a:xfrm>
          <a:prstGeom prst="rect">
            <a:avLst/>
          </a:prstGeom>
        </p:spPr>
      </p:pic>
      <p:pic>
        <p:nvPicPr>
          <p:cNvPr id="41" name="2a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62" y="1049870"/>
            <a:ext cx="2403902" cy="2305071"/>
          </a:xfrm>
          <a:prstGeom prst="rect">
            <a:avLst/>
          </a:prstGeom>
        </p:spPr>
      </p:pic>
      <p:pic>
        <p:nvPicPr>
          <p:cNvPr id="42" name="3a">
            <a:hlinkClick r:id="rId18" action="ppaction://hlinksldjump"/>
            <a:extLst>
              <a:ext uri="{FF2B5EF4-FFF2-40B4-BE49-F238E27FC236}">
                <a16:creationId xmlns:a16="http://schemas.microsoft.com/office/drawing/2014/main" xmlns="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41" y="3423056"/>
            <a:ext cx="2382218" cy="2291294"/>
          </a:xfrm>
          <a:prstGeom prst="rect">
            <a:avLst/>
          </a:prstGeom>
        </p:spPr>
      </p:pic>
      <p:pic>
        <p:nvPicPr>
          <p:cNvPr id="43" name="4a">
            <a:hlinkClick r:id="rId20" action="ppaction://hlinksldjump"/>
            <a:extLst>
              <a:ext uri="{FF2B5EF4-FFF2-40B4-BE49-F238E27FC236}">
                <a16:creationId xmlns:a16="http://schemas.microsoft.com/office/drawing/2014/main" xmlns="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73" y="3430982"/>
            <a:ext cx="2380094" cy="2308524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0208875" y="2857144"/>
            <a:ext cx="181384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xmlns="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2900536" y="2493526"/>
            <a:ext cx="722936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69" y="4934926"/>
            <a:ext cx="379718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05" y="144617"/>
            <a:ext cx="651482" cy="644243"/>
          </a:xfrm>
          <a:prstGeom prst="rect">
            <a:avLst/>
          </a:prstGeom>
        </p:spPr>
      </p:pic>
      <p:pic>
        <p:nvPicPr>
          <p:cNvPr id="4" name="Picture 3">
            <a:hlinkClick r:id="rId26" action="ppaction://hlinksldjump"/>
            <a:extLst>
              <a:ext uri="{FF2B5EF4-FFF2-40B4-BE49-F238E27FC236}">
                <a16:creationId xmlns:a16="http://schemas.microsoft.com/office/drawing/2014/main" xmlns="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108985" y="6219827"/>
            <a:ext cx="1129685" cy="5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9AC902E-2B89-4A98-91C1-FCCA94D8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A9DBEB-0868-497C-8CE8-A0E64BD7A2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96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926E0DD-15F8-4C36-84A2-2C813E13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482299-410B-4288-B648-77AAB11A06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212333C-8397-48AB-B6BF-4BA26E0B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42FF8-7B8E-4A5D-AD81-9130D63479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57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ACB94AF-2003-4FF2-955C-CC2A1FDF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6494AC-DF81-4D35-B597-F22F993875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44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403</TotalTime>
  <Words>843</Words>
  <Application>Microsoft Office PowerPoint</Application>
  <PresentationFormat>Custom</PresentationFormat>
  <Paragraphs>108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Retrospect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Hiện tượng thoái hoá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Hiện tượng thoái hoá</vt:lpstr>
      <vt:lpstr>PowerPoint Presentation</vt:lpstr>
      <vt:lpstr>PowerPoint Presentation</vt:lpstr>
      <vt:lpstr>I. Hiện tượng thoái hoá</vt:lpstr>
      <vt:lpstr>PowerPoint Presentation</vt:lpstr>
      <vt:lpstr>PowerPoint Presentation</vt:lpstr>
      <vt:lpstr>PowerPoint Presentation</vt:lpstr>
      <vt:lpstr>PowerPoint Presentation</vt:lpstr>
      <vt:lpstr>Phiếu học tập</vt:lpstr>
      <vt:lpstr>II. Nguyên nhân của hiện tượng thoái hoá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Vai trò của phương pháp tự thụ phấn bắt buộc và giao phối cận huyết trong chọn giống: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Admin</cp:lastModifiedBy>
  <cp:revision>48</cp:revision>
  <dcterms:created xsi:type="dcterms:W3CDTF">2021-12-15T17:14:53Z</dcterms:created>
  <dcterms:modified xsi:type="dcterms:W3CDTF">2024-02-29T12:39:19Z</dcterms:modified>
</cp:coreProperties>
</file>