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6"/>
  </p:notesMasterIdLst>
  <p:sldIdLst>
    <p:sldId id="315" r:id="rId2"/>
    <p:sldId id="322" r:id="rId3"/>
    <p:sldId id="324" r:id="rId4"/>
    <p:sldId id="259" r:id="rId5"/>
    <p:sldId id="260" r:id="rId6"/>
    <p:sldId id="261" r:id="rId7"/>
    <p:sldId id="317" r:id="rId8"/>
    <p:sldId id="319" r:id="rId9"/>
    <p:sldId id="298" r:id="rId10"/>
    <p:sldId id="321" r:id="rId11"/>
    <p:sldId id="325" r:id="rId12"/>
    <p:sldId id="326" r:id="rId13"/>
    <p:sldId id="328" r:id="rId14"/>
    <p:sldId id="269" r:id="rId15"/>
    <p:sldId id="272" r:id="rId16"/>
    <p:sldId id="329" r:id="rId17"/>
    <p:sldId id="274" r:id="rId18"/>
    <p:sldId id="330" r:id="rId19"/>
    <p:sldId id="332" r:id="rId20"/>
    <p:sldId id="331" r:id="rId21"/>
    <p:sldId id="320" r:id="rId22"/>
    <p:sldId id="277" r:id="rId23"/>
    <p:sldId id="278" r:id="rId24"/>
    <p:sldId id="279" r:id="rId25"/>
    <p:sldId id="282" r:id="rId26"/>
    <p:sldId id="286" r:id="rId27"/>
    <p:sldId id="287" r:id="rId28"/>
    <p:sldId id="334" r:id="rId29"/>
    <p:sldId id="290" r:id="rId30"/>
    <p:sldId id="327" r:id="rId31"/>
    <p:sldId id="335" r:id="rId32"/>
    <p:sldId id="336" r:id="rId33"/>
    <p:sldId id="292" r:id="rId34"/>
    <p:sldId id="333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24" autoAdjust="0"/>
  </p:normalViewPr>
  <p:slideViewPr>
    <p:cSldViewPr>
      <p:cViewPr varScale="1">
        <p:scale>
          <a:sx n="63" d="100"/>
          <a:sy n="63" d="100"/>
        </p:scale>
        <p:origin x="139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15A14-2B41-4822-BC8E-B5CCE4774A54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2BE1D-C95D-4CE6-88F1-33EF17194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2BE1D-C95D-4CE6-88F1-33EF1719484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BC7B93-313F-4FEB-8CE8-B5237774A8C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00AB-4E94-412F-A08F-A12796F57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D616C-607C-4603-90E7-A03316BB4D95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8.gi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5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cũ</a:t>
            </a:r>
            <a:endParaRPr lang="en-US" dirty="0"/>
          </a:p>
        </p:txBody>
      </p:sp>
      <p:pic>
        <p:nvPicPr>
          <p:cNvPr id="4" name="Content Placeholder 3" descr="image-20180815002739-1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11022"/>
            <a:ext cx="4495800" cy="2913278"/>
          </a:xfrm>
        </p:spPr>
      </p:pic>
      <p:pic>
        <p:nvPicPr>
          <p:cNvPr id="6" name="Picture 5" descr="image(126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17299"/>
            <a:ext cx="4648200" cy="2940701"/>
          </a:xfrm>
          <a:prstGeom prst="rect">
            <a:avLst/>
          </a:prstGeom>
        </p:spPr>
      </p:pic>
      <p:pic>
        <p:nvPicPr>
          <p:cNvPr id="7" name="Picture 6" descr="t-ng-h-p-ki-n-th-c-v-sinh-thai-h-c-h-sinh-thai-wallpaper2you-2239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009650"/>
            <a:ext cx="4495800" cy="2905125"/>
          </a:xfrm>
          <a:prstGeom prst="rect">
            <a:avLst/>
          </a:prstGeom>
        </p:spPr>
      </p:pic>
      <p:pic>
        <p:nvPicPr>
          <p:cNvPr id="8" name="Picture 7" descr="image-20180815002739-1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935185"/>
            <a:ext cx="4495800" cy="299901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143000" y="3352800"/>
            <a:ext cx="1981200" cy="533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Quần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Thể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3429000"/>
            <a:ext cx="19050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Quần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Xã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6248400"/>
            <a:ext cx="17526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Quần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xã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4600" y="6477000"/>
            <a:ext cx="1676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Quần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thể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5100" y="90488"/>
            <a:ext cx="8978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48. 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QUẦN XÃ SINH VẬT</a:t>
            </a:r>
          </a:p>
        </p:txBody>
      </p:sp>
      <p:sp>
        <p:nvSpPr>
          <p:cNvPr id="4" name="Rectangle 6" descr="Oak"/>
          <p:cNvSpPr>
            <a:spLocks noChangeArrowheads="1"/>
          </p:cNvSpPr>
          <p:nvPr/>
        </p:nvSpPr>
        <p:spPr bwMode="auto">
          <a:xfrm>
            <a:off x="228600" y="914400"/>
            <a:ext cx="73152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</a:rPr>
              <a:t>Thế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</a:rPr>
              <a:t>quần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</a:rPr>
              <a:t>xã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</a:rPr>
              <a:t>sinh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</a:rPr>
              <a:t>vật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?</a:t>
            </a:r>
          </a:p>
          <a:p>
            <a:pPr marL="457200" indent="-457200" algn="just"/>
            <a:endParaRPr lang="en-US" sz="2400" b="1" dirty="0">
              <a:solidFill>
                <a:srgbClr val="FF0066"/>
              </a:solidFill>
              <a:latin typeface="Times New Roman" pitchFamily="18" charset="0"/>
            </a:endParaRPr>
          </a:p>
          <a:p>
            <a:pPr marL="457200" indent="-457200"/>
            <a:endParaRPr lang="en-US" sz="1600" b="1" u="sng" dirty="0">
              <a:solidFill>
                <a:srgbClr val="FF0066"/>
              </a:solidFill>
              <a:latin typeface="Times New Roman" pitchFamily="18" charset="0"/>
            </a:endParaRPr>
          </a:p>
          <a:p>
            <a:pPr marL="457200" indent="-457200"/>
            <a:endParaRPr lang="en-US" b="1" u="sng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62000" y="1447800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Quần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xã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vật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hợp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quần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thể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sinh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vật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thuộc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loài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khác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cùng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sống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gian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xác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định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mối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quan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hệ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mật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thiết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gắn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bó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</a:rPr>
              <a:t>nhau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533400" cy="533400"/>
          </a:xfrm>
          <a:prstGeom prst="rect">
            <a:avLst/>
          </a:prstGeom>
          <a:noFill/>
          <a:ln w="9360">
            <a:solidFill>
              <a:srgbClr val="3366FF"/>
            </a:solidFill>
            <a:miter lim="800000"/>
            <a:headEnd/>
            <a:tailEnd/>
          </a:ln>
          <a:effectLst/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914400" y="2743200"/>
            <a:ext cx="42291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Ví</a:t>
            </a:r>
            <a:r>
              <a:rPr lang="en-US" sz="2400" b="1" u="sng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Times New Roman" pitchFamily="18" charset="0"/>
              </a:rPr>
              <a:t>dụ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Rừng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cúc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Phương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ao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cá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tự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</a:rPr>
              <a:t>nhiên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  <p:tav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4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500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019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1" descr="Kết quả hình ảnh cho ao cá tự nhiê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9425" y="2828925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788" y="3733800"/>
            <a:ext cx="41195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fr-FR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Đúng là quần xã vì có nhiều quần thể sinh vật khác loài.</a:t>
            </a:r>
            <a:endParaRPr lang="en-US" sz="2400" b="1">
              <a:solidFill>
                <a:srgbClr val="00B050"/>
              </a:solidFill>
              <a:latin typeface="VNI-Times" pitchFamily="2" charset="0"/>
              <a:cs typeface="Times New Roman" pitchFamily="18" charset="0"/>
            </a:endParaRPr>
          </a:p>
          <a:p>
            <a:pPr algn="just" eaLnBrk="1" hangingPunct="1"/>
            <a:r>
              <a:rPr lang="fr-FR" sz="2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Sai vì chỉ là ngẫu nhiên nhốt chung, không có mối quan hệ thống nhất.)</a:t>
            </a:r>
            <a:endParaRPr lang="en-US" sz="2400" b="1">
              <a:solidFill>
                <a:srgbClr val="00B050"/>
              </a:solidFill>
              <a:latin typeface="VNI-Times" pitchFamily="2" charset="0"/>
              <a:cs typeface="Times New Roman" pitchFamily="18" charset="0"/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-46038" y="671513"/>
            <a:ext cx="5151438" cy="2682875"/>
          </a:xfrm>
          <a:prstGeom prst="cloudCallout">
            <a:avLst>
              <a:gd name="adj1" fmla="val 81657"/>
              <a:gd name="adj2" fmla="val 79690"/>
            </a:avLst>
          </a:prstGeom>
          <a:solidFill>
            <a:srgbClr val="FFFF66"/>
          </a:solidFill>
          <a:ln w="9525">
            <a:solidFill>
              <a:srgbClr val="FF3399"/>
            </a:solidFill>
            <a:round/>
            <a:headEnd/>
            <a:tailEnd/>
          </a:ln>
          <a:effectLst/>
        </p:spPr>
        <p:txBody>
          <a:bodyPr/>
          <a:lstStyle/>
          <a:p>
            <a:pPr algn="just" eaLnBrk="1" hangingPunct="1"/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mè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trắm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VNI-Times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505200" y="973138"/>
            <a:ext cx="361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sz="2400">
                <a:latin typeface=".VnTime" pitchFamily="34" charset="0"/>
              </a:rPr>
              <a:t> </a:t>
            </a: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17463" y="914400"/>
            <a:ext cx="3411537" cy="2667000"/>
          </a:xfrm>
          <a:prstGeom prst="cloudCallout">
            <a:avLst>
              <a:gd name="adj1" fmla="val 65005"/>
              <a:gd name="adj2" fmla="val 51866"/>
            </a:avLst>
          </a:prstGeom>
          <a:solidFill>
            <a:srgbClr val="FFFF66"/>
          </a:solidFill>
          <a:ln w="9525">
            <a:solidFill>
              <a:srgbClr val="FF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VAC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3943350" y="852488"/>
            <a:ext cx="4762500" cy="4029075"/>
            <a:chOff x="3943350" y="852488"/>
            <a:chExt cx="4762500" cy="4029075"/>
          </a:xfrm>
        </p:grpSpPr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5486400" y="4424363"/>
              <a:ext cx="19637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b="1" i="1">
                  <a:latin typeface="Times New Roman" pitchFamily="18" charset="0"/>
                </a:rPr>
                <a:t>Mô hình VAC</a:t>
              </a:r>
            </a:p>
          </p:txBody>
        </p:sp>
        <p:pic>
          <p:nvPicPr>
            <p:cNvPr id="9" name="Picture 23" descr="Kết quả hình ảnh cho vườn ao chuồ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43350" y="852488"/>
              <a:ext cx="4762500" cy="357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5100" y="90488"/>
            <a:ext cx="8978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48. 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QUẦN XÃ SINH VẬT</a:t>
            </a:r>
          </a:p>
        </p:txBody>
      </p:sp>
      <p:sp>
        <p:nvSpPr>
          <p:cNvPr id="6" name="Rectangle 6" descr="Oak"/>
          <p:cNvSpPr>
            <a:spLocks noChangeArrowheads="1"/>
          </p:cNvSpPr>
          <p:nvPr/>
        </p:nvSpPr>
        <p:spPr bwMode="auto">
          <a:xfrm>
            <a:off x="0" y="8382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quần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xã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sinh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vật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?</a:t>
            </a:r>
          </a:p>
          <a:p>
            <a:pPr marL="457200" indent="-457200" algn="just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dấu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hiệu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điển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quần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xã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04800" y="2019061"/>
            <a:ext cx="7543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</a:rPr>
              <a:t>Nghiên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</a:rPr>
              <a:t>cứu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</a:rPr>
              <a:t>nội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</a:rPr>
              <a:t> dung SGK </a:t>
            </a:r>
            <a:r>
              <a:rPr lang="en-US" sz="2800" b="1" dirty="0" err="1">
                <a:solidFill>
                  <a:srgbClr val="9900CC"/>
                </a:solidFill>
                <a:latin typeface="Times New Roman" pitchFamily="18" charset="0"/>
              </a:rPr>
              <a:t>trang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</a:rPr>
              <a:t> 147.</a:t>
            </a:r>
          </a:p>
          <a:p>
            <a:pPr algn="just"/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</a:rPr>
              <a:t>-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dấu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hiệu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điển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quần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xã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9900CC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16971"/>
            <a:ext cx="3810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amaz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"/>
            <a:ext cx="7239000" cy="522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AutoShape 6" descr="thằn lằn xanh"/>
          <p:cNvSpPr>
            <a:spLocks noGrp="1" noChangeAspect="1" noChangeArrowheads="1"/>
          </p:cNvSpPr>
          <p:nvPr isPhoto="1"/>
        </p:nvSpPr>
        <p:spPr bwMode="auto">
          <a:xfrm>
            <a:off x="1904999" y="423421"/>
            <a:ext cx="1620795" cy="1243443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AutoShape 7" descr="amazon-rain-forest-04"/>
          <p:cNvSpPr>
            <a:spLocks noGrp="1" noChangeAspect="1" noChangeArrowheads="1"/>
          </p:cNvSpPr>
          <p:nvPr isPhoto="1"/>
        </p:nvSpPr>
        <p:spPr bwMode="auto">
          <a:xfrm>
            <a:off x="6828023" y="423422"/>
            <a:ext cx="1249177" cy="1835107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AutoShape 8" descr="tran"/>
          <p:cNvSpPr>
            <a:spLocks noGrp="1" noChangeAspect="1" noChangeArrowheads="1"/>
          </p:cNvSpPr>
          <p:nvPr isPhoto="1"/>
        </p:nvSpPr>
        <p:spPr bwMode="auto">
          <a:xfrm>
            <a:off x="4220863" y="423423"/>
            <a:ext cx="1286004" cy="1600200"/>
          </a:xfrm>
          <a:prstGeom prst="roundRect">
            <a:avLst>
              <a:gd name="adj" fmla="val 16667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AutoShape 9" descr="vẹt dầu hồng"/>
          <p:cNvSpPr>
            <a:spLocks noGrp="1" noChangeAspect="1" noChangeArrowheads="1"/>
          </p:cNvSpPr>
          <p:nvPr isPhoto="1"/>
        </p:nvSpPr>
        <p:spPr bwMode="auto">
          <a:xfrm>
            <a:off x="1981200" y="1947422"/>
            <a:ext cx="1188651" cy="1946189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AutoShape 10" descr="ech doc"/>
          <p:cNvSpPr>
            <a:spLocks noGrp="1" noChangeAspect="1" noChangeArrowheads="1"/>
          </p:cNvSpPr>
          <p:nvPr isPhoto="1"/>
        </p:nvSpPr>
        <p:spPr bwMode="auto">
          <a:xfrm>
            <a:off x="6870357" y="4233422"/>
            <a:ext cx="1778382" cy="1219200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AutoShape 11" descr="nhện hổ"/>
          <p:cNvSpPr>
            <a:spLocks noGrp="1" noChangeAspect="1" noChangeArrowheads="1"/>
          </p:cNvSpPr>
          <p:nvPr isPhoto="1"/>
        </p:nvSpPr>
        <p:spPr bwMode="auto">
          <a:xfrm>
            <a:off x="6783173" y="2480822"/>
            <a:ext cx="1598828" cy="1362403"/>
          </a:xfrm>
          <a:prstGeom prst="roundRect">
            <a:avLst>
              <a:gd name="adj" fmla="val 16667"/>
            </a:avLst>
          </a:prstGeom>
          <a:blipFill dpi="0" rotWithShape="1">
            <a:blip r:embed="rId8" cstate="print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AutoShape 12" descr="cá đầu vàng"/>
          <p:cNvSpPr>
            <a:spLocks noGrp="1" noChangeAspect="1" noChangeArrowheads="1"/>
          </p:cNvSpPr>
          <p:nvPr isPhoto="1"/>
        </p:nvSpPr>
        <p:spPr bwMode="auto">
          <a:xfrm>
            <a:off x="4343400" y="4157222"/>
            <a:ext cx="1609812" cy="1206401"/>
          </a:xfrm>
          <a:prstGeom prst="roundRect">
            <a:avLst>
              <a:gd name="adj" fmla="val 16667"/>
            </a:avLst>
          </a:prstGeom>
          <a:blipFill dpi="0" rotWithShape="1">
            <a:blip r:embed="rId9" cstate="print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AutoShape 13" descr="ech da xanh"/>
          <p:cNvSpPr>
            <a:spLocks noGrp="1" noChangeAspect="1" noChangeArrowheads="1"/>
          </p:cNvSpPr>
          <p:nvPr isPhoto="1"/>
        </p:nvSpPr>
        <p:spPr bwMode="auto">
          <a:xfrm>
            <a:off x="4114800" y="2480822"/>
            <a:ext cx="1997675" cy="1452134"/>
          </a:xfrm>
          <a:prstGeom prst="roundRect">
            <a:avLst>
              <a:gd name="adj" fmla="val 16667"/>
            </a:avLst>
          </a:prstGeom>
          <a:blipFill dpi="0" rotWithShape="1">
            <a:blip r:embed="rId10" cstate="print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8" name="AutoShape 14" descr="sáo nâu"/>
          <p:cNvSpPr>
            <a:spLocks noGrp="1" noChangeAspect="1" noChangeArrowheads="1"/>
          </p:cNvSpPr>
          <p:nvPr isPhoto="1"/>
        </p:nvSpPr>
        <p:spPr bwMode="auto">
          <a:xfrm>
            <a:off x="1828800" y="4081022"/>
            <a:ext cx="1552831" cy="1219200"/>
          </a:xfrm>
          <a:prstGeom prst="roundRect">
            <a:avLst>
              <a:gd name="adj" fmla="val 16667"/>
            </a:avLst>
          </a:prstGeom>
          <a:blipFill dpi="0" rotWithShape="1">
            <a:blip r:embed="rId11" cstate="print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2362200" y="6172200"/>
            <a:ext cx="3886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9900CC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0" y="1600200"/>
            <a:ext cx="17526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 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9900CC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đa 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9900CC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dạng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9900CC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91844" y="5607050"/>
            <a:ext cx="6925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chemeClr val="tx2"/>
                </a:solidFill>
              </a:rPr>
              <a:t>Phong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phú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về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số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loài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trong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quần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xã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thể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hiện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tính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chất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sinh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học</a:t>
            </a:r>
            <a:r>
              <a:rPr lang="en-US" sz="2000" b="1" dirty="0">
                <a:solidFill>
                  <a:schemeClr val="tx2"/>
                </a:solidFill>
              </a:rPr>
              <a:t>: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38200" y="6248400"/>
            <a:ext cx="807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</a:rPr>
              <a:t>- </a:t>
            </a:r>
            <a:r>
              <a:rPr lang="en-US" sz="2000" b="1" dirty="0" err="1">
                <a:solidFill>
                  <a:schemeClr val="tx2"/>
                </a:solidFill>
              </a:rPr>
              <a:t>Điều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kiện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môi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trường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phù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hợp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thì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quần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xã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có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số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lượng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loài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lớn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914400" y="5943600"/>
            <a:ext cx="769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</a:rPr>
              <a:t>- </a:t>
            </a:r>
            <a:r>
              <a:rPr lang="en-US" sz="2000" b="1" dirty="0" err="1">
                <a:solidFill>
                  <a:schemeClr val="tx2"/>
                </a:solidFill>
              </a:rPr>
              <a:t>Độ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đa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dạng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càng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cao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thì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quần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xã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càng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ổn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định</a:t>
            </a:r>
            <a:r>
              <a:rPr lang="en-US" sz="2000" b="1" dirty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him-canh-cut-hoang-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685800"/>
            <a:ext cx="5105400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 descr="emperor-pengu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95600"/>
            <a:ext cx="33337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>
            <a:off x="4191000" y="4419600"/>
            <a:ext cx="4724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CHIM CÁNH CỤT HOÀNG ĐẾ</a:t>
            </a:r>
          </a:p>
        </p:txBody>
      </p:sp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3200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 NHIỀU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838200"/>
            <a:ext cx="3835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- </a:t>
            </a:r>
            <a:r>
              <a:rPr lang="en-US" sz="2400" b="1" dirty="0" err="1">
                <a:solidFill>
                  <a:srgbClr val="FF0000"/>
                </a:solidFill>
              </a:rPr>
              <a:t>Là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mật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độ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thể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từng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loài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trong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quần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xã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600200"/>
            <a:ext cx="3708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- </a:t>
            </a:r>
            <a:r>
              <a:rPr lang="en-US" sz="2400" b="1" dirty="0" err="1">
                <a:solidFill>
                  <a:srgbClr val="FF0000"/>
                </a:solidFill>
              </a:rPr>
              <a:t>Độ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nhiều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đổi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theo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thời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gian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theo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mùa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theo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năm</a:t>
            </a:r>
            <a:r>
              <a:rPr lang="en-US" sz="2400" b="1" dirty="0">
                <a:solidFill>
                  <a:srgbClr val="FF0000"/>
                </a:solidFill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</a:rPr>
              <a:t>đột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xuất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2297" grpId="0" animBg="1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88900"/>
            <a:ext cx="4500563" cy="3644900"/>
            <a:chOff x="96" y="56"/>
            <a:chExt cx="2835" cy="1912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4" y="576"/>
              <a:ext cx="1347" cy="1392"/>
            </a:xfrm>
            <a:prstGeom prst="rect">
              <a:avLst/>
            </a:prstGeom>
            <a:noFill/>
            <a:ln w="9525">
              <a:solidFill>
                <a:srgbClr val="FF3399"/>
              </a:solidFill>
              <a:miter lim="800000"/>
              <a:headEnd/>
              <a:tailEnd/>
            </a:ln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720" y="56"/>
              <a:ext cx="133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 i="1">
                  <a:solidFill>
                    <a:srgbClr val="0000FF"/>
                  </a:solidFill>
                </a:rPr>
                <a:t>Độ đa dạng</a:t>
              </a:r>
            </a:p>
          </p:txBody>
        </p:sp>
        <p:pic>
          <p:nvPicPr>
            <p:cNvPr id="5" name="Picture 5" descr="12453140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624"/>
              <a:ext cx="1440" cy="1248"/>
            </a:xfrm>
            <a:prstGeom prst="rect">
              <a:avLst/>
            </a:prstGeom>
            <a:noFill/>
            <a:ln w="9525">
              <a:solidFill>
                <a:srgbClr val="FF3399"/>
              </a:solidFill>
              <a:miter lim="800000"/>
              <a:headEnd/>
              <a:tailEnd/>
            </a:ln>
          </p:spPr>
        </p:pic>
      </p:grp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52400" y="3962400"/>
            <a:ext cx="38862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      Độ đa dạng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 Chỉ mức độ phong phú về  số lượng loài 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648200" y="3959225"/>
            <a:ext cx="41148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          Độ nhiều 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Chỉ về số lượng cá thể có trong mỗi loài</a:t>
            </a: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4419600" y="4025900"/>
            <a:ext cx="0" cy="146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762000"/>
            <a:ext cx="3505200" cy="297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43000" y="5638800"/>
            <a:ext cx="716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15913" algn="ctr">
              <a:buClrTx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i="1"/>
              <a:t>- </a:t>
            </a:r>
            <a:r>
              <a:rPr lang="en-US" sz="2400" i="1">
                <a:solidFill>
                  <a:schemeClr val="tx1"/>
                </a:solidFill>
              </a:rPr>
              <a:t>Quan hệ thuận nghịch: </a:t>
            </a:r>
            <a:r>
              <a:rPr lang="en-US" sz="2400">
                <a:solidFill>
                  <a:schemeClr val="tx1"/>
                </a:solidFill>
              </a:rPr>
              <a:t>Số loài càng đa dạng thì số lượng cá thể của mỗi loài giảm đi và ngược lại.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562600" y="152400"/>
            <a:ext cx="25193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 i="1">
                <a:solidFill>
                  <a:srgbClr val="0000FF"/>
                </a:solidFill>
              </a:rPr>
              <a:t>Độ nhiều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bamboo-forest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6477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1524000" y="304800"/>
            <a:ext cx="518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LOÀI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ƯU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THẾ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9900CC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2971800" y="6096000"/>
            <a:ext cx="3505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RỪNG TRE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9600" y="838200"/>
            <a:ext cx="731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</a:rPr>
              <a:t>Đóng vai trò quan trọng trong quần xã.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9762" y="1157287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Số lượng, cỡ lớn hay tính chất hoạt động của loài tác động tới các loài khác, tới môi trường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14345" grpId="0" animBg="1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794" y="1143000"/>
            <a:ext cx="3352800" cy="31731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95514" y="4671726"/>
            <a:ext cx="3362779" cy="3905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FF0000"/>
                </a:solidFill>
              </a:rPr>
              <a:t>LẠC ĐÀ – LOÀI ĐẶC TRƯNG SA MẠC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143000"/>
            <a:ext cx="3821793" cy="31731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927600" y="4718453"/>
            <a:ext cx="34725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C00000"/>
                </a:solidFill>
              </a:rPr>
              <a:t>SAO LA LOÀI ĐẶC TRƯNG KHU BẢO TỒN HUẾ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666422" y="5815235"/>
            <a:ext cx="63463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0033CC"/>
                </a:solidFill>
              </a:rPr>
              <a:t>Là loài chỉ có ở một quần xã hoặc có nhiều hơn hẳn so với các loài khác.</a:t>
            </a: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1524000" y="228600"/>
            <a:ext cx="5715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LOÀI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ĐẶC TRƯNG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5100" y="90488"/>
            <a:ext cx="8978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48. 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QUẦN XÃ SINH VẬT</a:t>
            </a:r>
          </a:p>
        </p:txBody>
      </p:sp>
      <p:sp>
        <p:nvSpPr>
          <p:cNvPr id="6" name="Rectangle 6" descr="Oak"/>
          <p:cNvSpPr>
            <a:spLocks noChangeArrowheads="1"/>
          </p:cNvSpPr>
          <p:nvPr/>
        </p:nvSpPr>
        <p:spPr bwMode="auto">
          <a:xfrm>
            <a:off x="533400" y="838200"/>
            <a:ext cx="8305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quần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xã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sinh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vật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?</a:t>
            </a:r>
          </a:p>
          <a:p>
            <a:pPr marL="457200" indent="-457200" algn="just"/>
            <a:endParaRPr lang="en-US" sz="2800" b="1" dirty="0">
              <a:solidFill>
                <a:srgbClr val="FF0066"/>
              </a:solidFill>
              <a:latin typeface="Times New Roman" pitchFamily="18" charset="0"/>
            </a:endParaRPr>
          </a:p>
          <a:p>
            <a:pPr marL="457200" indent="-457200" algn="just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dấu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hiệu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điển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quần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xã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</a:endParaRPr>
          </a:p>
          <a:p>
            <a:pPr marL="457200" indent="-457200" algn="just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     - SGK/147</a:t>
            </a:r>
          </a:p>
          <a:p>
            <a:pPr marL="457200" indent="-457200" algn="just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hệ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giữa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ngoại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cảnh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quần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xã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</a:endParaRPr>
          </a:p>
          <a:p>
            <a:pPr marL="457200" indent="-457200"/>
            <a:endParaRPr lang="en-US" b="1" u="sng" dirty="0">
              <a:solidFill>
                <a:srgbClr val="FF0066"/>
              </a:solidFill>
              <a:latin typeface="Times New Roman" pitchFamily="18" charset="0"/>
            </a:endParaRPr>
          </a:p>
          <a:p>
            <a:pPr marL="457200" indent="-457200"/>
            <a:endParaRPr lang="en-US" b="1" u="sng" dirty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DE803638-A45B-42DD-AE09-C0F0F1590145}" type="slidenum">
              <a:rPr lang="en-US"/>
              <a:pPr/>
              <a:t>2</a:t>
            </a:fld>
            <a:endParaRPr lang="en-U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2590800" y="2590800"/>
            <a:ext cx="6324600" cy="1193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1600200" y="990600"/>
            <a:ext cx="7162800" cy="838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143000" y="1295400"/>
            <a:ext cx="381000" cy="381000"/>
            <a:chOff x="2078" y="1680"/>
            <a:chExt cx="1615" cy="1615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  <a:cs typeface="+mn-cs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2340" y="1936"/>
              <a:ext cx="1090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  <a:cs typeface="+mn-cs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752600" y="1905000"/>
            <a:ext cx="381000" cy="381000"/>
            <a:chOff x="2078" y="1680"/>
            <a:chExt cx="1615" cy="1615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  <a:cs typeface="+mn-cs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gray">
            <a:xfrm>
              <a:off x="2340" y="1936"/>
              <a:ext cx="1090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  <a:cs typeface="+mn-cs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133600" y="2971800"/>
            <a:ext cx="381000" cy="381000"/>
            <a:chOff x="2078" y="1680"/>
            <a:chExt cx="1615" cy="1615"/>
          </a:xfrm>
        </p:grpSpPr>
        <p:sp>
          <p:nvSpPr>
            <p:cNvPr id="22" name="Oval 2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  <a:cs typeface="+mn-cs"/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gray">
            <a:xfrm>
              <a:off x="2340" y="1936"/>
              <a:ext cx="1090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  <a:cs typeface="+mn-cs"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371600" y="4953000"/>
            <a:ext cx="381000" cy="381000"/>
            <a:chOff x="2078" y="1680"/>
            <a:chExt cx="1615" cy="1615"/>
          </a:xfrm>
        </p:grpSpPr>
        <p:sp>
          <p:nvSpPr>
            <p:cNvPr id="29" name="Oval 2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  <a:cs typeface="+mn-cs"/>
              </a:endParaRPr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gray">
            <a:xfrm>
              <a:off x="2340" y="1936"/>
              <a:ext cx="1090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  <a:cs typeface="+mn-cs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</p:grp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0" y="2154238"/>
            <a:ext cx="1981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/>
            <a:r>
              <a:rPr lang="en-US" sz="3200" dirty="0">
                <a:solidFill>
                  <a:srgbClr val="CC0066"/>
                </a:solidFill>
              </a:rPr>
              <a:t>NỘI DUNG BÀI HỌC</a:t>
            </a:r>
          </a:p>
        </p:txBody>
      </p:sp>
      <p:grpSp>
        <p:nvGrpSpPr>
          <p:cNvPr id="36" name="Group 37"/>
          <p:cNvGrpSpPr>
            <a:grpSpLocks/>
          </p:cNvGrpSpPr>
          <p:nvPr/>
        </p:nvGrpSpPr>
        <p:grpSpPr bwMode="auto">
          <a:xfrm>
            <a:off x="457200" y="5486400"/>
            <a:ext cx="381000" cy="381000"/>
            <a:chOff x="2078" y="1680"/>
            <a:chExt cx="1615" cy="1615"/>
          </a:xfrm>
        </p:grpSpPr>
        <p:sp>
          <p:nvSpPr>
            <p:cNvPr id="37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38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39" name="Oval 4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  <a:cs typeface="+mn-cs"/>
              </a:endParaRPr>
            </a:p>
          </p:txBody>
        </p:sp>
        <p:sp>
          <p:nvSpPr>
            <p:cNvPr id="40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41" name="Oval 42"/>
            <p:cNvSpPr>
              <a:spLocks noChangeArrowheads="1"/>
            </p:cNvSpPr>
            <p:nvPr/>
          </p:nvSpPr>
          <p:spPr bwMode="gray">
            <a:xfrm>
              <a:off x="2340" y="1936"/>
              <a:ext cx="1090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  <a:cs typeface="+mn-cs"/>
              </a:endParaRPr>
            </a:p>
          </p:txBody>
        </p:sp>
        <p:sp>
          <p:nvSpPr>
            <p:cNvPr id="42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</p:grpSp>
      <p:grpSp>
        <p:nvGrpSpPr>
          <p:cNvPr id="43" name="Group 44"/>
          <p:cNvGrpSpPr>
            <a:grpSpLocks/>
          </p:cNvGrpSpPr>
          <p:nvPr/>
        </p:nvGrpSpPr>
        <p:grpSpPr bwMode="auto">
          <a:xfrm>
            <a:off x="304800" y="914400"/>
            <a:ext cx="381000" cy="381000"/>
            <a:chOff x="2078" y="1680"/>
            <a:chExt cx="1615" cy="1615"/>
          </a:xfrm>
        </p:grpSpPr>
        <p:sp>
          <p:nvSpPr>
            <p:cNvPr id="44" name="Oval 4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45" name="Oval 4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46" name="Oval 4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  <a:cs typeface="+mn-cs"/>
              </a:endParaRPr>
            </a:p>
          </p:txBody>
        </p:sp>
        <p:sp>
          <p:nvSpPr>
            <p:cNvPr id="47" name="Oval 4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48" name="Oval 49"/>
            <p:cNvSpPr>
              <a:spLocks noChangeArrowheads="1"/>
            </p:cNvSpPr>
            <p:nvPr/>
          </p:nvSpPr>
          <p:spPr bwMode="gray">
            <a:xfrm>
              <a:off x="2340" y="1936"/>
              <a:ext cx="1090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  <a:cs typeface="+mn-cs"/>
              </a:endParaRPr>
            </a:p>
          </p:txBody>
        </p:sp>
        <p:sp>
          <p:nvSpPr>
            <p:cNvPr id="49" name="Oval 5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</p:grpSp>
      <p:grpSp>
        <p:nvGrpSpPr>
          <p:cNvPr id="50" name="Group 51"/>
          <p:cNvGrpSpPr>
            <a:grpSpLocks/>
          </p:cNvGrpSpPr>
          <p:nvPr/>
        </p:nvGrpSpPr>
        <p:grpSpPr bwMode="auto">
          <a:xfrm>
            <a:off x="1981200" y="4114800"/>
            <a:ext cx="381000" cy="381000"/>
            <a:chOff x="2078" y="1680"/>
            <a:chExt cx="1615" cy="1615"/>
          </a:xfrm>
        </p:grpSpPr>
        <p:sp>
          <p:nvSpPr>
            <p:cNvPr id="51" name="Oval 5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52" name="Oval 5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53" name="Oval 54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  <a:cs typeface="+mn-cs"/>
              </a:endParaRPr>
            </a:p>
          </p:txBody>
        </p:sp>
        <p:sp>
          <p:nvSpPr>
            <p:cNvPr id="54" name="Oval 5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  <p:sp>
          <p:nvSpPr>
            <p:cNvPr id="55" name="Oval 56"/>
            <p:cNvSpPr>
              <a:spLocks noChangeArrowheads="1"/>
            </p:cNvSpPr>
            <p:nvPr/>
          </p:nvSpPr>
          <p:spPr bwMode="gray">
            <a:xfrm>
              <a:off x="2340" y="1936"/>
              <a:ext cx="1090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 sz="2400">
                <a:latin typeface="VNI-Slogan" pitchFamily="2" charset="0"/>
                <a:cs typeface="+mn-cs"/>
              </a:endParaRPr>
            </a:p>
          </p:txBody>
        </p:sp>
        <p:sp>
          <p:nvSpPr>
            <p:cNvPr id="56" name="Oval 5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endParaRPr lang="en-US" sz="2400">
                <a:latin typeface="VNI-Slogan" pitchFamily="2" charset="0"/>
              </a:endParaRPr>
            </a:p>
          </p:txBody>
        </p:sp>
      </p:grpSp>
      <p:sp>
        <p:nvSpPr>
          <p:cNvPr id="57" name="AutoShape 4"/>
          <p:cNvSpPr>
            <a:spLocks noChangeArrowheads="1"/>
          </p:cNvSpPr>
          <p:nvPr/>
        </p:nvSpPr>
        <p:spPr bwMode="gray">
          <a:xfrm>
            <a:off x="1752600" y="4572000"/>
            <a:ext cx="7391400" cy="1295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FFFF"/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2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8" name="Picture 3" descr="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2700"/>
            <a:ext cx="914400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165100" y="90488"/>
            <a:ext cx="8978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48. 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QUẦN XÃ SINH VẬT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5" grpId="0"/>
      <p:bldP spid="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5100" y="90488"/>
            <a:ext cx="8978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48. 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QUẦN XÃ SINH VẬT</a:t>
            </a:r>
          </a:p>
        </p:txBody>
      </p:sp>
      <p:sp>
        <p:nvSpPr>
          <p:cNvPr id="8" name="Rectangle 6" descr="Oak"/>
          <p:cNvSpPr>
            <a:spLocks noChangeArrowheads="1"/>
          </p:cNvSpPr>
          <p:nvPr/>
        </p:nvSpPr>
        <p:spPr bwMode="auto">
          <a:xfrm>
            <a:off x="533400" y="838200"/>
            <a:ext cx="8305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quần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xã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sinh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vật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?</a:t>
            </a:r>
          </a:p>
          <a:p>
            <a:pPr marL="457200" indent="-457200" algn="just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dấu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hiệu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điển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quần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xã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</a:endParaRPr>
          </a:p>
          <a:p>
            <a:pPr marL="457200" indent="-457200" algn="just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hệ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giữa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ngoại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cảnh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quần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xã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</a:endParaRPr>
          </a:p>
          <a:p>
            <a:pPr marL="457200" indent="-457200"/>
            <a:endParaRPr lang="en-US" b="1" u="sng" dirty="0">
              <a:solidFill>
                <a:srgbClr val="FF0066"/>
              </a:solidFill>
              <a:latin typeface="Times New Roman" pitchFamily="18" charset="0"/>
            </a:endParaRPr>
          </a:p>
          <a:p>
            <a:pPr marL="457200" indent="-457200"/>
            <a:endParaRPr lang="en-US" b="1" u="sng" dirty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36864081-lua_dyb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5410200" cy="3381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0" y="1066800"/>
            <a:ext cx="28194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4724400"/>
            <a:ext cx="2667000" cy="1295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ban</a:t>
            </a:r>
          </a:p>
        </p:txBody>
      </p:sp>
      <p:pic>
        <p:nvPicPr>
          <p:cNvPr id="6" name="Picture 5" descr="cây-hoa-b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8859" y="3505200"/>
            <a:ext cx="5225141" cy="33527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80738" y="1066800"/>
            <a:ext cx="3048000" cy="396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2000" b="1" dirty="0" err="1"/>
              <a:t>Động</a:t>
            </a:r>
            <a:r>
              <a:rPr lang="en-US" sz="2000" b="1" dirty="0"/>
              <a:t> </a:t>
            </a:r>
            <a:r>
              <a:rPr lang="en-US" sz="2000" b="1" dirty="0" err="1"/>
              <a:t>vật</a:t>
            </a:r>
            <a:r>
              <a:rPr lang="en-US" sz="2000" b="1" dirty="0"/>
              <a:t> </a:t>
            </a:r>
            <a:r>
              <a:rPr lang="en-US" sz="2000" b="1" dirty="0" err="1"/>
              <a:t>kiếm</a:t>
            </a:r>
            <a:r>
              <a:rPr lang="en-US" sz="2000" b="1" dirty="0"/>
              <a:t> </a:t>
            </a:r>
            <a:r>
              <a:rPr lang="en-US" sz="2000" b="1" dirty="0" err="1"/>
              <a:t>ăn</a:t>
            </a:r>
            <a:r>
              <a:rPr lang="en-US" sz="2000" b="1" dirty="0"/>
              <a:t> </a:t>
            </a:r>
            <a:r>
              <a:rPr lang="en-US" sz="2000" b="1" dirty="0" err="1"/>
              <a:t>ngày</a:t>
            </a:r>
            <a:endParaRPr lang="en-US" sz="2000" b="1" dirty="0"/>
          </a:p>
        </p:txBody>
      </p:sp>
      <p:pic>
        <p:nvPicPr>
          <p:cNvPr id="28683" name="Picture 11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38600"/>
            <a:ext cx="1905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HoangCl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7526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5185612" y="1066800"/>
            <a:ext cx="3048000" cy="396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2000" b="1" dirty="0" err="1"/>
              <a:t>Động</a:t>
            </a:r>
            <a:r>
              <a:rPr lang="en-US" sz="2000" b="1" dirty="0"/>
              <a:t> </a:t>
            </a:r>
            <a:r>
              <a:rPr lang="en-US" sz="2000" b="1" dirty="0" err="1"/>
              <a:t>vật</a:t>
            </a:r>
            <a:r>
              <a:rPr lang="en-US" sz="2000" b="1" dirty="0"/>
              <a:t> </a:t>
            </a:r>
            <a:r>
              <a:rPr lang="en-US" sz="2000" b="1" dirty="0" err="1"/>
              <a:t>kiếm</a:t>
            </a:r>
            <a:r>
              <a:rPr lang="en-US" sz="2000" b="1" dirty="0"/>
              <a:t> </a:t>
            </a:r>
            <a:r>
              <a:rPr lang="en-US" sz="2000" b="1" dirty="0" err="1"/>
              <a:t>ăn</a:t>
            </a:r>
            <a:r>
              <a:rPr lang="en-US" sz="2000" b="1" dirty="0"/>
              <a:t> </a:t>
            </a:r>
            <a:r>
              <a:rPr lang="en-US" sz="2000" b="1" dirty="0" err="1"/>
              <a:t>đêm</a:t>
            </a:r>
            <a:endParaRPr lang="en-US" sz="2000" b="1" dirty="0"/>
          </a:p>
        </p:txBody>
      </p:sp>
      <p:pic>
        <p:nvPicPr>
          <p:cNvPr id="28690" name="Picture 18" descr="normal_81548324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038600"/>
            <a:ext cx="21336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19" descr="boer_goa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52600"/>
            <a:ext cx="18891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6" name="Picture 24" descr="CAU7STI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1752600"/>
            <a:ext cx="24669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7" name="Picture 25" descr="cú mè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4038600"/>
            <a:ext cx="2362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Picture 19" descr="bat"/>
          <p:cNvPicPr>
            <a:picLocks noChangeAspect="1" noChangeArrowheads="1"/>
          </p:cNvPicPr>
          <p:nvPr/>
        </p:nvPicPr>
        <p:blipFill>
          <a:blip r:embed="rId8" cstate="print">
            <a:lum contrast="24000"/>
          </a:blip>
          <a:srcRect/>
          <a:stretch>
            <a:fillRect/>
          </a:stretch>
        </p:blipFill>
        <p:spPr bwMode="auto">
          <a:xfrm>
            <a:off x="6781800" y="1752600"/>
            <a:ext cx="2209800" cy="22098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16" name="Picture 6" descr="Chuột đất túi (macrotis)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41148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819400" y="457200"/>
            <a:ext cx="3200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ÁNH SÁNG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 decel="100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 decel="100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2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8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LaVan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128210" y="493296"/>
            <a:ext cx="4219074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Lá rụng vào mùa thu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210" y="256673"/>
            <a:ext cx="273919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ĐỘ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sê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4953000" cy="3581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38862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ĐỘ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990600"/>
            <a:ext cx="33528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cư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gau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9125" y="1676400"/>
            <a:ext cx="4194875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2362200" y="1905000"/>
            <a:ext cx="762000" cy="152400"/>
          </a:xfrm>
          <a:custGeom>
            <a:avLst/>
            <a:gdLst>
              <a:gd name="T0" fmla="*/ 571500 w 21600"/>
              <a:gd name="T1" fmla="*/ 0 h 21600"/>
              <a:gd name="T2" fmla="*/ 0 w 21600"/>
              <a:gd name="T3" fmla="*/ 76200 h 21600"/>
              <a:gd name="T4" fmla="*/ 571500 w 21600"/>
              <a:gd name="T5" fmla="*/ 152400 h 21600"/>
              <a:gd name="T6" fmla="*/ 762000 w 21600"/>
              <a:gd name="T7" fmla="*/ 76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7CB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0" name="AutoShape 4"/>
          <p:cNvSpPr>
            <a:spLocks noChangeArrowheads="1"/>
          </p:cNvSpPr>
          <p:nvPr/>
        </p:nvSpPr>
        <p:spPr bwMode="auto">
          <a:xfrm>
            <a:off x="5715000" y="1917700"/>
            <a:ext cx="942975" cy="139700"/>
          </a:xfrm>
          <a:custGeom>
            <a:avLst/>
            <a:gdLst>
              <a:gd name="T0" fmla="*/ 707231 w 21600"/>
              <a:gd name="T1" fmla="*/ 0 h 21600"/>
              <a:gd name="T2" fmla="*/ 0 w 21600"/>
              <a:gd name="T3" fmla="*/ 69850 h 21600"/>
              <a:gd name="T4" fmla="*/ 707231 w 21600"/>
              <a:gd name="T5" fmla="*/ 139700 h 21600"/>
              <a:gd name="T6" fmla="*/ 942975 w 21600"/>
              <a:gd name="T7" fmla="*/ 698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7CB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5791200" y="6396038"/>
            <a:ext cx="358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Khi chim ăn hết nhiều sâu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3200400" y="3276600"/>
            <a:ext cx="2403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Số lượng sâu tăng</a:t>
            </a:r>
          </a:p>
        </p:txBody>
      </p:sp>
      <p:sp>
        <p:nvSpPr>
          <p:cNvPr id="116743" name="AutoShape 7"/>
          <p:cNvSpPr>
            <a:spLocks noChangeArrowheads="1"/>
          </p:cNvSpPr>
          <p:nvPr/>
        </p:nvSpPr>
        <p:spPr bwMode="auto">
          <a:xfrm rot="5400000">
            <a:off x="6369844" y="3536156"/>
            <a:ext cx="685800" cy="166688"/>
          </a:xfrm>
          <a:custGeom>
            <a:avLst/>
            <a:gdLst>
              <a:gd name="T0" fmla="*/ 514350 w 21600"/>
              <a:gd name="T1" fmla="*/ 0 h 21600"/>
              <a:gd name="T2" fmla="*/ 0 w 21600"/>
              <a:gd name="T3" fmla="*/ 83344 h 21600"/>
              <a:gd name="T4" fmla="*/ 514350 w 21600"/>
              <a:gd name="T5" fmla="*/ 166688 h 21600"/>
              <a:gd name="T6" fmla="*/ 685800 w 21600"/>
              <a:gd name="T7" fmla="*/ 833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7CB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4" name="AutoShape 8"/>
          <p:cNvSpPr>
            <a:spLocks noChangeArrowheads="1"/>
          </p:cNvSpPr>
          <p:nvPr/>
        </p:nvSpPr>
        <p:spPr bwMode="auto">
          <a:xfrm rot="10800000">
            <a:off x="5486400" y="5029200"/>
            <a:ext cx="938213" cy="166687"/>
          </a:xfrm>
          <a:custGeom>
            <a:avLst/>
            <a:gdLst>
              <a:gd name="T0" fmla="*/ 703660 w 21600"/>
              <a:gd name="T1" fmla="*/ 0 h 21600"/>
              <a:gd name="T2" fmla="*/ 0 w 21600"/>
              <a:gd name="T3" fmla="*/ 83344 h 21600"/>
              <a:gd name="T4" fmla="*/ 703660 w 21600"/>
              <a:gd name="T5" fmla="*/ 166687 h 21600"/>
              <a:gd name="T6" fmla="*/ 938213 w 21600"/>
              <a:gd name="T7" fmla="*/ 833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7CB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674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114800"/>
            <a:ext cx="236220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990600"/>
            <a:ext cx="23209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22796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9" name="Picture 13"/>
          <p:cNvPicPr>
            <a:picLocks noChangeAspect="1" noChangeArrowheads="1"/>
          </p:cNvPicPr>
          <p:nvPr/>
        </p:nvPicPr>
        <p:blipFill>
          <a:blip r:embed="rId5" cstate="print"/>
          <a:srcRect l="17999" t="19333" r="28000" b="20667"/>
          <a:stretch>
            <a:fillRect/>
          </a:stretch>
        </p:blipFill>
        <p:spPr bwMode="auto">
          <a:xfrm>
            <a:off x="6477000" y="4038600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629400" y="990600"/>
            <a:ext cx="2362200" cy="2209800"/>
            <a:chOff x="4176" y="638"/>
            <a:chExt cx="1350" cy="964"/>
          </a:xfrm>
        </p:grpSpPr>
        <p:pic>
          <p:nvPicPr>
            <p:cNvPr id="27665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 l="18001" t="28595" r="30800" b="28595"/>
            <a:stretch>
              <a:fillRect/>
            </a:stretch>
          </p:blipFill>
          <p:spPr bwMode="auto">
            <a:xfrm>
              <a:off x="4176" y="1242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6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 l="18001" t="28595" r="30800" b="28595"/>
            <a:stretch>
              <a:fillRect/>
            </a:stretch>
          </p:blipFill>
          <p:spPr bwMode="auto">
            <a:xfrm>
              <a:off x="4176" y="951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7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 l="18001" t="28595" r="30800" b="28595"/>
            <a:stretch>
              <a:fillRect/>
            </a:stretch>
          </p:blipFill>
          <p:spPr bwMode="auto">
            <a:xfrm>
              <a:off x="4806" y="1242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8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 l="18001" t="28595" r="30800" b="28595"/>
            <a:stretch>
              <a:fillRect/>
            </a:stretch>
          </p:blipFill>
          <p:spPr bwMode="auto">
            <a:xfrm>
              <a:off x="4806" y="951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9" name="Picture 19"/>
            <p:cNvPicPr>
              <a:picLocks noChangeAspect="1" noChangeArrowheads="1"/>
            </p:cNvPicPr>
            <p:nvPr/>
          </p:nvPicPr>
          <p:blipFill>
            <a:blip r:embed="rId6" cstate="print"/>
            <a:srcRect l="18001" t="28595" r="30800" b="28595"/>
            <a:stretch>
              <a:fillRect/>
            </a:stretch>
          </p:blipFill>
          <p:spPr bwMode="auto">
            <a:xfrm>
              <a:off x="4176" y="638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0" name="Picture 20"/>
            <p:cNvPicPr>
              <a:picLocks noChangeAspect="1" noChangeArrowheads="1"/>
            </p:cNvPicPr>
            <p:nvPr/>
          </p:nvPicPr>
          <p:blipFill>
            <a:blip r:embed="rId6" cstate="print"/>
            <a:srcRect l="18001" t="28595" r="30800" b="28595"/>
            <a:stretch>
              <a:fillRect/>
            </a:stretch>
          </p:blipFill>
          <p:spPr bwMode="auto">
            <a:xfrm>
              <a:off x="4806" y="638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1" name="Rectangle 8"/>
          <p:cNvSpPr>
            <a:spLocks noChangeArrowheads="1"/>
          </p:cNvSpPr>
          <p:nvPr/>
        </p:nvSpPr>
        <p:spPr bwMode="auto">
          <a:xfrm>
            <a:off x="1219200" y="0"/>
            <a:ext cx="7620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Gặp điều kiện khí hậu thuận lợi thì sinh vật phát </a:t>
            </a:r>
          </a:p>
          <a:p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 như thế nào, cho ví dụ minh họa? 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0" y="3276600"/>
            <a:ext cx="25266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Thực vật phát triển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6705600" y="3276600"/>
            <a:ext cx="22701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SLChim ăn sâu tăng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429000" y="6334780"/>
            <a:ext cx="19784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SLsâu giảm</a:t>
            </a:r>
          </a:p>
        </p:txBody>
      </p:sp>
      <p:grpSp>
        <p:nvGrpSpPr>
          <p:cNvPr id="25" name="Group 14"/>
          <p:cNvGrpSpPr>
            <a:grpSpLocks/>
          </p:cNvGrpSpPr>
          <p:nvPr/>
        </p:nvGrpSpPr>
        <p:grpSpPr bwMode="auto">
          <a:xfrm>
            <a:off x="609600" y="3962400"/>
            <a:ext cx="1259840" cy="2209800"/>
            <a:chOff x="4176" y="638"/>
            <a:chExt cx="720" cy="964"/>
          </a:xfrm>
        </p:grpSpPr>
        <p:pic>
          <p:nvPicPr>
            <p:cNvPr id="26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 l="18001" t="28595" r="30800" b="28595"/>
            <a:stretch>
              <a:fillRect/>
            </a:stretch>
          </p:blipFill>
          <p:spPr bwMode="auto">
            <a:xfrm>
              <a:off x="4176" y="1242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 l="18001" t="28595" r="30800" b="28595"/>
            <a:stretch>
              <a:fillRect/>
            </a:stretch>
          </p:blipFill>
          <p:spPr bwMode="auto">
            <a:xfrm>
              <a:off x="4176" y="951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9"/>
            <p:cNvPicPr>
              <a:picLocks noChangeAspect="1" noChangeArrowheads="1"/>
            </p:cNvPicPr>
            <p:nvPr/>
          </p:nvPicPr>
          <p:blipFill>
            <a:blip r:embed="rId6" cstate="print"/>
            <a:srcRect l="18001" t="28595" r="30800" b="28595"/>
            <a:stretch>
              <a:fillRect/>
            </a:stretch>
          </p:blipFill>
          <p:spPr bwMode="auto">
            <a:xfrm>
              <a:off x="4176" y="638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AutoShape 8"/>
          <p:cNvSpPr>
            <a:spLocks noChangeArrowheads="1"/>
          </p:cNvSpPr>
          <p:nvPr/>
        </p:nvSpPr>
        <p:spPr bwMode="auto">
          <a:xfrm rot="10800000">
            <a:off x="2057400" y="4953000"/>
            <a:ext cx="938213" cy="166687"/>
          </a:xfrm>
          <a:custGeom>
            <a:avLst/>
            <a:gdLst>
              <a:gd name="T0" fmla="*/ 703660 w 21600"/>
              <a:gd name="T1" fmla="*/ 0 h 21600"/>
              <a:gd name="T2" fmla="*/ 0 w 21600"/>
              <a:gd name="T3" fmla="*/ 83344 h 21600"/>
              <a:gd name="T4" fmla="*/ 703660 w 21600"/>
              <a:gd name="T5" fmla="*/ 166687 h 21600"/>
              <a:gd name="T6" fmla="*/ 938213 w 21600"/>
              <a:gd name="T7" fmla="*/ 833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7CB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228600" y="6334780"/>
            <a:ext cx="2203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SL chim giảm</a:t>
            </a:r>
          </a:p>
        </p:txBody>
      </p:sp>
      <p:pic>
        <p:nvPicPr>
          <p:cNvPr id="29" name="Picture 17" descr="qustionbig_w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  <p:bldP spid="116740" grpId="0" animBg="1"/>
      <p:bldP spid="116741" grpId="0"/>
      <p:bldP spid="116742" grpId="0"/>
      <p:bldP spid="116743" grpId="0" animBg="1"/>
      <p:bldP spid="116744" grpId="0" animBg="1"/>
      <p:bldP spid="27661" grpId="0" animBg="1"/>
      <p:bldP spid="22" grpId="0"/>
      <p:bldP spid="23" grpId="0"/>
      <p:bldP spid="24" grpId="0"/>
      <p:bldP spid="32" grpId="0" animBg="1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9" name="Picture 13" descr="101118bai17-a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9850"/>
            <a:ext cx="41148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1" name="Picture 15" descr="thuru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238" y="3505200"/>
            <a:ext cx="4144962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2" name="Picture 16" descr="Dothiho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4290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152400" y="2819400"/>
            <a:ext cx="4114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Đốt rừng làm nương rẫy</a:t>
            </a:r>
          </a:p>
        </p:txBody>
      </p:sp>
      <p:sp>
        <p:nvSpPr>
          <p:cNvPr id="116754" name="Rectangle 18"/>
          <p:cNvSpPr>
            <a:spLocks noChangeArrowheads="1"/>
          </p:cNvSpPr>
          <p:nvPr/>
        </p:nvSpPr>
        <p:spPr bwMode="auto">
          <a:xfrm>
            <a:off x="76200" y="6096000"/>
            <a:ext cx="4114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/>
              <a:t>Săn bắt, mua bán động vật hoang dã</a:t>
            </a:r>
          </a:p>
        </p:txBody>
      </p:sp>
      <p:pic>
        <p:nvPicPr>
          <p:cNvPr id="116755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60325"/>
            <a:ext cx="42672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56" name="Rectangle 20"/>
          <p:cNvSpPr>
            <a:spLocks noChangeArrowheads="1"/>
          </p:cNvSpPr>
          <p:nvPr/>
        </p:nvSpPr>
        <p:spPr bwMode="auto">
          <a:xfrm>
            <a:off x="4800600" y="6096000"/>
            <a:ext cx="4114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/>
              <a:t>Quá trình đô thị hóa quá nhanh,</a:t>
            </a:r>
          </a:p>
          <a:p>
            <a:pPr algn="ctr"/>
            <a:r>
              <a:rPr lang="en-US" b="1" dirty="0"/>
              <a:t>thiếu quy hoạch</a:t>
            </a:r>
          </a:p>
        </p:txBody>
      </p:sp>
      <p:sp>
        <p:nvSpPr>
          <p:cNvPr id="116757" name="Rectangle 21"/>
          <p:cNvSpPr>
            <a:spLocks noChangeArrowheads="1"/>
          </p:cNvSpPr>
          <p:nvPr/>
        </p:nvSpPr>
        <p:spPr bwMode="auto">
          <a:xfrm>
            <a:off x="4800600" y="2819400"/>
            <a:ext cx="4191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Chặt phá rừng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85800" y="76200"/>
            <a:ext cx="83058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thực tế, con người đã có những tác động nào </a:t>
            </a:r>
          </a:p>
          <a:p>
            <a:pPr algn="ctr"/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 mất cân bằng sinh học trong các quần xã?</a:t>
            </a:r>
          </a:p>
        </p:txBody>
      </p:sp>
      <p:pic>
        <p:nvPicPr>
          <p:cNvPr id="13" name="Picture 17" descr="qustionbig_w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2286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3" grpId="0" animBg="1"/>
      <p:bldP spid="116754" grpId="0" animBg="1"/>
      <p:bldP spid="116756" grpId="0" animBg="1"/>
      <p:bldP spid="116757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406775"/>
            <a:ext cx="38862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152400" y="6324600"/>
            <a:ext cx="320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"/>
            <a:ext cx="4038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533400" y="2743200"/>
            <a:ext cx="769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dã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1870" name="Picture 14" descr="small_609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406775"/>
            <a:ext cx="437197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71" name="Rectangle 15"/>
          <p:cNvSpPr>
            <a:spLocks noChangeArrowheads="1"/>
          </p:cNvSpPr>
          <p:nvPr/>
        </p:nvSpPr>
        <p:spPr bwMode="auto">
          <a:xfrm>
            <a:off x="4876800" y="64008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495800" y="152400"/>
            <a:ext cx="4419600" cy="2649538"/>
            <a:chOff x="3024" y="2160"/>
            <a:chExt cx="2208" cy="1669"/>
          </a:xfrm>
        </p:grpSpPr>
        <p:pic>
          <p:nvPicPr>
            <p:cNvPr id="32779" name="Picture 16"/>
            <p:cNvPicPr>
              <a:picLocks noChangeAspect="1" noChangeArrowheads="1"/>
            </p:cNvPicPr>
            <p:nvPr/>
          </p:nvPicPr>
          <p:blipFill>
            <a:blip r:embed="rId5" cstate="print">
              <a:lum bright="-18000"/>
            </a:blip>
            <a:srcRect/>
            <a:stretch>
              <a:fillRect/>
            </a:stretch>
          </p:blipFill>
          <p:spPr bwMode="auto">
            <a:xfrm>
              <a:off x="3024" y="2160"/>
              <a:ext cx="2208" cy="1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0" name="Line 17"/>
            <p:cNvSpPr>
              <a:spLocks noChangeShapeType="1"/>
            </p:cNvSpPr>
            <p:nvPr/>
          </p:nvSpPr>
          <p:spPr bwMode="auto">
            <a:xfrm>
              <a:off x="3072" y="2208"/>
              <a:ext cx="2160" cy="15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18"/>
            <p:cNvSpPr>
              <a:spLocks noChangeShapeType="1"/>
            </p:cNvSpPr>
            <p:nvPr/>
          </p:nvSpPr>
          <p:spPr bwMode="auto">
            <a:xfrm flipH="1">
              <a:off x="3072" y="2208"/>
              <a:ext cx="2160" cy="15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62000" y="152400"/>
            <a:ext cx="81534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15" name="Picture 17" descr="qustionbig_w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048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/>
      <p:bldP spid="121863" grpId="0"/>
      <p:bldP spid="121871" grpId="0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5100" y="90488"/>
            <a:ext cx="8978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48. 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QUẦN XÃ SINH VẬT</a:t>
            </a:r>
          </a:p>
        </p:txBody>
      </p:sp>
      <p:sp>
        <p:nvSpPr>
          <p:cNvPr id="8" name="Rectangle 6" descr="Oak"/>
          <p:cNvSpPr>
            <a:spLocks noChangeArrowheads="1"/>
          </p:cNvSpPr>
          <p:nvPr/>
        </p:nvSpPr>
        <p:spPr bwMode="auto">
          <a:xfrm>
            <a:off x="533400" y="838200"/>
            <a:ext cx="8305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quần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xã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sinh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vật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?</a:t>
            </a:r>
          </a:p>
          <a:p>
            <a:pPr marL="457200" indent="-457200" algn="just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dấu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hiệu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điển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quần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xã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</a:endParaRPr>
          </a:p>
          <a:p>
            <a:pPr marL="457200" indent="-457200" algn="just"/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hệ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giữa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ngoại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cảnh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quần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xã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</a:endParaRPr>
          </a:p>
          <a:p>
            <a:pPr marL="457200" indent="-457200"/>
            <a:endParaRPr lang="en-US" b="1" u="sng" dirty="0">
              <a:solidFill>
                <a:srgbClr val="FF0066"/>
              </a:solidFill>
              <a:latin typeface="Times New Roman" pitchFamily="18" charset="0"/>
            </a:endParaRPr>
          </a:p>
          <a:p>
            <a:pPr marL="457200" indent="-457200"/>
            <a:endParaRPr lang="en-US" b="1" u="sng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1" name="AutoShape 1"/>
          <p:cNvSpPr>
            <a:spLocks noChangeArrowheads="1"/>
          </p:cNvSpPr>
          <p:nvPr/>
        </p:nvSpPr>
        <p:spPr bwMode="auto">
          <a:xfrm>
            <a:off x="5715000" y="914400"/>
            <a:ext cx="3429000" cy="2020887"/>
          </a:xfrm>
          <a:prstGeom prst="cloudCallout">
            <a:avLst>
              <a:gd name="adj1" fmla="val -14968"/>
              <a:gd name="adj2" fmla="val 81319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Thế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sự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cân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bằng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sinh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</a:rPr>
              <a:t>học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</a:rPr>
              <a:t>?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8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962400"/>
            <a:ext cx="1486101" cy="189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57200" y="3733800"/>
            <a:ext cx="7924800" cy="191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Cân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trạng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thái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lượng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quần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quần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xã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dao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vị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trí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cân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nhờ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khống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chế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4" name="AutoShape 1"/>
          <p:cNvSpPr>
            <a:spLocks noChangeArrowheads="1"/>
          </p:cNvSpPr>
          <p:nvPr/>
        </p:nvSpPr>
        <p:spPr bwMode="auto">
          <a:xfrm>
            <a:off x="5410200" y="838200"/>
            <a:ext cx="3886200" cy="2209800"/>
          </a:xfrm>
          <a:prstGeom prst="cloudCallout">
            <a:avLst>
              <a:gd name="adj1" fmla="val -12935"/>
              <a:gd name="adj2" fmla="val 8109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Hãy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nêu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kết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luận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về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mối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quan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hệ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giữa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ngoại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cảnh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quần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xã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sinh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>? 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98764" y="2277839"/>
            <a:ext cx="7883236" cy="167070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marL="342900" indent="-342900">
              <a:buClrTx/>
              <a:buFontTx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itchFamily="16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6" charset="0"/>
              </a:rPr>
              <a:t>ngoại</a:t>
            </a:r>
            <a:r>
              <a:rPr lang="en-US" sz="2400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6" charset="0"/>
              </a:rPr>
              <a:t>cảnh</a:t>
            </a:r>
            <a:r>
              <a:rPr lang="en-US" sz="2400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6" charset="0"/>
              </a:rPr>
              <a:t>thay</a:t>
            </a:r>
            <a:r>
              <a:rPr lang="en-US" sz="2400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6" charset="0"/>
              </a:rPr>
              <a:t>đổi</a:t>
            </a:r>
            <a:r>
              <a:rPr lang="en-US" sz="2400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6" charset="0"/>
              </a:rPr>
              <a:t>dẫn</a:t>
            </a:r>
            <a:r>
              <a:rPr lang="en-US" sz="2400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6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6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6" charset="0"/>
              </a:rPr>
              <a:t>lượng</a:t>
            </a:r>
            <a:r>
              <a:rPr lang="en-US" sz="2400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6" charset="0"/>
              </a:rPr>
              <a:t>cá</a:t>
            </a:r>
            <a:r>
              <a:rPr lang="en-US" sz="2400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6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6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6" charset="0"/>
              </a:rPr>
              <a:t>quần</a:t>
            </a:r>
            <a:r>
              <a:rPr lang="en-US" sz="2400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</a:p>
          <a:p>
            <a:pPr marL="342900" indent="-342900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itchFamily="16" charset="0"/>
              </a:rPr>
              <a:t>xã</a:t>
            </a:r>
            <a:r>
              <a:rPr lang="en-US" sz="2400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6" charset="0"/>
              </a:rPr>
              <a:t>thay</a:t>
            </a:r>
            <a:r>
              <a:rPr lang="en-US" sz="2400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6" charset="0"/>
              </a:rPr>
              <a:t>đổi</a:t>
            </a:r>
            <a:r>
              <a:rPr lang="en-US" sz="2400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6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6" charset="0"/>
              </a:rPr>
              <a:t>luôn</a:t>
            </a:r>
            <a:r>
              <a:rPr lang="en-US" sz="2400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6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6" charset="0"/>
              </a:rPr>
              <a:t>khống</a:t>
            </a:r>
            <a:r>
              <a:rPr lang="en-US" sz="2400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6" charset="0"/>
              </a:rPr>
              <a:t>chế</a:t>
            </a:r>
            <a:r>
              <a:rPr lang="en-US" sz="2400" dirty="0">
                <a:solidFill>
                  <a:srgbClr val="002060"/>
                </a:solidFill>
                <a:latin typeface="Times New Roman" pitchFamily="16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itchFamily="16" charset="0"/>
              </a:rPr>
              <a:t>mức</a:t>
            </a:r>
            <a:r>
              <a:rPr lang="en-US" sz="2400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6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6" charset="0"/>
              </a:rPr>
              <a:t>phù</a:t>
            </a:r>
            <a:r>
              <a:rPr lang="en-US" sz="2400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6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6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6" charset="0"/>
              </a:rPr>
              <a:t>khả</a:t>
            </a:r>
            <a:r>
              <a:rPr lang="en-US" sz="2400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</a:p>
          <a:p>
            <a:pPr marL="342900" indent="-342900"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itchFamily="16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6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6" charset="0"/>
              </a:rPr>
              <a:t>môi</a:t>
            </a:r>
            <a:r>
              <a:rPr lang="en-US" sz="2400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6" charset="0"/>
              </a:rPr>
              <a:t>trường</a:t>
            </a:r>
            <a:r>
              <a:rPr lang="en-US" sz="2400" dirty="0">
                <a:solidFill>
                  <a:srgbClr val="002060"/>
                </a:solidFill>
                <a:latin typeface="Times New Roman" pitchFamily="16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/>
      <p:bldP spid="14" grpId="0" animBg="1"/>
      <p:bldP spid="14" grpId="1" animBg="1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5" name="Oval 23"/>
          <p:cNvSpPr>
            <a:spLocks noChangeArrowheads="1"/>
          </p:cNvSpPr>
          <p:nvPr/>
        </p:nvSpPr>
        <p:spPr bwMode="auto">
          <a:xfrm>
            <a:off x="457200" y="3810000"/>
            <a:ext cx="685800" cy="685800"/>
          </a:xfrm>
          <a:prstGeom prst="ellipse">
            <a:avLst/>
          </a:prstGeom>
          <a:solidFill>
            <a:srgbClr val="99FF66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533400" y="1219200"/>
            <a:ext cx="822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dirty="0">
              <a:solidFill>
                <a:schemeClr val="accent2"/>
              </a:solidFill>
            </a:endParaRPr>
          </a:p>
          <a:p>
            <a:r>
              <a:rPr lang="en-US" sz="2800" dirty="0" err="1">
                <a:solidFill>
                  <a:srgbClr val="CC0099"/>
                </a:solidFill>
              </a:rPr>
              <a:t>Câu</a:t>
            </a:r>
            <a:r>
              <a:rPr lang="en-US" sz="2800" dirty="0">
                <a:solidFill>
                  <a:srgbClr val="CC0099"/>
                </a:solidFill>
              </a:rPr>
              <a:t> 2: </a:t>
            </a:r>
            <a:r>
              <a:rPr lang="en-US" sz="2800" dirty="0" err="1">
                <a:solidFill>
                  <a:srgbClr val="CC0099"/>
                </a:solidFill>
              </a:rPr>
              <a:t>Vì</a:t>
            </a:r>
            <a:r>
              <a:rPr lang="en-US" sz="2800" dirty="0">
                <a:solidFill>
                  <a:srgbClr val="CC0099"/>
                </a:solidFill>
              </a:rPr>
              <a:t> </a:t>
            </a:r>
            <a:r>
              <a:rPr lang="en-US" sz="2800" dirty="0" err="1">
                <a:solidFill>
                  <a:srgbClr val="CC0099"/>
                </a:solidFill>
              </a:rPr>
              <a:t>sao</a:t>
            </a:r>
            <a:r>
              <a:rPr lang="en-US" sz="2800" dirty="0">
                <a:solidFill>
                  <a:srgbClr val="CC0099"/>
                </a:solidFill>
              </a:rPr>
              <a:t> </a:t>
            </a:r>
            <a:r>
              <a:rPr lang="en-US" sz="2800" dirty="0" err="1">
                <a:solidFill>
                  <a:srgbClr val="CC0099"/>
                </a:solidFill>
              </a:rPr>
              <a:t>quần</a:t>
            </a:r>
            <a:r>
              <a:rPr lang="en-US" sz="2800" dirty="0">
                <a:solidFill>
                  <a:srgbClr val="CC0099"/>
                </a:solidFill>
              </a:rPr>
              <a:t> </a:t>
            </a:r>
            <a:r>
              <a:rPr lang="en-US" sz="2800" dirty="0" err="1">
                <a:solidFill>
                  <a:srgbClr val="CC0099"/>
                </a:solidFill>
              </a:rPr>
              <a:t>xã</a:t>
            </a:r>
            <a:r>
              <a:rPr lang="en-US" sz="2800" dirty="0">
                <a:solidFill>
                  <a:srgbClr val="CC0099"/>
                </a:solidFill>
              </a:rPr>
              <a:t> </a:t>
            </a:r>
            <a:r>
              <a:rPr lang="en-US" sz="2800" dirty="0" err="1">
                <a:solidFill>
                  <a:srgbClr val="CC0099"/>
                </a:solidFill>
              </a:rPr>
              <a:t>có</a:t>
            </a:r>
            <a:r>
              <a:rPr lang="en-US" sz="2800" dirty="0">
                <a:solidFill>
                  <a:srgbClr val="CC0099"/>
                </a:solidFill>
              </a:rPr>
              <a:t> </a:t>
            </a:r>
            <a:r>
              <a:rPr lang="en-US" sz="2800" dirty="0" err="1">
                <a:solidFill>
                  <a:srgbClr val="CC0099"/>
                </a:solidFill>
              </a:rPr>
              <a:t>cấu</a:t>
            </a:r>
            <a:r>
              <a:rPr lang="en-US" sz="2800" dirty="0">
                <a:solidFill>
                  <a:srgbClr val="CC0099"/>
                </a:solidFill>
              </a:rPr>
              <a:t> </a:t>
            </a:r>
            <a:r>
              <a:rPr lang="en-US" sz="2800" dirty="0" err="1">
                <a:solidFill>
                  <a:srgbClr val="CC0099"/>
                </a:solidFill>
              </a:rPr>
              <a:t>trúc</a:t>
            </a:r>
            <a:r>
              <a:rPr lang="en-US" sz="2800" dirty="0">
                <a:solidFill>
                  <a:srgbClr val="CC0099"/>
                </a:solidFill>
              </a:rPr>
              <a:t> </a:t>
            </a:r>
            <a:r>
              <a:rPr lang="en-US" sz="2800" dirty="0" err="1">
                <a:solidFill>
                  <a:srgbClr val="CC0099"/>
                </a:solidFill>
              </a:rPr>
              <a:t>tương</a:t>
            </a:r>
            <a:r>
              <a:rPr lang="en-US" sz="2800" dirty="0">
                <a:solidFill>
                  <a:srgbClr val="CC0099"/>
                </a:solidFill>
              </a:rPr>
              <a:t> </a:t>
            </a:r>
            <a:r>
              <a:rPr lang="en-US" sz="2800" dirty="0" err="1">
                <a:solidFill>
                  <a:srgbClr val="CC0099"/>
                </a:solidFill>
              </a:rPr>
              <a:t>đối</a:t>
            </a:r>
            <a:r>
              <a:rPr lang="en-US" sz="2800" dirty="0">
                <a:solidFill>
                  <a:srgbClr val="CC0099"/>
                </a:solidFill>
              </a:rPr>
              <a:t> </a:t>
            </a:r>
            <a:r>
              <a:rPr lang="en-US" sz="2800" dirty="0" err="1">
                <a:solidFill>
                  <a:srgbClr val="CC0099"/>
                </a:solidFill>
              </a:rPr>
              <a:t>ổn</a:t>
            </a:r>
            <a:r>
              <a:rPr lang="en-US" sz="2800" dirty="0">
                <a:solidFill>
                  <a:srgbClr val="CC0099"/>
                </a:solidFill>
              </a:rPr>
              <a:t> </a:t>
            </a:r>
            <a:r>
              <a:rPr lang="en-US" sz="2800" dirty="0" err="1">
                <a:solidFill>
                  <a:srgbClr val="CC0099"/>
                </a:solidFill>
              </a:rPr>
              <a:t>định</a:t>
            </a:r>
            <a:r>
              <a:rPr lang="en-US" sz="2800" dirty="0">
                <a:solidFill>
                  <a:srgbClr val="CC0099"/>
                </a:solidFill>
              </a:rPr>
              <a:t>?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609600" y="294005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dirty="0"/>
              <a:t>B. Khi số lượng cá thể của loài này bị số lượng cá thể của loài kia kìm hãm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609600" y="3886200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dirty="0"/>
              <a:t>C. 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quần</a:t>
            </a:r>
            <a:r>
              <a:rPr lang="en-US" sz="2800" dirty="0"/>
              <a:t> </a:t>
            </a:r>
            <a:r>
              <a:rPr lang="en-US" sz="2800" dirty="0" err="1"/>
              <a:t>xã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mối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gắn</a:t>
            </a:r>
            <a:r>
              <a:rPr lang="en-US" sz="2800" dirty="0"/>
              <a:t> </a:t>
            </a:r>
            <a:r>
              <a:rPr lang="en-US" sz="2800" dirty="0" err="1"/>
              <a:t>bó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endParaRPr lang="en-US" sz="2800" dirty="0"/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609600" y="52578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D.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loài</a:t>
            </a:r>
            <a:r>
              <a:rPr lang="en-US" sz="2800" dirty="0"/>
              <a:t>,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nguồn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endParaRPr lang="en-US" sz="2800" dirty="0"/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609600" y="236220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A.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quần</a:t>
            </a:r>
            <a:r>
              <a:rPr lang="en-US" sz="2800" dirty="0"/>
              <a:t> </a:t>
            </a:r>
            <a:r>
              <a:rPr lang="en-US" sz="2800" dirty="0" err="1"/>
              <a:t>xã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môi</a:t>
            </a:r>
            <a:r>
              <a:rPr lang="en-US" sz="2800" dirty="0"/>
              <a:t> trường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thuận</a:t>
            </a:r>
            <a:r>
              <a:rPr lang="en-US" sz="2800" dirty="0"/>
              <a:t> </a:t>
            </a:r>
            <a:r>
              <a:rPr lang="en-US" sz="2800" dirty="0" err="1"/>
              <a:t>lợi</a:t>
            </a:r>
            <a:endParaRPr lang="en-US" sz="2800" dirty="0"/>
          </a:p>
        </p:txBody>
      </p:sp>
      <p:sp>
        <p:nvSpPr>
          <p:cNvPr id="35848" name="AutoShape 6"/>
          <p:cNvSpPr>
            <a:spLocks noChangeArrowheads="1"/>
          </p:cNvSpPr>
          <p:nvPr/>
        </p:nvSpPr>
        <p:spPr bwMode="auto">
          <a:xfrm>
            <a:off x="2286000" y="152400"/>
            <a:ext cx="5638800" cy="1371600"/>
          </a:xfrm>
          <a:prstGeom prst="irregularSeal2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u="sng" dirty="0">
                <a:latin typeface="Times New Roman" pitchFamily="18" charset="0"/>
              </a:rPr>
              <a:t>CỦNG CỐ BÀI</a:t>
            </a:r>
            <a:endParaRPr lang="en-US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5" grpId="0" animBg="1"/>
      <p:bldP spid="33804" grpId="0"/>
      <p:bldP spid="33806" grpId="0"/>
      <p:bldP spid="33807" grpId="0"/>
      <p:bldP spid="33808" grpId="0"/>
      <p:bldP spid="33813" grpId="0"/>
      <p:bldP spid="358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65100" y="90488"/>
            <a:ext cx="8978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48. </a:t>
            </a:r>
            <a:r>
              <a:rPr lang="en-US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QUẦN XÃ SINH VẬT</a:t>
            </a:r>
          </a:p>
        </p:txBody>
      </p:sp>
      <p:sp>
        <p:nvSpPr>
          <p:cNvPr id="5" name="Rectangle 6" descr="Oak"/>
          <p:cNvSpPr>
            <a:spLocks noChangeArrowheads="1"/>
          </p:cNvSpPr>
          <p:nvPr/>
        </p:nvSpPr>
        <p:spPr bwMode="auto">
          <a:xfrm>
            <a:off x="228600" y="914401"/>
            <a:ext cx="85344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</a:rPr>
              <a:t>Thế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</a:rPr>
              <a:t>nào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</a:rPr>
              <a:t>quần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</a:rPr>
              <a:t>xã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</a:rPr>
              <a:t>sinh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</a:rPr>
              <a:t>vật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</a:rPr>
              <a:t>?</a:t>
            </a:r>
          </a:p>
          <a:p>
            <a:pPr marL="457200" indent="-457200" algn="just"/>
            <a:endParaRPr lang="en-US" sz="2400" b="1" dirty="0">
              <a:solidFill>
                <a:srgbClr val="FF0066"/>
              </a:solidFill>
              <a:latin typeface="Times New Roman" pitchFamily="18" charset="0"/>
            </a:endParaRPr>
          </a:p>
          <a:p>
            <a:pPr marL="457200" indent="-457200"/>
            <a:endParaRPr lang="en-US" sz="1600" b="1" u="sng" dirty="0">
              <a:solidFill>
                <a:srgbClr val="FF0066"/>
              </a:solidFill>
              <a:latin typeface="Times New Roman" pitchFamily="18" charset="0"/>
            </a:endParaRPr>
          </a:p>
          <a:p>
            <a:pPr marL="457200" indent="-457200"/>
            <a:endParaRPr lang="en-US" b="1" u="sng" dirty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8001000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>
                <a:solidFill>
                  <a:srgbClr val="000000"/>
                </a:solidFill>
              </a:rPr>
              <a:t>                        Đều là tập hợp nhiều cá thể sinh vật trong một khoảng không gian xác định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5800" y="1601788"/>
            <a:ext cx="2057400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>
                <a:solidFill>
                  <a:srgbClr val="FF0000"/>
                </a:solidFill>
              </a:rPr>
              <a:t>Khác nhau: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14400" y="2057400"/>
            <a:ext cx="3429000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dirty="0" err="1">
                <a:solidFill>
                  <a:srgbClr val="000000"/>
                </a:solidFill>
              </a:rPr>
              <a:t>Quần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thể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sinh</a:t>
            </a:r>
            <a:r>
              <a:rPr lang="en-US" sz="2600" dirty="0">
                <a:solidFill>
                  <a:srgbClr val="000000"/>
                </a:solidFill>
              </a:rPr>
              <a:t> </a:t>
            </a:r>
            <a:r>
              <a:rPr lang="en-US" sz="2600" dirty="0" err="1">
                <a:solidFill>
                  <a:srgbClr val="000000"/>
                </a:solidFill>
              </a:rPr>
              <a:t>vật</a:t>
            </a:r>
            <a:endParaRPr lang="en-US" sz="2600" dirty="0">
              <a:solidFill>
                <a:srgbClr val="00000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257800" y="2068513"/>
            <a:ext cx="2971800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>
                <a:solidFill>
                  <a:srgbClr val="000000"/>
                </a:solidFill>
              </a:rPr>
              <a:t>Quần xã sinh vật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85800" y="2514600"/>
            <a:ext cx="3657600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- Là tập hợp nhiều cá thể sinh vật của cùng một loài.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572000" y="2514600"/>
            <a:ext cx="4343400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FF"/>
                </a:solidFill>
              </a:rPr>
              <a:t>- Là tập hợp nhiều quần thể sinh vật</a:t>
            </a:r>
          </a:p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FF"/>
                </a:solidFill>
              </a:rPr>
              <a:t> của nhiều loài khác nhau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33400" y="4143375"/>
            <a:ext cx="3733800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00"/>
                </a:solidFill>
              </a:rPr>
              <a:t>- Về mặt sinh học có cấu trúc nhỏ hơn quần xã. Đơn vị cấu trúc là cá thể.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686300" y="4192588"/>
            <a:ext cx="4114800" cy="70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0000FF"/>
                </a:solidFill>
              </a:rPr>
              <a:t>- Về mặt sinh học có cấu trúc lớn hơn quần thể. Đơn vị cấu trúc là quần thể.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09600" y="3214688"/>
            <a:ext cx="385445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- </a:t>
            </a:r>
            <a:r>
              <a:rPr lang="en-US" sz="2000" dirty="0" err="1">
                <a:solidFill>
                  <a:srgbClr val="000000"/>
                </a:solidFill>
              </a:rPr>
              <a:t>Giữa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các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cá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thể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luôn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giao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phối</a:t>
            </a:r>
            <a:endParaRPr lang="en-US" sz="2000" dirty="0">
              <a:solidFill>
                <a:srgbClr val="000000"/>
              </a:solidFill>
            </a:endParaRPr>
          </a:p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 hay </a:t>
            </a:r>
            <a:r>
              <a:rPr lang="en-US" sz="2000" dirty="0" err="1">
                <a:solidFill>
                  <a:srgbClr val="000000"/>
                </a:solidFill>
              </a:rPr>
              <a:t>giao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phấn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được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với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nhau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err="1">
                <a:solidFill>
                  <a:srgbClr val="000000"/>
                </a:solidFill>
              </a:rPr>
              <a:t>vì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cùng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loài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540250" y="3228975"/>
            <a:ext cx="4271963" cy="1084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FF"/>
                </a:solidFill>
              </a:rPr>
              <a:t>- </a:t>
            </a:r>
            <a:r>
              <a:rPr lang="en-US" sz="2000" dirty="0" err="1">
                <a:solidFill>
                  <a:srgbClr val="0000FF"/>
                </a:solidFill>
              </a:rPr>
              <a:t>Giữa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các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cá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thể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khác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loài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trong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quần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xã</a:t>
            </a:r>
            <a:r>
              <a:rPr lang="en-US" sz="2000" dirty="0">
                <a:solidFill>
                  <a:srgbClr val="0000FF"/>
                </a:solidFill>
              </a:rPr>
              <a:t>  </a:t>
            </a:r>
            <a:r>
              <a:rPr lang="en-US" sz="2000" dirty="0" err="1">
                <a:solidFill>
                  <a:srgbClr val="0000FF"/>
                </a:solidFill>
              </a:rPr>
              <a:t>không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giao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phối</a:t>
            </a:r>
            <a:r>
              <a:rPr lang="en-US" sz="2000" dirty="0">
                <a:solidFill>
                  <a:srgbClr val="0000FF"/>
                </a:solidFill>
              </a:rPr>
              <a:t> hay </a:t>
            </a:r>
            <a:r>
              <a:rPr lang="en-US" sz="2000" dirty="0" err="1">
                <a:solidFill>
                  <a:srgbClr val="0000FF"/>
                </a:solidFill>
              </a:rPr>
              <a:t>giao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phấn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được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với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nhau</a:t>
            </a:r>
            <a:r>
              <a:rPr lang="en-US" sz="2000" dirty="0">
                <a:solidFill>
                  <a:srgbClr val="0000FF"/>
                </a:solidFill>
              </a:rPr>
              <a:t> ( </a:t>
            </a:r>
            <a:r>
              <a:rPr lang="en-US" sz="2000" dirty="0" err="1">
                <a:solidFill>
                  <a:srgbClr val="0000FF"/>
                </a:solidFill>
              </a:rPr>
              <a:t>quan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hệ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dinh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dưỡng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77838" y="5029200"/>
            <a:ext cx="3675062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- </a:t>
            </a:r>
            <a:r>
              <a:rPr lang="en-US" sz="2000" dirty="0" err="1">
                <a:solidFill>
                  <a:srgbClr val="000000"/>
                </a:solidFill>
              </a:rPr>
              <a:t>Phạm</a:t>
            </a:r>
            <a:r>
              <a:rPr lang="en-US" sz="2000" dirty="0">
                <a:solidFill>
                  <a:srgbClr val="000000"/>
                </a:solidFill>
              </a:rPr>
              <a:t> vi </a:t>
            </a:r>
            <a:r>
              <a:rPr lang="en-US" sz="2000" dirty="0" err="1">
                <a:solidFill>
                  <a:srgbClr val="000000"/>
                </a:solidFill>
              </a:rPr>
              <a:t>phân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bố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hẹp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hơn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quần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xã</a:t>
            </a:r>
            <a:r>
              <a:rPr lang="en-US" sz="2000" dirty="0">
                <a:solidFill>
                  <a:srgbClr val="000000"/>
                </a:solidFill>
              </a:rPr>
              <a:t> =&gt; </a:t>
            </a:r>
            <a:r>
              <a:rPr lang="en-US" sz="2000" dirty="0" err="1">
                <a:solidFill>
                  <a:srgbClr val="000000"/>
                </a:solidFill>
              </a:rPr>
              <a:t>độ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đa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dạng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thấp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646613" y="5067876"/>
            <a:ext cx="4114800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FF"/>
                </a:solidFill>
              </a:rPr>
              <a:t>- </a:t>
            </a:r>
            <a:r>
              <a:rPr lang="en-US" sz="2000" dirty="0" err="1">
                <a:solidFill>
                  <a:srgbClr val="0000FF"/>
                </a:solidFill>
              </a:rPr>
              <a:t>Phạm</a:t>
            </a:r>
            <a:r>
              <a:rPr lang="en-US" sz="2000" dirty="0">
                <a:solidFill>
                  <a:srgbClr val="0000FF"/>
                </a:solidFill>
              </a:rPr>
              <a:t> vi </a:t>
            </a:r>
            <a:r>
              <a:rPr lang="en-US" sz="2000" dirty="0" err="1">
                <a:solidFill>
                  <a:srgbClr val="0000FF"/>
                </a:solidFill>
              </a:rPr>
              <a:t>phân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bố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rộng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hơn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quần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thể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=&gt;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độ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đa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dạng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cao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457200" y="2057400"/>
            <a:ext cx="84582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457200" y="2514600"/>
            <a:ext cx="845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4570413" y="2057400"/>
            <a:ext cx="1587" cy="434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457200" y="6400800"/>
            <a:ext cx="845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>
            <a:off x="457200" y="2057400"/>
            <a:ext cx="1588" cy="43434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8915400" y="2068513"/>
            <a:ext cx="0" cy="4297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57200" y="5715000"/>
            <a:ext cx="3886200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Vd: Rừng cây thông nhựa phân bố tại vùng núi Đông Bắc Việt Nam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4572000" y="5791200"/>
            <a:ext cx="4114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>
                <a:solidFill>
                  <a:srgbClr val="0000FF"/>
                </a:solidFill>
              </a:rPr>
              <a:t>Vd</a:t>
            </a:r>
            <a:r>
              <a:rPr lang="en-US" dirty="0">
                <a:solidFill>
                  <a:srgbClr val="0000FF"/>
                </a:solidFill>
              </a:rPr>
              <a:t>: </a:t>
            </a:r>
            <a:r>
              <a:rPr lang="en-US" dirty="0" err="1">
                <a:solidFill>
                  <a:srgbClr val="0000FF"/>
                </a:solidFill>
              </a:rPr>
              <a:t>Quần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xã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rừng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ngập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mặn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ven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biển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85800" y="8636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Giống nhau:</a:t>
            </a:r>
          </a:p>
        </p:txBody>
      </p:sp>
      <p:sp>
        <p:nvSpPr>
          <p:cNvPr id="23" name="Rectangle 1"/>
          <p:cNvSpPr txBox="1">
            <a:spLocks noChangeArrowheads="1"/>
          </p:cNvSpPr>
          <p:nvPr/>
        </p:nvSpPr>
        <p:spPr>
          <a:xfrm>
            <a:off x="685800" y="0"/>
            <a:ext cx="7667625" cy="9223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Nêu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điểm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giống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nhau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giữa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quần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thể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quần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xã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sinh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vật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0"/>
            <a:ext cx="6223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685800" y="654050"/>
            <a:ext cx="7391400" cy="887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QXSV,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QXSV?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14400" y="1846262"/>
            <a:ext cx="7391400" cy="287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xà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cừ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21327" y="5029200"/>
            <a:ext cx="5672694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dirty="0" err="1">
                <a:solidFill>
                  <a:srgbClr val="C5000B"/>
                </a:solidFill>
              </a:rPr>
              <a:t>Tập</a:t>
            </a:r>
            <a:r>
              <a:rPr lang="en-US" sz="2600" dirty="0">
                <a:solidFill>
                  <a:srgbClr val="C5000B"/>
                </a:solidFill>
              </a:rPr>
              <a:t> </a:t>
            </a:r>
            <a:r>
              <a:rPr lang="en-US" sz="2600" dirty="0" err="1">
                <a:solidFill>
                  <a:srgbClr val="C5000B"/>
                </a:solidFill>
              </a:rPr>
              <a:t>hợp</a:t>
            </a:r>
            <a:r>
              <a:rPr lang="en-US" sz="2600" dirty="0">
                <a:solidFill>
                  <a:srgbClr val="C5000B"/>
                </a:solidFill>
              </a:rPr>
              <a:t> </a:t>
            </a:r>
            <a:r>
              <a:rPr lang="en-US" sz="2600" dirty="0" err="1">
                <a:solidFill>
                  <a:srgbClr val="C5000B"/>
                </a:solidFill>
              </a:rPr>
              <a:t>sau</a:t>
            </a:r>
            <a:r>
              <a:rPr lang="en-US" sz="2600" dirty="0">
                <a:solidFill>
                  <a:srgbClr val="C5000B"/>
                </a:solidFill>
              </a:rPr>
              <a:t> </a:t>
            </a:r>
            <a:r>
              <a:rPr lang="en-US" sz="2600" dirty="0" err="1">
                <a:solidFill>
                  <a:srgbClr val="C5000B"/>
                </a:solidFill>
              </a:rPr>
              <a:t>đây</a:t>
            </a:r>
            <a:r>
              <a:rPr lang="en-US" sz="2600" dirty="0">
                <a:solidFill>
                  <a:srgbClr val="C5000B"/>
                </a:solidFill>
              </a:rPr>
              <a:t> </a:t>
            </a:r>
            <a:r>
              <a:rPr lang="en-US" sz="2600" dirty="0" err="1">
                <a:solidFill>
                  <a:srgbClr val="C5000B"/>
                </a:solidFill>
              </a:rPr>
              <a:t>là</a:t>
            </a:r>
            <a:r>
              <a:rPr lang="en-US" sz="2600" dirty="0">
                <a:solidFill>
                  <a:srgbClr val="C5000B"/>
                </a:solidFill>
              </a:rPr>
              <a:t> </a:t>
            </a:r>
            <a:r>
              <a:rPr lang="en-US" sz="2600" dirty="0" err="1">
                <a:solidFill>
                  <a:srgbClr val="C5000B"/>
                </a:solidFill>
              </a:rPr>
              <a:t>quần</a:t>
            </a:r>
            <a:r>
              <a:rPr lang="en-US" sz="2600" dirty="0">
                <a:solidFill>
                  <a:srgbClr val="C5000B"/>
                </a:solidFill>
              </a:rPr>
              <a:t> </a:t>
            </a:r>
            <a:r>
              <a:rPr lang="en-US" sz="2600" dirty="0" err="1">
                <a:solidFill>
                  <a:srgbClr val="C5000B"/>
                </a:solidFill>
              </a:rPr>
              <a:t>xã</a:t>
            </a:r>
            <a:r>
              <a:rPr lang="en-US" sz="2600" dirty="0">
                <a:solidFill>
                  <a:srgbClr val="C5000B"/>
                </a:solidFill>
              </a:rPr>
              <a:t>: </a:t>
            </a:r>
            <a:r>
              <a:rPr lang="en-US" sz="2600" dirty="0" err="1">
                <a:solidFill>
                  <a:srgbClr val="C5000B"/>
                </a:solidFill>
              </a:rPr>
              <a:t>a,c,e,f</a:t>
            </a:r>
            <a:endParaRPr lang="en-US" sz="2600" dirty="0">
              <a:solidFill>
                <a:srgbClr val="C5000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 additive="repl"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688975" y="457200"/>
            <a:ext cx="7312025" cy="882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5800" y="1828800"/>
            <a:ext cx="7543800" cy="176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guốc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78314" y="5181600"/>
            <a:ext cx="2957513" cy="48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dirty="0">
                <a:solidFill>
                  <a:srgbClr val="FF0000"/>
                </a:solidFill>
              </a:rPr>
              <a:t>- </a:t>
            </a:r>
            <a:r>
              <a:rPr lang="en-US" sz="2600" dirty="0" err="1">
                <a:solidFill>
                  <a:srgbClr val="FF0000"/>
                </a:solidFill>
              </a:rPr>
              <a:t>Loài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ưu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thế</a:t>
            </a:r>
            <a:r>
              <a:rPr lang="en-US" sz="2600" dirty="0">
                <a:solidFill>
                  <a:srgbClr val="FF0000"/>
                </a:solidFill>
              </a:rPr>
              <a:t>: </a:t>
            </a:r>
            <a:r>
              <a:rPr lang="en-US" sz="2600" dirty="0" err="1">
                <a:solidFill>
                  <a:srgbClr val="FF0000"/>
                </a:solidFill>
              </a:rPr>
              <a:t>b,c,d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rot="10800000" flipV="1">
            <a:off x="2057400" y="5791200"/>
            <a:ext cx="29591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dirty="0" err="1">
                <a:solidFill>
                  <a:srgbClr val="0000FF"/>
                </a:solidFill>
              </a:rPr>
              <a:t>Loài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đặc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 err="1">
                <a:solidFill>
                  <a:srgbClr val="0000FF"/>
                </a:solidFill>
              </a:rPr>
              <a:t>trưng</a:t>
            </a:r>
            <a:r>
              <a:rPr lang="en-US" sz="2600" dirty="0">
                <a:solidFill>
                  <a:srgbClr val="0000FF"/>
                </a:solidFill>
              </a:rPr>
              <a:t>: </a:t>
            </a:r>
            <a:r>
              <a:rPr lang="en-US" sz="2600" dirty="0" err="1">
                <a:solidFill>
                  <a:srgbClr val="0000FF"/>
                </a:solidFill>
              </a:rPr>
              <a:t>a,e</a:t>
            </a:r>
            <a:endParaRPr lang="en-US" sz="2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35" dur="770" decel="100000" fill="hold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36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3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38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3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40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j01963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11"/>
          <p:cNvSpPr txBox="1">
            <a:spLocks noChangeArrowheads="1"/>
          </p:cNvSpPr>
          <p:nvPr/>
        </p:nvSpPr>
        <p:spPr bwMode="auto">
          <a:xfrm>
            <a:off x="2133600" y="457200"/>
            <a:ext cx="426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HƯỚNG DẪN VỀ NHÀ</a:t>
            </a:r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1143000" y="1133475"/>
            <a:ext cx="745331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1.Kiến thức</a:t>
            </a:r>
            <a:endParaRPr lang="en-US" sz="28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-Học bài và nắm vững: 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Khái niệm quần xã sinh vật . Lấy được ví dụ.  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Các dấu hiệu điển hình của quần xã.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Quan hệ giữa ngoại cảnh và quần xã.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  <a:p>
            <a:r>
              <a:rPr lang="en-US" sz="2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2.Bài tập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 thành các bài tập sgk tr149 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3.Chuẩn bị bài sau</a:t>
            </a:r>
            <a:endParaRPr lang="en-US" sz="28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Xem trước nội dung bài 50: Hệ sinh thái</a:t>
            </a:r>
          </a:p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Tìm hiểu về lưới thức ăn, chuỗi thức ăn.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828800" y="838200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43000" y="1676400"/>
            <a:ext cx="693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3124200" y="1676400"/>
          <a:ext cx="24384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3" imgW="799753" imgH="393529" progId="">
                  <p:embed/>
                </p:oleObj>
              </mc:Choice>
              <mc:Fallback>
                <p:oleObj name="Equation" r:id="rId3" imgW="799753" imgH="393529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676400"/>
                        <a:ext cx="2438400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81000" y="30480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p =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ắt</a:t>
            </a:r>
            <a:r>
              <a:rPr lang="en-US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752600" y="35814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 =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át</a:t>
            </a: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85800" y="209550"/>
            <a:ext cx="526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66800" y="4267200"/>
            <a:ext cx="6477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 &gt; 50% (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25% &lt; C &lt; 50% (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C &lt; 25% (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434013" y="1719263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1"/>
                </a:solidFill>
                <a:cs typeface="Arial" charset="0"/>
              </a:rPr>
              <a:t>%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6" descr="rainfo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8077200" cy="492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1143000" y="381000"/>
            <a:ext cx="7543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2961" name="Picture 17" descr="qustionbig_w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129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8" name="Picture 4" descr="Oecophyll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57200"/>
            <a:ext cx="2743200" cy="2362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5350" name="Picture 6" descr="55b78bc5af1a4223d2ada5ce1c91d4a6_382692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57200"/>
            <a:ext cx="3276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1" name="Picture 7" descr="duongx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810000"/>
            <a:ext cx="3200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2" name="Picture 8" descr="hinh anh dan chi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7200"/>
            <a:ext cx="2514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3" name="Picture 9" descr="n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810000"/>
            <a:ext cx="266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4" name="Picture 10" descr="re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8100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55" name="Text Box 11"/>
          <p:cNvSpPr txBox="1">
            <a:spLocks noChangeArrowheads="1"/>
          </p:cNvSpPr>
          <p:nvPr/>
        </p:nvSpPr>
        <p:spPr bwMode="auto">
          <a:xfrm>
            <a:off x="0" y="2971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Quần thể chim</a:t>
            </a:r>
          </a:p>
        </p:txBody>
      </p:sp>
      <p:sp>
        <p:nvSpPr>
          <p:cNvPr id="185356" name="Text Box 12"/>
          <p:cNvSpPr txBox="1">
            <a:spLocks noChangeArrowheads="1"/>
          </p:cNvSpPr>
          <p:nvPr/>
        </p:nvSpPr>
        <p:spPr bwMode="auto">
          <a:xfrm>
            <a:off x="3048000" y="6096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Quần thể dương xỉ</a:t>
            </a:r>
          </a:p>
        </p:txBody>
      </p:sp>
      <p:sp>
        <p:nvSpPr>
          <p:cNvPr id="185357" name="Text Box 13"/>
          <p:cNvSpPr txBox="1">
            <a:spLocks noChangeArrowheads="1"/>
          </p:cNvSpPr>
          <p:nvPr/>
        </p:nvSpPr>
        <p:spPr bwMode="auto">
          <a:xfrm>
            <a:off x="0" y="6172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Quần thể rêu</a:t>
            </a:r>
          </a:p>
        </p:txBody>
      </p:sp>
      <p:sp>
        <p:nvSpPr>
          <p:cNvPr id="185358" name="Text Box 14"/>
          <p:cNvSpPr txBox="1">
            <a:spLocks noChangeArrowheads="1"/>
          </p:cNvSpPr>
          <p:nvPr/>
        </p:nvSpPr>
        <p:spPr bwMode="auto">
          <a:xfrm>
            <a:off x="6705600" y="6096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Quần thể nấm</a:t>
            </a:r>
          </a:p>
        </p:txBody>
      </p:sp>
      <p:sp>
        <p:nvSpPr>
          <p:cNvPr id="185359" name="Text Box 15"/>
          <p:cNvSpPr txBox="1">
            <a:spLocks noChangeArrowheads="1"/>
          </p:cNvSpPr>
          <p:nvPr/>
        </p:nvSpPr>
        <p:spPr bwMode="auto">
          <a:xfrm>
            <a:off x="3200400" y="2971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Quần thể hổ</a:t>
            </a:r>
          </a:p>
        </p:txBody>
      </p:sp>
      <p:sp>
        <p:nvSpPr>
          <p:cNvPr id="185360" name="Text Box 16"/>
          <p:cNvSpPr txBox="1">
            <a:spLocks noChangeArrowheads="1"/>
          </p:cNvSpPr>
          <p:nvPr/>
        </p:nvSpPr>
        <p:spPr bwMode="auto">
          <a:xfrm>
            <a:off x="6553200" y="3048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Quần thể kiến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5" grpId="0"/>
      <p:bldP spid="185356" grpId="0"/>
      <p:bldP spid="185357" grpId="0"/>
      <p:bldP spid="185358" grpId="0"/>
      <p:bldP spid="185359" grpId="0"/>
      <p:bldP spid="185360" grpId="0"/>
      <p:bldP spid="18536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62200" y="2133600"/>
            <a:ext cx="4267200" cy="4724400"/>
            <a:chOff x="0" y="1056"/>
            <a:chExt cx="4128" cy="3264"/>
          </a:xfrm>
        </p:grpSpPr>
        <p:pic>
          <p:nvPicPr>
            <p:cNvPr id="6162" name="Picture 4" descr="rainfores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" y="1056"/>
              <a:ext cx="4119" cy="2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3" name="Rectangle 5"/>
            <p:cNvSpPr>
              <a:spLocks noChangeArrowheads="1"/>
            </p:cNvSpPr>
            <p:nvPr/>
          </p:nvSpPr>
          <p:spPr bwMode="auto">
            <a:xfrm>
              <a:off x="0" y="3840"/>
              <a:ext cx="39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="1" u="sng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pic>
        <p:nvPicPr>
          <p:cNvPr id="6147" name="Picture 14" descr="Oecophyll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0"/>
            <a:ext cx="2743200" cy="2057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82287" name="Text Box 15"/>
          <p:cNvSpPr txBox="1">
            <a:spLocks noChangeArrowheads="1"/>
          </p:cNvSpPr>
          <p:nvPr/>
        </p:nvSpPr>
        <p:spPr bwMode="auto">
          <a:xfrm>
            <a:off x="2590800" y="61722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Rừng mưa nhiệt đới </a:t>
            </a:r>
          </a:p>
        </p:txBody>
      </p:sp>
      <p:pic>
        <p:nvPicPr>
          <p:cNvPr id="6149" name="Picture 26" descr="images (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30" descr="55b78bc5af1a4223d2ada5ce1c91d4a6_382692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0"/>
            <a:ext cx="327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1" descr="duongx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28600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32" descr="hinh anh dan chi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81200"/>
            <a:ext cx="2286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33" descr="nam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44958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34" descr="reu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495800"/>
            <a:ext cx="220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27"/>
          <p:cNvSpPr>
            <a:spLocks noChangeShapeType="1"/>
          </p:cNvSpPr>
          <p:nvPr/>
        </p:nvSpPr>
        <p:spPr bwMode="auto">
          <a:xfrm>
            <a:off x="2057400" y="1524000"/>
            <a:ext cx="1219200" cy="1524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H="1">
            <a:off x="6172200" y="1676400"/>
            <a:ext cx="7620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V="1">
            <a:off x="1905000" y="5334000"/>
            <a:ext cx="12192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>
            <a:off x="4525963" y="1600200"/>
            <a:ext cx="46037" cy="1447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H="1">
            <a:off x="5867400" y="5562600"/>
            <a:ext cx="137160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>
            <a:off x="6019800" y="3657600"/>
            <a:ext cx="1219200" cy="460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1905000" y="3505200"/>
            <a:ext cx="9906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7" grpId="0"/>
      <p:bldP spid="15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Picture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0"/>
            <a:ext cx="533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1676400" y="762000"/>
            <a:ext cx="884238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1600200" y="2667000"/>
            <a:ext cx="960438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V="1">
            <a:off x="1371600" y="4267200"/>
            <a:ext cx="1112838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 flipV="1">
            <a:off x="6477000" y="4229100"/>
            <a:ext cx="914400" cy="342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 flipV="1">
            <a:off x="6599238" y="2743200"/>
            <a:ext cx="944562" cy="460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 flipH="1">
            <a:off x="6599238" y="838200"/>
            <a:ext cx="1020762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2"/>
          <p:cNvGrpSpPr/>
          <p:nvPr/>
        </p:nvGrpSpPr>
        <p:grpSpPr>
          <a:xfrm>
            <a:off x="-19461" y="159313"/>
            <a:ext cx="9163461" cy="6698687"/>
            <a:chOff x="0" y="1066800"/>
            <a:chExt cx="9123946" cy="5835316"/>
          </a:xfrm>
        </p:grpSpPr>
        <p:pic>
          <p:nvPicPr>
            <p:cNvPr id="198659" name="Picture 3" descr="SNAK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215064"/>
              <a:ext cx="1828800" cy="128587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8660" name="Picture 4" descr="water_lettuc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15200" y="1066800"/>
              <a:ext cx="1752600" cy="14478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8661" name="Picture 5" descr="hoa su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1143000"/>
              <a:ext cx="1828800" cy="135096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8662" name="Picture 6" descr="imagesCA6EFKO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2614864"/>
              <a:ext cx="1828800" cy="14478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8663" name="Picture 7" descr="imagesCAJFH8H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10438" y="2614864"/>
              <a:ext cx="1757362" cy="145256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8664" name="Picture 8" descr="imagesCAFFRLCX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15200" y="4173455"/>
              <a:ext cx="1752600" cy="138914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44034" name="Picture 2" descr="http://sohanews2.vcmedia.vn/2014/1-mon-ngon-cua-dong-1393492487410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5655207"/>
              <a:ext cx="1828800" cy="1246909"/>
            </a:xfrm>
            <a:prstGeom prst="rect">
              <a:avLst/>
            </a:prstGeom>
            <a:noFill/>
          </p:spPr>
        </p:pic>
        <p:pic>
          <p:nvPicPr>
            <p:cNvPr id="44036" name="Picture 4" descr="http://tepbac.com/upload/images/luon%20bo%20me(1)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13022" y="5638800"/>
              <a:ext cx="1668378" cy="1219200"/>
            </a:xfrm>
            <a:prstGeom prst="rect">
              <a:avLst/>
            </a:prstGeom>
            <a:noFill/>
          </p:spPr>
        </p:pic>
        <p:pic>
          <p:nvPicPr>
            <p:cNvPr id="44038" name="Picture 6" descr="https://upload.wikimedia.org/wikipedia/commons/4/47/Hoplobatrachus_rugulosus_from_Minanga_-_ZooKeys-266-001-g030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657600" y="5638799"/>
              <a:ext cx="1600200" cy="1219201"/>
            </a:xfrm>
            <a:prstGeom prst="rect">
              <a:avLst/>
            </a:prstGeom>
            <a:noFill/>
          </p:spPr>
        </p:pic>
        <p:pic>
          <p:nvPicPr>
            <p:cNvPr id="44040" name="Picture 8" descr="http://nld.vcmedia.vn/S5KKUQrkCvT6Eb8lVn0QdkQXCW1U7p/Image/2013/09/curuavaonhadan1_fcd6a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10200" y="5638800"/>
              <a:ext cx="1752600" cy="1219200"/>
            </a:xfrm>
            <a:prstGeom prst="rect">
              <a:avLst/>
            </a:prstGeom>
            <a:noFill/>
          </p:spPr>
        </p:pic>
        <p:pic>
          <p:nvPicPr>
            <p:cNvPr id="44042" name="Picture 10" descr="http://vanhoamientay.com/wp-content/uploads/2014/09/thu-hoach-lac.jpg"/>
            <p:cNvPicPr>
              <a:picLocks noChangeAspect="1" noChangeArrowheads="1"/>
            </p:cNvPicPr>
            <p:nvPr/>
          </p:nvPicPr>
          <p:blipFill>
            <a:blip r:embed="rId14" cstate="print"/>
            <a:srcRect l="4348" t="51304"/>
            <a:stretch>
              <a:fillRect/>
            </a:stretch>
          </p:blipFill>
          <p:spPr bwMode="auto">
            <a:xfrm>
              <a:off x="7218946" y="5638800"/>
              <a:ext cx="1905000" cy="1219200"/>
            </a:xfrm>
            <a:prstGeom prst="rect">
              <a:avLst/>
            </a:prstGeom>
            <a:noFill/>
          </p:spPr>
        </p:pic>
      </p:grpSp>
      <p:sp>
        <p:nvSpPr>
          <p:cNvPr id="24" name="Line 27"/>
          <p:cNvSpPr>
            <a:spLocks noChangeShapeType="1"/>
          </p:cNvSpPr>
          <p:nvPr/>
        </p:nvSpPr>
        <p:spPr bwMode="auto">
          <a:xfrm flipV="1">
            <a:off x="4495800" y="4953000"/>
            <a:ext cx="45719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H="1" flipV="1">
            <a:off x="5791200" y="4876800"/>
            <a:ext cx="762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 flipV="1">
            <a:off x="6477000" y="4876800"/>
            <a:ext cx="868362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27"/>
          <p:cNvSpPr>
            <a:spLocks noChangeShapeType="1"/>
          </p:cNvSpPr>
          <p:nvPr/>
        </p:nvSpPr>
        <p:spPr bwMode="auto">
          <a:xfrm flipV="1">
            <a:off x="3276600" y="4876800"/>
            <a:ext cx="45719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 flipV="1">
            <a:off x="1219200" y="5029200"/>
            <a:ext cx="1493519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447800" y="1524000"/>
            <a:ext cx="6248400" cy="9906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vật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trong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rừng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mưa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nhiệt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đới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hoặc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ao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mối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quan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hệ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như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thế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nào</a:t>
            </a:r>
            <a:r>
              <a:rPr lang="en-US" sz="2800" b="1" dirty="0">
                <a:solidFill>
                  <a:srgbClr val="FF0000"/>
                </a:solidFill>
              </a:rPr>
              <a:t> 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24" grpId="0" animBg="1"/>
      <p:bldP spid="25" grpId="0" animBg="1"/>
      <p:bldP spid="26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7" name="Picture 11" descr="swiete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4167032" cy="4265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761999"/>
            <a:ext cx="4191000" cy="425524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2&quot;/&gt;&lt;property id=&quot;20307&quot; value=&quot;259&quot;/&gt;&lt;/object&gt;&lt;object type=&quot;3&quot; unique_id=&quot;10008&quot;&gt;&lt;property id=&quot;20148&quot; value=&quot;5&quot;/&gt;&lt;property id=&quot;20300&quot; value=&quot;Slide 3&quot;/&gt;&lt;property id=&quot;20307&quot; value=&quot;260&quot;/&gt;&lt;/object&gt;&lt;object type=&quot;3&quot; unique_id=&quot;10009&quot;&gt;&lt;property id=&quot;20148&quot; value=&quot;5&quot;/&gt;&lt;property id=&quot;20300&quot; value=&quot;Slide 4&quot;/&gt;&lt;property id=&quot;20307&quot; value=&quot;261&quot;/&gt;&lt;/object&gt;&lt;object type=&quot;3&quot; unique_id=&quot;10015&quot;&gt;&lt;property id=&quot;20148&quot; value=&quot;5&quot;/&gt;&lt;property id=&quot;20300&quot; value=&quot;Slide 7&quot;/&gt;&lt;property id=&quot;20307&quot; value=&quot;298&quot;/&gt;&lt;/object&gt;&lt;object type=&quot;3&quot; unique_id=&quot;10016&quot;&gt;&lt;property id=&quot;20148&quot; value=&quot;5&quot;/&gt;&lt;property id=&quot;20300&quot; value=&quot;Slide 8&quot;/&gt;&lt;property id=&quot;20307&quot; value=&quot;313&quot;/&gt;&lt;/object&gt;&lt;object type=&quot;3&quot; unique_id=&quot;10017&quot;&gt;&lt;property id=&quot;20148&quot; value=&quot;5&quot;/&gt;&lt;property id=&quot;20300&quot; value=&quot;Slide 9&quot;/&gt;&lt;property id=&quot;20307&quot; value=&quot;312&quot;/&gt;&lt;/object&gt;&lt;object type=&quot;3&quot; unique_id=&quot;10021&quot;&gt;&lt;property id=&quot;20148&quot; value=&quot;5&quot;/&gt;&lt;property id=&quot;20300&quot; value=&quot;Slide 10&quot;/&gt;&lt;property id=&quot;20307&quot; value=&quot;269&quot;/&gt;&lt;/object&gt;&lt;object type=&quot;3&quot; unique_id=&quot;10027&quot;&gt;&lt;property id=&quot;20148&quot; value=&quot;5&quot;/&gt;&lt;property id=&quot;20300&quot; value=&quot;Slide 11&quot;/&gt;&lt;property id=&quot;20307&quot; value=&quot;272&quot;/&gt;&lt;/object&gt;&lt;object type=&quot;3&quot; unique_id=&quot;10032&quot;&gt;&lt;property id=&quot;20148&quot; value=&quot;5&quot;/&gt;&lt;property id=&quot;20300&quot; value=&quot;Slide 12&quot;/&gt;&lt;property id=&quot;20307&quot; value=&quot;274&quot;/&gt;&lt;/object&gt;&lt;object type=&quot;3&quot; unique_id=&quot;10038&quot;&gt;&lt;property id=&quot;20148&quot; value=&quot;5&quot;/&gt;&lt;property id=&quot;20300&quot; value=&quot;Slide 14&quot;/&gt;&lt;property id=&quot;20307&quot; value=&quot;277&quot;/&gt;&lt;/object&gt;&lt;object type=&quot;3&quot; unique_id=&quot;10039&quot;&gt;&lt;property id=&quot;20148&quot; value=&quot;5&quot;/&gt;&lt;property id=&quot;20300&quot; value=&quot;Slide 15&quot;/&gt;&lt;property id=&quot;20307&quot; value=&quot;278&quot;/&gt;&lt;/object&gt;&lt;object type=&quot;3&quot; unique_id=&quot;10040&quot;&gt;&lt;property id=&quot;20148&quot; value=&quot;5&quot;/&gt;&lt;property id=&quot;20300&quot; value=&quot;Slide 16&quot;/&gt;&lt;property id=&quot;20307&quot; value=&quot;279&quot;/&gt;&lt;/object&gt;&lt;object type=&quot;3&quot; unique_id=&quot;10042&quot;&gt;&lt;property id=&quot;20148&quot; value=&quot;5&quot;/&gt;&lt;property id=&quot;20300&quot; value=&quot;Slide 17&quot;/&gt;&lt;property id=&quot;20307&quot; value=&quot;282&quot;/&gt;&lt;/object&gt;&lt;object type=&quot;3&quot; unique_id=&quot;10044&quot;&gt;&lt;property id=&quot;20148&quot; value=&quot;5&quot;/&gt;&lt;property id=&quot;20300&quot; value=&quot;Slide 18&quot;/&gt;&lt;property id=&quot;20307&quot; value=&quot;286&quot;/&gt;&lt;/object&gt;&lt;object type=&quot;3&quot; unique_id=&quot;10045&quot;&gt;&lt;property id=&quot;20148&quot; value=&quot;5&quot;/&gt;&lt;property id=&quot;20300&quot; value=&quot;Slide 19&quot;/&gt;&lt;property id=&quot;20307&quot; value=&quot;287&quot;/&gt;&lt;/object&gt;&lt;object type=&quot;3&quot; unique_id=&quot;10046&quot;&gt;&lt;property id=&quot;20148&quot; value=&quot;5&quot;/&gt;&lt;property id=&quot;20300&quot; value=&quot;Slide 20&quot;/&gt;&lt;property id=&quot;20307&quot; value=&quot;289&quot;/&gt;&lt;/object&gt;&lt;object type=&quot;3&quot; unique_id=&quot;10047&quot;&gt;&lt;property id=&quot;20148&quot; value=&quot;5&quot;/&gt;&lt;property id=&quot;20300&quot; value=&quot;Slide 21&quot;/&gt;&lt;property id=&quot;20307&quot; value=&quot;290&quot;/&gt;&lt;/object&gt;&lt;object type=&quot;3&quot; unique_id=&quot;10048&quot;&gt;&lt;property id=&quot;20148&quot; value=&quot;5&quot;/&gt;&lt;property id=&quot;20300&quot; value=&quot;Slide 22&quot;/&gt;&lt;property id=&quot;20307&quot; value=&quot;292&quot;/&gt;&lt;/object&gt;&lt;object type=&quot;3&quot; unique_id=&quot;10290&quot;&gt;&lt;property id=&quot;20148&quot; value=&quot;5&quot;/&gt;&lt;property id=&quot;20300&quot; value=&quot;Slide 1 - &amp;quot;Kiểm tra bài cũ&amp;quot;&quot;/&gt;&lt;property id=&quot;20307&quot; value=&quot;315&quot;/&gt;&lt;/object&gt;&lt;object type=&quot;3&quot; unique_id=&quot;11091&quot;&gt;&lt;property id=&quot;20148&quot; value=&quot;5&quot;/&gt;&lt;property id=&quot;20300&quot; value=&quot;Slide 5&quot;/&gt;&lt;property id=&quot;20307&quot; value=&quot;317&quot;/&gt;&lt;/object&gt;&lt;object type=&quot;3&quot; unique_id=&quot;11093&quot;&gt;&lt;property id=&quot;20148&quot; value=&quot;5&quot;/&gt;&lt;property id=&quot;20300&quot; value=&quot;Slide 6&quot;/&gt;&lt;property id=&quot;20307&quot; value=&quot;319&quot;/&gt;&lt;/object&gt;&lt;object type=&quot;3&quot; unique_id=&quot;11434&quot;&gt;&lt;property id=&quot;20148&quot; value=&quot;5&quot;/&gt;&lt;property id=&quot;20300&quot; value=&quot;Slide 13&quot;/&gt;&lt;property id=&quot;20307&quot; value=&quot;32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9551113</TotalTime>
  <Words>1594</Words>
  <Application>Microsoft Office PowerPoint</Application>
  <PresentationFormat>On-screen Show (4:3)</PresentationFormat>
  <Paragraphs>183</Paragraphs>
  <Slides>34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.VnTime</vt:lpstr>
      <vt:lpstr>Arial</vt:lpstr>
      <vt:lpstr>Calibri</vt:lpstr>
      <vt:lpstr>Times New Roman</vt:lpstr>
      <vt:lpstr>VNI-Slogan</vt:lpstr>
      <vt:lpstr>VNI-Times</vt:lpstr>
      <vt:lpstr>Wingdings</vt:lpstr>
      <vt:lpstr>Office Theme</vt:lpstr>
      <vt:lpstr>Equation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MyPC One</dc:creator>
  <cp:lastModifiedBy>Admin</cp:lastModifiedBy>
  <cp:revision>96</cp:revision>
  <dcterms:created xsi:type="dcterms:W3CDTF">2014-02-23T16:28:46Z</dcterms:created>
  <dcterms:modified xsi:type="dcterms:W3CDTF">2022-02-15T13:58:51Z</dcterms:modified>
</cp:coreProperties>
</file>