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3" r:id="rId7"/>
    <p:sldId id="262" r:id="rId8"/>
    <p:sldId id="266" r:id="rId9"/>
    <p:sldId id="265"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494" y="-14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AA7C0-6237-4BCC-9F06-0716C62900E0}"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96FB8-408F-43E7-8F64-45E313272A6D}" type="slidenum">
              <a:rPr lang="en-US" smtClean="0"/>
              <a:pPr/>
              <a:t>‹#›</a:t>
            </a:fld>
            <a:endParaRPr lang="en-US"/>
          </a:p>
        </p:txBody>
      </p:sp>
    </p:spTree>
    <p:extLst>
      <p:ext uri="{BB962C8B-B14F-4D97-AF65-F5344CB8AC3E}">
        <p14:creationId xmlns="" xmlns:p14="http://schemas.microsoft.com/office/powerpoint/2010/main" val="115864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AA7C0-6237-4BCC-9F06-0716C62900E0}"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96FB8-408F-43E7-8F64-45E313272A6D}" type="slidenum">
              <a:rPr lang="en-US" smtClean="0"/>
              <a:pPr/>
              <a:t>‹#›</a:t>
            </a:fld>
            <a:endParaRPr lang="en-US"/>
          </a:p>
        </p:txBody>
      </p:sp>
    </p:spTree>
    <p:extLst>
      <p:ext uri="{BB962C8B-B14F-4D97-AF65-F5344CB8AC3E}">
        <p14:creationId xmlns="" xmlns:p14="http://schemas.microsoft.com/office/powerpoint/2010/main" val="1192569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AA7C0-6237-4BCC-9F06-0716C62900E0}"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96FB8-408F-43E7-8F64-45E313272A6D}" type="slidenum">
              <a:rPr lang="en-US" smtClean="0"/>
              <a:pPr/>
              <a:t>‹#›</a:t>
            </a:fld>
            <a:endParaRPr lang="en-US"/>
          </a:p>
        </p:txBody>
      </p:sp>
    </p:spTree>
    <p:extLst>
      <p:ext uri="{BB962C8B-B14F-4D97-AF65-F5344CB8AC3E}">
        <p14:creationId xmlns="" xmlns:p14="http://schemas.microsoft.com/office/powerpoint/2010/main" val="260204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AA7C0-6237-4BCC-9F06-0716C62900E0}"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96FB8-408F-43E7-8F64-45E313272A6D}" type="slidenum">
              <a:rPr lang="en-US" smtClean="0"/>
              <a:pPr/>
              <a:t>‹#›</a:t>
            </a:fld>
            <a:endParaRPr lang="en-US"/>
          </a:p>
        </p:txBody>
      </p:sp>
    </p:spTree>
    <p:extLst>
      <p:ext uri="{BB962C8B-B14F-4D97-AF65-F5344CB8AC3E}">
        <p14:creationId xmlns="" xmlns:p14="http://schemas.microsoft.com/office/powerpoint/2010/main" val="237480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AA7C0-6237-4BCC-9F06-0716C62900E0}"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96FB8-408F-43E7-8F64-45E313272A6D}" type="slidenum">
              <a:rPr lang="en-US" smtClean="0"/>
              <a:pPr/>
              <a:t>‹#›</a:t>
            </a:fld>
            <a:endParaRPr lang="en-US"/>
          </a:p>
        </p:txBody>
      </p:sp>
    </p:spTree>
    <p:extLst>
      <p:ext uri="{BB962C8B-B14F-4D97-AF65-F5344CB8AC3E}">
        <p14:creationId xmlns="" xmlns:p14="http://schemas.microsoft.com/office/powerpoint/2010/main" val="49682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DAA7C0-6237-4BCC-9F06-0716C62900E0}" type="datetimeFigureOut">
              <a:rPr lang="en-US" smtClean="0"/>
              <a:pPr/>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96FB8-408F-43E7-8F64-45E313272A6D}" type="slidenum">
              <a:rPr lang="en-US" smtClean="0"/>
              <a:pPr/>
              <a:t>‹#›</a:t>
            </a:fld>
            <a:endParaRPr lang="en-US"/>
          </a:p>
        </p:txBody>
      </p:sp>
    </p:spTree>
    <p:extLst>
      <p:ext uri="{BB962C8B-B14F-4D97-AF65-F5344CB8AC3E}">
        <p14:creationId xmlns="" xmlns:p14="http://schemas.microsoft.com/office/powerpoint/2010/main" val="329572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AA7C0-6237-4BCC-9F06-0716C62900E0}" type="datetimeFigureOut">
              <a:rPr lang="en-US" smtClean="0"/>
              <a:pPr/>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496FB8-408F-43E7-8F64-45E313272A6D}" type="slidenum">
              <a:rPr lang="en-US" smtClean="0"/>
              <a:pPr/>
              <a:t>‹#›</a:t>
            </a:fld>
            <a:endParaRPr lang="en-US"/>
          </a:p>
        </p:txBody>
      </p:sp>
    </p:spTree>
    <p:extLst>
      <p:ext uri="{BB962C8B-B14F-4D97-AF65-F5344CB8AC3E}">
        <p14:creationId xmlns="" xmlns:p14="http://schemas.microsoft.com/office/powerpoint/2010/main" val="95248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AA7C0-6237-4BCC-9F06-0716C62900E0}" type="datetimeFigureOut">
              <a:rPr lang="en-US" smtClean="0"/>
              <a:pPr/>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496FB8-408F-43E7-8F64-45E313272A6D}" type="slidenum">
              <a:rPr lang="en-US" smtClean="0"/>
              <a:pPr/>
              <a:t>‹#›</a:t>
            </a:fld>
            <a:endParaRPr lang="en-US"/>
          </a:p>
        </p:txBody>
      </p:sp>
    </p:spTree>
    <p:extLst>
      <p:ext uri="{BB962C8B-B14F-4D97-AF65-F5344CB8AC3E}">
        <p14:creationId xmlns="" xmlns:p14="http://schemas.microsoft.com/office/powerpoint/2010/main" val="308575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AA7C0-6237-4BCC-9F06-0716C62900E0}" type="datetimeFigureOut">
              <a:rPr lang="en-US" smtClean="0"/>
              <a:pPr/>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496FB8-408F-43E7-8F64-45E313272A6D}" type="slidenum">
              <a:rPr lang="en-US" smtClean="0"/>
              <a:pPr/>
              <a:t>‹#›</a:t>
            </a:fld>
            <a:endParaRPr lang="en-US"/>
          </a:p>
        </p:txBody>
      </p:sp>
    </p:spTree>
    <p:extLst>
      <p:ext uri="{BB962C8B-B14F-4D97-AF65-F5344CB8AC3E}">
        <p14:creationId xmlns="" xmlns:p14="http://schemas.microsoft.com/office/powerpoint/2010/main" val="250491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AA7C0-6237-4BCC-9F06-0716C62900E0}" type="datetimeFigureOut">
              <a:rPr lang="en-US" smtClean="0"/>
              <a:pPr/>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96FB8-408F-43E7-8F64-45E313272A6D}" type="slidenum">
              <a:rPr lang="en-US" smtClean="0"/>
              <a:pPr/>
              <a:t>‹#›</a:t>
            </a:fld>
            <a:endParaRPr lang="en-US"/>
          </a:p>
        </p:txBody>
      </p:sp>
    </p:spTree>
    <p:extLst>
      <p:ext uri="{BB962C8B-B14F-4D97-AF65-F5344CB8AC3E}">
        <p14:creationId xmlns="" xmlns:p14="http://schemas.microsoft.com/office/powerpoint/2010/main" val="254072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AA7C0-6237-4BCC-9F06-0716C62900E0}" type="datetimeFigureOut">
              <a:rPr lang="en-US" smtClean="0"/>
              <a:pPr/>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96FB8-408F-43E7-8F64-45E313272A6D}" type="slidenum">
              <a:rPr lang="en-US" smtClean="0"/>
              <a:pPr/>
              <a:t>‹#›</a:t>
            </a:fld>
            <a:endParaRPr lang="en-US"/>
          </a:p>
        </p:txBody>
      </p:sp>
    </p:spTree>
    <p:extLst>
      <p:ext uri="{BB962C8B-B14F-4D97-AF65-F5344CB8AC3E}">
        <p14:creationId xmlns="" xmlns:p14="http://schemas.microsoft.com/office/powerpoint/2010/main" val="229296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alpha val="6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AA7C0-6237-4BCC-9F06-0716C62900E0}" type="datetimeFigureOut">
              <a:rPr lang="en-US" smtClean="0"/>
              <a:pPr/>
              <a:t>4/5/2018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96FB8-408F-43E7-8F64-45E313272A6D}" type="slidenum">
              <a:rPr lang="en-US" smtClean="0"/>
              <a:pPr/>
              <a:t>‹#›</a:t>
            </a:fld>
            <a:endParaRPr lang="en-US"/>
          </a:p>
        </p:txBody>
      </p:sp>
    </p:spTree>
    <p:extLst>
      <p:ext uri="{BB962C8B-B14F-4D97-AF65-F5344CB8AC3E}">
        <p14:creationId xmlns="" xmlns:p14="http://schemas.microsoft.com/office/powerpoint/2010/main" val="2413572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Administrator\Pictures\2018-04-04 1111\1111 07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11728" y="1219200"/>
            <a:ext cx="8839199" cy="769441"/>
          </a:xfrm>
          <a:prstGeom prst="rect">
            <a:avLst/>
          </a:prstGeom>
          <a:noFill/>
        </p:spPr>
        <p:txBody>
          <a:bodyPr wrap="square" rtlCol="0">
            <a:spAutoFit/>
          </a:bodyPr>
          <a:lstStyle/>
          <a:p>
            <a:r>
              <a:rPr lang="en-US" sz="4400" b="1" smtClean="0">
                <a:solidFill>
                  <a:srgbClr val="FF0000"/>
                </a:solidFill>
                <a:latin typeface="Times New Roman" pitchFamily="18" charset="0"/>
                <a:cs typeface="Times New Roman" pitchFamily="18" charset="0"/>
              </a:rPr>
              <a:t>Ô NHIỄM MÔI TRƯỜNG NƯỚC</a:t>
            </a:r>
            <a:endParaRPr lang="en-US" sz="4400" b="1">
              <a:solidFill>
                <a:srgbClr val="FF0000"/>
              </a:solidFill>
              <a:latin typeface="Times New Roman" pitchFamily="18" charset="0"/>
              <a:cs typeface="Times New Roman" pitchFamily="18" charset="0"/>
            </a:endParaRPr>
          </a:p>
        </p:txBody>
      </p:sp>
      <p:sp>
        <p:nvSpPr>
          <p:cNvPr id="5" name="TextBox 4"/>
          <p:cNvSpPr txBox="1"/>
          <p:nvPr/>
        </p:nvSpPr>
        <p:spPr>
          <a:xfrm>
            <a:off x="3513857" y="388203"/>
            <a:ext cx="2560316" cy="830997"/>
          </a:xfrm>
          <a:prstGeom prst="rect">
            <a:avLst/>
          </a:prstGeom>
          <a:noFill/>
        </p:spPr>
        <p:txBody>
          <a:bodyPr wrap="none" rtlCol="0">
            <a:spAutoFit/>
          </a:bodyPr>
          <a:lstStyle/>
          <a:p>
            <a:r>
              <a:rPr lang="en-US" sz="4800" b="1" smtClean="0">
                <a:solidFill>
                  <a:srgbClr val="00B050"/>
                </a:solidFill>
                <a:latin typeface="Times New Roman" pitchFamily="18" charset="0"/>
                <a:cs typeface="Times New Roman" pitchFamily="18" charset="0"/>
              </a:rPr>
              <a:t>CHỦ ĐỀ</a:t>
            </a:r>
            <a:endParaRPr lang="en-US" sz="4800" b="1">
              <a:solidFill>
                <a:srgbClr val="00B050"/>
              </a:solidFill>
              <a:latin typeface="Times New Roman" pitchFamily="18" charset="0"/>
              <a:cs typeface="Times New Roman" pitchFamily="18" charset="0"/>
            </a:endParaRPr>
          </a:p>
        </p:txBody>
      </p:sp>
      <p:sp>
        <p:nvSpPr>
          <p:cNvPr id="7" name="TextBox 6"/>
          <p:cNvSpPr txBox="1"/>
          <p:nvPr/>
        </p:nvSpPr>
        <p:spPr>
          <a:xfrm>
            <a:off x="5371687" y="5791199"/>
            <a:ext cx="3779240" cy="461665"/>
          </a:xfrm>
          <a:prstGeom prst="rect">
            <a:avLst/>
          </a:prstGeom>
          <a:noFill/>
        </p:spPr>
        <p:txBody>
          <a:bodyPr wrap="none" rtlCol="0">
            <a:spAutoFit/>
          </a:bodyPr>
          <a:lstStyle/>
          <a:p>
            <a:r>
              <a:rPr lang="en-US" sz="2400" smtClean="0">
                <a:solidFill>
                  <a:srgbClr val="FFFF00"/>
                </a:solidFill>
                <a:latin typeface="Times New Roman" pitchFamily="18" charset="0"/>
                <a:cs typeface="Times New Roman" pitchFamily="18" charset="0"/>
              </a:rPr>
              <a:t>BÀI TRÌNH BÀY :NHÓM 1</a:t>
            </a:r>
            <a:endParaRPr lang="en-US" sz="2400">
              <a:solidFill>
                <a:srgbClr val="FFFF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925442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heel(1)">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009650"/>
          </a:xfrm>
        </p:spPr>
        <p:txBody>
          <a:bodyPr>
            <a:normAutofit/>
          </a:bodyPr>
          <a:lstStyle/>
          <a:p>
            <a:pPr algn="ctr"/>
            <a:r>
              <a:rPr lang="en-US" sz="4400" b="0" dirty="0" err="1" smtClean="0">
                <a:solidFill>
                  <a:srgbClr val="002060"/>
                </a:solidFill>
                <a:latin typeface="Times New Roman" pitchFamily="18" charset="0"/>
                <a:cs typeface="Times New Roman" pitchFamily="18" charset="0"/>
              </a:rPr>
              <a:t>Biện</a:t>
            </a:r>
            <a:r>
              <a:rPr lang="en-US" sz="4400" b="0" dirty="0" smtClean="0">
                <a:solidFill>
                  <a:srgbClr val="002060"/>
                </a:solidFill>
                <a:latin typeface="Times New Roman" pitchFamily="18" charset="0"/>
                <a:cs typeface="Times New Roman" pitchFamily="18" charset="0"/>
              </a:rPr>
              <a:t> </a:t>
            </a:r>
            <a:r>
              <a:rPr lang="en-US" sz="4400" b="0" dirty="0" err="1" smtClean="0">
                <a:solidFill>
                  <a:srgbClr val="002060"/>
                </a:solidFill>
                <a:latin typeface="Times New Roman" pitchFamily="18" charset="0"/>
                <a:cs typeface="Times New Roman" pitchFamily="18" charset="0"/>
              </a:rPr>
              <a:t>pháp</a:t>
            </a:r>
            <a:r>
              <a:rPr lang="en-US" sz="4400" b="0" dirty="0" smtClean="0">
                <a:solidFill>
                  <a:srgbClr val="002060"/>
                </a:solidFill>
                <a:latin typeface="Times New Roman" pitchFamily="18" charset="0"/>
                <a:cs typeface="Times New Roman" pitchFamily="18" charset="0"/>
              </a:rPr>
              <a:t> </a:t>
            </a:r>
            <a:r>
              <a:rPr lang="en-US" sz="4400" b="0" dirty="0" err="1" smtClean="0">
                <a:solidFill>
                  <a:srgbClr val="002060"/>
                </a:solidFill>
                <a:latin typeface="Times New Roman" pitchFamily="18" charset="0"/>
                <a:cs typeface="Times New Roman" pitchFamily="18" charset="0"/>
              </a:rPr>
              <a:t>khắc</a:t>
            </a:r>
            <a:r>
              <a:rPr lang="en-US" sz="4400" b="0" dirty="0" smtClean="0">
                <a:solidFill>
                  <a:srgbClr val="002060"/>
                </a:solidFill>
                <a:latin typeface="Times New Roman" pitchFamily="18" charset="0"/>
                <a:cs typeface="Times New Roman" pitchFamily="18" charset="0"/>
              </a:rPr>
              <a:t> </a:t>
            </a:r>
            <a:r>
              <a:rPr lang="en-US" sz="4400" b="0" dirty="0" err="1" smtClean="0">
                <a:solidFill>
                  <a:srgbClr val="002060"/>
                </a:solidFill>
                <a:latin typeface="Times New Roman" pitchFamily="18" charset="0"/>
                <a:cs typeface="Times New Roman" pitchFamily="18" charset="0"/>
              </a:rPr>
              <a:t>phục</a:t>
            </a:r>
            <a:endParaRPr lang="en-US" sz="4400" b="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3575050" y="1371600"/>
            <a:ext cx="5111750" cy="4754563"/>
          </a:xfrm>
        </p:spPr>
        <p:txBody>
          <a:bodyPr/>
          <a:lstStyle/>
          <a:p>
            <a:endParaRPr lang="en-US"/>
          </a:p>
        </p:txBody>
      </p:sp>
      <p:sp>
        <p:nvSpPr>
          <p:cNvPr id="4" name="Text Placeholder 3"/>
          <p:cNvSpPr>
            <a:spLocks noGrp="1"/>
          </p:cNvSpPr>
          <p:nvPr>
            <p:ph type="body" sz="half" idx="2"/>
          </p:nvPr>
        </p:nvSpPr>
        <p:spPr/>
        <p:txBody>
          <a:bodyPr/>
          <a:lstStyle/>
          <a:p>
            <a:r>
              <a:rPr lang="en-US"/>
              <a:t> </a:t>
            </a:r>
          </a:p>
        </p:txBody>
      </p:sp>
      <p:pic>
        <p:nvPicPr>
          <p:cNvPr id="1126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90999" y="1672771"/>
            <a:ext cx="4495800" cy="2362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91000" y="4038600"/>
            <a:ext cx="4495799" cy="2481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5400" y="1712686"/>
            <a:ext cx="3962400" cy="4154984"/>
          </a:xfrm>
          <a:prstGeom prst="rect">
            <a:avLst/>
          </a:prstGeom>
          <a:noFill/>
        </p:spPr>
        <p:txBody>
          <a:bodyPr wrap="square" rtlCol="0">
            <a:spAutoFit/>
          </a:bodyPr>
          <a:lstStyle/>
          <a:p>
            <a:pPr marL="285750" indent="-285750">
              <a:buFont typeface="Arial" pitchFamily="34" charset="0"/>
              <a:buChar char="•"/>
            </a:pPr>
            <a:r>
              <a:rPr lang="en-US" sz="2400" smtClean="0">
                <a:latin typeface="Times New Roman" pitchFamily="18" charset="0"/>
                <a:cs typeface="Times New Roman" pitchFamily="18" charset="0"/>
              </a:rPr>
              <a:t>Không vứt rác xuống ao , hồ,sông..</a:t>
            </a:r>
          </a:p>
          <a:p>
            <a:pPr marL="285750" indent="-285750">
              <a:buFont typeface="Arial" pitchFamily="34" charset="0"/>
              <a:buChar char="•"/>
            </a:pPr>
            <a:r>
              <a:rPr lang="en-US" sz="2400" smtClean="0">
                <a:latin typeface="Times New Roman" pitchFamily="18" charset="0"/>
                <a:cs typeface="Times New Roman" pitchFamily="18" charset="0"/>
              </a:rPr>
              <a:t>Xử lí chất thải trước khi thải ra môi trường</a:t>
            </a:r>
          </a:p>
          <a:p>
            <a:pPr marL="285750" indent="-285750">
              <a:buFont typeface="Arial" pitchFamily="34" charset="0"/>
              <a:buChar char="•"/>
            </a:pPr>
            <a:r>
              <a:rPr lang="en-US" sz="2400" smtClean="0">
                <a:latin typeface="Times New Roman" pitchFamily="18" charset="0"/>
                <a:cs typeface="Times New Roman" pitchFamily="18" charset="0"/>
              </a:rPr>
              <a:t>Nhà nước và chính quyền địa phương nhắc nhở,xử phạt nghiêm</a:t>
            </a:r>
          </a:p>
          <a:p>
            <a:pPr marL="285750" indent="-285750">
              <a:buFont typeface="Arial" pitchFamily="34" charset="0"/>
              <a:buChar char="•"/>
            </a:pPr>
            <a:r>
              <a:rPr lang="en-US" sz="2400" smtClean="0">
                <a:latin typeface="Times New Roman" pitchFamily="18" charset="0"/>
                <a:cs typeface="Times New Roman" pitchFamily="18" charset="0"/>
              </a:rPr>
              <a:t>Tuyên truyền mọi người nâng cao ý thức và chung tay bảo vệ nguồn nước </a:t>
            </a:r>
          </a:p>
          <a:p>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Tree>
    <p:extLst>
      <p:ext uri="{BB962C8B-B14F-4D97-AF65-F5344CB8AC3E}">
        <p14:creationId xmlns="" xmlns:p14="http://schemas.microsoft.com/office/powerpoint/2010/main" val="346427688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circle(in)">
                                      <p:cBhvr>
                                        <p:cTn id="25" dur="20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dissolve">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 calcmode="lin" valueType="num">
                                      <p:cBhvr>
                                        <p:cTn id="42"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8">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1266"/>
                                        </p:tgtEl>
                                        <p:attrNameLst>
                                          <p:attrName>style.visibility</p:attrName>
                                        </p:attrNameLst>
                                      </p:cBhvr>
                                      <p:to>
                                        <p:strVal val="visible"/>
                                      </p:to>
                                    </p:set>
                                    <p:animEffect transition="in" filter="wheel(1)">
                                      <p:cBhvr>
                                        <p:cTn id="49" dur="2000"/>
                                        <p:tgtEl>
                                          <p:spTgt spid="1126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1267"/>
                                        </p:tgtEl>
                                        <p:attrNameLst>
                                          <p:attrName>style.visibility</p:attrName>
                                        </p:attrNameLst>
                                      </p:cBhvr>
                                      <p:to>
                                        <p:strVal val="visible"/>
                                      </p:to>
                                    </p:set>
                                    <p:anim calcmode="lin" valueType="num">
                                      <p:cBhvr additive="base">
                                        <p:cTn id="54" dur="500" fill="hold"/>
                                        <p:tgtEl>
                                          <p:spTgt spid="11267"/>
                                        </p:tgtEl>
                                        <p:attrNameLst>
                                          <p:attrName>ppt_x</p:attrName>
                                        </p:attrNameLst>
                                      </p:cBhvr>
                                      <p:tavLst>
                                        <p:tav tm="0">
                                          <p:val>
                                            <p:strVal val="#ppt_x"/>
                                          </p:val>
                                        </p:tav>
                                        <p:tav tm="100000">
                                          <p:val>
                                            <p:strVal val="#ppt_x"/>
                                          </p:val>
                                        </p:tav>
                                      </p:tavLst>
                                    </p:anim>
                                    <p:anim calcmode="lin" valueType="num">
                                      <p:cBhvr additive="base">
                                        <p:cTn id="55"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63921079"/>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0"/>
            <a:ext cx="912585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83798478"/>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4343400" cy="793751"/>
          </a:xfrm>
        </p:spPr>
        <p:txBody>
          <a:bodyPr>
            <a:normAutofit/>
          </a:bodyPr>
          <a:lstStyle/>
          <a:p>
            <a:r>
              <a:rPr lang="en-US" sz="4400" dirty="0" err="1" smtClean="0">
                <a:solidFill>
                  <a:srgbClr val="002060"/>
                </a:solidFill>
                <a:latin typeface="Times New Roman" pitchFamily="18" charset="0"/>
                <a:cs typeface="Times New Roman" pitchFamily="18" charset="0"/>
              </a:rPr>
              <a:t>Vai</a:t>
            </a:r>
            <a:r>
              <a:rPr lang="en-US" sz="4400" dirty="0" smtClean="0">
                <a:solidFill>
                  <a:srgbClr val="002060"/>
                </a:solidFill>
                <a:latin typeface="Times New Roman" pitchFamily="18" charset="0"/>
                <a:cs typeface="Times New Roman" pitchFamily="18" charset="0"/>
              </a:rPr>
              <a:t> </a:t>
            </a:r>
            <a:r>
              <a:rPr lang="en-US" sz="4400" dirty="0" err="1" smtClean="0">
                <a:solidFill>
                  <a:srgbClr val="002060"/>
                </a:solidFill>
                <a:latin typeface="Times New Roman" pitchFamily="18" charset="0"/>
                <a:cs typeface="Times New Roman" pitchFamily="18" charset="0"/>
              </a:rPr>
              <a:t>trò</a:t>
            </a:r>
            <a:r>
              <a:rPr lang="en-US" sz="4400" dirty="0" smtClean="0">
                <a:solidFill>
                  <a:srgbClr val="002060"/>
                </a:solidFill>
                <a:latin typeface="Times New Roman" pitchFamily="18" charset="0"/>
                <a:cs typeface="Times New Roman" pitchFamily="18" charset="0"/>
              </a:rPr>
              <a:t> </a:t>
            </a:r>
            <a:r>
              <a:rPr lang="en-US" sz="4400" dirty="0" err="1" smtClean="0">
                <a:solidFill>
                  <a:srgbClr val="002060"/>
                </a:solidFill>
                <a:latin typeface="Times New Roman" pitchFamily="18" charset="0"/>
                <a:cs typeface="Times New Roman" pitchFamily="18" charset="0"/>
              </a:rPr>
              <a:t>của</a:t>
            </a:r>
            <a:r>
              <a:rPr lang="en-US" sz="4400" dirty="0" smtClean="0">
                <a:solidFill>
                  <a:srgbClr val="002060"/>
                </a:solidFill>
                <a:latin typeface="Times New Roman" pitchFamily="18" charset="0"/>
                <a:cs typeface="Times New Roman" pitchFamily="18" charset="0"/>
              </a:rPr>
              <a:t> </a:t>
            </a:r>
            <a:r>
              <a:rPr lang="en-US" sz="4400" dirty="0" err="1" smtClean="0">
                <a:solidFill>
                  <a:srgbClr val="002060"/>
                </a:solidFill>
                <a:latin typeface="Times New Roman" pitchFamily="18" charset="0"/>
                <a:cs typeface="Times New Roman" pitchFamily="18" charset="0"/>
              </a:rPr>
              <a:t>nước</a:t>
            </a:r>
            <a:endParaRPr lang="en-US" sz="44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457200" y="1052946"/>
            <a:ext cx="3008313" cy="4678363"/>
          </a:xfrm>
        </p:spPr>
        <p:txBody>
          <a:bodyPr>
            <a:noAutofit/>
          </a:bodyPr>
          <a:lstStyle/>
          <a:p>
            <a:pPr marL="285750" indent="-285750">
              <a:buFont typeface="Arial" pitchFamily="34" charset="0"/>
              <a:buChar char="•"/>
            </a:pPr>
            <a:r>
              <a:rPr lang="en-US" sz="2400" smtClean="0">
                <a:latin typeface="Times New Roman" pitchFamily="18" charset="0"/>
                <a:cs typeface="Times New Roman" pitchFamily="18" charset="0"/>
              </a:rPr>
              <a:t>Nước chiếm ¾  bề mặt Trái Đất nhưng nước ngọt chỉ chiếm 1% .</a:t>
            </a:r>
          </a:p>
          <a:p>
            <a:pPr marL="285750" indent="-285750">
              <a:buFont typeface="Arial" pitchFamily="34" charset="0"/>
              <a:buChar char="•"/>
            </a:pPr>
            <a:r>
              <a:rPr lang="en-US" sz="2400" smtClean="0">
                <a:latin typeface="Times New Roman" pitchFamily="18" charset="0"/>
                <a:cs typeface="Times New Roman" pitchFamily="18" charset="0"/>
              </a:rPr>
              <a:t>Nước chiếm 70% trong cơ thể con người ,chúng ta có thể nhịn ăn trong 1 tuần nhưng không thể thiếu nước trong 1 ngày.</a:t>
            </a:r>
            <a:endParaRPr lang="en-US" sz="2400">
              <a:latin typeface="Times New Roman" pitchFamily="18" charset="0"/>
              <a:cs typeface="Times New Roman" pitchFamily="18" charset="0"/>
            </a:endParaRPr>
          </a:p>
          <a:p>
            <a:r>
              <a:rPr lang="en-US" sz="2400" smtClean="0">
                <a:latin typeface="Times New Roman" pitchFamily="18" charset="0"/>
                <a:cs typeface="Times New Roman" pitchFamily="18" charset="0"/>
              </a:rPr>
              <a:t>=&gt; </a:t>
            </a:r>
            <a:r>
              <a:rPr lang="en-US" sz="2400" i="1" smtClean="0">
                <a:latin typeface="Times New Roman" pitchFamily="18" charset="0"/>
                <a:cs typeface="Times New Roman" pitchFamily="18" charset="0"/>
              </a:rPr>
              <a:t>Nước có vai trò rất quan trọng trong cuộc sống của con người.</a:t>
            </a: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81400" y="914401"/>
            <a:ext cx="5105400" cy="556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19577343"/>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ox(in)">
                                      <p:cBhvr>
                                        <p:cTn id="15" dur="20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dissolv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p:cTn id="32"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endParaRPr lang="en-US" sz="240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
            <a:ext cx="9144000" cy="601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47801" y="1937265"/>
            <a:ext cx="4724400" cy="1815882"/>
          </a:xfrm>
          <a:prstGeom prst="rect">
            <a:avLst/>
          </a:prstGeom>
          <a:noFill/>
        </p:spPr>
        <p:txBody>
          <a:bodyPr wrap="square" rtlCol="0">
            <a:spAutoFit/>
          </a:bodyPr>
          <a:lstStyle/>
          <a:p>
            <a:r>
              <a:rPr lang="en-US" sz="2800" smtClean="0">
                <a:latin typeface="Times New Roman" pitchFamily="18" charset="0"/>
                <a:cs typeface="Times New Roman" pitchFamily="18" charset="0"/>
              </a:rPr>
              <a:t>                    </a:t>
            </a:r>
            <a:r>
              <a:rPr lang="en-US" sz="2800" b="1" smtClean="0">
                <a:solidFill>
                  <a:srgbClr val="FFFF00"/>
                </a:solidFill>
                <a:latin typeface="Times New Roman" pitchFamily="18" charset="0"/>
                <a:cs typeface="Times New Roman" pitchFamily="18" charset="0"/>
              </a:rPr>
              <a:t>NHƯNG</a:t>
            </a:r>
          </a:p>
          <a:p>
            <a:r>
              <a:rPr lang="en-US" sz="2800" b="1">
                <a:solidFill>
                  <a:srgbClr val="FFFF00"/>
                </a:solidFill>
                <a:latin typeface="Times New Roman" pitchFamily="18" charset="0"/>
                <a:cs typeface="Times New Roman" pitchFamily="18" charset="0"/>
              </a:rPr>
              <a:t>n</a:t>
            </a:r>
            <a:r>
              <a:rPr lang="en-US" sz="2800" b="1" smtClean="0">
                <a:solidFill>
                  <a:srgbClr val="FFFF00"/>
                </a:solidFill>
                <a:latin typeface="Times New Roman" pitchFamily="18" charset="0"/>
                <a:cs typeface="Times New Roman" pitchFamily="18" charset="0"/>
              </a:rPr>
              <a:t>guồn nước hiện nay đang trở nên cạn kiệt và ô nhiễm              nặng nề</a:t>
            </a:r>
            <a:endParaRPr lang="en-US" sz="2800" b="1">
              <a:solidFill>
                <a:srgbClr val="FFFF00"/>
              </a:solidFill>
              <a:latin typeface="Times New Roman" pitchFamily="18" charset="0"/>
              <a:cs typeface="Times New Roman" pitchFamily="18" charset="0"/>
            </a:endParaRPr>
          </a:p>
        </p:txBody>
      </p:sp>
      <p:sp>
        <p:nvSpPr>
          <p:cNvPr id="6" name="TextBox 5"/>
          <p:cNvSpPr txBox="1"/>
          <p:nvPr/>
        </p:nvSpPr>
        <p:spPr>
          <a:xfrm>
            <a:off x="0" y="6019800"/>
            <a:ext cx="9011549" cy="830997"/>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riêng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0002689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80">
                                          <p:stCondLst>
                                            <p:cond delay="0"/>
                                          </p:stCondLst>
                                        </p:cTn>
                                        <p:tgtEl>
                                          <p:spTgt spid="6">
                                            <p:txEl>
                                              <p:pRg st="0" end="0"/>
                                            </p:txEl>
                                          </p:spTgt>
                                        </p:tgtEl>
                                      </p:cBhvr>
                                    </p:animEffect>
                                    <p:anim calcmode="lin" valueType="num">
                                      <p:cBhvr>
                                        <p:cTn id="1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xEl>
                                              <p:pRg st="0" end="0"/>
                                            </p:txEl>
                                          </p:spTgt>
                                        </p:tgtEl>
                                      </p:cBhvr>
                                      <p:to x="100000" y="60000"/>
                                    </p:animScale>
                                    <p:animScale>
                                      <p:cBhvr>
                                        <p:cTn id="24" dur="166" decel="50000">
                                          <p:stCondLst>
                                            <p:cond delay="676"/>
                                          </p:stCondLst>
                                        </p:cTn>
                                        <p:tgtEl>
                                          <p:spTgt spid="6">
                                            <p:txEl>
                                              <p:pRg st="0" end="0"/>
                                            </p:txEl>
                                          </p:spTgt>
                                        </p:tgtEl>
                                      </p:cBhvr>
                                      <p:to x="100000" y="100000"/>
                                    </p:animScale>
                                    <p:animScale>
                                      <p:cBhvr>
                                        <p:cTn id="25" dur="26">
                                          <p:stCondLst>
                                            <p:cond delay="1312"/>
                                          </p:stCondLst>
                                        </p:cTn>
                                        <p:tgtEl>
                                          <p:spTgt spid="6">
                                            <p:txEl>
                                              <p:pRg st="0" end="0"/>
                                            </p:txEl>
                                          </p:spTgt>
                                        </p:tgtEl>
                                      </p:cBhvr>
                                      <p:to x="100000" y="80000"/>
                                    </p:animScale>
                                    <p:animScale>
                                      <p:cBhvr>
                                        <p:cTn id="26" dur="166" decel="50000">
                                          <p:stCondLst>
                                            <p:cond delay="1338"/>
                                          </p:stCondLst>
                                        </p:cTn>
                                        <p:tgtEl>
                                          <p:spTgt spid="6">
                                            <p:txEl>
                                              <p:pRg st="0" end="0"/>
                                            </p:txEl>
                                          </p:spTgt>
                                        </p:tgtEl>
                                      </p:cBhvr>
                                      <p:to x="100000" y="100000"/>
                                    </p:animScale>
                                    <p:animScale>
                                      <p:cBhvr>
                                        <p:cTn id="27" dur="26">
                                          <p:stCondLst>
                                            <p:cond delay="1642"/>
                                          </p:stCondLst>
                                        </p:cTn>
                                        <p:tgtEl>
                                          <p:spTgt spid="6">
                                            <p:txEl>
                                              <p:pRg st="0" end="0"/>
                                            </p:txEl>
                                          </p:spTgt>
                                        </p:tgtEl>
                                      </p:cBhvr>
                                      <p:to x="100000" y="90000"/>
                                    </p:animScale>
                                    <p:animScale>
                                      <p:cBhvr>
                                        <p:cTn id="28" dur="166" decel="50000">
                                          <p:stCondLst>
                                            <p:cond delay="1668"/>
                                          </p:stCondLst>
                                        </p:cTn>
                                        <p:tgtEl>
                                          <p:spTgt spid="6">
                                            <p:txEl>
                                              <p:pRg st="0" end="0"/>
                                            </p:txEl>
                                          </p:spTgt>
                                        </p:tgtEl>
                                      </p:cBhvr>
                                      <p:to x="100000" y="100000"/>
                                    </p:animScale>
                                    <p:animScale>
                                      <p:cBhvr>
                                        <p:cTn id="29" dur="26">
                                          <p:stCondLst>
                                            <p:cond delay="1808"/>
                                          </p:stCondLst>
                                        </p:cTn>
                                        <p:tgtEl>
                                          <p:spTgt spid="6">
                                            <p:txEl>
                                              <p:pRg st="0" end="0"/>
                                            </p:txEl>
                                          </p:spTgt>
                                        </p:tgtEl>
                                      </p:cBhvr>
                                      <p:to x="100000" y="95000"/>
                                    </p:animScale>
                                    <p:animScale>
                                      <p:cBhvr>
                                        <p:cTn id="30"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smtClean="0">
                <a:solidFill>
                  <a:srgbClr val="002060"/>
                </a:solidFill>
                <a:latin typeface="Times New Roman" pitchFamily="18" charset="0"/>
                <a:cs typeface="Times New Roman" pitchFamily="18" charset="0"/>
              </a:rPr>
              <a:t>Hiện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nguồn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nước</a:t>
            </a:r>
            <a:r>
              <a:rPr lang="en-US" dirty="0" smtClean="0">
                <a:solidFill>
                  <a:srgbClr val="002060"/>
                </a:solidFill>
                <a:latin typeface="Times New Roman" pitchFamily="18" charset="0"/>
                <a:cs typeface="Times New Roman" pitchFamily="18" charset="0"/>
              </a:rPr>
              <a:t> ở </a:t>
            </a:r>
            <a:r>
              <a:rPr lang="en-US" dirty="0" err="1" smtClean="0">
                <a:solidFill>
                  <a:srgbClr val="002060"/>
                </a:solidFill>
                <a:latin typeface="Times New Roman" pitchFamily="18" charset="0"/>
                <a:cs typeface="Times New Roman" pitchFamily="18" charset="0"/>
              </a:rPr>
              <a:t>địa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phương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ta</a:t>
            </a:r>
            <a:r>
              <a:rPr lang="en-US" dirty="0" smtClean="0">
                <a:solidFill>
                  <a:srgbClr val="002060"/>
                </a:solidFill>
                <a:latin typeface="Times New Roman" pitchFamily="18" charset="0"/>
                <a:cs typeface="Times New Roman" pitchFamily="18" charset="0"/>
              </a:rPr>
              <a:t> </a:t>
            </a:r>
            <a:endParaRPr lang="en-US" dirty="0">
              <a:solidFill>
                <a:srgbClr val="002060"/>
              </a:solidFill>
              <a:latin typeface="Times New Roman" pitchFamily="18" charset="0"/>
              <a:cs typeface="Times New Roman" pitchFamily="18" charset="0"/>
            </a:endParaRPr>
          </a:p>
        </p:txBody>
      </p:sp>
      <p:pic>
        <p:nvPicPr>
          <p:cNvPr id="5122" name="Picture 2" descr="C:\Users\Administrator\Pictures\2018-04-04 1111\1111 053.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1676400"/>
            <a:ext cx="7696200" cy="44957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04210997"/>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500" fill="hold"/>
                                        <p:tgtEl>
                                          <p:spTgt spid="5122"/>
                                        </p:tgtEl>
                                        <p:attrNameLst>
                                          <p:attrName>ppt_w</p:attrName>
                                        </p:attrNameLst>
                                      </p:cBhvr>
                                      <p:tavLst>
                                        <p:tav tm="0">
                                          <p:val>
                                            <p:fltVal val="0"/>
                                          </p:val>
                                        </p:tav>
                                        <p:tav tm="100000">
                                          <p:val>
                                            <p:strVal val="#ppt_w"/>
                                          </p:val>
                                        </p:tav>
                                      </p:tavLst>
                                    </p:anim>
                                    <p:anim calcmode="lin" valueType="num">
                                      <p:cBhvr>
                                        <p:cTn id="16" dur="500" fill="hold"/>
                                        <p:tgtEl>
                                          <p:spTgt spid="5122"/>
                                        </p:tgtEl>
                                        <p:attrNameLst>
                                          <p:attrName>ppt_h</p:attrName>
                                        </p:attrNameLst>
                                      </p:cBhvr>
                                      <p:tavLst>
                                        <p:tav tm="0">
                                          <p:val>
                                            <p:fltVal val="0"/>
                                          </p:val>
                                        </p:tav>
                                        <p:tav tm="100000">
                                          <p:val>
                                            <p:strVal val="#ppt_h"/>
                                          </p:val>
                                        </p:tav>
                                      </p:tavLst>
                                    </p:anim>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Pictures\2018-04-04 1111\1111 05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239486"/>
            <a:ext cx="4038600" cy="3113314"/>
          </a:xfrm>
          <a:prstGeom prst="rect">
            <a:avLst/>
          </a:prstGeom>
          <a:noFill/>
          <a:extLst>
            <a:ext uri="{909E8E84-426E-40DD-AFC4-6F175D3DCCD1}">
              <a14:hiddenFill xmlns="" xmlns:a14="http://schemas.microsoft.com/office/drawing/2010/main">
                <a:solidFill>
                  <a:srgbClr val="FFFFFF"/>
                </a:solidFill>
              </a14:hiddenFill>
            </a:ext>
          </a:extLst>
        </p:spPr>
      </p:pic>
      <p:pic>
        <p:nvPicPr>
          <p:cNvPr id="6147" name="Picture 3" descr="C:\Users\Administrator\Pictures\2018-04-04 1111\1111 05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53000" y="239486"/>
            <a:ext cx="3733800" cy="3113314"/>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C:\Users\Administrator\Pictures\2018-04-04 1111\1111 06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 y="3581400"/>
            <a:ext cx="4038600" cy="2819400"/>
          </a:xfrm>
          <a:prstGeom prst="rect">
            <a:avLst/>
          </a:prstGeom>
          <a:noFill/>
          <a:extLst>
            <a:ext uri="{909E8E84-426E-40DD-AFC4-6F175D3DCCD1}">
              <a14:hiddenFill xmlns="" xmlns:a14="http://schemas.microsoft.com/office/drawing/2010/main">
                <a:solidFill>
                  <a:srgbClr val="FFFFFF"/>
                </a:solidFill>
              </a14:hiddenFill>
            </a:ext>
          </a:extLst>
        </p:spPr>
      </p:pic>
      <p:pic>
        <p:nvPicPr>
          <p:cNvPr id="6149" name="Picture 5" descr="C:\Users\Administrator\Pictures\2018-04-04 1111\1111 059.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57750" y="3581400"/>
            <a:ext cx="3924300" cy="2819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04963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plus(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1000"/>
                                        <p:tgtEl>
                                          <p:spTgt spid="6147"/>
                                        </p:tgtEl>
                                      </p:cBhvr>
                                    </p:animEffect>
                                    <p:anim calcmode="lin" valueType="num">
                                      <p:cBhvr>
                                        <p:cTn id="13" dur="1000" fill="hold"/>
                                        <p:tgtEl>
                                          <p:spTgt spid="6147"/>
                                        </p:tgtEl>
                                        <p:attrNameLst>
                                          <p:attrName>ppt_x</p:attrName>
                                        </p:attrNameLst>
                                      </p:cBhvr>
                                      <p:tavLst>
                                        <p:tav tm="0">
                                          <p:val>
                                            <p:strVal val="#ppt_x"/>
                                          </p:val>
                                        </p:tav>
                                        <p:tav tm="100000">
                                          <p:val>
                                            <p:strVal val="#ppt_x"/>
                                          </p:val>
                                        </p:tav>
                                      </p:tavLst>
                                    </p:anim>
                                    <p:anim calcmode="lin" valueType="num">
                                      <p:cBhvr>
                                        <p:cTn id="14"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 calcmode="lin" valueType="num">
                                      <p:cBhvr>
                                        <p:cTn id="19" dur="1000" fill="hold"/>
                                        <p:tgtEl>
                                          <p:spTgt spid="6148"/>
                                        </p:tgtEl>
                                        <p:attrNameLst>
                                          <p:attrName>ppt_w</p:attrName>
                                        </p:attrNameLst>
                                      </p:cBhvr>
                                      <p:tavLst>
                                        <p:tav tm="0">
                                          <p:val>
                                            <p:strVal val="#ppt_w*0.70"/>
                                          </p:val>
                                        </p:tav>
                                        <p:tav tm="100000">
                                          <p:val>
                                            <p:strVal val="#ppt_w"/>
                                          </p:val>
                                        </p:tav>
                                      </p:tavLst>
                                    </p:anim>
                                    <p:anim calcmode="lin" valueType="num">
                                      <p:cBhvr>
                                        <p:cTn id="20" dur="1000" fill="hold"/>
                                        <p:tgtEl>
                                          <p:spTgt spid="6148"/>
                                        </p:tgtEl>
                                        <p:attrNameLst>
                                          <p:attrName>ppt_h</p:attrName>
                                        </p:attrNameLst>
                                      </p:cBhvr>
                                      <p:tavLst>
                                        <p:tav tm="0">
                                          <p:val>
                                            <p:strVal val="#ppt_h"/>
                                          </p:val>
                                        </p:tav>
                                        <p:tav tm="100000">
                                          <p:val>
                                            <p:strVal val="#ppt_h"/>
                                          </p:val>
                                        </p:tav>
                                      </p:tavLst>
                                    </p:anim>
                                    <p:animEffect transition="in" filter="fade">
                                      <p:cBhvr>
                                        <p:cTn id="21" dur="1000"/>
                                        <p:tgtEl>
                                          <p:spTgt spid="614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dissolve">
                                      <p:cBhvr>
                                        <p:cTn id="26"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685800"/>
          </a:xfrm>
        </p:spPr>
        <p:txBody>
          <a:bodyPr>
            <a:noAutofit/>
          </a:bodyPr>
          <a:lstStyle/>
          <a:p>
            <a:r>
              <a:rPr lang="vi-VN" sz="2400" dirty="0" smtClean="0"/>
              <a:t>Là do mưa,tuyết tan, lũ lụt, gió bão… hoặc do các sản phẩm hoạt động sống của sinh vật, kể cả xác chết của chúng. </a:t>
            </a:r>
            <a:endParaRPr lang="en-US" sz="2400" dirty="0"/>
          </a:p>
        </p:txBody>
      </p:sp>
      <p:sp>
        <p:nvSpPr>
          <p:cNvPr id="3" name="TextBox 2"/>
          <p:cNvSpPr txBox="1"/>
          <p:nvPr/>
        </p:nvSpPr>
        <p:spPr>
          <a:xfrm>
            <a:off x="664029" y="118292"/>
            <a:ext cx="7694185" cy="769441"/>
          </a:xfrm>
          <a:prstGeom prst="rect">
            <a:avLst/>
          </a:prstGeom>
          <a:noFill/>
        </p:spPr>
        <p:txBody>
          <a:bodyPr wrap="square" rtlCol="0">
            <a:spAutoFit/>
          </a:bodyPr>
          <a:lstStyle/>
          <a:p>
            <a:pPr algn="ctr"/>
            <a:r>
              <a:rPr lang="en-US" sz="4400" dirty="0" err="1" smtClean="0">
                <a:solidFill>
                  <a:srgbClr val="002060"/>
                </a:solidFill>
                <a:latin typeface="Times New Roman" pitchFamily="18" charset="0"/>
                <a:cs typeface="Times New Roman" pitchFamily="18" charset="0"/>
              </a:rPr>
              <a:t>Nguyên</a:t>
            </a:r>
            <a:r>
              <a:rPr lang="en-US" sz="4400" dirty="0" smtClean="0">
                <a:solidFill>
                  <a:srgbClr val="002060"/>
                </a:solidFill>
                <a:latin typeface="Times New Roman" pitchFamily="18" charset="0"/>
                <a:cs typeface="Times New Roman" pitchFamily="18" charset="0"/>
              </a:rPr>
              <a:t> </a:t>
            </a:r>
            <a:r>
              <a:rPr lang="en-US" sz="4400" dirty="0" err="1" smtClean="0">
                <a:solidFill>
                  <a:srgbClr val="002060"/>
                </a:solidFill>
                <a:latin typeface="Times New Roman" pitchFamily="18" charset="0"/>
                <a:cs typeface="Times New Roman" pitchFamily="18" charset="0"/>
              </a:rPr>
              <a:t>nhân</a:t>
            </a:r>
            <a:endParaRPr lang="en-US" sz="4400" dirty="0" smtClean="0">
              <a:solidFill>
                <a:srgbClr val="002060"/>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23013" y="2438400"/>
            <a:ext cx="3858986" cy="428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438400"/>
            <a:ext cx="4496072"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887733"/>
            <a:ext cx="3110147" cy="523220"/>
          </a:xfrm>
          <a:prstGeom prst="rect">
            <a:avLst/>
          </a:prstGeom>
          <a:noFill/>
        </p:spPr>
        <p:txBody>
          <a:bodyPr wrap="none" rtlCol="0">
            <a:spAutoFit/>
          </a:bodyPr>
          <a:lstStyle/>
          <a:p>
            <a:pPr marL="285750" indent="-285750">
              <a:buFont typeface="Wingdings" pitchFamily="2" charset="2"/>
              <a:buChar char="v"/>
            </a:pPr>
            <a:r>
              <a:rPr lang="en-US" sz="2800" smtClean="0">
                <a:latin typeface="Times New Roman" pitchFamily="18" charset="0"/>
                <a:cs typeface="Times New Roman" pitchFamily="18" charset="0"/>
              </a:rPr>
              <a:t>Ô nhiễm tự nhiên </a:t>
            </a:r>
            <a:endParaRPr lang="en-US" sz="2800">
              <a:latin typeface="Times New Roman" pitchFamily="18" charset="0"/>
              <a:cs typeface="Times New Roman" pitchFamily="18" charset="0"/>
            </a:endParaRPr>
          </a:p>
        </p:txBody>
      </p:sp>
    </p:spTree>
    <p:extLst>
      <p:ext uri="{BB962C8B-B14F-4D97-AF65-F5344CB8AC3E}">
        <p14:creationId xmlns="" xmlns:p14="http://schemas.microsoft.com/office/powerpoint/2010/main" val="4060079560"/>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plus(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7171"/>
                                        </p:tgtEl>
                                        <p:attrNameLst>
                                          <p:attrName>style.visibility</p:attrName>
                                        </p:attrNameLst>
                                      </p:cBhvr>
                                      <p:to>
                                        <p:strVal val="visible"/>
                                      </p:to>
                                    </p:set>
                                    <p:animEffect transition="in" filter="wheel(1)">
                                      <p:cBhvr>
                                        <p:cTn id="26" dur="2000"/>
                                        <p:tgtEl>
                                          <p:spTgt spid="7171"/>
                                        </p:tgtEl>
                                      </p:cBhvr>
                                    </p:animEffect>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nodeType="clickEffect">
                                  <p:stCondLst>
                                    <p:cond delay="0"/>
                                  </p:stCondLst>
                                  <p:childTnLst>
                                    <p:set>
                                      <p:cBhvr>
                                        <p:cTn id="30" dur="1" fill="hold">
                                          <p:stCondLst>
                                            <p:cond delay="0"/>
                                          </p:stCondLst>
                                        </p:cTn>
                                        <p:tgtEl>
                                          <p:spTgt spid="7170"/>
                                        </p:tgtEl>
                                        <p:attrNameLst>
                                          <p:attrName>style.visibility</p:attrName>
                                        </p:attrNameLst>
                                      </p:cBhvr>
                                      <p:to>
                                        <p:strVal val="visible"/>
                                      </p:to>
                                    </p:set>
                                    <p:animEffect transition="in" filter="fade">
                                      <p:cBhvr>
                                        <p:cTn id="31" dur="100"/>
                                        <p:tgtEl>
                                          <p:spTgt spid="7170"/>
                                        </p:tgtEl>
                                      </p:cBhvr>
                                    </p:animEffect>
                                    <p:anim calcmode="lin" valueType="num">
                                      <p:cBhvr>
                                        <p:cTn id="32" dur="400" fill="hold"/>
                                        <p:tgtEl>
                                          <p:spTgt spid="7170"/>
                                        </p:tgtEl>
                                        <p:attrNameLst>
                                          <p:attrName>ppt_x</p:attrName>
                                        </p:attrNameLst>
                                      </p:cBhvr>
                                      <p:tavLst>
                                        <p:tav tm="0">
                                          <p:val>
                                            <p:strVal val="#ppt_x"/>
                                          </p:val>
                                        </p:tav>
                                        <p:tav tm="100000">
                                          <p:val>
                                            <p:strVal val="#ppt_x"/>
                                          </p:val>
                                        </p:tav>
                                      </p:tavLst>
                                    </p:anim>
                                    <p:anim calcmode="lin" valueType="num">
                                      <p:cBhvr>
                                        <p:cTn id="33" dur="400" fill="hold"/>
                                        <p:tgtEl>
                                          <p:spTgt spid="7170"/>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717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717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3245"/>
          </a:xfrm>
        </p:spPr>
        <p:txBody>
          <a:bodyPr>
            <a:noAutofit/>
          </a:bodyPr>
          <a:lstStyle/>
          <a:p>
            <a:pPr marL="342900" indent="-342900" algn="l">
              <a:buFont typeface="Wingdings" pitchFamily="2" charset="2"/>
              <a:buChar char="v"/>
            </a:pPr>
            <a:r>
              <a:rPr lang="en-US" sz="2800" smtClean="0">
                <a:latin typeface="Times New Roman" pitchFamily="18" charset="0"/>
                <a:cs typeface="Times New Roman" pitchFamily="18" charset="0"/>
              </a:rPr>
              <a:t>Ô nhiễm nhân tạo</a:t>
            </a:r>
            <a:endParaRPr lang="en-US" sz="2800">
              <a:latin typeface="Times New Roman" pitchFamily="18" charset="0"/>
              <a:cs typeface="Times New Roman" pitchFamily="18" charset="0"/>
            </a:endParaRPr>
          </a:p>
        </p:txBody>
      </p:sp>
      <p:sp>
        <p:nvSpPr>
          <p:cNvPr id="3" name="Rectangle 2"/>
          <p:cNvSpPr/>
          <p:nvPr/>
        </p:nvSpPr>
        <p:spPr>
          <a:xfrm>
            <a:off x="-32657" y="1097883"/>
            <a:ext cx="4457700" cy="2677656"/>
          </a:xfrm>
          <a:prstGeom prst="rect">
            <a:avLst/>
          </a:prstGeom>
        </p:spPr>
        <p:txBody>
          <a:bodyPr wrap="square">
            <a:spAutoFit/>
          </a:bodyPr>
          <a:lstStyle/>
          <a:p>
            <a:pPr marL="285750" lvl="0" indent="-285750">
              <a:spcBef>
                <a:spcPct val="0"/>
              </a:spcBef>
              <a:buFont typeface="Wingdings" pitchFamily="2" charset="2"/>
              <a:buChar char="§"/>
            </a:pPr>
            <a:r>
              <a:rPr lang="en-US" sz="2400" smtClean="0">
                <a:solidFill>
                  <a:prstClr val="black"/>
                </a:solidFill>
                <a:latin typeface="Times New Roman"/>
                <a:ea typeface="+mj-ea"/>
                <a:cs typeface="+mj-cs"/>
              </a:rPr>
              <a:t> </a:t>
            </a:r>
            <a:r>
              <a:rPr lang="vi-VN" sz="2400" smtClean="0">
                <a:solidFill>
                  <a:prstClr val="black"/>
                </a:solidFill>
                <a:latin typeface="Times New Roman"/>
                <a:ea typeface="+mj-ea"/>
                <a:cs typeface="+mj-cs"/>
              </a:rPr>
              <a:t>Từ </a:t>
            </a:r>
            <a:r>
              <a:rPr lang="vi-VN" sz="2400">
                <a:solidFill>
                  <a:prstClr val="black"/>
                </a:solidFill>
                <a:latin typeface="Times New Roman"/>
                <a:ea typeface="+mj-ea"/>
                <a:cs typeface="+mj-cs"/>
              </a:rPr>
              <a:t>sinh </a:t>
            </a:r>
            <a:r>
              <a:rPr lang="vi-VN" sz="2400" smtClean="0">
                <a:solidFill>
                  <a:prstClr val="black"/>
                </a:solidFill>
                <a:latin typeface="Times New Roman"/>
                <a:ea typeface="+mj-ea"/>
                <a:cs typeface="+mj-cs"/>
              </a:rPr>
              <a:t>hoạt</a:t>
            </a:r>
            <a:br>
              <a:rPr lang="vi-VN" sz="2400" smtClean="0">
                <a:solidFill>
                  <a:prstClr val="black"/>
                </a:solidFill>
                <a:latin typeface="Times New Roman"/>
                <a:ea typeface="+mj-ea"/>
                <a:cs typeface="+mj-cs"/>
              </a:rPr>
            </a:br>
            <a:r>
              <a:rPr lang="vi-VN" sz="2400" smtClean="0">
                <a:solidFill>
                  <a:prstClr val="black"/>
                </a:solidFill>
                <a:latin typeface="Times New Roman"/>
                <a:ea typeface="+mj-ea"/>
                <a:cs typeface="+mj-cs"/>
              </a:rPr>
              <a:t>Nước thải sinh </a:t>
            </a:r>
            <a:r>
              <a:rPr lang="en-US" sz="2400" smtClean="0">
                <a:solidFill>
                  <a:prstClr val="black"/>
                </a:solidFill>
                <a:latin typeface="Times New Roman"/>
                <a:ea typeface="+mj-ea"/>
                <a:cs typeface="+mj-cs"/>
              </a:rPr>
              <a:t>hoạt</a:t>
            </a:r>
            <a:r>
              <a:rPr lang="vi-VN" sz="2400" smtClean="0">
                <a:solidFill>
                  <a:prstClr val="black"/>
                </a:solidFill>
                <a:latin typeface="Times New Roman"/>
                <a:ea typeface="+mj-ea"/>
                <a:cs typeface="+mj-cs"/>
              </a:rPr>
              <a:t>: là nước thải phát sinh từ các hộ gia đình, bệnh viện, khách sạn, cơ quan trường học, chứa các chất thải trong quá trình sinh hoạt, vệ sinh của con người</a:t>
            </a:r>
            <a:endParaRPr lang="en-US" sz="2400" smtClean="0">
              <a:solidFill>
                <a:prstClr val="black"/>
              </a:solidFill>
              <a:latin typeface="Times New Roman"/>
              <a:ea typeface="+mj-ea"/>
              <a:cs typeface="+mj-cs"/>
            </a:endParaRPr>
          </a:p>
        </p:txBody>
      </p:sp>
      <p:sp>
        <p:nvSpPr>
          <p:cNvPr id="4" name="Rectangle 3"/>
          <p:cNvSpPr/>
          <p:nvPr/>
        </p:nvSpPr>
        <p:spPr>
          <a:xfrm>
            <a:off x="5029200" y="1072483"/>
            <a:ext cx="3962400" cy="2677656"/>
          </a:xfrm>
          <a:prstGeom prst="rect">
            <a:avLst/>
          </a:prstGeom>
        </p:spPr>
        <p:txBody>
          <a:bodyPr wrap="square">
            <a:spAutoFit/>
          </a:bodyPr>
          <a:lstStyle/>
          <a:p>
            <a:pPr marL="285750" lvl="0" indent="-285750">
              <a:spcBef>
                <a:spcPct val="0"/>
              </a:spcBef>
              <a:buFont typeface="Wingdings" pitchFamily="2" charset="2"/>
              <a:buChar char="§"/>
            </a:pPr>
            <a:r>
              <a:rPr lang="vi-VN" sz="2400">
                <a:solidFill>
                  <a:prstClr val="black"/>
                </a:solidFill>
                <a:latin typeface="Times New Roman"/>
              </a:rPr>
              <a:t>Từ các chất thải công nghiệp</a:t>
            </a:r>
            <a:br>
              <a:rPr lang="vi-VN" sz="2400">
                <a:solidFill>
                  <a:prstClr val="black"/>
                </a:solidFill>
                <a:latin typeface="Times New Roman"/>
              </a:rPr>
            </a:br>
            <a:r>
              <a:rPr lang="vi-VN" sz="2400">
                <a:solidFill>
                  <a:prstClr val="black"/>
                </a:solidFill>
                <a:latin typeface="Times New Roman"/>
              </a:rPr>
              <a:t>Nước thải công nghiệp</a:t>
            </a:r>
            <a:r>
              <a:rPr lang="en-US" sz="2400">
                <a:solidFill>
                  <a:prstClr val="black"/>
                </a:solidFill>
                <a:latin typeface="Times New Roman"/>
              </a:rPr>
              <a:t>: </a:t>
            </a:r>
            <a:r>
              <a:rPr lang="vi-VN" sz="2400">
                <a:solidFill>
                  <a:prstClr val="black"/>
                </a:solidFill>
                <a:latin typeface="Times New Roman"/>
              </a:rPr>
              <a:t>là nước thải từ các cơ sở sản xuất công nghiệp, tiểu thủ công nghiệp, giao thông vận tải</a:t>
            </a:r>
            <a:endParaRPr lang="en-US" sz="2400">
              <a:solidFill>
                <a:prstClr val="black"/>
              </a:solidFill>
            </a:endParaRPr>
          </a:p>
        </p:txBody>
      </p:sp>
      <p:cxnSp>
        <p:nvCxnSpPr>
          <p:cNvPr id="6" name="Straight Connector 5"/>
          <p:cNvCxnSpPr/>
          <p:nvPr/>
        </p:nvCxnSpPr>
        <p:spPr>
          <a:xfrm>
            <a:off x="4648200" y="1097883"/>
            <a:ext cx="76200" cy="5455317"/>
          </a:xfrm>
          <a:prstGeom prst="line">
            <a:avLst/>
          </a:prstGeom>
        </p:spPr>
        <p:style>
          <a:lnRef idx="1">
            <a:schemeClr val="accent1"/>
          </a:lnRef>
          <a:fillRef idx="0">
            <a:schemeClr val="accent1"/>
          </a:fillRef>
          <a:effectRef idx="0">
            <a:schemeClr val="accent1"/>
          </a:effectRef>
          <a:fontRef idx="minor">
            <a:schemeClr val="tx1"/>
          </a:fontRef>
        </p:style>
      </p:cxnSp>
      <p:pic>
        <p:nvPicPr>
          <p:cNvPr id="819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514" y="3825542"/>
            <a:ext cx="4557486" cy="29998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76799" y="3775539"/>
            <a:ext cx="4274457" cy="30570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747039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8195"/>
                                        </p:tgtEl>
                                        <p:attrNameLst>
                                          <p:attrName>style.visibility</p:attrName>
                                        </p:attrNameLst>
                                      </p:cBhvr>
                                      <p:to>
                                        <p:strVal val="visible"/>
                                      </p:to>
                                    </p:set>
                                    <p:anim calcmode="lin" valueType="num">
                                      <p:cBhvr>
                                        <p:cTn id="18" dur="500" fill="hold"/>
                                        <p:tgtEl>
                                          <p:spTgt spid="8195"/>
                                        </p:tgtEl>
                                        <p:attrNameLst>
                                          <p:attrName>ppt_w</p:attrName>
                                        </p:attrNameLst>
                                      </p:cBhvr>
                                      <p:tavLst>
                                        <p:tav tm="0">
                                          <p:val>
                                            <p:fltVal val="0"/>
                                          </p:val>
                                        </p:tav>
                                        <p:tav tm="100000">
                                          <p:val>
                                            <p:strVal val="#ppt_w"/>
                                          </p:val>
                                        </p:tav>
                                      </p:tavLst>
                                    </p:anim>
                                    <p:anim calcmode="lin" valueType="num">
                                      <p:cBhvr>
                                        <p:cTn id="19" dur="500" fill="hold"/>
                                        <p:tgtEl>
                                          <p:spTgt spid="819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80">
                                          <p:stCondLst>
                                            <p:cond delay="0"/>
                                          </p:stCondLst>
                                        </p:cTn>
                                        <p:tgtEl>
                                          <p:spTgt spid="4">
                                            <p:txEl>
                                              <p:pRg st="0" end="0"/>
                                            </p:txEl>
                                          </p:spTgt>
                                        </p:tgtEl>
                                      </p:cBhvr>
                                    </p:animEffect>
                                    <p:anim calcmode="lin" valueType="num">
                                      <p:cBhvr>
                                        <p:cTn id="2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xEl>
                                              <p:pRg st="0" end="0"/>
                                            </p:txEl>
                                          </p:spTgt>
                                        </p:tgtEl>
                                      </p:cBhvr>
                                      <p:to x="100000" y="60000"/>
                                    </p:animScale>
                                    <p:animScale>
                                      <p:cBhvr>
                                        <p:cTn id="31" dur="166" decel="50000">
                                          <p:stCondLst>
                                            <p:cond delay="676"/>
                                          </p:stCondLst>
                                        </p:cTn>
                                        <p:tgtEl>
                                          <p:spTgt spid="4">
                                            <p:txEl>
                                              <p:pRg st="0" end="0"/>
                                            </p:txEl>
                                          </p:spTgt>
                                        </p:tgtEl>
                                      </p:cBhvr>
                                      <p:to x="100000" y="100000"/>
                                    </p:animScale>
                                    <p:animScale>
                                      <p:cBhvr>
                                        <p:cTn id="32" dur="26">
                                          <p:stCondLst>
                                            <p:cond delay="1312"/>
                                          </p:stCondLst>
                                        </p:cTn>
                                        <p:tgtEl>
                                          <p:spTgt spid="4">
                                            <p:txEl>
                                              <p:pRg st="0" end="0"/>
                                            </p:txEl>
                                          </p:spTgt>
                                        </p:tgtEl>
                                      </p:cBhvr>
                                      <p:to x="100000" y="80000"/>
                                    </p:animScale>
                                    <p:animScale>
                                      <p:cBhvr>
                                        <p:cTn id="33" dur="166" decel="50000">
                                          <p:stCondLst>
                                            <p:cond delay="1338"/>
                                          </p:stCondLst>
                                        </p:cTn>
                                        <p:tgtEl>
                                          <p:spTgt spid="4">
                                            <p:txEl>
                                              <p:pRg st="0" end="0"/>
                                            </p:txEl>
                                          </p:spTgt>
                                        </p:tgtEl>
                                      </p:cBhvr>
                                      <p:to x="100000" y="100000"/>
                                    </p:animScale>
                                    <p:animScale>
                                      <p:cBhvr>
                                        <p:cTn id="34" dur="26">
                                          <p:stCondLst>
                                            <p:cond delay="1642"/>
                                          </p:stCondLst>
                                        </p:cTn>
                                        <p:tgtEl>
                                          <p:spTgt spid="4">
                                            <p:txEl>
                                              <p:pRg st="0" end="0"/>
                                            </p:txEl>
                                          </p:spTgt>
                                        </p:tgtEl>
                                      </p:cBhvr>
                                      <p:to x="100000" y="90000"/>
                                    </p:animScale>
                                    <p:animScale>
                                      <p:cBhvr>
                                        <p:cTn id="35" dur="166" decel="50000">
                                          <p:stCondLst>
                                            <p:cond delay="1668"/>
                                          </p:stCondLst>
                                        </p:cTn>
                                        <p:tgtEl>
                                          <p:spTgt spid="4">
                                            <p:txEl>
                                              <p:pRg st="0" end="0"/>
                                            </p:txEl>
                                          </p:spTgt>
                                        </p:tgtEl>
                                      </p:cBhvr>
                                      <p:to x="100000" y="100000"/>
                                    </p:animScale>
                                    <p:animScale>
                                      <p:cBhvr>
                                        <p:cTn id="36" dur="26">
                                          <p:stCondLst>
                                            <p:cond delay="1808"/>
                                          </p:stCondLst>
                                        </p:cTn>
                                        <p:tgtEl>
                                          <p:spTgt spid="4">
                                            <p:txEl>
                                              <p:pRg st="0" end="0"/>
                                            </p:txEl>
                                          </p:spTgt>
                                        </p:tgtEl>
                                      </p:cBhvr>
                                      <p:to x="100000" y="95000"/>
                                    </p:animScale>
                                    <p:animScale>
                                      <p:cBhvr>
                                        <p:cTn id="37" dur="166" decel="50000">
                                          <p:stCondLst>
                                            <p:cond delay="1834"/>
                                          </p:stCondLst>
                                        </p:cTn>
                                        <p:tgtEl>
                                          <p:spTgt spid="4">
                                            <p:txEl>
                                              <p:pRg st="0" end="0"/>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8196"/>
                                        </p:tgtEl>
                                        <p:attrNameLst>
                                          <p:attrName>style.visibility</p:attrName>
                                        </p:attrNameLst>
                                      </p:cBhvr>
                                      <p:to>
                                        <p:strVal val="visible"/>
                                      </p:to>
                                    </p:set>
                                    <p:anim calcmode="lin" valueType="num">
                                      <p:cBhvr>
                                        <p:cTn id="42" dur="1000" fill="hold"/>
                                        <p:tgtEl>
                                          <p:spTgt spid="8196"/>
                                        </p:tgtEl>
                                        <p:attrNameLst>
                                          <p:attrName>ppt_w</p:attrName>
                                        </p:attrNameLst>
                                      </p:cBhvr>
                                      <p:tavLst>
                                        <p:tav tm="0">
                                          <p:val>
                                            <p:fltVal val="0"/>
                                          </p:val>
                                        </p:tav>
                                        <p:tav tm="100000">
                                          <p:val>
                                            <p:strVal val="#ppt_w"/>
                                          </p:val>
                                        </p:tav>
                                      </p:tavLst>
                                    </p:anim>
                                    <p:anim calcmode="lin" valueType="num">
                                      <p:cBhvr>
                                        <p:cTn id="43" dur="1000" fill="hold"/>
                                        <p:tgtEl>
                                          <p:spTgt spid="8196"/>
                                        </p:tgtEl>
                                        <p:attrNameLst>
                                          <p:attrName>ppt_h</p:attrName>
                                        </p:attrNameLst>
                                      </p:cBhvr>
                                      <p:tavLst>
                                        <p:tav tm="0">
                                          <p:val>
                                            <p:fltVal val="0"/>
                                          </p:val>
                                        </p:tav>
                                        <p:tav tm="100000">
                                          <p:val>
                                            <p:strVal val="#ppt_h"/>
                                          </p:val>
                                        </p:tav>
                                      </p:tavLst>
                                    </p:anim>
                                    <p:anim calcmode="lin" valueType="num">
                                      <p:cBhvr>
                                        <p:cTn id="44" dur="1000" fill="hold"/>
                                        <p:tgtEl>
                                          <p:spTgt spid="8196"/>
                                        </p:tgtEl>
                                        <p:attrNameLst>
                                          <p:attrName>style.rotation</p:attrName>
                                        </p:attrNameLst>
                                      </p:cBhvr>
                                      <p:tavLst>
                                        <p:tav tm="0">
                                          <p:val>
                                            <p:fltVal val="90"/>
                                          </p:val>
                                        </p:tav>
                                        <p:tav tm="100000">
                                          <p:val>
                                            <p:fltVal val="0"/>
                                          </p:val>
                                        </p:tav>
                                      </p:tavLst>
                                    </p:anim>
                                    <p:animEffect transition="in" filter="fade">
                                      <p:cBhvr>
                                        <p:cTn id="45"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1143000"/>
          </a:xfrm>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2136339"/>
            <a:ext cx="8001000" cy="2585323"/>
          </a:xfrm>
          <a:prstGeom prst="rect">
            <a:avLst/>
          </a:prstGeom>
        </p:spPr>
        <p:txBody>
          <a:bodyPr wrap="square">
            <a:spAutoFit/>
          </a:bodyPr>
          <a:lstStyle/>
          <a:p>
            <a:pPr marL="285750" indent="-285750">
              <a:buFont typeface="Arial" pitchFamily="34" charset="0"/>
              <a:buChar char="•"/>
            </a:pPr>
            <a:r>
              <a:rPr lang="vi-VN" sz="2400" smtClean="0">
                <a:latin typeface="Times New Roman" pitchFamily="18" charset="0"/>
                <a:cs typeface="Times New Roman" pitchFamily="18" charset="0"/>
              </a:rPr>
              <a:t>Làm mất cảnh quan môi trường </a:t>
            </a:r>
          </a:p>
          <a:p>
            <a:pPr marL="285750" indent="-285750">
              <a:buFont typeface="Arial" pitchFamily="34" charset="0"/>
              <a:buChar char="•"/>
            </a:pPr>
            <a:r>
              <a:rPr lang="vi-VN" sz="2400" smtClean="0">
                <a:latin typeface="Times New Roman" pitchFamily="18" charset="0"/>
                <a:cs typeface="Times New Roman" pitchFamily="18" charset="0"/>
              </a:rPr>
              <a:t>Gây cảm giác khó chịu bức xúc cho người dân</a:t>
            </a:r>
          </a:p>
          <a:p>
            <a:pPr marL="285750" indent="-285750">
              <a:buFont typeface="Arial" pitchFamily="34" charset="0"/>
              <a:buChar char="•"/>
            </a:pPr>
            <a:r>
              <a:rPr lang="vi-VN" sz="2400" smtClean="0">
                <a:latin typeface="Times New Roman" pitchFamily="18" charset="0"/>
                <a:cs typeface="Times New Roman" pitchFamily="18" charset="0"/>
              </a:rPr>
              <a:t>Ảnh hưởng đến sức khỏe con người như : viêm màng kết, tiêu chảy, ung thư ,viêm da  </a:t>
            </a:r>
          </a:p>
          <a:p>
            <a:pPr marL="285750" indent="-285750">
              <a:buFont typeface="Arial" pitchFamily="34" charset="0"/>
              <a:buChar char="•"/>
            </a:pPr>
            <a:r>
              <a:rPr lang="vi-VN" sz="2400" smtClean="0">
                <a:latin typeface="Times New Roman" pitchFamily="18" charset="0"/>
                <a:cs typeface="Times New Roman" pitchFamily="18" charset="0"/>
              </a:rPr>
              <a:t>Gây tổn thất lớn cho các ngành sản xuất kinh doanh, các hộ nuôi trồng thủy sản.</a:t>
            </a:r>
          </a:p>
          <a:p>
            <a:endParaRPr lang="vi-VN">
              <a:latin typeface="Times New Roman" pitchFamily="18" charset="0"/>
              <a:cs typeface="Times New Roman" pitchFamily="18" charset="0"/>
            </a:endParaRPr>
          </a:p>
        </p:txBody>
      </p:sp>
      <p:sp>
        <p:nvSpPr>
          <p:cNvPr id="4" name="TextBox 3"/>
          <p:cNvSpPr txBox="1"/>
          <p:nvPr/>
        </p:nvSpPr>
        <p:spPr>
          <a:xfrm>
            <a:off x="3200399" y="772831"/>
            <a:ext cx="1859805" cy="769441"/>
          </a:xfrm>
          <a:prstGeom prst="rect">
            <a:avLst/>
          </a:prstGeom>
          <a:noFill/>
        </p:spPr>
        <p:txBody>
          <a:bodyPr wrap="none" rtlCol="0">
            <a:spAutoFit/>
          </a:bodyPr>
          <a:lstStyle/>
          <a:p>
            <a:r>
              <a:rPr lang="en-US" sz="4400" dirty="0" err="1" smtClean="0">
                <a:solidFill>
                  <a:srgbClr val="002060"/>
                </a:solidFill>
                <a:latin typeface="Times New Roman" pitchFamily="18" charset="0"/>
                <a:cs typeface="Times New Roman" pitchFamily="18" charset="0"/>
              </a:rPr>
              <a:t>Tác</a:t>
            </a:r>
            <a:r>
              <a:rPr lang="en-US" sz="4400" dirty="0" smtClean="0">
                <a:solidFill>
                  <a:srgbClr val="002060"/>
                </a:solidFill>
                <a:latin typeface="Times New Roman" pitchFamily="18" charset="0"/>
                <a:cs typeface="Times New Roman" pitchFamily="18" charset="0"/>
              </a:rPr>
              <a:t> </a:t>
            </a:r>
            <a:r>
              <a:rPr lang="en-US" sz="4400" dirty="0" err="1" smtClean="0">
                <a:solidFill>
                  <a:srgbClr val="002060"/>
                </a:solidFill>
                <a:latin typeface="Times New Roman" pitchFamily="18" charset="0"/>
                <a:cs typeface="Times New Roman" pitchFamily="18" charset="0"/>
              </a:rPr>
              <a:t>hại</a:t>
            </a:r>
            <a:endParaRPr lang="en-US" sz="4400"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7799574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AutoShape 2" descr="Kết quả hình ảnh cho ảnh về nước"/>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9"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85974" y="37646"/>
            <a:ext cx="1338828" cy="923330"/>
          </a:xfrm>
          <a:prstGeom prst="rect">
            <a:avLst/>
          </a:prstGeom>
          <a:noFill/>
        </p:spPr>
        <p:txBody>
          <a:bodyPr wrap="none" rtlCol="0">
            <a:spAutoFit/>
          </a:bodyPr>
          <a:lstStyle/>
          <a:p>
            <a:r>
              <a:rPr lang="en-US" sz="5400" dirty="0" err="1" smtClean="0">
                <a:solidFill>
                  <a:srgbClr val="FF0000"/>
                </a:solidFill>
                <a:latin typeface="Times New Roman" pitchFamily="18" charset="0"/>
                <a:cs typeface="Times New Roman" pitchFamily="18" charset="0"/>
              </a:rPr>
              <a:t>Vậy</a:t>
            </a:r>
            <a:endParaRPr lang="en-US" sz="5400" dirty="0">
              <a:solidFill>
                <a:srgbClr val="FF0000"/>
              </a:solidFill>
              <a:latin typeface="Times New Roman" pitchFamily="18" charset="0"/>
              <a:cs typeface="Times New Roman" pitchFamily="18" charset="0"/>
            </a:endParaRPr>
          </a:p>
        </p:txBody>
      </p:sp>
      <p:sp>
        <p:nvSpPr>
          <p:cNvPr id="8" name="TextBox 7"/>
          <p:cNvSpPr txBox="1"/>
          <p:nvPr/>
        </p:nvSpPr>
        <p:spPr>
          <a:xfrm>
            <a:off x="311604" y="1492513"/>
            <a:ext cx="1454244" cy="2800767"/>
          </a:xfrm>
          <a:prstGeom prst="rect">
            <a:avLst/>
          </a:prstGeom>
          <a:noFill/>
        </p:spPr>
        <p:txBody>
          <a:bodyPr wrap="none" rtlCol="0">
            <a:spAutoFit/>
          </a:bodyPr>
          <a:lstStyle/>
          <a:p>
            <a:r>
              <a:rPr lang="en-US" sz="4400" dirty="0" smtClean="0">
                <a:solidFill>
                  <a:srgbClr val="FF0000"/>
                </a:solidFill>
                <a:latin typeface="Times New Roman" pitchFamily="18" charset="0"/>
                <a:cs typeface="Times New Roman" pitchFamily="18" charset="0"/>
              </a:rPr>
              <a:t>Ta</a:t>
            </a:r>
          </a:p>
          <a:p>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cần</a:t>
            </a:r>
            <a:endParaRPr lang="en-US" sz="4400" dirty="0" smtClean="0">
              <a:solidFill>
                <a:srgbClr val="FF0000"/>
              </a:solidFill>
              <a:latin typeface="Times New Roman" pitchFamily="18" charset="0"/>
              <a:cs typeface="Times New Roman" pitchFamily="18" charset="0"/>
            </a:endParaRPr>
          </a:p>
          <a:p>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làm</a:t>
            </a:r>
            <a:r>
              <a:rPr lang="en-US" sz="4400" dirty="0" smtClean="0">
                <a:solidFill>
                  <a:srgbClr val="FF0000"/>
                </a:solidFill>
                <a:latin typeface="Times New Roman" pitchFamily="18" charset="0"/>
                <a:cs typeface="Times New Roman" pitchFamily="18" charset="0"/>
              </a:rPr>
              <a:t> </a:t>
            </a:r>
          </a:p>
          <a:p>
            <a:r>
              <a:rPr lang="en-US" sz="4400" dirty="0">
                <a:solidFill>
                  <a:srgbClr val="FF0000"/>
                </a:solidFill>
                <a:latin typeface="Times New Roman" pitchFamily="18" charset="0"/>
                <a:cs typeface="Times New Roman" pitchFamily="18" charset="0"/>
              </a:rPr>
              <a:t> </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gì</a:t>
            </a:r>
            <a:endParaRPr lang="en-US" sz="4400" dirty="0">
              <a:solidFill>
                <a:srgbClr val="FF0000"/>
              </a:solidFill>
              <a:latin typeface="Times New Roman" pitchFamily="18" charset="0"/>
              <a:cs typeface="Times New Roman" pitchFamily="18" charset="0"/>
            </a:endParaRPr>
          </a:p>
        </p:txBody>
      </p:sp>
      <p:sp>
        <p:nvSpPr>
          <p:cNvPr id="9" name="TextBox 8"/>
          <p:cNvSpPr txBox="1"/>
          <p:nvPr/>
        </p:nvSpPr>
        <p:spPr>
          <a:xfrm>
            <a:off x="7620000" y="1676400"/>
            <a:ext cx="1354858" cy="2123658"/>
          </a:xfrm>
          <a:prstGeom prst="rect">
            <a:avLst/>
          </a:prstGeom>
          <a:noFill/>
        </p:spPr>
        <p:txBody>
          <a:bodyPr wrap="none" rtlCol="0">
            <a:spAutoFit/>
          </a:bodyPr>
          <a:lstStyle/>
          <a:p>
            <a:r>
              <a:rPr lang="en-US" sz="4400" dirty="0" smtClean="0"/>
              <a:t>    </a:t>
            </a:r>
            <a:r>
              <a:rPr lang="en-US" sz="4400" dirty="0" err="1" smtClean="0">
                <a:solidFill>
                  <a:srgbClr val="FF0000"/>
                </a:solidFill>
                <a:latin typeface="Times New Roman" pitchFamily="18" charset="0"/>
                <a:cs typeface="Times New Roman" pitchFamily="18" charset="0"/>
              </a:rPr>
              <a:t>Để</a:t>
            </a:r>
            <a:endParaRPr lang="en-US" sz="4400" dirty="0" smtClean="0">
              <a:solidFill>
                <a:srgbClr val="FF0000"/>
              </a:solidFill>
              <a:latin typeface="Times New Roman" pitchFamily="18" charset="0"/>
              <a:cs typeface="Times New Roman" pitchFamily="18" charset="0"/>
            </a:endParaRPr>
          </a:p>
          <a:p>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bảo</a:t>
            </a:r>
            <a:r>
              <a:rPr lang="en-US" sz="4400" dirty="0" smtClean="0">
                <a:solidFill>
                  <a:srgbClr val="FF0000"/>
                </a:solidFill>
                <a:latin typeface="Times New Roman" pitchFamily="18" charset="0"/>
                <a:cs typeface="Times New Roman" pitchFamily="18" charset="0"/>
              </a:rPr>
              <a:t> </a:t>
            </a:r>
          </a:p>
          <a:p>
            <a:r>
              <a:rPr lang="en-US" sz="4400" dirty="0" err="1" smtClean="0">
                <a:solidFill>
                  <a:srgbClr val="FF0000"/>
                </a:solidFill>
                <a:latin typeface="Times New Roman" pitchFamily="18" charset="0"/>
                <a:cs typeface="Times New Roman" pitchFamily="18" charset="0"/>
              </a:rPr>
              <a:t>vệ</a:t>
            </a:r>
            <a:r>
              <a:rPr lang="en-US" sz="4400" dirty="0" smtClean="0">
                <a:solidFill>
                  <a:srgbClr val="FF0000"/>
                </a:solidFill>
                <a:latin typeface="Times New Roman" pitchFamily="18" charset="0"/>
                <a:cs typeface="Times New Roman" pitchFamily="18" charset="0"/>
              </a:rPr>
              <a:t> </a:t>
            </a:r>
            <a:endParaRPr lang="en-US" sz="4400" dirty="0">
              <a:solidFill>
                <a:srgbClr val="FF0000"/>
              </a:solidFill>
              <a:latin typeface="Times New Roman" pitchFamily="18" charset="0"/>
              <a:cs typeface="Times New Roman" pitchFamily="18" charset="0"/>
            </a:endParaRPr>
          </a:p>
        </p:txBody>
      </p:sp>
      <p:sp>
        <p:nvSpPr>
          <p:cNvPr id="10" name="TextBox 9"/>
          <p:cNvSpPr txBox="1"/>
          <p:nvPr/>
        </p:nvSpPr>
        <p:spPr>
          <a:xfrm>
            <a:off x="2895600" y="5715000"/>
            <a:ext cx="4160113" cy="923330"/>
          </a:xfrm>
          <a:prstGeom prst="rect">
            <a:avLst/>
          </a:prstGeom>
          <a:noFill/>
        </p:spPr>
        <p:txBody>
          <a:bodyPr wrap="none" rtlCol="0">
            <a:spAutoFit/>
          </a:bodyPr>
          <a:lstStyle/>
          <a:p>
            <a:r>
              <a:rPr lang="en-US" sz="5400" dirty="0" err="1" smtClean="0">
                <a:solidFill>
                  <a:srgbClr val="FF0000"/>
                </a:solidFill>
                <a:latin typeface="Times New Roman" pitchFamily="18" charset="0"/>
                <a:cs typeface="Times New Roman" pitchFamily="18" charset="0"/>
              </a:rPr>
              <a:t>Nguồn</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nước</a:t>
            </a:r>
            <a:r>
              <a:rPr lang="en-US" sz="5400" dirty="0" smtClean="0">
                <a:solidFill>
                  <a:srgbClr val="FF0000"/>
                </a:solidFill>
                <a:latin typeface="Times New Roman" pitchFamily="18" charset="0"/>
                <a:cs typeface="Times New Roman" pitchFamily="18" charset="0"/>
              </a:rPr>
              <a:t> ?</a:t>
            </a:r>
            <a:endParaRPr lang="en-US" sz="5400"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1459574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ipe(down)">
                                      <p:cBhvr>
                                        <p:cTn id="18" dur="500"/>
                                        <p:tgtEl>
                                          <p:spTgt spid="8">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down)">
                                      <p:cBhvr>
                                        <p:cTn id="21" dur="500"/>
                                        <p:tgtEl>
                                          <p:spTgt spid="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down)">
                                      <p:cBhvr>
                                        <p:cTn id="26" dur="500"/>
                                        <p:tgtEl>
                                          <p:spTgt spid="9">
                                            <p:txEl>
                                              <p:pRg st="0" end="0"/>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wipe(down)">
                                      <p:cBhvr>
                                        <p:cTn id="29" dur="500"/>
                                        <p:tgtEl>
                                          <p:spTgt spid="9">
                                            <p:txEl>
                                              <p:pRg st="1" end="1"/>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down)">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down)">
                                      <p:cBhvr>
                                        <p:cTn id="3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261</Words>
  <Application>Microsoft Office PowerPoint</Application>
  <PresentationFormat>On-screen Show (4:3)</PresentationFormat>
  <Paragraphs>38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Vai trò của nước</vt:lpstr>
      <vt:lpstr>Slide 3</vt:lpstr>
      <vt:lpstr>Hiện trạng nguồn nước ở địa phương ta </vt:lpstr>
      <vt:lpstr>Slide 5</vt:lpstr>
      <vt:lpstr>Là do mưa,tuyết tan, lũ lụt, gió bão… hoặc do các sản phẩm hoạt động sống của sinh vật, kể cả xác chết của chúng. </vt:lpstr>
      <vt:lpstr>Ô nhiễm nhân tạo</vt:lpstr>
      <vt:lpstr>Slide 8</vt:lpstr>
      <vt:lpstr>Slide 9</vt:lpstr>
      <vt:lpstr>Biện pháp khắc phục</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23</cp:revision>
  <dcterms:created xsi:type="dcterms:W3CDTF">2018-04-04T07:25:50Z</dcterms:created>
  <dcterms:modified xsi:type="dcterms:W3CDTF">2018-04-05T01:10:55Z</dcterms:modified>
</cp:coreProperties>
</file>