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665" r:id="rId2"/>
    <p:sldId id="666" r:id="rId3"/>
    <p:sldId id="695" r:id="rId4"/>
    <p:sldId id="503" r:id="rId5"/>
    <p:sldId id="682" r:id="rId6"/>
    <p:sldId id="642" r:id="rId7"/>
    <p:sldId id="668" r:id="rId8"/>
    <p:sldId id="696" r:id="rId9"/>
    <p:sldId id="683" r:id="rId10"/>
    <p:sldId id="684" r:id="rId11"/>
    <p:sldId id="670" r:id="rId12"/>
    <p:sldId id="671" r:id="rId13"/>
    <p:sldId id="672" r:id="rId14"/>
    <p:sldId id="673" r:id="rId15"/>
    <p:sldId id="622" r:id="rId16"/>
    <p:sldId id="626" r:id="rId17"/>
    <p:sldId id="677" r:id="rId18"/>
    <p:sldId id="678" r:id="rId19"/>
    <p:sldId id="679" r:id="rId20"/>
    <p:sldId id="680" r:id="rId21"/>
    <p:sldId id="685" r:id="rId22"/>
    <p:sldId id="688" r:id="rId23"/>
    <p:sldId id="689" r:id="rId24"/>
    <p:sldId id="690" r:id="rId25"/>
    <p:sldId id="687" r:id="rId26"/>
    <p:sldId id="691" r:id="rId27"/>
    <p:sldId id="692" r:id="rId28"/>
    <p:sldId id="693" r:id="rId29"/>
    <p:sldId id="664" r:id="rId30"/>
    <p:sldId id="694" r:id="rId31"/>
    <p:sldId id="639"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30DD"/>
    <a:srgbClr val="FFCCFF"/>
    <a:srgbClr val="BCFCD4"/>
    <a:srgbClr val="33CCFF"/>
    <a:srgbClr val="99FF66"/>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80" autoAdjust="0"/>
    <p:restoredTop sz="94680" autoAdjust="0"/>
  </p:normalViewPr>
  <p:slideViewPr>
    <p:cSldViewPr>
      <p:cViewPr varScale="1">
        <p:scale>
          <a:sx n="63" d="100"/>
          <a:sy n="63" d="100"/>
        </p:scale>
        <p:origin x="1460" y="6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_rels/data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image" Target="../media/image3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a:solidFill>
                <a:schemeClr val="tx1"/>
              </a:solidFill>
              <a:latin typeface="Cambria" pitchFamily="18" charset="0"/>
              <a:ea typeface="Cambria" pitchFamily="18" charset="0"/>
            </a:rPr>
            <a:t>Diện tích khoảng 40000km</a:t>
          </a:r>
          <a:r>
            <a:rPr lang="vi-VN" sz="1800" b="0" baseline="30000" dirty="0">
              <a:solidFill>
                <a:schemeClr val="tx1"/>
              </a:solidFill>
              <a:latin typeface="Cambria" pitchFamily="18" charset="0"/>
              <a:ea typeface="Cambria" pitchFamily="18" charset="0"/>
            </a:rPr>
            <a:t>2</a:t>
          </a:r>
          <a:r>
            <a:rPr lang="vi-VN" sz="1800" b="0" dirty="0">
              <a:solidFill>
                <a:schemeClr val="tx1"/>
              </a:solidFill>
              <a:latin typeface="Cambria" pitchFamily="18" charset="0"/>
              <a:ea typeface="Cambria" pitchFamily="18" charset="0"/>
            </a:rPr>
            <a:t>, do sông Cửu Long (sông Tiền và sông Hậu) bồi đắp.</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Hai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dòng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chính</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là</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sông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Tiền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và</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sông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Hậu</a:t>
          </a:r>
          <a:r>
            <a:rPr lang="en-US" sz="1800" b="0" dirty="0">
              <a:solidFill>
                <a:schemeClr val="tx1"/>
              </a:solidFill>
              <a:latin typeface="Cambria" pitchFamily="18" charset="0"/>
              <a:ea typeface="Cambria" pitchFamily="18" charset="0"/>
            </a:rPr>
            <a:t>.</a:t>
          </a:r>
        </a:p>
        <a:p>
          <a:pPr algn="just"/>
          <a:r>
            <a:rPr lang="vi-VN" sz="1800" b="0" dirty="0">
              <a:solidFill>
                <a:schemeClr val="tx1"/>
              </a:solidFill>
              <a:latin typeface="Cambria" pitchFamily="18" charset="0"/>
              <a:ea typeface="Cambria" pitchFamily="18" charset="0"/>
            </a:rPr>
            <a:t>- Các ô trũng lớn: Đồng Tháp Mười, Tứ giác Long Xuyên, bán đảo Cà Mau.</a:t>
          </a:r>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800" b="0" dirty="0">
              <a:solidFill>
                <a:schemeClr val="tx1"/>
              </a:solidFill>
              <a:latin typeface="Cambria" pitchFamily="18" charset="0"/>
              <a:ea typeface="Cambria" pitchFamily="18" charset="0"/>
            </a:rPr>
            <a:t>Hiện nay, do biến đổi khí hậu, nước biển dâng và hàm lượng phù sa trong nước sông giảm nên nhiều nơi ở ven biển của châu thổ bị sạt lở.</a:t>
          </a:r>
          <a:endParaRPr lang="en-US" sz="1800" b="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20690">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95566">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49DE7B4B-7F62-4E4E-B50C-88D4981D0346}"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D28DA0AA-092E-470F-95E2-D1D2AAF86BA4}"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9EEBDB95-B68B-49EF-A00E-3668C54CC794}" type="presOf" srcId="{75A2E02A-7769-4E94-8561-8178449CF35B}" destId="{534504B8-3AD3-4D7F-BA10-772C4BC9F4DA}" srcOrd="0" destOrd="0" presId="urn:microsoft.com/office/officeart/2008/layout/VerticalCurvedList"/>
    <dgm:cxn modelId="{AD3665F9-8A6E-4321-A399-64884E18AF55}" type="presOf" srcId="{9B38993F-91D9-4E45-89FE-E7C2053BB052}" destId="{A0E9B536-5134-4AC7-990D-17E1F41843BA}" srcOrd="0" destOrd="0" presId="urn:microsoft.com/office/officeart/2008/layout/VerticalCurvedList"/>
    <dgm:cxn modelId="{F2F28B29-70A5-473F-A797-9CC78D1FAEF8}" type="presOf" srcId="{2EA4557B-2359-4BA8-9F14-A6ECB8DAC4AB}" destId="{DD97E049-4A6C-47F8-8707-C5FFDBF743ED}" srcOrd="0" destOrd="0" presId="urn:microsoft.com/office/officeart/2008/layout/VerticalCurvedList"/>
    <dgm:cxn modelId="{5C8398CA-3BAA-4E6E-A27A-2300029E9B69}" type="presParOf" srcId="{287E208B-7CBA-48D9-A845-7C3BA9246006}" destId="{5A99791D-9E28-4B3D-8ACD-8F48A5C6199A}" srcOrd="0" destOrd="0" presId="urn:microsoft.com/office/officeart/2008/layout/VerticalCurvedList"/>
    <dgm:cxn modelId="{11BC10D0-E1F0-4B17-B0D2-54BFD9A75A95}" type="presParOf" srcId="{5A99791D-9E28-4B3D-8ACD-8F48A5C6199A}" destId="{9839DEA4-81CC-40F3-A882-992AC1AF75D3}" srcOrd="0" destOrd="0" presId="urn:microsoft.com/office/officeart/2008/layout/VerticalCurvedList"/>
    <dgm:cxn modelId="{02EB3246-C660-4877-84D8-40C2AED62FD2}" type="presParOf" srcId="{9839DEA4-81CC-40F3-A882-992AC1AF75D3}" destId="{28F6DBF1-E187-4C38-B1F1-C875CC0EEA2D}" srcOrd="0" destOrd="0" presId="urn:microsoft.com/office/officeart/2008/layout/VerticalCurvedList"/>
    <dgm:cxn modelId="{C699D1D5-D377-4453-8D73-F3E38B8CE623}" type="presParOf" srcId="{9839DEA4-81CC-40F3-A882-992AC1AF75D3}" destId="{C7497E28-FAE4-42DA-8D9D-5B4659273D7A}" srcOrd="1" destOrd="0" presId="urn:microsoft.com/office/officeart/2008/layout/VerticalCurvedList"/>
    <dgm:cxn modelId="{23EE0D8A-4BD9-4321-BE7E-74BD343680C5}" type="presParOf" srcId="{9839DEA4-81CC-40F3-A882-992AC1AF75D3}" destId="{175AA276-58F2-4DD9-80FC-A508711E986D}" srcOrd="2" destOrd="0" presId="urn:microsoft.com/office/officeart/2008/layout/VerticalCurvedList"/>
    <dgm:cxn modelId="{A9B14A1A-C3CF-4ECA-BD56-1C1C4F24FD3D}" type="presParOf" srcId="{9839DEA4-81CC-40F3-A882-992AC1AF75D3}" destId="{99D1BCB1-BBEC-4020-AF46-9B84DFEEEB12}" srcOrd="3" destOrd="0" presId="urn:microsoft.com/office/officeart/2008/layout/VerticalCurvedList"/>
    <dgm:cxn modelId="{65ADF937-3DCD-4AD7-B00F-0A8BC9C38591}" type="presParOf" srcId="{5A99791D-9E28-4B3D-8ACD-8F48A5C6199A}" destId="{534504B8-3AD3-4D7F-BA10-772C4BC9F4DA}" srcOrd="1" destOrd="0" presId="urn:microsoft.com/office/officeart/2008/layout/VerticalCurvedList"/>
    <dgm:cxn modelId="{21551CCC-7394-4EC4-981F-591C651E1705}" type="presParOf" srcId="{5A99791D-9E28-4B3D-8ACD-8F48A5C6199A}" destId="{449D8CCB-25E3-4F77-9AA7-F013F49094ED}" srcOrd="2" destOrd="0" presId="urn:microsoft.com/office/officeart/2008/layout/VerticalCurvedList"/>
    <dgm:cxn modelId="{19A85273-ADEC-44C3-B0D7-BE6A824D8A42}" type="presParOf" srcId="{449D8CCB-25E3-4F77-9AA7-F013F49094ED}" destId="{467C472B-F399-46AE-B017-5DC56BBEA7D7}" srcOrd="0" destOrd="0" presId="urn:microsoft.com/office/officeart/2008/layout/VerticalCurvedList"/>
    <dgm:cxn modelId="{FA716D96-8DF5-4C8C-A4C5-EE858A4951A0}" type="presParOf" srcId="{5A99791D-9E28-4B3D-8ACD-8F48A5C6199A}" destId="{DD97E049-4A6C-47F8-8707-C5FFDBF743ED}" srcOrd="3" destOrd="0" presId="urn:microsoft.com/office/officeart/2008/layout/VerticalCurvedList"/>
    <dgm:cxn modelId="{345853CD-79BA-43D3-A7EC-29FDD4BE76C5}" type="presParOf" srcId="{5A99791D-9E28-4B3D-8ACD-8F48A5C6199A}" destId="{7DBD23B7-51C8-4591-8906-0B740EFCF017}" srcOrd="4" destOrd="0" presId="urn:microsoft.com/office/officeart/2008/layout/VerticalCurvedList"/>
    <dgm:cxn modelId="{27687AF2-C1C5-4E30-95D9-043681CFB188}" type="presParOf" srcId="{7DBD23B7-51C8-4591-8906-0B740EFCF017}" destId="{9D6C96D5-59F1-4074-AA4E-276172A59D56}" srcOrd="0" destOrd="0" presId="urn:microsoft.com/office/officeart/2008/layout/VerticalCurvedList"/>
    <dgm:cxn modelId="{19D278DC-22DE-4B3A-B994-D18C76C1ED5B}" type="presParOf" srcId="{5A99791D-9E28-4B3D-8ACD-8F48A5C6199A}" destId="{A0E9B536-5134-4AC7-990D-17E1F41843BA}" srcOrd="5" destOrd="0" presId="urn:microsoft.com/office/officeart/2008/layout/VerticalCurvedList"/>
    <dgm:cxn modelId="{B055A8D8-70E9-4E87-8309-7FE34711F22E}" type="presParOf" srcId="{5A99791D-9E28-4B3D-8ACD-8F48A5C6199A}" destId="{E6CA5371-E765-4FE6-A6BE-7ECD1C15C765}" srcOrd="6" destOrd="0" presId="urn:microsoft.com/office/officeart/2008/layout/VerticalCurvedList"/>
    <dgm:cxn modelId="{23FAA690-4EDA-40D2-8FB6-96F52D5BF46E}"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1" dirty="0">
              <a:solidFill>
                <a:schemeClr val="tx1"/>
              </a:solidFill>
              <a:latin typeface="Cambria" pitchFamily="18" charset="0"/>
              <a:ea typeface="Cambria" pitchFamily="18" charset="0"/>
            </a:rPr>
            <a:t>Mùa lũ </a:t>
          </a:r>
          <a:r>
            <a:rPr lang="vi-VN" sz="1800" b="0" dirty="0">
              <a:solidFill>
                <a:schemeClr val="tx1"/>
              </a:solidFill>
              <a:latin typeface="Cambria" pitchFamily="18" charset="0"/>
              <a:ea typeface="Cambria" pitchFamily="18" charset="0"/>
            </a:rPr>
            <a:t>từ tháng 7 đến tháng 11, chiếm khoảng 80% lưu lượng dòng chảy cả năm. Nước sông khá điều hòa, lũ lên chậm và rút chậm.</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vi-VN" sz="1800" b="1" dirty="0">
              <a:solidFill>
                <a:schemeClr val="tx1"/>
              </a:solidFill>
              <a:latin typeface="Cambria" pitchFamily="18" charset="0"/>
              <a:ea typeface="Cambria" pitchFamily="18" charset="0"/>
            </a:rPr>
            <a:t>Mùa cạn </a:t>
          </a:r>
          <a:r>
            <a:rPr lang="vi-VN" sz="1800" b="0" dirty="0">
              <a:solidFill>
                <a:schemeClr val="tx1"/>
              </a:solidFill>
              <a:latin typeface="Cambria" pitchFamily="18" charset="0"/>
              <a:ea typeface="Cambria" pitchFamily="18" charset="0"/>
            </a:rPr>
            <a:t>từ tháng 1 đến tháng 6 năm sau, chiếm khoảng 2</a:t>
          </a:r>
          <a:r>
            <a:rPr lang="en-US" sz="1800" b="0" dirty="0">
              <a:solidFill>
                <a:schemeClr val="tx1"/>
              </a:solidFill>
              <a:latin typeface="Cambria" pitchFamily="18" charset="0"/>
              <a:ea typeface="Cambria" pitchFamily="18" charset="0"/>
            </a:rPr>
            <a:t>0</a:t>
          </a:r>
          <a:r>
            <a:rPr lang="vi-VN" sz="1800" b="0" dirty="0">
              <a:solidFill>
                <a:schemeClr val="tx1"/>
              </a:solidFill>
              <a:latin typeface="Cambria" pitchFamily="18" charset="0"/>
              <a:ea typeface="Cambria" pitchFamily="18" charset="0"/>
            </a:rPr>
            <a:t>% lưu lượng dòng chảy cả năm.</a:t>
          </a:r>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a:solidFill>
                <a:schemeClr val="tx1"/>
              </a:solidFill>
              <a:latin typeface="Cambria" pitchFamily="18" charset="0"/>
              <a:ea typeface="Cambria" pitchFamily="18" charset="0"/>
            </a:rPr>
            <a:t>Nguyên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nhân</a:t>
          </a:r>
          <a:r>
            <a:rPr lang="en-US" sz="1800" b="1" dirty="0">
              <a:solidFill>
                <a:schemeClr val="tx1"/>
              </a:solidFill>
              <a:latin typeface="Cambria" pitchFamily="18" charset="0"/>
              <a:ea typeface="Cambria" pitchFamily="18" charset="0"/>
            </a:rPr>
            <a:t>:</a:t>
          </a:r>
        </a:p>
        <a:p>
          <a:pPr algn="just"/>
          <a:r>
            <a:rPr lang="vi-VN" sz="1800" b="0" dirty="0">
              <a:solidFill>
                <a:schemeClr val="tx1"/>
              </a:solidFill>
              <a:latin typeface="Cambria" pitchFamily="18" charset="0"/>
              <a:ea typeface="Cambria" pitchFamily="18" charset="0"/>
            </a:rPr>
            <a:t>- Sông có dạng hình lông chim lại được nối thông với hồ Tônlê Xáp. Vậy nên mùa lũ lên chậm, xuống chậm.</a:t>
          </a:r>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Sông chảy ra biển qua 9 cửa nên lũ thoát nhanh hơn.</a:t>
          </a:r>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Địa hình sông chảy qua thấp, mạng lưới kênh rạch dày đặc.</a:t>
          </a:r>
          <a:endParaRPr lang="en-US" sz="1800" b="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96391">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69203" custLinFactNeighborX="2702" custLinFactNeighborY="-30944">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custLinFactNeighborX="6779" custLinFactNeighborY="-18280"/>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88840">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C96049D2-0754-48B6-8210-D5EE6A3083F1}" type="presOf" srcId="{75A2E02A-7769-4E94-8561-8178449CF35B}" destId="{534504B8-3AD3-4D7F-BA10-772C4BC9F4D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0ED3362-A89E-4BCC-9613-CCFB8908586A}" type="presOf" srcId="{A55E36B4-5DBD-4D69-9E07-2ACE1B02C75C}" destId="{287E208B-7CBA-48D9-A845-7C3BA9246006}" srcOrd="0" destOrd="0" presId="urn:microsoft.com/office/officeart/2008/layout/VerticalCurvedList"/>
    <dgm:cxn modelId="{0CCAE0B6-685B-44AF-8A5F-360FDB6A4815}"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960BA18F-4AFC-48DF-AFDF-13F148A32E59}" type="presOf" srcId="{9B38993F-91D9-4E45-89FE-E7C2053BB052}" destId="{A0E9B536-5134-4AC7-990D-17E1F41843BA}" srcOrd="0" destOrd="0" presId="urn:microsoft.com/office/officeart/2008/layout/VerticalCurvedList"/>
    <dgm:cxn modelId="{07518049-0943-44DC-90D4-570E6795DC91}" type="presOf" srcId="{2EA4557B-2359-4BA8-9F14-A6ECB8DAC4AB}" destId="{DD97E049-4A6C-47F8-8707-C5FFDBF743ED}" srcOrd="0" destOrd="0" presId="urn:microsoft.com/office/officeart/2008/layout/VerticalCurvedList"/>
    <dgm:cxn modelId="{AF700CD7-B0CF-4A3D-806F-0AD6BCF92D01}" type="presParOf" srcId="{287E208B-7CBA-48D9-A845-7C3BA9246006}" destId="{5A99791D-9E28-4B3D-8ACD-8F48A5C6199A}" srcOrd="0" destOrd="0" presId="urn:microsoft.com/office/officeart/2008/layout/VerticalCurvedList"/>
    <dgm:cxn modelId="{E9E53614-D370-434E-BFF9-639593865B16}" type="presParOf" srcId="{5A99791D-9E28-4B3D-8ACD-8F48A5C6199A}" destId="{9839DEA4-81CC-40F3-A882-992AC1AF75D3}" srcOrd="0" destOrd="0" presId="urn:microsoft.com/office/officeart/2008/layout/VerticalCurvedList"/>
    <dgm:cxn modelId="{F6147D99-AF2E-4836-93E2-7362FFD25ADE}" type="presParOf" srcId="{9839DEA4-81CC-40F3-A882-992AC1AF75D3}" destId="{28F6DBF1-E187-4C38-B1F1-C875CC0EEA2D}" srcOrd="0" destOrd="0" presId="urn:microsoft.com/office/officeart/2008/layout/VerticalCurvedList"/>
    <dgm:cxn modelId="{7E35E466-205E-4CAA-9E5B-70D58A8987FB}" type="presParOf" srcId="{9839DEA4-81CC-40F3-A882-992AC1AF75D3}" destId="{C7497E28-FAE4-42DA-8D9D-5B4659273D7A}" srcOrd="1" destOrd="0" presId="urn:microsoft.com/office/officeart/2008/layout/VerticalCurvedList"/>
    <dgm:cxn modelId="{2E97DB85-9A44-497D-B8BC-B4A0CDA389BE}" type="presParOf" srcId="{9839DEA4-81CC-40F3-A882-992AC1AF75D3}" destId="{175AA276-58F2-4DD9-80FC-A508711E986D}" srcOrd="2" destOrd="0" presId="urn:microsoft.com/office/officeart/2008/layout/VerticalCurvedList"/>
    <dgm:cxn modelId="{A7240192-C570-4C6D-9C4B-068FBB3CE870}" type="presParOf" srcId="{9839DEA4-81CC-40F3-A882-992AC1AF75D3}" destId="{99D1BCB1-BBEC-4020-AF46-9B84DFEEEB12}" srcOrd="3" destOrd="0" presId="urn:microsoft.com/office/officeart/2008/layout/VerticalCurvedList"/>
    <dgm:cxn modelId="{F30D347F-966E-451F-AF76-1091677E96D5}" type="presParOf" srcId="{5A99791D-9E28-4B3D-8ACD-8F48A5C6199A}" destId="{534504B8-3AD3-4D7F-BA10-772C4BC9F4DA}" srcOrd="1" destOrd="0" presId="urn:microsoft.com/office/officeart/2008/layout/VerticalCurvedList"/>
    <dgm:cxn modelId="{6EF84166-A582-48DD-B1BE-E3FC4F371C4B}" type="presParOf" srcId="{5A99791D-9E28-4B3D-8ACD-8F48A5C6199A}" destId="{449D8CCB-25E3-4F77-9AA7-F013F49094ED}" srcOrd="2" destOrd="0" presId="urn:microsoft.com/office/officeart/2008/layout/VerticalCurvedList"/>
    <dgm:cxn modelId="{05053AB0-9DA6-44D7-9C20-93AAAD97308A}" type="presParOf" srcId="{449D8CCB-25E3-4F77-9AA7-F013F49094ED}" destId="{467C472B-F399-46AE-B017-5DC56BBEA7D7}" srcOrd="0" destOrd="0" presId="urn:microsoft.com/office/officeart/2008/layout/VerticalCurvedList"/>
    <dgm:cxn modelId="{8DC3B3EC-8B77-4550-804E-F62EE07F2C5D}" type="presParOf" srcId="{5A99791D-9E28-4B3D-8ACD-8F48A5C6199A}" destId="{DD97E049-4A6C-47F8-8707-C5FFDBF743ED}" srcOrd="3" destOrd="0" presId="urn:microsoft.com/office/officeart/2008/layout/VerticalCurvedList"/>
    <dgm:cxn modelId="{3D6BD969-5FD2-4AF6-BE34-8D6511A93207}" type="presParOf" srcId="{5A99791D-9E28-4B3D-8ACD-8F48A5C6199A}" destId="{7DBD23B7-51C8-4591-8906-0B740EFCF017}" srcOrd="4" destOrd="0" presId="urn:microsoft.com/office/officeart/2008/layout/VerticalCurvedList"/>
    <dgm:cxn modelId="{11F28283-85DA-411A-85D4-5FDDC3D8367C}" type="presParOf" srcId="{7DBD23B7-51C8-4591-8906-0B740EFCF017}" destId="{9D6C96D5-59F1-4074-AA4E-276172A59D56}" srcOrd="0" destOrd="0" presId="urn:microsoft.com/office/officeart/2008/layout/VerticalCurvedList"/>
    <dgm:cxn modelId="{99707FC2-CEBC-46C1-9761-51437C708CC8}" type="presParOf" srcId="{5A99791D-9E28-4B3D-8ACD-8F48A5C6199A}" destId="{A0E9B536-5134-4AC7-990D-17E1F41843BA}" srcOrd="5" destOrd="0" presId="urn:microsoft.com/office/officeart/2008/layout/VerticalCurvedList"/>
    <dgm:cxn modelId="{16114EF1-007B-483E-88A2-476F248EDCD1}" type="presParOf" srcId="{5A99791D-9E28-4B3D-8ACD-8F48A5C6199A}" destId="{E6CA5371-E765-4FE6-A6BE-7ECD1C15C765}" srcOrd="6" destOrd="0" presId="urn:microsoft.com/office/officeart/2008/layout/VerticalCurvedList"/>
    <dgm:cxn modelId="{3D6BEE57-AD38-4EF9-B0C7-A73E3E60FDAB}"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7999"/>
          <a:ext cx="6528363" cy="10464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a:solidFill>
                <a:schemeClr val="tx1"/>
              </a:solidFill>
              <a:latin typeface="Cambria" pitchFamily="18" charset="0"/>
              <a:ea typeface="Cambria" pitchFamily="18" charset="0"/>
            </a:rPr>
            <a:t>Diện tích khoảng 40000km</a:t>
          </a:r>
          <a:r>
            <a:rPr lang="vi-VN" sz="1800" b="0" kern="1200" baseline="30000" dirty="0">
              <a:solidFill>
                <a:schemeClr val="tx1"/>
              </a:solidFill>
              <a:latin typeface="Cambria" pitchFamily="18" charset="0"/>
              <a:ea typeface="Cambria" pitchFamily="18" charset="0"/>
            </a:rPr>
            <a:t>2</a:t>
          </a:r>
          <a:r>
            <a:rPr lang="vi-VN" sz="1800" b="0" kern="1200" dirty="0">
              <a:solidFill>
                <a:schemeClr val="tx1"/>
              </a:solidFill>
              <a:latin typeface="Cambria" pitchFamily="18" charset="0"/>
              <a:ea typeface="Cambria" pitchFamily="18" charset="0"/>
            </a:rPr>
            <a:t>, do sông Cửu Long (sông Tiền và sông Hậu) bồi đắp.</a:t>
          </a:r>
          <a:endParaRPr lang="en-US" sz="1800" b="0" kern="1200" dirty="0">
            <a:solidFill>
              <a:schemeClr val="tx1"/>
            </a:solidFill>
            <a:latin typeface="Cambria" pitchFamily="18" charset="0"/>
            <a:ea typeface="Cambria" pitchFamily="18" charset="0"/>
          </a:endParaRPr>
        </a:p>
      </dsp:txBody>
      <dsp:txXfrm>
        <a:off x="715680" y="507999"/>
        <a:ext cx="6528363" cy="10464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955798"/>
          <a:ext cx="6153508" cy="124460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Hai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dòng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chính</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là</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sông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Tiền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và</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sông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Hậu</a:t>
          </a:r>
          <a:r>
            <a:rPr lang="en-US" sz="1800" b="0" kern="1200" dirty="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b="0" kern="1200" dirty="0">
              <a:solidFill>
                <a:schemeClr val="tx1"/>
              </a:solidFill>
              <a:latin typeface="Cambria" pitchFamily="18" charset="0"/>
              <a:ea typeface="Cambria" pitchFamily="18" charset="0"/>
            </a:rPr>
            <a:t>- Các ô trũng lớn: Đồng Tháp Mười, Tứ giác Long Xuyên, bán đảo Cà Mau.</a:t>
          </a:r>
          <a:endParaRPr lang="en-US" sz="1800" b="0" kern="1200" dirty="0">
            <a:solidFill>
              <a:schemeClr val="tx1"/>
            </a:solidFill>
            <a:latin typeface="Cambria" pitchFamily="18" charset="0"/>
            <a:ea typeface="Cambria" pitchFamily="18" charset="0"/>
          </a:endParaRPr>
        </a:p>
      </dsp:txBody>
      <dsp:txXfrm>
        <a:off x="1090536" y="1955798"/>
        <a:ext cx="6153508" cy="124460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632202"/>
          <a:ext cx="6528363" cy="985514"/>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a:solidFill>
                <a:schemeClr val="tx1"/>
              </a:solidFill>
              <a:latin typeface="Cambria" pitchFamily="18" charset="0"/>
              <a:ea typeface="Cambria" pitchFamily="18" charset="0"/>
            </a:rPr>
            <a:t>Hiện nay, do biến đổi khí hậu, nước biển dâng và hàm lượng phù sa trong nước sông giảm nên nhiều nơi ở ven biển của châu thổ bị sạt lở.</a:t>
          </a:r>
          <a:endParaRPr lang="en-US" sz="1800" b="0" kern="1200" dirty="0">
            <a:solidFill>
              <a:schemeClr val="tx1"/>
            </a:solidFill>
            <a:latin typeface="Cambria" pitchFamily="18" charset="0"/>
            <a:ea typeface="Cambria" pitchFamily="18" charset="0"/>
          </a:endParaRPr>
        </a:p>
      </dsp:txBody>
      <dsp:txXfrm>
        <a:off x="715680" y="3632202"/>
        <a:ext cx="6528363" cy="985514"/>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918494"/>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8000"/>
          <a:ext cx="6528363" cy="99402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1" kern="1200" dirty="0">
              <a:solidFill>
                <a:schemeClr val="tx1"/>
              </a:solidFill>
              <a:latin typeface="Cambria" pitchFamily="18" charset="0"/>
              <a:ea typeface="Cambria" pitchFamily="18" charset="0"/>
            </a:rPr>
            <a:t>Mùa lũ </a:t>
          </a:r>
          <a:r>
            <a:rPr lang="vi-VN" sz="1800" b="0" kern="1200" dirty="0">
              <a:solidFill>
                <a:schemeClr val="tx1"/>
              </a:solidFill>
              <a:latin typeface="Cambria" pitchFamily="18" charset="0"/>
              <a:ea typeface="Cambria" pitchFamily="18" charset="0"/>
            </a:rPr>
            <a:t>từ tháng 7 đến tháng 11, chiếm khoảng 80% lưu lượng dòng chảy cả năm. Nước sông khá điều hòa, lũ lên chậm và rút chậm.</a:t>
          </a:r>
          <a:endParaRPr lang="en-US" sz="1800" b="0" kern="1200" dirty="0">
            <a:solidFill>
              <a:schemeClr val="tx1"/>
            </a:solidFill>
            <a:latin typeface="Cambria" pitchFamily="18" charset="0"/>
            <a:ea typeface="Cambria" pitchFamily="18" charset="0"/>
          </a:endParaRPr>
        </a:p>
      </dsp:txBody>
      <dsp:txXfrm>
        <a:off x="715680" y="508000"/>
        <a:ext cx="6528363" cy="994022"/>
      </dsp:txXfrm>
    </dsp:sp>
    <dsp:sp modelId="{467C472B-F399-46AE-B017-5DC56BBEA7D7}">
      <dsp:nvSpPr>
        <dsp:cNvPr id="0" name=""/>
        <dsp:cNvSpPr/>
      </dsp:nvSpPr>
      <dsp:spPr>
        <a:xfrm>
          <a:off x="71155" y="360487"/>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61691" y="1875940"/>
          <a:ext cx="6153508" cy="713649"/>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1" kern="1200" dirty="0">
              <a:solidFill>
                <a:schemeClr val="tx1"/>
              </a:solidFill>
              <a:latin typeface="Cambria" pitchFamily="18" charset="0"/>
              <a:ea typeface="Cambria" pitchFamily="18" charset="0"/>
            </a:rPr>
            <a:t>Mùa cạn </a:t>
          </a:r>
          <a:r>
            <a:rPr lang="vi-VN" sz="1800" b="0" kern="1200" dirty="0">
              <a:solidFill>
                <a:schemeClr val="tx1"/>
              </a:solidFill>
              <a:latin typeface="Cambria" pitchFamily="18" charset="0"/>
              <a:ea typeface="Cambria" pitchFamily="18" charset="0"/>
            </a:rPr>
            <a:t>từ tháng 1 đến tháng 6 năm sau, chiếm khoảng 2</a:t>
          </a:r>
          <a:r>
            <a:rPr lang="en-US" sz="1800" b="0" kern="1200" dirty="0">
              <a:solidFill>
                <a:schemeClr val="tx1"/>
              </a:solidFill>
              <a:latin typeface="Cambria" pitchFamily="18" charset="0"/>
              <a:ea typeface="Cambria" pitchFamily="18" charset="0"/>
            </a:rPr>
            <a:t>0</a:t>
          </a:r>
          <a:r>
            <a:rPr lang="vi-VN" sz="1800" b="0" kern="1200" dirty="0">
              <a:solidFill>
                <a:schemeClr val="tx1"/>
              </a:solidFill>
              <a:latin typeface="Cambria" pitchFamily="18" charset="0"/>
              <a:ea typeface="Cambria" pitchFamily="18" charset="0"/>
            </a:rPr>
            <a:t>% lưu lượng dòng chảy cả năm.</a:t>
          </a:r>
          <a:endParaRPr lang="en-US" sz="1800" b="0" kern="1200" dirty="0">
            <a:solidFill>
              <a:schemeClr val="tx1"/>
            </a:solidFill>
            <a:latin typeface="Cambria" pitchFamily="18" charset="0"/>
            <a:ea typeface="Cambria" pitchFamily="18" charset="0"/>
          </a:endParaRPr>
        </a:p>
      </dsp:txBody>
      <dsp:txXfrm>
        <a:off x="1161691" y="1875940"/>
        <a:ext cx="6153508" cy="713649"/>
      </dsp:txXfrm>
    </dsp:sp>
    <dsp:sp modelId="{9D6C96D5-59F1-4074-AA4E-276172A59D56}">
      <dsp:nvSpPr>
        <dsp:cNvPr id="0" name=""/>
        <dsp:cNvSpPr/>
      </dsp:nvSpPr>
      <dsp:spPr>
        <a:xfrm>
          <a:off x="533395" y="1671708"/>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125035"/>
          <a:ext cx="6528363" cy="1947393"/>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a:solidFill>
                <a:schemeClr val="tx1"/>
              </a:solidFill>
              <a:latin typeface="Cambria" pitchFamily="18" charset="0"/>
              <a:ea typeface="Cambria" pitchFamily="18" charset="0"/>
            </a:rPr>
            <a:t>Nguyên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nhân</a:t>
          </a:r>
          <a:r>
            <a:rPr lang="en-US" sz="1800" b="1" kern="1200" dirty="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b="0" kern="1200" dirty="0">
              <a:solidFill>
                <a:schemeClr val="tx1"/>
              </a:solidFill>
              <a:latin typeface="Cambria" pitchFamily="18" charset="0"/>
              <a:ea typeface="Cambria" pitchFamily="18" charset="0"/>
            </a:rPr>
            <a:t>- Sông có dạng hình lông chim lại được nối thông với hồ Tônlê Xáp. Vậy nên mùa lũ lên chậm, xuống chậm.</a:t>
          </a:r>
          <a:endParaRPr lang="en-US" sz="1800" b="0" kern="1200" dirty="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a:solidFill>
                <a:schemeClr val="tx1"/>
              </a:solidFill>
              <a:latin typeface="Cambria" pitchFamily="18" charset="0"/>
              <a:ea typeface="Cambria" pitchFamily="18" charset="0"/>
            </a:rPr>
            <a:t>- Sông chảy ra biển qua 9 cửa nên lũ thoát nhanh hơn.</a:t>
          </a:r>
          <a:endParaRPr lang="en-US" sz="1800" b="0" kern="1200" dirty="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a:solidFill>
                <a:schemeClr val="tx1"/>
              </a:solidFill>
              <a:latin typeface="Cambria" pitchFamily="18" charset="0"/>
              <a:ea typeface="Cambria" pitchFamily="18" charset="0"/>
            </a:rPr>
            <a:t>- Địa hình sông chảy qua thấp, mạng lưới kênh rạch dày đặc.</a:t>
          </a:r>
          <a:endParaRPr lang="en-US" sz="1800" b="0" kern="1200" dirty="0">
            <a:solidFill>
              <a:schemeClr val="tx1"/>
            </a:solidFill>
            <a:latin typeface="Cambria" pitchFamily="18" charset="0"/>
            <a:ea typeface="Cambria" pitchFamily="18" charset="0"/>
          </a:endParaRPr>
        </a:p>
      </dsp:txBody>
      <dsp:txXfrm>
        <a:off x="715680" y="3125035"/>
        <a:ext cx="6528363" cy="1947393"/>
      </dsp:txXfrm>
    </dsp:sp>
    <dsp:sp modelId="{BB02C15B-25BD-4CA5-8B62-85830BA892A9}">
      <dsp:nvSpPr>
        <dsp:cNvPr id="0" name=""/>
        <dsp:cNvSpPr/>
      </dsp:nvSpPr>
      <dsp:spPr>
        <a:xfrm>
          <a:off x="71155" y="3454207"/>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4/5/2024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4</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4/5/2024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4/5/2024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4/5/2024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4/5/2024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6.png"/><Relationship Id="rId5" Type="http://schemas.openxmlformats.org/officeDocument/2006/relationships/image" Target="../media/image9.png"/><Relationship Id="rId10" Type="http://schemas.openxmlformats.org/officeDocument/2006/relationships/image" Target="../media/image13.emf"/><Relationship Id="rId4" Type="http://schemas.openxmlformats.org/officeDocument/2006/relationships/image" Target="../media/image8.jpeg"/><Relationship Id="rId9"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1.png"/><Relationship Id="rId5" Type="http://schemas.openxmlformats.org/officeDocument/2006/relationships/image" Target="../media/image9.png"/><Relationship Id="rId10" Type="http://schemas.openxmlformats.org/officeDocument/2006/relationships/image" Target="../media/image20.png"/><Relationship Id="rId4" Type="http://schemas.openxmlformats.org/officeDocument/2006/relationships/image" Target="../media/image8.jpeg"/><Relationship Id="rId9" Type="http://schemas.openxmlformats.org/officeDocument/2006/relationships/image" Target="../media/image19.jpe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3.emf"/><Relationship Id="rId5" Type="http://schemas.openxmlformats.org/officeDocument/2006/relationships/image" Target="../media/image9.png"/><Relationship Id="rId10" Type="http://schemas.openxmlformats.org/officeDocument/2006/relationships/image" Target="../media/image22.emf"/><Relationship Id="rId4" Type="http://schemas.openxmlformats.org/officeDocument/2006/relationships/image" Target="../media/image8.jpeg"/><Relationship Id="rId9"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3.png"/><Relationship Id="rId4" Type="http://schemas.openxmlformats.org/officeDocument/2006/relationships/image" Target="../media/image8.jpeg"/><Relationship Id="rId9" Type="http://schemas.microsoft.com/office/2007/relationships/diagramDrawing" Target="../diagrams/drawing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diagramQuickStyle" Target="../diagrams/quickStyle2.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3.png"/><Relationship Id="rId4" Type="http://schemas.openxmlformats.org/officeDocument/2006/relationships/image" Target="../media/image8.jpeg"/><Relationship Id="rId9" Type="http://schemas.microsoft.com/office/2007/relationships/diagramDrawing" Target="../diagrams/drawing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9.png"/><Relationship Id="rId10" Type="http://schemas.openxmlformats.org/officeDocument/2006/relationships/image" Target="../media/image33.png"/><Relationship Id="rId4" Type="http://schemas.openxmlformats.org/officeDocument/2006/relationships/image" Target="../media/image8.jpeg"/><Relationship Id="rId9" Type="http://schemas.openxmlformats.org/officeDocument/2006/relationships/image" Target="../media/image11.jpe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3.emf"/><Relationship Id="rId5" Type="http://schemas.openxmlformats.org/officeDocument/2006/relationships/image" Target="../media/image9.png"/><Relationship Id="rId10" Type="http://schemas.openxmlformats.org/officeDocument/2006/relationships/image" Target="../media/image34.png"/><Relationship Id="rId4" Type="http://schemas.openxmlformats.org/officeDocument/2006/relationships/image" Target="../media/image8.jpeg"/><Relationship Id="rId9" Type="http://schemas.openxmlformats.org/officeDocument/2006/relationships/image" Target="../media/image11.jpe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12"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5.png"/><Relationship Id="rId5" Type="http://schemas.openxmlformats.org/officeDocument/2006/relationships/image" Target="../media/image9.png"/><Relationship Id="rId10" Type="http://schemas.openxmlformats.org/officeDocument/2006/relationships/image" Target="../media/image13.emf"/><Relationship Id="rId4" Type="http://schemas.openxmlformats.org/officeDocument/2006/relationships/image" Target="../media/image8.jpeg"/><Relationship Id="rId9" Type="http://schemas.openxmlformats.org/officeDocument/2006/relationships/image" Target="../media/image11.jpe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6.png"/><Relationship Id="rId5" Type="http://schemas.openxmlformats.org/officeDocument/2006/relationships/image" Target="../media/image9.png"/><Relationship Id="rId10" Type="http://schemas.openxmlformats.org/officeDocument/2006/relationships/image" Target="../media/image13.emf"/><Relationship Id="rId4" Type="http://schemas.openxmlformats.org/officeDocument/2006/relationships/image" Target="../media/image8.jpeg"/><Relationship Id="rId9" Type="http://schemas.openxmlformats.org/officeDocument/2006/relationships/image" Target="../media/image11.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7.png"/><Relationship Id="rId5" Type="http://schemas.openxmlformats.org/officeDocument/2006/relationships/image" Target="../media/image9.png"/><Relationship Id="rId10" Type="http://schemas.openxmlformats.org/officeDocument/2006/relationships/image" Target="../media/image27.png"/><Relationship Id="rId4" Type="http://schemas.openxmlformats.org/officeDocument/2006/relationships/image" Target="../media/image8.jpeg"/><Relationship Id="rId9" Type="http://schemas.openxmlformats.org/officeDocument/2006/relationships/image" Target="../media/image11.jpeg"/></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12"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9.png"/><Relationship Id="rId5" Type="http://schemas.openxmlformats.org/officeDocument/2006/relationships/image" Target="../media/image9.png"/><Relationship Id="rId10" Type="http://schemas.openxmlformats.org/officeDocument/2006/relationships/image" Target="../media/image38.png"/><Relationship Id="rId4" Type="http://schemas.openxmlformats.org/officeDocument/2006/relationships/image" Target="../media/image8.jpeg"/><Relationship Id="rId9" Type="http://schemas.openxmlformats.org/officeDocument/2006/relationships/image" Target="../media/image11.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eg"/><Relationship Id="rId9" Type="http://schemas.openxmlformats.org/officeDocument/2006/relationships/image" Target="../media/image4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eg"/><Relationship Id="rId9" Type="http://schemas.openxmlformats.org/officeDocument/2006/relationships/image" Target="../media/image40.jpeg"/></Relationships>
</file>

<file path=ppt/slides/_rels/slide3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2.jpeg"/><Relationship Id="rId5" Type="http://schemas.openxmlformats.org/officeDocument/2006/relationships/image" Target="../media/image9.png"/><Relationship Id="rId10" Type="http://schemas.openxmlformats.org/officeDocument/2006/relationships/image" Target="../media/image41.jpeg"/><Relationship Id="rId4" Type="http://schemas.openxmlformats.org/officeDocument/2006/relationships/image" Target="../media/image8.jpeg"/><Relationship Id="rId9" Type="http://schemas.openxmlformats.org/officeDocument/2006/relationships/image" Target="../media/image40.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3.emf"/><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jpeg"/><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3.emf"/><Relationship Id="rId4" Type="http://schemas.openxmlformats.org/officeDocument/2006/relationships/image" Target="../media/image8.jpeg"/><Relationship Id="rId9"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2286000" y="76200"/>
            <a:ext cx="4724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0000"/>
                </a:solidFill>
                <a:latin typeface="Cambria" panose="02040503050406030204" pitchFamily="18" charset="0"/>
                <a:ea typeface="Cambria" panose="02040503050406030204" pitchFamily="18" charset="0"/>
              </a:rPr>
              <a:t>TRÒ CHƠI Ô CHỮ</a:t>
            </a:r>
          </a:p>
        </p:txBody>
      </p:sp>
      <p:sp>
        <p:nvSpPr>
          <p:cNvPr id="36" name="Rectangle 35"/>
          <p:cNvSpPr/>
          <p:nvPr/>
        </p:nvSpPr>
        <p:spPr>
          <a:xfrm>
            <a:off x="0" y="3276600"/>
            <a:ext cx="9144000" cy="2677656"/>
          </a:xfrm>
          <a:prstGeom prst="rect">
            <a:avLst/>
          </a:prstGeom>
        </p:spPr>
        <p:txBody>
          <a:bodyPr wrap="square">
            <a:spAutoFit/>
          </a:bodyPr>
          <a:lstStyle/>
          <a:p>
            <a:pPr algn="ctr"/>
            <a:r>
              <a:rPr lang="en-US" sz="2400" b="1" dirty="0">
                <a:solidFill>
                  <a:srgbClr val="FF0000"/>
                </a:solidFill>
                <a:latin typeface="Cambria" panose="02040503050406030204" pitchFamily="18" charset="0"/>
                <a:ea typeface="Cambria" panose="02040503050406030204" pitchFamily="18" charset="0"/>
              </a:rPr>
              <a:t>L</a:t>
            </a:r>
            <a:r>
              <a:rPr lang="vi-VN" sz="2400" b="1" dirty="0">
                <a:solidFill>
                  <a:srgbClr val="FF0000"/>
                </a:solidFill>
                <a:latin typeface="Cambria" panose="02040503050406030204" pitchFamily="18" charset="0"/>
                <a:ea typeface="Cambria" panose="02040503050406030204" pitchFamily="18" charset="0"/>
              </a:rPr>
              <a:t>UẬT CHƠI</a:t>
            </a:r>
          </a:p>
          <a:p>
            <a:pPr algn="just"/>
            <a:r>
              <a:rPr lang="vi-VN" sz="2400" b="1" dirty="0">
                <a:solidFill>
                  <a:srgbClr val="0D30DD"/>
                </a:solidFill>
                <a:latin typeface="Cambria" panose="02040503050406030204" pitchFamily="18" charset="0"/>
                <a:ea typeface="Cambria" panose="02040503050406030204" pitchFamily="18" charset="0"/>
              </a:rPr>
              <a:t>- Trò chơi ô chữ gồm </a:t>
            </a:r>
            <a:r>
              <a:rPr lang="en-US" sz="2400" b="1" dirty="0">
                <a:solidFill>
                  <a:srgbClr val="0D30DD"/>
                </a:solidFill>
                <a:latin typeface="Cambria" panose="02040503050406030204" pitchFamily="18" charset="0"/>
                <a:ea typeface="Cambria" panose="02040503050406030204" pitchFamily="18" charset="0"/>
              </a:rPr>
              <a:t>7</a:t>
            </a:r>
            <a:r>
              <a:rPr lang="vi-VN" sz="2400" b="1" dirty="0">
                <a:solidFill>
                  <a:srgbClr val="0D30DD"/>
                </a:solidFill>
                <a:latin typeface="Cambria" panose="02040503050406030204" pitchFamily="18" charset="0"/>
                <a:ea typeface="Cambria" panose="02040503050406030204" pitchFamily="18" charset="0"/>
              </a:rPr>
              <a:t> ô chữ được đánh số từ 1 đến </a:t>
            </a:r>
            <a:r>
              <a:rPr lang="en-US" sz="2400" b="1" dirty="0">
                <a:solidFill>
                  <a:srgbClr val="0D30DD"/>
                </a:solidFill>
                <a:latin typeface="Cambria" panose="02040503050406030204" pitchFamily="18" charset="0"/>
                <a:ea typeface="Cambria" panose="02040503050406030204" pitchFamily="18" charset="0"/>
              </a:rPr>
              <a:t>7</a:t>
            </a:r>
            <a:r>
              <a:rPr lang="vi-VN" sz="2400" b="1" dirty="0">
                <a:solidFill>
                  <a:srgbClr val="0D30DD"/>
                </a:solidFill>
                <a:latin typeface="Cambria" panose="02040503050406030204" pitchFamily="18" charset="0"/>
                <a:ea typeface="Cambria" panose="02040503050406030204" pitchFamily="18" charset="0"/>
              </a:rPr>
              <a:t> sẽ tương ứng với </a:t>
            </a:r>
            <a:r>
              <a:rPr lang="en-US" sz="2400" b="1" dirty="0">
                <a:solidFill>
                  <a:srgbClr val="0D30DD"/>
                </a:solidFill>
                <a:latin typeface="Cambria" panose="02040503050406030204" pitchFamily="18" charset="0"/>
                <a:ea typeface="Cambria" panose="02040503050406030204" pitchFamily="18" charset="0"/>
              </a:rPr>
              <a:t>7</a:t>
            </a:r>
            <a:r>
              <a:rPr lang="vi-VN" sz="2400" b="1" dirty="0">
                <a:solidFill>
                  <a:srgbClr val="0D30DD"/>
                </a:solidFill>
                <a:latin typeface="Cambria" panose="02040503050406030204" pitchFamily="18" charset="0"/>
                <a:ea typeface="Cambria" panose="02040503050406030204" pitchFamily="18" charset="0"/>
              </a:rPr>
              <a:t> câu hỏi</a:t>
            </a:r>
            <a:r>
              <a:rPr lang="en-US" sz="2400" b="1" dirty="0">
                <a:solidFill>
                  <a:srgbClr val="0D30DD"/>
                </a:solidFill>
                <a:latin typeface="Cambria" panose="02040503050406030204" pitchFamily="18" charset="0"/>
                <a:ea typeface="Cambria" panose="02040503050406030204" pitchFamily="18" charset="0"/>
              </a:rPr>
              <a:t>.</a:t>
            </a:r>
          </a:p>
          <a:p>
            <a:pPr algn="just"/>
            <a:r>
              <a:rPr lang="vi-VN" sz="2400" b="1" dirty="0">
                <a:solidFill>
                  <a:srgbClr val="0D30DD"/>
                </a:solidFill>
                <a:latin typeface="Cambria" panose="02040503050406030204" pitchFamily="18" charset="0"/>
                <a:ea typeface="Cambria" panose="02040503050406030204" pitchFamily="18" charset="0"/>
              </a:rPr>
              <a:t>- Các em dựa vào kiến thức đã học để trả lời, mỗi câu hỏi có </a:t>
            </a:r>
            <a:r>
              <a:rPr lang="en-US" sz="2400" b="1" dirty="0">
                <a:solidFill>
                  <a:srgbClr val="0D30DD"/>
                </a:solidFill>
                <a:latin typeface="Cambria" panose="02040503050406030204" pitchFamily="18" charset="0"/>
                <a:ea typeface="Cambria" panose="02040503050406030204" pitchFamily="18" charset="0"/>
              </a:rPr>
              <a:t>1</a:t>
            </a:r>
            <a:r>
              <a:rPr lang="vi-VN" sz="2400" b="1" dirty="0">
                <a:solidFill>
                  <a:srgbClr val="0D30DD"/>
                </a:solidFill>
                <a:latin typeface="Cambria" panose="02040503050406030204" pitchFamily="18" charset="0"/>
                <a:ea typeface="Cambria" panose="02040503050406030204" pitchFamily="18" charset="0"/>
              </a:rPr>
              <a:t> lượt trả lời.</a:t>
            </a:r>
          </a:p>
          <a:p>
            <a:pPr algn="just"/>
            <a:r>
              <a:rPr lang="en-US" sz="2400" b="1" dirty="0">
                <a:solidFill>
                  <a:srgbClr val="0D30DD"/>
                </a:solidFill>
                <a:latin typeface="Cambria" panose="02040503050406030204" pitchFamily="18" charset="0"/>
                <a:ea typeface="Cambria" panose="02040503050406030204" pitchFamily="18" charset="0"/>
              </a:rPr>
              <a:t>- </a:t>
            </a:r>
            <a:r>
              <a:rPr lang="vi-VN" sz="2400" b="1" dirty="0">
                <a:solidFill>
                  <a:srgbClr val="0D30DD"/>
                </a:solidFill>
                <a:latin typeface="Cambria" panose="02040503050406030204" pitchFamily="18" charset="0"/>
                <a:ea typeface="Cambria" panose="02040503050406030204" pitchFamily="18" charset="0"/>
              </a:rPr>
              <a:t>Em nào trả lời đúng ô chữ sẽ hiện ra chữ cái tương ứng, trả lời sai ô chữ sẽ bị khóa lại</a:t>
            </a:r>
            <a:r>
              <a:rPr lang="en-US" sz="2400" b="1" dirty="0">
                <a:solidFill>
                  <a:srgbClr val="0D30DD"/>
                </a:solidFill>
                <a:latin typeface="Cambria" panose="02040503050406030204" pitchFamily="18" charset="0"/>
                <a:ea typeface="Cambria" panose="02040503050406030204" pitchFamily="18" charset="0"/>
              </a:rPr>
              <a:t>.</a:t>
            </a:r>
          </a:p>
        </p:txBody>
      </p:sp>
      <p:sp>
        <p:nvSpPr>
          <p:cNvPr id="13" name="Rectangle 12"/>
          <p:cNvSpPr/>
          <p:nvPr/>
        </p:nvSpPr>
        <p:spPr>
          <a:xfrm>
            <a:off x="457200" y="1698486"/>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14" name="Rectangle 13"/>
          <p:cNvSpPr/>
          <p:nvPr/>
        </p:nvSpPr>
        <p:spPr>
          <a:xfrm>
            <a:off x="1630680" y="1698486"/>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15" name="Rectangle 14"/>
          <p:cNvSpPr/>
          <p:nvPr/>
        </p:nvSpPr>
        <p:spPr>
          <a:xfrm>
            <a:off x="2804160" y="1698486"/>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16" name="Rectangle 15"/>
          <p:cNvSpPr/>
          <p:nvPr/>
        </p:nvSpPr>
        <p:spPr>
          <a:xfrm>
            <a:off x="3977640" y="1698486"/>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17" name="Rectangle 16"/>
          <p:cNvSpPr/>
          <p:nvPr/>
        </p:nvSpPr>
        <p:spPr>
          <a:xfrm>
            <a:off x="5151120" y="1698486"/>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53" name="TextBox 52"/>
          <p:cNvSpPr txBox="1"/>
          <p:nvPr/>
        </p:nvSpPr>
        <p:spPr>
          <a:xfrm>
            <a:off x="701040" y="990600"/>
            <a:ext cx="685800"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 1</a:t>
            </a:r>
          </a:p>
        </p:txBody>
      </p:sp>
      <p:sp>
        <p:nvSpPr>
          <p:cNvPr id="38" name="TextBox 37"/>
          <p:cNvSpPr txBox="1"/>
          <p:nvPr/>
        </p:nvSpPr>
        <p:spPr>
          <a:xfrm>
            <a:off x="1828800" y="990600"/>
            <a:ext cx="685800"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 2</a:t>
            </a:r>
          </a:p>
        </p:txBody>
      </p:sp>
      <p:sp>
        <p:nvSpPr>
          <p:cNvPr id="39" name="TextBox 38"/>
          <p:cNvSpPr txBox="1"/>
          <p:nvPr/>
        </p:nvSpPr>
        <p:spPr>
          <a:xfrm>
            <a:off x="2971800" y="990600"/>
            <a:ext cx="685800"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 3</a:t>
            </a:r>
          </a:p>
        </p:txBody>
      </p:sp>
      <p:sp>
        <p:nvSpPr>
          <p:cNvPr id="40" name="TextBox 39"/>
          <p:cNvSpPr txBox="1"/>
          <p:nvPr/>
        </p:nvSpPr>
        <p:spPr>
          <a:xfrm>
            <a:off x="4191000" y="990600"/>
            <a:ext cx="685800"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 4</a:t>
            </a:r>
          </a:p>
        </p:txBody>
      </p:sp>
      <p:sp>
        <p:nvSpPr>
          <p:cNvPr id="41" name="TextBox 40"/>
          <p:cNvSpPr txBox="1"/>
          <p:nvPr/>
        </p:nvSpPr>
        <p:spPr>
          <a:xfrm>
            <a:off x="5334000" y="1012686"/>
            <a:ext cx="685800"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 5</a:t>
            </a:r>
          </a:p>
        </p:txBody>
      </p:sp>
      <p:sp>
        <p:nvSpPr>
          <p:cNvPr id="18" name="Rectangle 17"/>
          <p:cNvSpPr/>
          <p:nvPr/>
        </p:nvSpPr>
        <p:spPr>
          <a:xfrm>
            <a:off x="6324600" y="1697190"/>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19" name="TextBox 18"/>
          <p:cNvSpPr txBox="1"/>
          <p:nvPr/>
        </p:nvSpPr>
        <p:spPr>
          <a:xfrm>
            <a:off x="6553200" y="1044714"/>
            <a:ext cx="685800"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 6</a:t>
            </a:r>
          </a:p>
        </p:txBody>
      </p:sp>
      <p:sp>
        <p:nvSpPr>
          <p:cNvPr id="20" name="Rectangle 19"/>
          <p:cNvSpPr/>
          <p:nvPr/>
        </p:nvSpPr>
        <p:spPr>
          <a:xfrm>
            <a:off x="7467600" y="1697190"/>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21" name="TextBox 20"/>
          <p:cNvSpPr txBox="1"/>
          <p:nvPr/>
        </p:nvSpPr>
        <p:spPr>
          <a:xfrm>
            <a:off x="7711440" y="1029182"/>
            <a:ext cx="685800"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 7</a:t>
            </a:r>
          </a:p>
        </p:txBody>
      </p:sp>
    </p:spTree>
    <p:extLst>
      <p:ext uri="{BB962C8B-B14F-4D97-AF65-F5344CB8AC3E}">
        <p14:creationId xmlns:p14="http://schemas.microsoft.com/office/powerpoint/2010/main" val="4111770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12" dur="500"/>
                                        <p:tgtEl>
                                          <p:spTgt spid="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17" dur="500"/>
                                        <p:tgtEl>
                                          <p:spTgt spid="3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6">
                                            <p:txEl>
                                              <p:pRg st="3" end="3"/>
                                            </p:txEl>
                                          </p:spTgt>
                                        </p:tgtEl>
                                        <p:attrNameLst>
                                          <p:attrName>style.visibility</p:attrName>
                                        </p:attrNameLst>
                                      </p:cBhvr>
                                      <p:to>
                                        <p:strVal val="visible"/>
                                      </p:to>
                                    </p:set>
                                    <p:animEffect transition="in" filter="randombar(horizontal)">
                                      <p:cBhvr>
                                        <p:cTn id="22" dur="500"/>
                                        <p:tgtEl>
                                          <p:spTgt spid="3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1336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hãy</a:t>
            </a:r>
            <a:r>
              <a:rPr lang="en-US" sz="2200" i="1" dirty="0">
                <a:solidFill>
                  <a:srgbClr val="FF0000"/>
                </a:solidFill>
                <a:latin typeface="Cambria" panose="02040503050406030204" pitchFamily="18" charset="0"/>
                <a:ea typeface="Cambria" panose="02040503050406030204" pitchFamily="18" charset="0"/>
              </a:rPr>
              <a:t> c</a:t>
            </a:r>
            <a:r>
              <a:rPr lang="vi-VN" sz="2200" i="1" dirty="0">
                <a:solidFill>
                  <a:srgbClr val="FF0000"/>
                </a:solidFill>
                <a:latin typeface="Cambria" panose="02040503050406030204" pitchFamily="18" charset="0"/>
                <a:ea typeface="Cambria" panose="02040503050406030204" pitchFamily="18" charset="0"/>
              </a:rPr>
              <a:t>ho biết </a:t>
            </a:r>
            <a:r>
              <a:rPr lang="en-US" sz="2200" i="1" dirty="0">
                <a:solidFill>
                  <a:srgbClr val="FF0000"/>
                </a:solidFill>
                <a:latin typeface="Cambria" panose="02040503050406030204" pitchFamily="18" charset="0"/>
                <a:ea typeface="Cambria" panose="02040503050406030204" pitchFamily="18" charset="0"/>
              </a:rPr>
              <a:t>đ</a:t>
            </a:r>
            <a:r>
              <a:rPr lang="vi-VN" sz="2200" i="1" dirty="0">
                <a:solidFill>
                  <a:srgbClr val="FF0000"/>
                </a:solidFill>
                <a:latin typeface="Cambria" panose="02040503050406030204" pitchFamily="18" charset="0"/>
                <a:ea typeface="Cambria" panose="02040503050406030204" pitchFamily="18" charset="0"/>
              </a:rPr>
              <a:t>ê sông Hồng được xây dựng vào thời gian nào? Mục đích xây dựng là gì?</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sông Hồng. Chế độ nước của sông Hồng.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438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724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090987"/>
            <a:ext cx="3657601" cy="246221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err="1">
                <a:latin typeface="Cambria" pitchFamily="18" charset="0"/>
                <a:ea typeface="Cambria" pitchFamily="18" charset="0"/>
              </a:rPr>
              <a:t>Xây</a:t>
            </a:r>
            <a:r>
              <a:rPr lang="en-US" sz="2200" dirty="0">
                <a:latin typeface="Cambria" pitchFamily="18" charset="0"/>
                <a:ea typeface="Cambria" pitchFamily="18" charset="0"/>
              </a:rPr>
              <a:t> </a:t>
            </a:r>
            <a:r>
              <a:rPr lang="en-US" sz="2200" dirty="0" err="1">
                <a:latin typeface="Cambria" pitchFamily="18" charset="0"/>
                <a:ea typeface="Cambria" pitchFamily="18" charset="0"/>
              </a:rPr>
              <a:t>dựng</a:t>
            </a:r>
            <a:r>
              <a:rPr lang="en-US" sz="2200" dirty="0">
                <a:latin typeface="Cambria" pitchFamily="18" charset="0"/>
                <a:ea typeface="Cambria" pitchFamily="18" charset="0"/>
              </a:rPr>
              <a:t> </a:t>
            </a:r>
            <a:r>
              <a:rPr lang="vi-VN" sz="2200" dirty="0">
                <a:latin typeface="Cambria" pitchFamily="18" charset="0"/>
                <a:ea typeface="Cambria" pitchFamily="18" charset="0"/>
              </a:rPr>
              <a:t>từ năm 1108 vào thời Lý Nhân Tông để mở rộng diện tích sản xuất đồng thời để phòng chống lũ lụt. Điều này đã làm cho địa hình bề mặt châu thổ đã có sự thay đổi.</a:t>
            </a:r>
          </a:p>
        </p:txBody>
      </p:sp>
      <p:sp>
        <p:nvSpPr>
          <p:cNvPr id="2" name="TextBox 1"/>
          <p:cNvSpPr txBox="1"/>
          <p:nvPr/>
        </p:nvSpPr>
        <p:spPr>
          <a:xfrm>
            <a:off x="5791200" y="6248400"/>
            <a:ext cx="2514600" cy="369332"/>
          </a:xfrm>
          <a:prstGeom prst="rect">
            <a:avLst/>
          </a:prstGeom>
          <a:noFill/>
        </p:spPr>
        <p:txBody>
          <a:bodyPr wrap="square" rtlCol="0">
            <a:spAutoFit/>
          </a:bodyPr>
          <a:lstStyle/>
          <a:p>
            <a:pPr algn="ctr"/>
            <a:r>
              <a:rPr lang="en-US" dirty="0" err="1">
                <a:latin typeface="Cambria" pitchFamily="18" charset="0"/>
                <a:ea typeface="Cambria" pitchFamily="18" charset="0"/>
              </a:rPr>
              <a:t>Một</a:t>
            </a:r>
            <a:r>
              <a:rPr lang="en-US" dirty="0">
                <a:latin typeface="Cambria" pitchFamily="18" charset="0"/>
                <a:ea typeface="Cambria" pitchFamily="18" charset="0"/>
              </a:rPr>
              <a:t> </a:t>
            </a:r>
            <a:r>
              <a:rPr lang="en-US" dirty="0" err="1">
                <a:latin typeface="Cambria" pitchFamily="18" charset="0"/>
                <a:ea typeface="Cambria" pitchFamily="18" charset="0"/>
              </a:rPr>
              <a:t>đoạn</a:t>
            </a:r>
            <a:r>
              <a:rPr lang="en-US" dirty="0">
                <a:latin typeface="Cambria" pitchFamily="18" charset="0"/>
                <a:ea typeface="Cambria" pitchFamily="18" charset="0"/>
              </a:rPr>
              <a:t> </a:t>
            </a:r>
            <a:r>
              <a:rPr lang="en-US" dirty="0" err="1">
                <a:latin typeface="Cambria" pitchFamily="18" charset="0"/>
                <a:ea typeface="Cambria" pitchFamily="18" charset="0"/>
              </a:rPr>
              <a:t>đê</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sp>
        <p:nvSpPr>
          <p:cNvPr id="26" name="Text Box 9"/>
          <p:cNvSpPr txBox="1">
            <a:spLocks noChangeArrowheads="1"/>
          </p:cNvSpPr>
          <p:nvPr/>
        </p:nvSpPr>
        <p:spPr bwMode="auto">
          <a:xfrm>
            <a:off x="452586" y="1295399"/>
            <a:ext cx="4424214" cy="707886"/>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a. </a:t>
            </a:r>
            <a:r>
              <a:rPr lang="en-US" sz="2000" b="1" dirty="0" err="1">
                <a:solidFill>
                  <a:srgbClr val="CC0000"/>
                </a:solidFill>
                <a:latin typeface="Times New Roman" pitchFamily="18" charset="0"/>
                <a:cs typeface="Times New Roman" pitchFamily="18" charset="0"/>
              </a:rPr>
              <a:t>Qúa</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trình</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hình</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thành</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và</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phát</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triển</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châu</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thổ</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sông</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pic>
        <p:nvPicPr>
          <p:cNvPr id="3" name="Picture 2"/>
          <p:cNvPicPr>
            <a:picLocks noChangeAspect="1" noChangeArrowheads="1"/>
          </p:cNvPicPr>
          <p:nvPr/>
        </p:nvPicPr>
        <p:blipFill>
          <a:blip r:embed="rId10">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6137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6338" y="4113873"/>
            <a:ext cx="3559175" cy="213452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2804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randombar(horizontal)">
                                      <p:cBhvr>
                                        <p:cTn id="18" dur="500"/>
                                        <p:tgtEl>
                                          <p:spTgt spid="3074"/>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32004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427000"/>
            <a:ext cx="6553198" cy="2754600"/>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Diện tích khoảng 15000km</a:t>
            </a:r>
            <a:r>
              <a:rPr lang="vi-VN" sz="2400" baseline="30000" dirty="0">
                <a:latin typeface="Cambria" pitchFamily="18" charset="0"/>
                <a:ea typeface="Cambria" pitchFamily="18" charset="0"/>
              </a:rPr>
              <a:t>2</a:t>
            </a:r>
            <a:r>
              <a:rPr lang="vi-VN" sz="2400" dirty="0">
                <a:latin typeface="Cambria" pitchFamily="18" charset="0"/>
                <a:ea typeface="Cambria" pitchFamily="18" charset="0"/>
              </a:rPr>
              <a:t>, do sông Hồng và sông Thái Bình bồi đắp.</a:t>
            </a:r>
          </a:p>
          <a:p>
            <a:pPr algn="just">
              <a:spcBef>
                <a:spcPts val="600"/>
              </a:spcBef>
              <a:spcAft>
                <a:spcPts val="0"/>
              </a:spcAft>
            </a:pPr>
            <a:r>
              <a:rPr lang="vi-VN" sz="2400" dirty="0">
                <a:latin typeface="Cambria" pitchFamily="18" charset="0"/>
                <a:ea typeface="Cambria" pitchFamily="18" charset="0"/>
              </a:rPr>
              <a:t>- Để mở rộng diện tích sản xuất đồng thời để phòng chống lũ lụt, ông cha ta đã xây dựng một hệ thống đê dài hàng nghìn ki-lô-mét dọc hai bên bờ sông. Điều này đã làm cho địa hình bề mặt châu thổ đã có sự thay đổi.</a:t>
            </a:r>
          </a:p>
        </p:txBody>
      </p:sp>
      <p:sp>
        <p:nvSpPr>
          <p:cNvPr id="23"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sông Hồng. Chế độ nước của sông Hồng.</a:t>
            </a:r>
          </a:p>
        </p:txBody>
      </p:sp>
      <p:sp>
        <p:nvSpPr>
          <p:cNvPr id="24" name="Text Box 9"/>
          <p:cNvSpPr txBox="1">
            <a:spLocks noChangeArrowheads="1"/>
          </p:cNvSpPr>
          <p:nvPr/>
        </p:nvSpPr>
        <p:spPr bwMode="auto">
          <a:xfrm>
            <a:off x="452586" y="1295399"/>
            <a:ext cx="4424214" cy="707886"/>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a. </a:t>
            </a:r>
            <a:r>
              <a:rPr lang="en-US" sz="2000" b="1" dirty="0" err="1">
                <a:solidFill>
                  <a:srgbClr val="CC0000"/>
                </a:solidFill>
                <a:latin typeface="Times New Roman" pitchFamily="18" charset="0"/>
                <a:cs typeface="Times New Roman" pitchFamily="18" charset="0"/>
              </a:rPr>
              <a:t>Qúa</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trình</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hình</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thành</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và</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phát</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triển</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châu</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thổ</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sông</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52241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969496"/>
          </a:xfrm>
          <a:prstGeom prst="rect">
            <a:avLst/>
          </a:prstGeom>
          <a:solidFill>
            <a:srgbClr val="BCFCD4"/>
          </a:solidFill>
          <a:ln w="12700">
            <a:solidFill>
              <a:srgbClr val="009900"/>
            </a:solidFill>
          </a:ln>
        </p:spPr>
        <p:txBody>
          <a:bodyPr wrap="square">
            <a:spAutoFit/>
          </a:bodyPr>
          <a:lstStyle/>
          <a:p>
            <a:pPr algn="just"/>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 m</a:t>
            </a:r>
            <a:r>
              <a:rPr lang="vi-VN" sz="1900" i="1" dirty="0">
                <a:solidFill>
                  <a:srgbClr val="FF0000"/>
                </a:solidFill>
                <a:latin typeface="Cambria" panose="02040503050406030204" pitchFamily="18" charset="0"/>
                <a:ea typeface="Cambria" panose="02040503050406030204" pitchFamily="18" charset="0"/>
              </a:rPr>
              <a:t>ô tả chế độ nước sông Hồng.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50323" y="1919886"/>
            <a:ext cx="872089" cy="91627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446490" y="4030589"/>
            <a:ext cx="973677" cy="10080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982992"/>
            <a:ext cx="3657601" cy="3570208"/>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dirty="0">
                <a:latin typeface="Cambria" pitchFamily="18" charset="0"/>
                <a:ea typeface="Cambria" pitchFamily="18" charset="0"/>
              </a:rPr>
              <a:t>Chế độ nước sông Hồng tương đối đơn giản, trong năm có một mùa lũ và một mùa cạn rõ rệt:</a:t>
            </a:r>
          </a:p>
          <a:p>
            <a:pPr algn="just">
              <a:spcBef>
                <a:spcPts val="600"/>
              </a:spcBef>
              <a:spcAft>
                <a:spcPts val="0"/>
              </a:spcAft>
            </a:pPr>
            <a:r>
              <a:rPr lang="vi-VN" dirty="0">
                <a:latin typeface="Cambria" pitchFamily="18" charset="0"/>
                <a:ea typeface="Cambria" pitchFamily="18" charset="0"/>
              </a:rPr>
              <a:t>- Mùa lũ kéo dài 5 tháng (từ tháng 6 đến tháng 10), chiếm khoảng 75% lưu lượng dòng chảy cả năm với các đợt lũ lên nhanh và đột ngột.</a:t>
            </a:r>
          </a:p>
          <a:p>
            <a:pPr algn="just">
              <a:spcBef>
                <a:spcPts val="600"/>
              </a:spcBef>
              <a:spcAft>
                <a:spcPts val="0"/>
              </a:spcAft>
            </a:pPr>
            <a:r>
              <a:rPr lang="vi-VN" dirty="0">
                <a:latin typeface="Cambria" pitchFamily="18" charset="0"/>
                <a:ea typeface="Cambria" pitchFamily="18" charset="0"/>
              </a:rPr>
              <a:t>- Mùa cạn kéo dài 7 tháng (từ tháng 11 đến tháng 5 năm sau), chỉ chiếm khoảng 25% lưu lượng dòng chảy cả năm, mực nước sông hạ thấp rõ rệt.</a:t>
            </a:r>
          </a:p>
        </p:txBody>
      </p:sp>
      <p:sp>
        <p:nvSpPr>
          <p:cNvPr id="2" name="TextBox 1"/>
          <p:cNvSpPr txBox="1"/>
          <p:nvPr/>
        </p:nvSpPr>
        <p:spPr>
          <a:xfrm>
            <a:off x="5791200" y="6248400"/>
            <a:ext cx="2514600" cy="369332"/>
          </a:xfrm>
          <a:prstGeom prst="rect">
            <a:avLst/>
          </a:prstGeom>
          <a:noFill/>
        </p:spPr>
        <p:txBody>
          <a:bodyPr wrap="square" rtlCol="0">
            <a:spAutoFit/>
          </a:bodyPr>
          <a:lstStyle/>
          <a:p>
            <a:pPr algn="ctr"/>
            <a:r>
              <a:rPr lang="en-US" dirty="0" err="1">
                <a:latin typeface="Cambria" pitchFamily="18" charset="0"/>
                <a:ea typeface="Cambria" pitchFamily="18" charset="0"/>
              </a:rPr>
              <a:t>Lũ</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sp>
        <p:nvSpPr>
          <p:cNvPr id="26"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Chế</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độ</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nước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Hồng</a:t>
            </a:r>
            <a:endParaRPr lang="vi-VN" sz="2400" b="1" dirty="0">
              <a:solidFill>
                <a:srgbClr val="CC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5194" y="4329680"/>
            <a:ext cx="3524006" cy="191872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sông Hồng. Chế độ nước của sông Hồng.</a:t>
            </a:r>
          </a:p>
        </p:txBody>
      </p:sp>
      <p:pic>
        <p:nvPicPr>
          <p:cNvPr id="3"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5194" y="1308684"/>
            <a:ext cx="3535362" cy="280751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05898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randombar(horizontal)">
                                      <p:cBhvr>
                                        <p:cTn id="20" dur="500"/>
                                        <p:tgtEl>
                                          <p:spTgt spid="4098"/>
                                        </p:tgtEl>
                                      </p:cBhvr>
                                    </p:animEffect>
                                  </p:childTnLst>
                                </p:cTn>
                              </p:par>
                              <p:par>
                                <p:cTn id="21" presetID="14" presetClass="entr" presetSubtype="1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9"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 grpId="0"/>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245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lược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đồ</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biểu</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đồ</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hãy</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giải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thích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vì</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sao</a:t>
            </a:r>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sông Hồng lại có chế độ nước như vậy?</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33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99289"/>
            <a:ext cx="3657601" cy="287771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a:latin typeface="Cambria" pitchFamily="18" charset="0"/>
                <a:ea typeface="Cambria" pitchFamily="18" charset="0"/>
              </a:rPr>
              <a:t>- </a:t>
            </a:r>
            <a:r>
              <a:rPr lang="vi-VN" sz="2200" dirty="0">
                <a:latin typeface="Cambria" pitchFamily="18" charset="0"/>
                <a:ea typeface="Cambria" pitchFamily="18" charset="0"/>
              </a:rPr>
              <a:t>Nguồn cung cấp nước cho sông Hồng chủ yếu là mưa nên thời gian mùa lũ cũng theo sát mùa mưa.</a:t>
            </a:r>
          </a:p>
          <a:p>
            <a:pPr algn="just">
              <a:spcBef>
                <a:spcPts val="600"/>
              </a:spcBef>
              <a:spcAft>
                <a:spcPts val="0"/>
              </a:spcAft>
            </a:pPr>
            <a:r>
              <a:rPr lang="en-US" sz="2200" dirty="0">
                <a:latin typeface="Cambria" pitchFamily="18" charset="0"/>
                <a:ea typeface="Cambria" pitchFamily="18" charset="0"/>
              </a:rPr>
              <a:t>-</a:t>
            </a:r>
            <a:r>
              <a:rPr lang="vi-VN" sz="2200" dirty="0">
                <a:latin typeface="Cambria" pitchFamily="18" charset="0"/>
                <a:ea typeface="Cambria" pitchFamily="18" charset="0"/>
              </a:rPr>
              <a:t> Do là hợp lưu của nhiều sông nên khi mưa lớn thì lũ lên nhanh, rút chậm, diện tích ngập lớn.</a:t>
            </a:r>
          </a:p>
        </p:txBody>
      </p:sp>
      <p:sp>
        <p:nvSpPr>
          <p:cNvPr id="26"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Chế</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độ</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nước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Hồng</a:t>
            </a:r>
            <a:endParaRPr lang="vi-VN" sz="2400" b="1" dirty="0">
              <a:solidFill>
                <a:srgbClr val="CC0000"/>
              </a:solidFill>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10">
            <a:lum bright="-20000" contrast="40000"/>
            <a:extLst>
              <a:ext uri="{28A0092B-C50C-407E-A947-70E740481C1C}">
                <a14:useLocalDpi xmlns:a14="http://schemas.microsoft.com/office/drawing/2010/main" val="0"/>
              </a:ext>
            </a:extLst>
          </a:blip>
          <a:srcRect/>
          <a:stretch>
            <a:fillRect/>
          </a:stretch>
        </p:blipFill>
        <p:spPr bwMode="auto">
          <a:xfrm>
            <a:off x="5315194" y="3931308"/>
            <a:ext cx="3524006" cy="249477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sông Hồng. Chế độ nước của sông Hồng.</a:t>
            </a:r>
          </a:p>
        </p:txBody>
      </p:sp>
      <p:pic>
        <p:nvPicPr>
          <p:cNvPr id="27" name="Picture 26"/>
          <p:cNvPicPr>
            <a:picLocks noChangeAspect="1" noChangeArrowheads="1"/>
          </p:cNvPicPr>
          <p:nvPr/>
        </p:nvPicPr>
        <p:blipFill>
          <a:blip r:embed="rId11">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514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9008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14" presetClass="entr" presetSubtype="10"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randombar(horizontal)">
                                      <p:cBhvr>
                                        <p:cTn id="18" dur="500"/>
                                        <p:tgtEl>
                                          <p:spTgt spid="512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6"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32004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590800"/>
            <a:ext cx="6553198" cy="2385268"/>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Mùa lũ từ tháng 6 đến tháng 10, chiếm khoảng 75% lưu lượng dòng chảy cả năm với các đợt lũ lên nhanh và đột ngột.</a:t>
            </a:r>
          </a:p>
          <a:p>
            <a:pPr algn="just">
              <a:spcBef>
                <a:spcPts val="600"/>
              </a:spcBef>
              <a:spcAft>
                <a:spcPts val="0"/>
              </a:spcAft>
            </a:pPr>
            <a:r>
              <a:rPr lang="vi-VN" sz="2400" dirty="0">
                <a:latin typeface="Cambria" pitchFamily="18" charset="0"/>
                <a:ea typeface="Cambria" pitchFamily="18" charset="0"/>
              </a:rPr>
              <a:t>- Mùa cạn từ tháng 11 đến tháng 5 năm sau, chỉ chiếm khoảng 25% lưu lượng dòng chảy cả năm, mực nước sông hạ thấp rõ rệt.</a:t>
            </a:r>
          </a:p>
        </p:txBody>
      </p:sp>
      <p:sp>
        <p:nvSpPr>
          <p:cNvPr id="21"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Chế</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độ</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nước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Hồng</a:t>
            </a:r>
            <a:endParaRPr lang="vi-VN" sz="2400" b="1" dirty="0">
              <a:solidFill>
                <a:srgbClr val="CC0000"/>
              </a:solidFill>
              <a:latin typeface="Times New Roman" pitchFamily="18" charset="0"/>
              <a:cs typeface="Times New Roman" pitchFamily="18" charset="0"/>
            </a:endParaRPr>
          </a:p>
        </p:txBody>
      </p:sp>
      <p:sp>
        <p:nvSpPr>
          <p:cNvPr id="23"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sông Hồng. Chế độ nước của sông Hồng.</a:t>
            </a:r>
          </a:p>
        </p:txBody>
      </p:sp>
    </p:spTree>
    <p:extLst>
      <p:ext uri="{BB962C8B-B14F-4D97-AF65-F5344CB8AC3E}">
        <p14:creationId xmlns:p14="http://schemas.microsoft.com/office/powerpoint/2010/main" val="28408513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2" name="Rectangle 21"/>
          <p:cNvSpPr/>
          <p:nvPr/>
        </p:nvSpPr>
        <p:spPr>
          <a:xfrm>
            <a:off x="345065" y="1864816"/>
            <a:ext cx="8494135" cy="4154984"/>
          </a:xfrm>
          <a:prstGeom prst="rect">
            <a:avLst/>
          </a:prstGeom>
          <a:solidFill>
            <a:srgbClr val="BCFCD4"/>
          </a:solidFill>
          <a:ln>
            <a:solidFill>
              <a:srgbClr val="00B050"/>
            </a:solidFill>
          </a:ln>
        </p:spPr>
        <p:txBody>
          <a:bodyPr wrap="square">
            <a:spAutoFit/>
          </a:bodyPr>
          <a:lstStyle/>
          <a:p>
            <a:pPr algn="ctr"/>
            <a:r>
              <a:rPr lang="en-US" sz="2400" b="1" dirty="0">
                <a:solidFill>
                  <a:srgbClr val="00B050"/>
                </a:solidFill>
                <a:latin typeface="Cambria" panose="02040503050406030204" pitchFamily="18" charset="0"/>
                <a:ea typeface="Cambria" panose="02040503050406030204" pitchFamily="18" charset="0"/>
              </a:rPr>
              <a:t>HOẠT ĐỘNG NHÓM</a:t>
            </a:r>
          </a:p>
          <a:p>
            <a:pPr algn="ctr"/>
            <a:r>
              <a:rPr lang="en-US" sz="2400" b="1" dirty="0" err="1">
                <a:solidFill>
                  <a:srgbClr val="00B050"/>
                </a:solidFill>
                <a:latin typeface="Cambria" panose="02040503050406030204" pitchFamily="18" charset="0"/>
                <a:ea typeface="Cambria" panose="02040503050406030204" pitchFamily="18" charset="0"/>
              </a:rPr>
              <a:t>Thời</a:t>
            </a:r>
            <a:r>
              <a:rPr lang="en-US" sz="2400" b="1" dirty="0">
                <a:solidFill>
                  <a:srgbClr val="00B050"/>
                </a:solidFill>
                <a:latin typeface="Cambria" panose="02040503050406030204" pitchFamily="18" charset="0"/>
                <a:ea typeface="Cambria" panose="02040503050406030204" pitchFamily="18" charset="0"/>
              </a:rPr>
              <a:t> </a:t>
            </a:r>
            <a:r>
              <a:rPr lang="en-US" sz="2400" b="1" dirty="0" err="1">
                <a:solidFill>
                  <a:srgbClr val="00B050"/>
                </a:solidFill>
                <a:latin typeface="Cambria" panose="02040503050406030204" pitchFamily="18" charset="0"/>
                <a:ea typeface="Cambria" panose="02040503050406030204" pitchFamily="18" charset="0"/>
              </a:rPr>
              <a:t>gian</a:t>
            </a:r>
            <a:r>
              <a:rPr lang="en-US" sz="2400" b="1">
                <a:solidFill>
                  <a:srgbClr val="00B050"/>
                </a:solidFill>
                <a:latin typeface="Cambria" panose="02040503050406030204" pitchFamily="18" charset="0"/>
                <a:ea typeface="Cambria" panose="02040503050406030204" pitchFamily="18" charset="0"/>
              </a:rPr>
              <a:t>: 10 </a:t>
            </a:r>
            <a:r>
              <a:rPr lang="en-US" sz="2400" b="1" dirty="0" err="1">
                <a:solidFill>
                  <a:srgbClr val="00B050"/>
                </a:solidFill>
                <a:latin typeface="Cambria" panose="02040503050406030204" pitchFamily="18" charset="0"/>
                <a:ea typeface="Cambria" panose="02040503050406030204" pitchFamily="18" charset="0"/>
              </a:rPr>
              <a:t>phút</a:t>
            </a:r>
            <a:endParaRPr lang="en-US" sz="2400" b="1" dirty="0">
              <a:solidFill>
                <a:srgbClr val="00B050"/>
              </a:solidFill>
              <a:latin typeface="Cambria" panose="02040503050406030204" pitchFamily="18" charset="0"/>
              <a:ea typeface="Cambria" panose="02040503050406030204" pitchFamily="18" charset="0"/>
            </a:endParaRPr>
          </a:p>
          <a:p>
            <a:pPr algn="ctr"/>
            <a:r>
              <a:rPr lang="en-US" sz="2400" b="1" dirty="0">
                <a:solidFill>
                  <a:srgbClr val="FF0000"/>
                </a:solidFill>
                <a:latin typeface="Cambria" panose="02040503050406030204" pitchFamily="18" charset="0"/>
                <a:ea typeface="Cambria" panose="02040503050406030204" pitchFamily="18" charset="0"/>
              </a:rPr>
              <a:t>NHIỆM VỤ</a:t>
            </a:r>
          </a:p>
          <a:p>
            <a:pPr algn="just"/>
            <a:r>
              <a:rPr lang="en-US" sz="2400" b="1" dirty="0">
                <a:solidFill>
                  <a:srgbClr val="00B050"/>
                </a:solidFill>
                <a:latin typeface="Cambria" panose="02040503050406030204" pitchFamily="18" charset="0"/>
                <a:ea typeface="Cambria" panose="02040503050406030204" pitchFamily="18" charset="0"/>
              </a:rPr>
              <a:t>* NHÓM 1, 2, 3, 4: </a:t>
            </a:r>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a:t>
            </a:r>
          </a:p>
          <a:p>
            <a:pPr algn="just"/>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Châu thổ sông Cửu Long có diện tích bao nhiêu? Do sông nào bồi đắp?</a:t>
            </a:r>
            <a:endParaRPr lang="en-US" sz="2400" i="1" dirty="0">
              <a:solidFill>
                <a:srgbClr val="FF0000"/>
              </a:solidFill>
              <a:latin typeface="Cambria" panose="02040503050406030204" pitchFamily="18" charset="0"/>
              <a:ea typeface="Cambria" panose="02040503050406030204" pitchFamily="18" charset="0"/>
            </a:endParaRPr>
          </a:p>
          <a:p>
            <a:pPr algn="just"/>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Kể tên các dòng sông chính, các ô trũng lớn bị ngập nước của châu thổ. Vì sao nhiều nơi ven biển của châu thổ bị sạt lở?</a:t>
            </a:r>
            <a:endParaRPr lang="en-US" sz="2400" i="1" dirty="0">
              <a:solidFill>
                <a:srgbClr val="FF0000"/>
              </a:solidFill>
              <a:latin typeface="Cambria" panose="02040503050406030204" pitchFamily="18" charset="0"/>
              <a:ea typeface="Cambria" panose="02040503050406030204" pitchFamily="18" charset="0"/>
            </a:endParaRPr>
          </a:p>
          <a:p>
            <a:pPr algn="just"/>
            <a:r>
              <a:rPr lang="en-US" sz="2400" b="1" dirty="0">
                <a:solidFill>
                  <a:srgbClr val="00B050"/>
                </a:solidFill>
                <a:latin typeface="Cambria" panose="02040503050406030204" pitchFamily="18" charset="0"/>
                <a:ea typeface="Cambria" panose="02040503050406030204" pitchFamily="18" charset="0"/>
              </a:rPr>
              <a:t>* NHÓM 5, 6, 7, 8: </a:t>
            </a:r>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a:t>
            </a:r>
          </a:p>
          <a:p>
            <a:pPr algn="just"/>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Mô tả chế độ nước của sông Cửu Long.</a:t>
            </a:r>
            <a:endParaRPr lang="en-US" sz="2400" i="1" dirty="0">
              <a:solidFill>
                <a:srgbClr val="FF0000"/>
              </a:solidFill>
              <a:latin typeface="Cambria" panose="02040503050406030204" pitchFamily="18" charset="0"/>
              <a:ea typeface="Cambria" panose="02040503050406030204" pitchFamily="18" charset="0"/>
            </a:endParaRPr>
          </a:p>
          <a:p>
            <a:pPr algn="just"/>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Vì sao sông Cửu Long lại có chế độ nước như vậy?</a:t>
            </a:r>
            <a:endParaRPr lang="en-US" sz="24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1401" y="198328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itle 1"/>
          <p:cNvSpPr txBox="1">
            <a:spLocks/>
          </p:cNvSpPr>
          <p:nvPr/>
        </p:nvSpPr>
        <p:spPr>
          <a:xfrm>
            <a:off x="22994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sông </a:t>
            </a:r>
            <a:r>
              <a:rPr lang="en-US" sz="2400" b="1" dirty="0" err="1">
                <a:solidFill>
                  <a:srgbClr val="0D30DD"/>
                </a:solidFill>
                <a:latin typeface="Cambria" pitchFamily="18" charset="0"/>
              </a:rPr>
              <a:t>Cửu</a:t>
            </a:r>
            <a:r>
              <a:rPr lang="en-US" sz="2400" b="1" dirty="0">
                <a:solidFill>
                  <a:srgbClr val="0D30DD"/>
                </a:solidFill>
                <a:latin typeface="Cambria" pitchFamily="18" charset="0"/>
              </a:rPr>
              <a:t> Long</a:t>
            </a:r>
            <a:r>
              <a:rPr lang="vi-VN" sz="2400" b="1" dirty="0">
                <a:solidFill>
                  <a:srgbClr val="0D30DD"/>
                </a:solidFill>
                <a:latin typeface="Cambria" pitchFamily="18" charset="0"/>
              </a:rPr>
              <a:t>. Chế độ nước của sông </a:t>
            </a:r>
            <a:r>
              <a:rPr lang="en-US" sz="2400" b="1" dirty="0" err="1">
                <a:solidFill>
                  <a:srgbClr val="0D30DD"/>
                </a:solidFill>
                <a:latin typeface="Cambria" pitchFamily="18" charset="0"/>
              </a:rPr>
              <a:t>Cửu</a:t>
            </a:r>
            <a:r>
              <a:rPr lang="en-US" sz="2400" b="1" dirty="0">
                <a:solidFill>
                  <a:srgbClr val="0D30DD"/>
                </a:solidFill>
                <a:latin typeface="Cambria" pitchFamily="18" charset="0"/>
              </a:rPr>
              <a:t> Long</a:t>
            </a:r>
            <a:r>
              <a:rPr lang="vi-VN" sz="2400" b="1" dirty="0">
                <a:solidFill>
                  <a:srgbClr val="0D30DD"/>
                </a:solidFill>
                <a:latin typeface="Cambria" pitchFamily="18" charset="0"/>
              </a:rPr>
              <a:t>.</a:t>
            </a:r>
          </a:p>
        </p:txBody>
      </p:sp>
    </p:spTree>
    <p:extLst>
      <p:ext uri="{BB962C8B-B14F-4D97-AF65-F5344CB8AC3E}">
        <p14:creationId xmlns:p14="http://schemas.microsoft.com/office/powerpoint/2010/main" val="1971524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3" dur="5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8" dur="5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3" dur="500"/>
                                        <p:tgtEl>
                                          <p:spTgt spid="2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a:latin typeface="Cambria" pitchFamily="18" charset="0"/>
                <a:ea typeface="Cambria" pitchFamily="18" charset="0"/>
              </a:rPr>
              <a:t>Mùa</a:t>
            </a:r>
            <a:r>
              <a:rPr lang="en-US" dirty="0">
                <a:latin typeface="Cambria" pitchFamily="18" charset="0"/>
                <a:ea typeface="Cambria" pitchFamily="18" charset="0"/>
              </a:rPr>
              <a:t> </a:t>
            </a:r>
            <a:r>
              <a:rPr lang="en-US" dirty="0" err="1">
                <a:latin typeface="Cambria" pitchFamily="18" charset="0"/>
                <a:ea typeface="Cambria" pitchFamily="18" charset="0"/>
              </a:rPr>
              <a:t>lũ</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Cửu</a:t>
            </a:r>
            <a:r>
              <a:rPr lang="en-US" dirty="0">
                <a:latin typeface="Cambria" pitchFamily="18" charset="0"/>
                <a:ea typeface="Cambria" pitchFamily="18" charset="0"/>
              </a:rPr>
              <a:t> Long</a:t>
            </a:r>
          </a:p>
        </p:txBody>
      </p:sp>
      <p:sp>
        <p:nvSpPr>
          <p:cNvPr id="22" name="TextBox 21"/>
          <p:cNvSpPr txBox="1"/>
          <p:nvPr/>
        </p:nvSpPr>
        <p:spPr>
          <a:xfrm>
            <a:off x="5058569" y="6260068"/>
            <a:ext cx="3475827" cy="369332"/>
          </a:xfrm>
          <a:prstGeom prst="rect">
            <a:avLst/>
          </a:prstGeom>
          <a:noFill/>
        </p:spPr>
        <p:txBody>
          <a:bodyPr wrap="square" rtlCol="0">
            <a:spAutoFit/>
          </a:bodyPr>
          <a:lstStyle/>
          <a:p>
            <a:pPr algn="ctr"/>
            <a:r>
              <a:rPr lang="en-US" dirty="0" err="1">
                <a:latin typeface="Cambria" pitchFamily="18" charset="0"/>
                <a:ea typeface="Cambria" pitchFamily="18" charset="0"/>
              </a:rPr>
              <a:t>Kênh</a:t>
            </a:r>
            <a:r>
              <a:rPr lang="en-US" dirty="0">
                <a:latin typeface="Cambria" pitchFamily="18" charset="0"/>
                <a:ea typeface="Cambria" pitchFamily="18" charset="0"/>
              </a:rPr>
              <a:t> </a:t>
            </a:r>
            <a:r>
              <a:rPr lang="en-US" dirty="0" err="1">
                <a:latin typeface="Cambria" pitchFamily="18" charset="0"/>
                <a:ea typeface="Cambria" pitchFamily="18" charset="0"/>
              </a:rPr>
              <a:t>Vĩnh</a:t>
            </a:r>
            <a:r>
              <a:rPr lang="en-US" dirty="0">
                <a:latin typeface="Cambria" pitchFamily="18" charset="0"/>
                <a:ea typeface="Cambria" pitchFamily="18" charset="0"/>
              </a:rPr>
              <a:t> </a:t>
            </a:r>
            <a:r>
              <a:rPr lang="en-US" dirty="0" err="1">
                <a:latin typeface="Cambria" pitchFamily="18" charset="0"/>
                <a:ea typeface="Cambria" pitchFamily="18" charset="0"/>
              </a:rPr>
              <a:t>Tế</a:t>
            </a:r>
            <a:r>
              <a:rPr lang="en-US" dirty="0">
                <a:latin typeface="Cambria" pitchFamily="18" charset="0"/>
                <a:ea typeface="Cambria" pitchFamily="18" charset="0"/>
              </a:rPr>
              <a:t> (An </a:t>
            </a:r>
            <a:r>
              <a:rPr lang="en-US" dirty="0" err="1">
                <a:latin typeface="Cambria" pitchFamily="18" charset="0"/>
                <a:ea typeface="Cambria" pitchFamily="18" charset="0"/>
              </a:rPr>
              <a:t>Giang</a:t>
            </a:r>
            <a:r>
              <a:rPr lang="en-US" dirty="0">
                <a:latin typeface="Cambria" pitchFamily="18" charset="0"/>
                <a:ea typeface="Cambria" pitchFamily="18" charset="0"/>
              </a:rPr>
              <a:t>)</a:t>
            </a:r>
          </a:p>
        </p:txBody>
      </p:sp>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510" y="4343400"/>
            <a:ext cx="3947090" cy="1905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4538" y="4343400"/>
            <a:ext cx="4132262" cy="1905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itle 1"/>
          <p:cNvSpPr txBox="1">
            <a:spLocks/>
          </p:cNvSpPr>
          <p:nvPr/>
        </p:nvSpPr>
        <p:spPr>
          <a:xfrm>
            <a:off x="22994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sông </a:t>
            </a:r>
            <a:r>
              <a:rPr lang="en-US" sz="2400" b="1" dirty="0" err="1">
                <a:solidFill>
                  <a:srgbClr val="0D30DD"/>
                </a:solidFill>
                <a:latin typeface="Cambria" pitchFamily="18" charset="0"/>
              </a:rPr>
              <a:t>Cửu</a:t>
            </a:r>
            <a:r>
              <a:rPr lang="en-US" sz="2400" b="1" dirty="0">
                <a:solidFill>
                  <a:srgbClr val="0D30DD"/>
                </a:solidFill>
                <a:latin typeface="Cambria" pitchFamily="18" charset="0"/>
              </a:rPr>
              <a:t> Long</a:t>
            </a:r>
            <a:r>
              <a:rPr lang="vi-VN" sz="2400" b="1" dirty="0">
                <a:solidFill>
                  <a:srgbClr val="0D30DD"/>
                </a:solidFill>
                <a:latin typeface="Cambria" pitchFamily="18" charset="0"/>
              </a:rPr>
              <a:t>. Chế độ nước của sông </a:t>
            </a:r>
            <a:r>
              <a:rPr lang="en-US" sz="2400" b="1" dirty="0" err="1">
                <a:solidFill>
                  <a:srgbClr val="0D30DD"/>
                </a:solidFill>
                <a:latin typeface="Cambria" pitchFamily="18" charset="0"/>
              </a:rPr>
              <a:t>Cửu</a:t>
            </a:r>
            <a:r>
              <a:rPr lang="en-US" sz="2400" b="1" dirty="0">
                <a:solidFill>
                  <a:srgbClr val="0D30DD"/>
                </a:solidFill>
                <a:latin typeface="Cambria" pitchFamily="18" charset="0"/>
              </a:rPr>
              <a:t> Long</a:t>
            </a:r>
            <a:r>
              <a:rPr lang="vi-VN" sz="2400" b="1" dirty="0">
                <a:solidFill>
                  <a:srgbClr val="0D30DD"/>
                </a:solidFill>
                <a:latin typeface="Cambria" pitchFamily="18" charset="0"/>
              </a:rPr>
              <a:t>.</a:t>
            </a:r>
          </a:p>
        </p:txBody>
      </p:sp>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8962" y="1371600"/>
            <a:ext cx="4137838" cy="28035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510" y="1340005"/>
            <a:ext cx="3941514" cy="246999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457200" y="3811342"/>
            <a:ext cx="3756986" cy="369332"/>
          </a:xfrm>
          <a:prstGeom prst="rect">
            <a:avLst/>
          </a:prstGeom>
          <a:noFill/>
        </p:spPr>
        <p:txBody>
          <a:bodyPr wrap="square" rtlCol="0">
            <a:spAutoFit/>
          </a:bodyPr>
          <a:lstStyle/>
          <a:p>
            <a:pPr algn="ctr"/>
            <a:r>
              <a:rPr lang="en-US" dirty="0" err="1">
                <a:latin typeface="Cambria" pitchFamily="18" charset="0"/>
                <a:ea typeface="Cambria" pitchFamily="18" charset="0"/>
              </a:rPr>
              <a:t>Lược</a:t>
            </a:r>
            <a:r>
              <a:rPr lang="en-US" dirty="0">
                <a:latin typeface="Cambria" pitchFamily="18" charset="0"/>
                <a:ea typeface="Cambria" pitchFamily="18" charset="0"/>
              </a:rPr>
              <a:t> </a:t>
            </a:r>
            <a:r>
              <a:rPr lang="en-US" dirty="0" err="1">
                <a:latin typeface="Cambria" pitchFamily="18" charset="0"/>
                <a:ea typeface="Cambria" pitchFamily="18" charset="0"/>
              </a:rPr>
              <a:t>đồ</a:t>
            </a:r>
            <a:r>
              <a:rPr lang="en-US" dirty="0">
                <a:latin typeface="Cambria" pitchFamily="18" charset="0"/>
                <a:ea typeface="Cambria" pitchFamily="18" charset="0"/>
              </a:rPr>
              <a:t> </a:t>
            </a:r>
            <a:r>
              <a:rPr lang="en-US" dirty="0" err="1">
                <a:latin typeface="Cambria" pitchFamily="18" charset="0"/>
                <a:ea typeface="Cambria" pitchFamily="18" charset="0"/>
              </a:rPr>
              <a:t>châu</a:t>
            </a:r>
            <a:r>
              <a:rPr lang="en-US" dirty="0">
                <a:latin typeface="Cambria" pitchFamily="18" charset="0"/>
                <a:ea typeface="Cambria" pitchFamily="18" charset="0"/>
              </a:rPr>
              <a:t> </a:t>
            </a:r>
            <a:r>
              <a:rPr lang="en-US" dirty="0" err="1">
                <a:latin typeface="Cambria" pitchFamily="18" charset="0"/>
                <a:ea typeface="Cambria" pitchFamily="18" charset="0"/>
              </a:rPr>
              <a:t>thổ</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Cửu</a:t>
            </a:r>
            <a:r>
              <a:rPr lang="en-US" dirty="0">
                <a:latin typeface="Cambria" pitchFamily="18" charset="0"/>
                <a:ea typeface="Cambria" pitchFamily="18" charset="0"/>
              </a:rPr>
              <a:t> Long</a:t>
            </a:r>
          </a:p>
        </p:txBody>
      </p:sp>
    </p:spTree>
    <p:extLst>
      <p:ext uri="{BB962C8B-B14F-4D97-AF65-F5344CB8AC3E}">
        <p14:creationId xmlns:p14="http://schemas.microsoft.com/office/powerpoint/2010/main" val="2179283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randombar(horizontal)">
                                      <p:cBhvr>
                                        <p:cTn id="7" dur="500"/>
                                        <p:tgtEl>
                                          <p:spTgt spid="51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par>
                                <p:cTn id="11" presetID="14" presetClass="entr" presetSubtype="10"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randombar(horizontal)">
                                      <p:cBhvr>
                                        <p:cTn id="13" dur="500"/>
                                        <p:tgtEl>
                                          <p:spTgt spid="5122"/>
                                        </p:tgtEl>
                                      </p:cBhvr>
                                    </p:animEffect>
                                  </p:childTnLst>
                                </p:cTn>
                              </p:par>
                              <p:par>
                                <p:cTn id="14" presetID="14" presetClass="entr" presetSubtype="10" fill="hold" nodeType="withEffect">
                                  <p:stCondLst>
                                    <p:cond delay="0"/>
                                  </p:stCondLst>
                                  <p:childTnLst>
                                    <p:set>
                                      <p:cBhvr>
                                        <p:cTn id="15" dur="1" fill="hold">
                                          <p:stCondLst>
                                            <p:cond delay="0"/>
                                          </p:stCondLst>
                                        </p:cTn>
                                        <p:tgtEl>
                                          <p:spTgt spid="8195"/>
                                        </p:tgtEl>
                                        <p:attrNameLst>
                                          <p:attrName>style.visibility</p:attrName>
                                        </p:attrNameLst>
                                      </p:cBhvr>
                                      <p:to>
                                        <p:strVal val="visible"/>
                                      </p:to>
                                    </p:set>
                                    <p:animEffect transition="in" filter="randombar(horizontal)">
                                      <p:cBhvr>
                                        <p:cTn id="16" dur="500"/>
                                        <p:tgtEl>
                                          <p:spTgt spid="8195"/>
                                        </p:tgtEl>
                                      </p:cBhvr>
                                    </p:animEffect>
                                  </p:childTnLst>
                                </p:cTn>
                              </p:par>
                              <p:par>
                                <p:cTn id="17" presetID="14" presetClass="entr" presetSubtype="10" fill="hold" nodeType="withEffect">
                                  <p:stCondLst>
                                    <p:cond delay="0"/>
                                  </p:stCondLst>
                                  <p:childTnLst>
                                    <p:set>
                                      <p:cBhvr>
                                        <p:cTn id="18" dur="1" fill="hold">
                                          <p:stCondLst>
                                            <p:cond delay="0"/>
                                          </p:stCondLst>
                                        </p:cTn>
                                        <p:tgtEl>
                                          <p:spTgt spid="8196"/>
                                        </p:tgtEl>
                                        <p:attrNameLst>
                                          <p:attrName>style.visibility</p:attrName>
                                        </p:attrNameLst>
                                      </p:cBhvr>
                                      <p:to>
                                        <p:strVal val="visible"/>
                                      </p:to>
                                    </p:set>
                                    <p:animEffect transition="in" filter="randombar(horizontal)">
                                      <p:cBhvr>
                                        <p:cTn id="19" dur="500"/>
                                        <p:tgtEl>
                                          <p:spTgt spid="819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3214081135"/>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2</a:t>
            </a:r>
          </a:p>
        </p:txBody>
      </p:sp>
      <p:sp>
        <p:nvSpPr>
          <p:cNvPr id="19" name="Title 1"/>
          <p:cNvSpPr txBox="1">
            <a:spLocks/>
          </p:cNvSpPr>
          <p:nvPr/>
        </p:nvSpPr>
        <p:spPr>
          <a:xfrm>
            <a:off x="22994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sông </a:t>
            </a:r>
            <a:r>
              <a:rPr lang="en-US" sz="2400" b="1" dirty="0" err="1">
                <a:solidFill>
                  <a:srgbClr val="0D30DD"/>
                </a:solidFill>
                <a:latin typeface="Cambria" pitchFamily="18" charset="0"/>
              </a:rPr>
              <a:t>Cửu</a:t>
            </a:r>
            <a:r>
              <a:rPr lang="en-US" sz="2400" b="1" dirty="0">
                <a:solidFill>
                  <a:srgbClr val="0D30DD"/>
                </a:solidFill>
                <a:latin typeface="Cambria" pitchFamily="18" charset="0"/>
              </a:rPr>
              <a:t> Long</a:t>
            </a:r>
            <a:r>
              <a:rPr lang="vi-VN" sz="2400" b="1" dirty="0">
                <a:solidFill>
                  <a:srgbClr val="0D30DD"/>
                </a:solidFill>
                <a:latin typeface="Cambria" pitchFamily="18" charset="0"/>
              </a:rPr>
              <a:t>. Chế độ nước của sông </a:t>
            </a:r>
            <a:r>
              <a:rPr lang="en-US" sz="2400" b="1" dirty="0" err="1">
                <a:solidFill>
                  <a:srgbClr val="0D30DD"/>
                </a:solidFill>
                <a:latin typeface="Cambria" pitchFamily="18" charset="0"/>
              </a:rPr>
              <a:t>Cửu</a:t>
            </a:r>
            <a:r>
              <a:rPr lang="en-US" sz="2400" b="1" dirty="0">
                <a:solidFill>
                  <a:srgbClr val="0D30DD"/>
                </a:solidFill>
                <a:latin typeface="Cambria" pitchFamily="18" charset="0"/>
              </a:rPr>
              <a:t> Long</a:t>
            </a:r>
            <a:r>
              <a:rPr lang="vi-VN" sz="2400" b="1" dirty="0">
                <a:solidFill>
                  <a:srgbClr val="0D30DD"/>
                </a:solidFill>
                <a:latin typeface="Cambria" pitchFamily="18" charset="0"/>
              </a:rPr>
              <a:t>.</a:t>
            </a:r>
          </a:p>
        </p:txBody>
      </p:sp>
    </p:spTree>
    <p:extLst>
      <p:ext uri="{BB962C8B-B14F-4D97-AF65-F5344CB8AC3E}">
        <p14:creationId xmlns:p14="http://schemas.microsoft.com/office/powerpoint/2010/main" val="16355857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362200"/>
            <a:ext cx="6792509" cy="2895600"/>
          </a:xfrm>
          <a:prstGeom prst="wedgeRoundRectCallout">
            <a:avLst>
              <a:gd name="adj1" fmla="val 47981"/>
              <a:gd name="adj2" fmla="val 67161"/>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784664"/>
            <a:ext cx="6553198" cy="2015936"/>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Diện tích khoảng 40000km</a:t>
            </a:r>
            <a:r>
              <a:rPr lang="vi-VN" sz="2400" baseline="30000" dirty="0">
                <a:latin typeface="Cambria" pitchFamily="18" charset="0"/>
                <a:ea typeface="Cambria" pitchFamily="18" charset="0"/>
              </a:rPr>
              <a:t>2</a:t>
            </a:r>
            <a:r>
              <a:rPr lang="vi-VN" sz="2400" dirty="0">
                <a:latin typeface="Cambria" pitchFamily="18" charset="0"/>
                <a:ea typeface="Cambria" pitchFamily="18" charset="0"/>
              </a:rPr>
              <a:t>, do sông Cửu Long (sông Tiền và sông Hậu) bồi đắp.</a:t>
            </a:r>
          </a:p>
          <a:p>
            <a:pPr algn="just">
              <a:spcBef>
                <a:spcPts val="600"/>
              </a:spcBef>
              <a:spcAft>
                <a:spcPts val="0"/>
              </a:spcAft>
            </a:pPr>
            <a:r>
              <a:rPr lang="en-US" sz="2400" dirty="0">
                <a:latin typeface="Cambria" pitchFamily="18" charset="0"/>
                <a:ea typeface="Cambria" pitchFamily="18" charset="0"/>
              </a:rPr>
              <a:t>- </a:t>
            </a:r>
            <a:r>
              <a:rPr lang="vi-VN" sz="2400" dirty="0">
                <a:latin typeface="Cambria" pitchFamily="18" charset="0"/>
                <a:ea typeface="Cambria" pitchFamily="18" charset="0"/>
              </a:rPr>
              <a:t>Hiện nay, do biến đổi khí hậu, nước biển dâng và hàm lượng phù sa trong nước sông giảm nên nhiều nơi ở ven biển của châu thổ bị sạt lở.</a:t>
            </a:r>
          </a:p>
        </p:txBody>
      </p:sp>
      <p:sp>
        <p:nvSpPr>
          <p:cNvPr id="21" name="Text Box 9"/>
          <p:cNvSpPr txBox="1">
            <a:spLocks noChangeArrowheads="1"/>
          </p:cNvSpPr>
          <p:nvPr/>
        </p:nvSpPr>
        <p:spPr bwMode="auto">
          <a:xfrm>
            <a:off x="452585" y="1295399"/>
            <a:ext cx="5446189" cy="830997"/>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Qúa</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trình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hình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thành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và</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phát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triển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châu</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thổ</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Cửu</a:t>
            </a:r>
            <a:r>
              <a:rPr lang="en-US" sz="2400" b="1" dirty="0">
                <a:solidFill>
                  <a:srgbClr val="CC0000"/>
                </a:solidFill>
                <a:latin typeface="Times New Roman" pitchFamily="18" charset="0"/>
                <a:cs typeface="Times New Roman" pitchFamily="18" charset="0"/>
              </a:rPr>
              <a:t> Long</a:t>
            </a:r>
            <a:endParaRPr lang="vi-VN" sz="2400" b="1" dirty="0">
              <a:solidFill>
                <a:srgbClr val="CC0000"/>
              </a:solidFill>
              <a:latin typeface="Times New Roman" pitchFamily="18" charset="0"/>
              <a:cs typeface="Times New Roman" pitchFamily="18" charset="0"/>
            </a:endParaRPr>
          </a:p>
        </p:txBody>
      </p:sp>
      <p:sp>
        <p:nvSpPr>
          <p:cNvPr id="23" name="Title 1"/>
          <p:cNvSpPr txBox="1">
            <a:spLocks/>
          </p:cNvSpPr>
          <p:nvPr/>
        </p:nvSpPr>
        <p:spPr>
          <a:xfrm>
            <a:off x="22994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sông </a:t>
            </a:r>
            <a:r>
              <a:rPr lang="en-US" sz="2400" b="1" dirty="0" err="1">
                <a:solidFill>
                  <a:srgbClr val="0D30DD"/>
                </a:solidFill>
                <a:latin typeface="Cambria" pitchFamily="18" charset="0"/>
              </a:rPr>
              <a:t>Cửu</a:t>
            </a:r>
            <a:r>
              <a:rPr lang="en-US" sz="2400" b="1" dirty="0">
                <a:solidFill>
                  <a:srgbClr val="0D30DD"/>
                </a:solidFill>
                <a:latin typeface="Cambria" pitchFamily="18" charset="0"/>
              </a:rPr>
              <a:t> Long</a:t>
            </a:r>
            <a:r>
              <a:rPr lang="vi-VN" sz="2400" b="1" dirty="0">
                <a:solidFill>
                  <a:srgbClr val="0D30DD"/>
                </a:solidFill>
                <a:latin typeface="Cambria" pitchFamily="18" charset="0"/>
              </a:rPr>
              <a:t>. Chế độ nước của sông </a:t>
            </a:r>
            <a:r>
              <a:rPr lang="en-US" sz="2400" b="1" dirty="0" err="1">
                <a:solidFill>
                  <a:srgbClr val="0D30DD"/>
                </a:solidFill>
                <a:latin typeface="Cambria" pitchFamily="18" charset="0"/>
              </a:rPr>
              <a:t>Cửu</a:t>
            </a:r>
            <a:r>
              <a:rPr lang="en-US" sz="2400" b="1" dirty="0">
                <a:solidFill>
                  <a:srgbClr val="0D30DD"/>
                </a:solidFill>
                <a:latin typeface="Cambria" pitchFamily="18" charset="0"/>
              </a:rPr>
              <a:t> Long</a:t>
            </a:r>
            <a:r>
              <a:rPr lang="vi-VN" sz="2400" b="1" dirty="0">
                <a:solidFill>
                  <a:srgbClr val="0D30DD"/>
                </a:solidFill>
                <a:latin typeface="Cambria" pitchFamily="18" charset="0"/>
              </a:rPr>
              <a:t>.</a:t>
            </a:r>
          </a:p>
        </p:txBody>
      </p:sp>
    </p:spTree>
    <p:extLst>
      <p:ext uri="{BB962C8B-B14F-4D97-AF65-F5344CB8AC3E}">
        <p14:creationId xmlns:p14="http://schemas.microsoft.com/office/powerpoint/2010/main" val="3667107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492074960"/>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a:solidFill>
                  <a:srgbClr val="FF0000"/>
                </a:solidFill>
                <a:latin typeface="Cambria" pitchFamily="18" charset="0"/>
                <a:ea typeface="Cambria" pitchFamily="18" charset="0"/>
              </a:rPr>
              <a:t>6</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sông </a:t>
            </a:r>
            <a:r>
              <a:rPr lang="en-US" sz="2400" b="1" dirty="0" err="1">
                <a:solidFill>
                  <a:srgbClr val="0D30DD"/>
                </a:solidFill>
                <a:latin typeface="Cambria" pitchFamily="18" charset="0"/>
              </a:rPr>
              <a:t>Cửu</a:t>
            </a:r>
            <a:r>
              <a:rPr lang="en-US" sz="2400" b="1" dirty="0">
                <a:solidFill>
                  <a:srgbClr val="0D30DD"/>
                </a:solidFill>
                <a:latin typeface="Cambria" pitchFamily="18" charset="0"/>
              </a:rPr>
              <a:t> Long</a:t>
            </a:r>
            <a:r>
              <a:rPr lang="vi-VN" sz="2400" b="1" dirty="0">
                <a:solidFill>
                  <a:srgbClr val="0D30DD"/>
                </a:solidFill>
                <a:latin typeface="Cambria" pitchFamily="18" charset="0"/>
              </a:rPr>
              <a:t>. Chế độ nước của sông </a:t>
            </a:r>
            <a:r>
              <a:rPr lang="en-US" sz="2400" b="1" dirty="0" err="1">
                <a:solidFill>
                  <a:srgbClr val="0D30DD"/>
                </a:solidFill>
                <a:latin typeface="Cambria" pitchFamily="18" charset="0"/>
              </a:rPr>
              <a:t>Cửu</a:t>
            </a:r>
            <a:r>
              <a:rPr lang="en-US" sz="2400" b="1" dirty="0">
                <a:solidFill>
                  <a:srgbClr val="0D30DD"/>
                </a:solidFill>
                <a:latin typeface="Cambria" pitchFamily="18" charset="0"/>
              </a:rPr>
              <a:t> Long</a:t>
            </a:r>
            <a:r>
              <a:rPr lang="vi-VN" sz="2400" b="1" dirty="0">
                <a:solidFill>
                  <a:srgbClr val="0D30DD"/>
                </a:solidFill>
                <a:latin typeface="Cambria" pitchFamily="18" charset="0"/>
              </a:rPr>
              <a:t>.</a:t>
            </a:r>
          </a:p>
        </p:txBody>
      </p:sp>
    </p:spTree>
    <p:extLst>
      <p:ext uri="{BB962C8B-B14F-4D97-AF65-F5344CB8AC3E}">
        <p14:creationId xmlns:p14="http://schemas.microsoft.com/office/powerpoint/2010/main" val="15387097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2286000" y="76200"/>
            <a:ext cx="4724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0000"/>
                </a:solidFill>
                <a:latin typeface="Cambria" panose="02040503050406030204" pitchFamily="18" charset="0"/>
                <a:ea typeface="Cambria" panose="02040503050406030204" pitchFamily="18" charset="0"/>
              </a:rPr>
              <a:t>TRÒ CHƠI Ô CHỮ</a:t>
            </a:r>
          </a:p>
        </p:txBody>
      </p:sp>
      <p:sp>
        <p:nvSpPr>
          <p:cNvPr id="36" name="Rectangle 35"/>
          <p:cNvSpPr/>
          <p:nvPr/>
        </p:nvSpPr>
        <p:spPr>
          <a:xfrm>
            <a:off x="304800" y="2362200"/>
            <a:ext cx="9144000" cy="4816703"/>
          </a:xfrm>
          <a:prstGeom prst="rect">
            <a:avLst/>
          </a:prstGeom>
        </p:spPr>
        <p:txBody>
          <a:bodyPr wrap="square">
            <a:spAutoFit/>
          </a:bodyPr>
          <a:lstStyle/>
          <a:p>
            <a:r>
              <a:rPr lang="vi-VN" sz="1900" b="1" dirty="0">
                <a:solidFill>
                  <a:srgbClr val="FF0000"/>
                </a:solidFill>
                <a:latin typeface="Cambria" panose="02040503050406030204" pitchFamily="18" charset="0"/>
                <a:ea typeface="Cambria" panose="02040503050406030204" pitchFamily="18" charset="0"/>
              </a:rPr>
              <a:t>Câu 1. </a:t>
            </a:r>
            <a:r>
              <a:rPr lang="vi-VN" sz="1900" dirty="0">
                <a:solidFill>
                  <a:srgbClr val="FF0000"/>
                </a:solidFill>
                <a:latin typeface="Cambria" panose="02040503050406030204" pitchFamily="18" charset="0"/>
                <a:ea typeface="Cambria" panose="02040503050406030204" pitchFamily="18" charset="0"/>
              </a:rPr>
              <a:t>Đảo có diện tích lớn nhất nước ta là:</a:t>
            </a:r>
          </a:p>
          <a:p>
            <a:r>
              <a:rPr lang="vi-VN" sz="1900" dirty="0">
                <a:latin typeface="Cambria" panose="02040503050406030204" pitchFamily="18" charset="0"/>
                <a:ea typeface="Cambria" panose="02040503050406030204" pitchFamily="18" charset="0"/>
              </a:rPr>
              <a:t>A. Phú Quốc   </a:t>
            </a:r>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B. Cát Bà</a:t>
            </a:r>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C. Bạch Long Vĩ</a:t>
            </a:r>
            <a:r>
              <a:rPr lang="en-US" sz="1900" dirty="0">
                <a:latin typeface="Cambria" panose="02040503050406030204" pitchFamily="18" charset="0"/>
                <a:ea typeface="Cambria" panose="02040503050406030204" pitchFamily="18" charset="0"/>
              </a:rPr>
              <a:t>                 D</a:t>
            </a:r>
            <a:r>
              <a:rPr lang="vi-VN" sz="1900" dirty="0">
                <a:latin typeface="Cambria" panose="02040503050406030204" pitchFamily="18" charset="0"/>
                <a:ea typeface="Cambria" panose="02040503050406030204" pitchFamily="18" charset="0"/>
              </a:rPr>
              <a:t>. Cái Bầu </a:t>
            </a:r>
          </a:p>
          <a:p>
            <a:r>
              <a:rPr lang="vi-VN" sz="1900" b="1" dirty="0">
                <a:solidFill>
                  <a:srgbClr val="FF0000"/>
                </a:solidFill>
                <a:latin typeface="Cambria" panose="02040503050406030204" pitchFamily="18" charset="0"/>
                <a:ea typeface="Cambria" panose="02040503050406030204" pitchFamily="18" charset="0"/>
              </a:rPr>
              <a:t>Câu 2. </a:t>
            </a:r>
            <a:r>
              <a:rPr lang="vi-VN" sz="1900" dirty="0">
                <a:solidFill>
                  <a:srgbClr val="FF0000"/>
                </a:solidFill>
                <a:latin typeface="Cambria" panose="02040503050406030204" pitchFamily="18" charset="0"/>
                <a:ea typeface="Cambria" panose="02040503050406030204" pitchFamily="18" charset="0"/>
              </a:rPr>
              <a:t>Nhiệt độ nước biển trên Biển Đông trên bao nhiêu 0C?</a:t>
            </a:r>
          </a:p>
          <a:p>
            <a:r>
              <a:rPr lang="vi-VN" sz="1900" dirty="0">
                <a:latin typeface="Cambria" panose="02040503050406030204" pitchFamily="18" charset="0"/>
                <a:ea typeface="Cambria" panose="02040503050406030204" pitchFamily="18" charset="0"/>
              </a:rPr>
              <a:t>A. 2</a:t>
            </a:r>
            <a:r>
              <a:rPr lang="en-US" sz="1900" dirty="0">
                <a:latin typeface="Cambria" panose="02040503050406030204" pitchFamily="18" charset="0"/>
                <a:ea typeface="Cambria" panose="02040503050406030204" pitchFamily="18" charset="0"/>
              </a:rPr>
              <a:t>1</a:t>
            </a:r>
            <a:r>
              <a:rPr lang="vi-VN" sz="1900" baseline="30000" dirty="0">
                <a:latin typeface="Cambria" panose="02040503050406030204" pitchFamily="18" charset="0"/>
                <a:ea typeface="Cambria" panose="02040503050406030204" pitchFamily="18" charset="0"/>
              </a:rPr>
              <a:t>0</a:t>
            </a:r>
            <a:r>
              <a:rPr lang="vi-VN" sz="1900" dirty="0">
                <a:latin typeface="Cambria" panose="02040503050406030204" pitchFamily="18" charset="0"/>
                <a:ea typeface="Cambria" panose="02040503050406030204" pitchFamily="18" charset="0"/>
              </a:rPr>
              <a:t>C	          </a:t>
            </a:r>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B. 2</a:t>
            </a:r>
            <a:r>
              <a:rPr lang="en-US" sz="1900" dirty="0">
                <a:latin typeface="Cambria" panose="02040503050406030204" pitchFamily="18" charset="0"/>
                <a:ea typeface="Cambria" panose="02040503050406030204" pitchFamily="18" charset="0"/>
              </a:rPr>
              <a:t>0</a:t>
            </a:r>
            <a:r>
              <a:rPr lang="vi-VN" sz="1900" baseline="30000" dirty="0">
                <a:latin typeface="Cambria" panose="02040503050406030204" pitchFamily="18" charset="0"/>
                <a:ea typeface="Cambria" panose="02040503050406030204" pitchFamily="18" charset="0"/>
              </a:rPr>
              <a:t>0</a:t>
            </a:r>
            <a:r>
              <a:rPr lang="vi-VN" sz="1900" dirty="0">
                <a:latin typeface="Cambria" panose="02040503050406030204" pitchFamily="18" charset="0"/>
                <a:ea typeface="Cambria" panose="02040503050406030204" pitchFamily="18" charset="0"/>
              </a:rPr>
              <a:t>C             C. 2</a:t>
            </a:r>
            <a:r>
              <a:rPr lang="en-US" sz="1900" dirty="0">
                <a:latin typeface="Cambria" panose="02040503050406030204" pitchFamily="18" charset="0"/>
                <a:ea typeface="Cambria" panose="02040503050406030204" pitchFamily="18" charset="0"/>
              </a:rPr>
              <a:t>3</a:t>
            </a:r>
            <a:r>
              <a:rPr lang="vi-VN" sz="1900" baseline="30000" dirty="0">
                <a:latin typeface="Cambria" panose="02040503050406030204" pitchFamily="18" charset="0"/>
                <a:ea typeface="Cambria" panose="02040503050406030204" pitchFamily="18" charset="0"/>
              </a:rPr>
              <a:t>0</a:t>
            </a:r>
            <a:r>
              <a:rPr lang="vi-VN" sz="1900" dirty="0">
                <a:latin typeface="Cambria" panose="02040503050406030204" pitchFamily="18" charset="0"/>
                <a:ea typeface="Cambria" panose="02040503050406030204" pitchFamily="18" charset="0"/>
              </a:rPr>
              <a:t>C	                      D. 2</a:t>
            </a:r>
            <a:r>
              <a:rPr lang="en-US" sz="1900" dirty="0">
                <a:latin typeface="Cambria" panose="02040503050406030204" pitchFamily="18" charset="0"/>
                <a:ea typeface="Cambria" panose="02040503050406030204" pitchFamily="18" charset="0"/>
              </a:rPr>
              <a:t>2</a:t>
            </a:r>
            <a:r>
              <a:rPr lang="vi-VN" sz="1900" baseline="30000" dirty="0">
                <a:latin typeface="Cambria" panose="02040503050406030204" pitchFamily="18" charset="0"/>
                <a:ea typeface="Cambria" panose="02040503050406030204" pitchFamily="18" charset="0"/>
              </a:rPr>
              <a:t>0</a:t>
            </a:r>
            <a:r>
              <a:rPr lang="vi-VN" sz="1900" dirty="0">
                <a:latin typeface="Cambria" panose="02040503050406030204" pitchFamily="18" charset="0"/>
                <a:ea typeface="Cambria" panose="02040503050406030204" pitchFamily="18" charset="0"/>
              </a:rPr>
              <a:t>C</a:t>
            </a:r>
          </a:p>
          <a:p>
            <a:r>
              <a:rPr lang="vi-VN" sz="1900" b="1" dirty="0">
                <a:solidFill>
                  <a:srgbClr val="FF0000"/>
                </a:solidFill>
                <a:latin typeface="Cambria" panose="02040503050406030204" pitchFamily="18" charset="0"/>
                <a:ea typeface="Cambria" panose="02040503050406030204" pitchFamily="18" charset="0"/>
              </a:rPr>
              <a:t>Câu 3. </a:t>
            </a:r>
            <a:r>
              <a:rPr lang="vi-VN" sz="1900" dirty="0">
                <a:solidFill>
                  <a:srgbClr val="FF0000"/>
                </a:solidFill>
                <a:latin typeface="Cambria" panose="02040503050406030204" pitchFamily="18" charset="0"/>
                <a:ea typeface="Cambria" panose="02040503050406030204" pitchFamily="18" charset="0"/>
              </a:rPr>
              <a:t>Lượng mưa trung bình trên Biển Đông là bao nhiêu?</a:t>
            </a:r>
          </a:p>
          <a:p>
            <a:r>
              <a:rPr lang="vi-VN" sz="1900" dirty="0">
                <a:latin typeface="Cambria" panose="02040503050406030204" pitchFamily="18" charset="0"/>
                <a:ea typeface="Cambria" panose="02040503050406030204" pitchFamily="18" charset="0"/>
              </a:rPr>
              <a:t>A. 1</a:t>
            </a:r>
            <a:r>
              <a:rPr lang="en-US" sz="1900" dirty="0">
                <a:latin typeface="Cambria" panose="02040503050406030204" pitchFamily="18" charset="0"/>
                <a:ea typeface="Cambria" panose="02040503050406030204" pitchFamily="18" charset="0"/>
              </a:rPr>
              <a:t>000</a:t>
            </a:r>
            <a:r>
              <a:rPr lang="vi-VN" sz="1900" dirty="0">
                <a:latin typeface="Cambria" panose="02040503050406030204" pitchFamily="18" charset="0"/>
                <a:ea typeface="Cambria" panose="02040503050406030204" pitchFamily="18" charset="0"/>
              </a:rPr>
              <a:t>mm	        </a:t>
            </a:r>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B. 1100</a:t>
            </a:r>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mm           </a:t>
            </a:r>
          </a:p>
          <a:p>
            <a:r>
              <a:rPr lang="vi-VN" sz="1900" dirty="0">
                <a:latin typeface="Cambria" panose="02040503050406030204" pitchFamily="18" charset="0"/>
                <a:ea typeface="Cambria" panose="02040503050406030204" pitchFamily="18" charset="0"/>
              </a:rPr>
              <a:t>C. 1</a:t>
            </a:r>
            <a:r>
              <a:rPr lang="en-US" sz="1900" dirty="0">
                <a:latin typeface="Cambria" panose="02040503050406030204" pitchFamily="18" charset="0"/>
                <a:ea typeface="Cambria" panose="02040503050406030204" pitchFamily="18" charset="0"/>
              </a:rPr>
              <a:t>9</a:t>
            </a:r>
            <a:r>
              <a:rPr lang="vi-VN" sz="1900" dirty="0">
                <a:latin typeface="Cambria" panose="02040503050406030204" pitchFamily="18" charset="0"/>
                <a:ea typeface="Cambria" panose="02040503050406030204" pitchFamily="18" charset="0"/>
              </a:rPr>
              <a:t>00mm                    </a:t>
            </a:r>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   D. </a:t>
            </a:r>
            <a:r>
              <a:rPr lang="en-US" sz="1900" dirty="0">
                <a:latin typeface="Cambria" panose="02040503050406030204" pitchFamily="18" charset="0"/>
                <a:ea typeface="Cambria" panose="02040503050406030204" pitchFamily="18" charset="0"/>
              </a:rPr>
              <a:t>800 mm</a:t>
            </a:r>
            <a:endParaRPr lang="vi-VN" sz="1900" dirty="0">
              <a:latin typeface="Cambria" panose="02040503050406030204" pitchFamily="18" charset="0"/>
              <a:ea typeface="Cambria" panose="02040503050406030204" pitchFamily="18" charset="0"/>
            </a:endParaRPr>
          </a:p>
          <a:p>
            <a:r>
              <a:rPr lang="vi-VN" sz="1900" b="1" dirty="0">
                <a:solidFill>
                  <a:srgbClr val="FF0000"/>
                </a:solidFill>
                <a:latin typeface="Cambria" panose="02040503050406030204" pitchFamily="18" charset="0"/>
                <a:ea typeface="Cambria" panose="02040503050406030204" pitchFamily="18" charset="0"/>
              </a:rPr>
              <a:t>Câu 4. </a:t>
            </a:r>
            <a:r>
              <a:rPr lang="vi-VN" sz="1900" dirty="0">
                <a:solidFill>
                  <a:srgbClr val="FF0000"/>
                </a:solidFill>
                <a:latin typeface="Cambria" panose="02040503050406030204" pitchFamily="18" charset="0"/>
                <a:ea typeface="Cambria" panose="02040503050406030204" pitchFamily="18" charset="0"/>
              </a:rPr>
              <a:t>Độ muối bình quân trên Biển Đông là bao nhiêu?</a:t>
            </a:r>
          </a:p>
          <a:p>
            <a:r>
              <a:rPr lang="vi-VN" sz="1900" dirty="0">
                <a:latin typeface="Cambria" panose="02040503050406030204" pitchFamily="18" charset="0"/>
                <a:ea typeface="Cambria" panose="02040503050406030204" pitchFamily="18" charset="0"/>
              </a:rPr>
              <a:t>A. 3</a:t>
            </a:r>
            <a:r>
              <a:rPr lang="en-US" sz="1900" dirty="0">
                <a:latin typeface="Cambria" panose="02040503050406030204" pitchFamily="18" charset="0"/>
                <a:ea typeface="Cambria" panose="02040503050406030204" pitchFamily="18" charset="0"/>
              </a:rPr>
              <a:t>2</a:t>
            </a:r>
            <a:r>
              <a:rPr lang="vi-VN" sz="1900" dirty="0">
                <a:latin typeface="Cambria" panose="02040503050406030204" pitchFamily="18" charset="0"/>
                <a:ea typeface="Cambria" panose="02040503050406030204" pitchFamily="18" charset="0"/>
              </a:rPr>
              <a:t>-33%</a:t>
            </a:r>
            <a:r>
              <a:rPr lang="vi-VN" sz="1900" baseline="-25000" dirty="0">
                <a:latin typeface="Cambria" panose="02040503050406030204" pitchFamily="18" charset="0"/>
                <a:ea typeface="Cambria" panose="02040503050406030204" pitchFamily="18" charset="0"/>
              </a:rPr>
              <a:t>0</a:t>
            </a:r>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B. 3</a:t>
            </a:r>
            <a:r>
              <a:rPr lang="en-US" sz="1900" dirty="0">
                <a:latin typeface="Cambria" panose="02040503050406030204" pitchFamily="18" charset="0"/>
                <a:ea typeface="Cambria" panose="02040503050406030204" pitchFamily="18" charset="0"/>
              </a:rPr>
              <a:t>2</a:t>
            </a:r>
            <a:r>
              <a:rPr lang="vi-VN" sz="1900" dirty="0">
                <a:latin typeface="Cambria" panose="02040503050406030204" pitchFamily="18" charset="0"/>
                <a:ea typeface="Cambria" panose="02040503050406030204" pitchFamily="18" charset="0"/>
              </a:rPr>
              <a:t>-35%</a:t>
            </a:r>
            <a:r>
              <a:rPr lang="vi-VN" sz="1900" baseline="-25000" dirty="0">
                <a:latin typeface="Cambria" panose="02040503050406030204" pitchFamily="18" charset="0"/>
                <a:ea typeface="Cambria" panose="02040503050406030204" pitchFamily="18" charset="0"/>
              </a:rPr>
              <a:t>0</a:t>
            </a:r>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C. 3</a:t>
            </a:r>
            <a:r>
              <a:rPr lang="en-US" sz="1900" dirty="0">
                <a:latin typeface="Cambria" panose="02040503050406030204" pitchFamily="18" charset="0"/>
                <a:ea typeface="Cambria" panose="02040503050406030204" pitchFamily="18" charset="0"/>
              </a:rPr>
              <a:t>2</a:t>
            </a:r>
            <a:r>
              <a:rPr lang="vi-VN" sz="1900" dirty="0">
                <a:latin typeface="Cambria" panose="02040503050406030204" pitchFamily="18" charset="0"/>
                <a:ea typeface="Cambria" panose="02040503050406030204" pitchFamily="18" charset="0"/>
              </a:rPr>
              <a:t>-34%</a:t>
            </a:r>
            <a:r>
              <a:rPr lang="vi-VN" sz="1900" baseline="-25000" dirty="0">
                <a:latin typeface="Cambria" panose="02040503050406030204" pitchFamily="18" charset="0"/>
                <a:ea typeface="Cambria" panose="02040503050406030204" pitchFamily="18" charset="0"/>
              </a:rPr>
              <a:t>0</a:t>
            </a:r>
            <a:r>
              <a:rPr lang="vi-VN" sz="1900" dirty="0">
                <a:latin typeface="Cambria" panose="02040503050406030204" pitchFamily="18" charset="0"/>
                <a:ea typeface="Cambria" panose="02040503050406030204" pitchFamily="18" charset="0"/>
              </a:rPr>
              <a:t>                         D. 3</a:t>
            </a:r>
            <a:r>
              <a:rPr lang="en-US" sz="1900" dirty="0">
                <a:latin typeface="Cambria" panose="02040503050406030204" pitchFamily="18" charset="0"/>
                <a:ea typeface="Cambria" panose="02040503050406030204" pitchFamily="18" charset="0"/>
              </a:rPr>
              <a:t>2</a:t>
            </a:r>
            <a:r>
              <a:rPr lang="vi-VN" sz="1900" dirty="0">
                <a:latin typeface="Cambria" panose="02040503050406030204" pitchFamily="18" charset="0"/>
                <a:ea typeface="Cambria" panose="02040503050406030204" pitchFamily="18" charset="0"/>
              </a:rPr>
              <a:t>-36%</a:t>
            </a:r>
            <a:r>
              <a:rPr lang="vi-VN" sz="1900" baseline="-25000" dirty="0">
                <a:latin typeface="Cambria" panose="02040503050406030204" pitchFamily="18" charset="0"/>
                <a:ea typeface="Cambria" panose="02040503050406030204" pitchFamily="18" charset="0"/>
              </a:rPr>
              <a:t>0</a:t>
            </a:r>
          </a:p>
          <a:p>
            <a:r>
              <a:rPr lang="vi-VN" sz="1900" b="1" dirty="0">
                <a:solidFill>
                  <a:srgbClr val="FF0000"/>
                </a:solidFill>
                <a:latin typeface="Cambria" panose="02040503050406030204" pitchFamily="18" charset="0"/>
                <a:ea typeface="Cambria" panose="02040503050406030204" pitchFamily="18" charset="0"/>
              </a:rPr>
              <a:t>Câu 5. </a:t>
            </a:r>
            <a:r>
              <a:rPr lang="vi-VN" sz="1900" dirty="0">
                <a:solidFill>
                  <a:srgbClr val="FF0000"/>
                </a:solidFill>
                <a:latin typeface="Cambria" panose="02040503050406030204" pitchFamily="18" charset="0"/>
                <a:ea typeface="Cambria" panose="02040503050406030204" pitchFamily="18" charset="0"/>
              </a:rPr>
              <a:t>Biển nước ta có hơn bao nhiêu loài cá?</a:t>
            </a:r>
          </a:p>
          <a:p>
            <a:r>
              <a:rPr lang="vi-VN" sz="1900" dirty="0">
                <a:latin typeface="Cambria" panose="02040503050406030204" pitchFamily="18" charset="0"/>
                <a:ea typeface="Cambria" panose="02040503050406030204" pitchFamily="18" charset="0"/>
              </a:rPr>
              <a:t>A. 2500    </a:t>
            </a:r>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B. 2000            C. 1500	                       D. 1000</a:t>
            </a:r>
          </a:p>
          <a:p>
            <a:r>
              <a:rPr lang="vi-VN" sz="1900" b="1" dirty="0">
                <a:solidFill>
                  <a:srgbClr val="FF0000"/>
                </a:solidFill>
                <a:latin typeface="Cambria" panose="02040503050406030204" pitchFamily="18" charset="0"/>
                <a:ea typeface="Cambria" panose="02040503050406030204" pitchFamily="18" charset="0"/>
              </a:rPr>
              <a:t>Câu 6. </a:t>
            </a:r>
            <a:r>
              <a:rPr lang="vi-VN" sz="1900" dirty="0">
                <a:solidFill>
                  <a:srgbClr val="FF0000"/>
                </a:solidFill>
                <a:latin typeface="Cambria" panose="02040503050406030204" pitchFamily="18" charset="0"/>
                <a:ea typeface="Cambria" panose="02040503050406030204" pitchFamily="18" charset="0"/>
              </a:rPr>
              <a:t>Tỉnh nào sau đây ở nước ta phát triển mạnh nghề làm muối?</a:t>
            </a:r>
          </a:p>
          <a:p>
            <a:r>
              <a:rPr lang="vi-VN" sz="1900" dirty="0">
                <a:latin typeface="Cambria" panose="02040503050406030204" pitchFamily="18" charset="0"/>
                <a:ea typeface="Cambria" panose="02040503050406030204" pitchFamily="18" charset="0"/>
              </a:rPr>
              <a:t>A. TPHCM   </a:t>
            </a:r>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B. Hà Nội</a:t>
            </a:r>
            <a:r>
              <a:rPr lang="en-US" sz="1900" dirty="0">
                <a:latin typeface="Cambria" panose="02040503050406030204" pitchFamily="18" charset="0"/>
                <a:ea typeface="Cambria" panose="02040503050406030204" pitchFamily="18" charset="0"/>
              </a:rPr>
              <a:t>          C</a:t>
            </a:r>
            <a:r>
              <a:rPr lang="vi-VN" sz="1900" dirty="0">
                <a:latin typeface="Cambria" panose="02040503050406030204" pitchFamily="18" charset="0"/>
                <a:ea typeface="Cambria" panose="02040503050406030204" pitchFamily="18" charset="0"/>
              </a:rPr>
              <a:t>. Quảng Ngãi	       D. Cà Mau</a:t>
            </a:r>
          </a:p>
          <a:p>
            <a:r>
              <a:rPr lang="vi-VN" sz="1900" b="1" dirty="0">
                <a:solidFill>
                  <a:srgbClr val="FF0000"/>
                </a:solidFill>
                <a:latin typeface="Cambria" panose="02040503050406030204" pitchFamily="18" charset="0"/>
                <a:ea typeface="Cambria" panose="02040503050406030204" pitchFamily="18" charset="0"/>
              </a:rPr>
              <a:t>Câu 7. </a:t>
            </a:r>
            <a:r>
              <a:rPr lang="vi-VN" sz="1900" dirty="0">
                <a:solidFill>
                  <a:srgbClr val="FF0000"/>
                </a:solidFill>
                <a:latin typeface="Cambria" panose="02040503050406030204" pitchFamily="18" charset="0"/>
                <a:ea typeface="Cambria" panose="02040503050406030204" pitchFamily="18" charset="0"/>
              </a:rPr>
              <a:t>Điểm du lịch nào sau đây được công nhận là di sản thiên nhiên thế giới?</a:t>
            </a:r>
          </a:p>
          <a:p>
            <a:r>
              <a:rPr lang="vi-VN" sz="1900" dirty="0">
                <a:latin typeface="Cambria" panose="02040503050406030204" pitchFamily="18" charset="0"/>
                <a:ea typeface="Cambria" panose="02040503050406030204" pitchFamily="18" charset="0"/>
              </a:rPr>
              <a:t>A. Đà Nẵng    </a:t>
            </a:r>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B. Nha Trang   C. Vũng Tàu</a:t>
            </a:r>
            <a:r>
              <a:rPr lang="en-US" sz="1900" dirty="0">
                <a:latin typeface="Cambria" panose="02040503050406030204" pitchFamily="18" charset="0"/>
                <a:ea typeface="Cambria" panose="02040503050406030204" pitchFamily="18" charset="0"/>
              </a:rPr>
              <a:t>                          D</a:t>
            </a:r>
            <a:r>
              <a:rPr lang="vi-VN" sz="1900" dirty="0">
                <a:latin typeface="Cambria" panose="02040503050406030204" pitchFamily="18" charset="0"/>
                <a:ea typeface="Cambria" panose="02040503050406030204" pitchFamily="18" charset="0"/>
              </a:rPr>
              <a:t>. Vịnh Hạ Long</a:t>
            </a:r>
          </a:p>
          <a:p>
            <a:endParaRPr lang="vi-VN" sz="2200" dirty="0">
              <a:latin typeface="Cambria" panose="02040503050406030204" pitchFamily="18" charset="0"/>
              <a:ea typeface="Cambria" panose="02040503050406030204" pitchFamily="18" charset="0"/>
            </a:endParaRPr>
          </a:p>
        </p:txBody>
      </p:sp>
      <p:sp>
        <p:nvSpPr>
          <p:cNvPr id="13" name="Rectangle 12"/>
          <p:cNvSpPr/>
          <p:nvPr/>
        </p:nvSpPr>
        <p:spPr>
          <a:xfrm>
            <a:off x="8382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14" name="Rectangle 13"/>
          <p:cNvSpPr/>
          <p:nvPr/>
        </p:nvSpPr>
        <p:spPr>
          <a:xfrm>
            <a:off x="19050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15" name="Rectangle 14"/>
          <p:cNvSpPr/>
          <p:nvPr/>
        </p:nvSpPr>
        <p:spPr>
          <a:xfrm>
            <a:off x="29718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16" name="Rectangle 15"/>
          <p:cNvSpPr/>
          <p:nvPr/>
        </p:nvSpPr>
        <p:spPr>
          <a:xfrm>
            <a:off x="40386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17" name="Rectangle 16"/>
          <p:cNvSpPr/>
          <p:nvPr/>
        </p:nvSpPr>
        <p:spPr>
          <a:xfrm>
            <a:off x="51054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53" name="TextBox 52"/>
          <p:cNvSpPr txBox="1"/>
          <p:nvPr/>
        </p:nvSpPr>
        <p:spPr>
          <a:xfrm>
            <a:off x="1059873" y="609600"/>
            <a:ext cx="62345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 </a:t>
            </a:r>
            <a:r>
              <a:rPr lang="en-US" sz="2800" b="1" dirty="0">
                <a:solidFill>
                  <a:srgbClr val="FF0000"/>
                </a:solidFill>
                <a:latin typeface="Cambria" panose="02040503050406030204" pitchFamily="18" charset="0"/>
                <a:ea typeface="Cambria" panose="02040503050406030204" pitchFamily="18" charset="0"/>
              </a:rPr>
              <a:t>1</a:t>
            </a:r>
          </a:p>
        </p:txBody>
      </p:sp>
      <p:sp>
        <p:nvSpPr>
          <p:cNvPr id="38" name="TextBox 37"/>
          <p:cNvSpPr txBox="1"/>
          <p:nvPr/>
        </p:nvSpPr>
        <p:spPr>
          <a:xfrm>
            <a:off x="2085109" y="609600"/>
            <a:ext cx="62345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 </a:t>
            </a:r>
            <a:r>
              <a:rPr lang="en-US" sz="2800" b="1" dirty="0">
                <a:solidFill>
                  <a:srgbClr val="FF0000"/>
                </a:solidFill>
                <a:latin typeface="Cambria" panose="02040503050406030204" pitchFamily="18" charset="0"/>
                <a:ea typeface="Cambria" panose="02040503050406030204" pitchFamily="18" charset="0"/>
              </a:rPr>
              <a:t>2</a:t>
            </a:r>
          </a:p>
        </p:txBody>
      </p:sp>
      <p:sp>
        <p:nvSpPr>
          <p:cNvPr id="39" name="TextBox 38"/>
          <p:cNvSpPr txBox="1"/>
          <p:nvPr/>
        </p:nvSpPr>
        <p:spPr>
          <a:xfrm>
            <a:off x="3124200" y="609600"/>
            <a:ext cx="62345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 </a:t>
            </a:r>
            <a:r>
              <a:rPr lang="en-US" sz="2800" b="1" dirty="0">
                <a:solidFill>
                  <a:srgbClr val="FF0000"/>
                </a:solidFill>
                <a:latin typeface="Cambria" panose="02040503050406030204" pitchFamily="18" charset="0"/>
                <a:ea typeface="Cambria" panose="02040503050406030204" pitchFamily="18" charset="0"/>
              </a:rPr>
              <a:t>3</a:t>
            </a:r>
          </a:p>
        </p:txBody>
      </p:sp>
      <p:sp>
        <p:nvSpPr>
          <p:cNvPr id="40" name="TextBox 39"/>
          <p:cNvSpPr txBox="1"/>
          <p:nvPr/>
        </p:nvSpPr>
        <p:spPr>
          <a:xfrm>
            <a:off x="4232564" y="609600"/>
            <a:ext cx="62345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 </a:t>
            </a:r>
            <a:r>
              <a:rPr lang="en-US" sz="2800" b="1" dirty="0">
                <a:solidFill>
                  <a:srgbClr val="FF0000"/>
                </a:solidFill>
                <a:latin typeface="Cambria" panose="02040503050406030204" pitchFamily="18" charset="0"/>
                <a:ea typeface="Cambria" panose="02040503050406030204" pitchFamily="18" charset="0"/>
              </a:rPr>
              <a:t>4</a:t>
            </a:r>
          </a:p>
        </p:txBody>
      </p:sp>
      <p:sp>
        <p:nvSpPr>
          <p:cNvPr id="41" name="TextBox 40"/>
          <p:cNvSpPr txBox="1"/>
          <p:nvPr/>
        </p:nvSpPr>
        <p:spPr>
          <a:xfrm>
            <a:off x="5271655" y="627743"/>
            <a:ext cx="62345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 </a:t>
            </a:r>
            <a:r>
              <a:rPr lang="en-US" sz="2800" b="1" dirty="0">
                <a:solidFill>
                  <a:srgbClr val="FF0000"/>
                </a:solidFill>
                <a:latin typeface="Cambria" panose="02040503050406030204" pitchFamily="18" charset="0"/>
                <a:ea typeface="Cambria" panose="02040503050406030204" pitchFamily="18" charset="0"/>
              </a:rPr>
              <a:t>5</a:t>
            </a:r>
          </a:p>
        </p:txBody>
      </p:sp>
      <p:sp>
        <p:nvSpPr>
          <p:cNvPr id="37" name="TextBox 36"/>
          <p:cNvSpPr txBox="1"/>
          <p:nvPr/>
        </p:nvSpPr>
        <p:spPr>
          <a:xfrm>
            <a:off x="1143000" y="1335629"/>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C</a:t>
            </a:r>
          </a:p>
        </p:txBody>
      </p:sp>
      <p:sp>
        <p:nvSpPr>
          <p:cNvPr id="43" name="Oval 42"/>
          <p:cNvSpPr/>
          <p:nvPr/>
        </p:nvSpPr>
        <p:spPr>
          <a:xfrm>
            <a:off x="3359727" y="3241589"/>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p:cNvSpPr txBox="1"/>
          <p:nvPr/>
        </p:nvSpPr>
        <p:spPr>
          <a:xfrm>
            <a:off x="2209800" y="1323753"/>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H</a:t>
            </a:r>
          </a:p>
        </p:txBody>
      </p:sp>
      <p:sp>
        <p:nvSpPr>
          <p:cNvPr id="45" name="Oval 44"/>
          <p:cNvSpPr/>
          <p:nvPr/>
        </p:nvSpPr>
        <p:spPr>
          <a:xfrm>
            <a:off x="333566" y="2642286"/>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p:cNvSpPr/>
          <p:nvPr/>
        </p:nvSpPr>
        <p:spPr>
          <a:xfrm>
            <a:off x="3325091" y="3768811"/>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p:cNvSpPr txBox="1"/>
          <p:nvPr/>
        </p:nvSpPr>
        <p:spPr>
          <a:xfrm>
            <a:off x="3325091" y="1323753"/>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Â</a:t>
            </a:r>
          </a:p>
        </p:txBody>
      </p:sp>
      <p:sp>
        <p:nvSpPr>
          <p:cNvPr id="48" name="Oval 47"/>
          <p:cNvSpPr/>
          <p:nvPr/>
        </p:nvSpPr>
        <p:spPr>
          <a:xfrm>
            <a:off x="370750" y="4676773"/>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p:cNvSpPr txBox="1"/>
          <p:nvPr/>
        </p:nvSpPr>
        <p:spPr>
          <a:xfrm>
            <a:off x="4315691" y="1330956"/>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U</a:t>
            </a:r>
          </a:p>
        </p:txBody>
      </p:sp>
      <p:sp>
        <p:nvSpPr>
          <p:cNvPr id="50" name="Oval 49"/>
          <p:cNvSpPr/>
          <p:nvPr/>
        </p:nvSpPr>
        <p:spPr>
          <a:xfrm>
            <a:off x="1905720" y="5295900"/>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p:cNvSpPr txBox="1"/>
          <p:nvPr/>
        </p:nvSpPr>
        <p:spPr>
          <a:xfrm>
            <a:off x="5410200" y="1330956"/>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T</a:t>
            </a:r>
          </a:p>
        </p:txBody>
      </p:sp>
      <p:sp>
        <p:nvSpPr>
          <p:cNvPr id="28" name="Rectangle 27"/>
          <p:cNvSpPr/>
          <p:nvPr/>
        </p:nvSpPr>
        <p:spPr>
          <a:xfrm>
            <a:off x="61722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29" name="TextBox 28"/>
          <p:cNvSpPr txBox="1"/>
          <p:nvPr/>
        </p:nvSpPr>
        <p:spPr>
          <a:xfrm>
            <a:off x="6386945" y="615867"/>
            <a:ext cx="62345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 </a:t>
            </a:r>
            <a:r>
              <a:rPr lang="en-US" sz="2800" b="1" dirty="0">
                <a:solidFill>
                  <a:srgbClr val="FF0000"/>
                </a:solidFill>
                <a:latin typeface="Cambria" panose="02040503050406030204" pitchFamily="18" charset="0"/>
                <a:ea typeface="Cambria" panose="02040503050406030204" pitchFamily="18" charset="0"/>
              </a:rPr>
              <a:t>6</a:t>
            </a:r>
          </a:p>
        </p:txBody>
      </p:sp>
      <p:sp>
        <p:nvSpPr>
          <p:cNvPr id="30" name="Oval 29"/>
          <p:cNvSpPr/>
          <p:nvPr/>
        </p:nvSpPr>
        <p:spPr>
          <a:xfrm>
            <a:off x="3360650" y="5905500"/>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p:cNvSpPr txBox="1"/>
          <p:nvPr/>
        </p:nvSpPr>
        <p:spPr>
          <a:xfrm>
            <a:off x="6449291" y="1330956"/>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H</a:t>
            </a:r>
          </a:p>
        </p:txBody>
      </p:sp>
      <p:sp>
        <p:nvSpPr>
          <p:cNvPr id="33" name="Rectangle 32"/>
          <p:cNvSpPr/>
          <p:nvPr/>
        </p:nvSpPr>
        <p:spPr>
          <a:xfrm>
            <a:off x="72390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34" name="TextBox 33"/>
          <p:cNvSpPr txBox="1"/>
          <p:nvPr/>
        </p:nvSpPr>
        <p:spPr>
          <a:xfrm>
            <a:off x="7460672" y="627743"/>
            <a:ext cx="62345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 </a:t>
            </a:r>
            <a:r>
              <a:rPr lang="en-US" sz="2800" b="1" dirty="0">
                <a:solidFill>
                  <a:srgbClr val="FF0000"/>
                </a:solidFill>
                <a:latin typeface="Cambria" panose="02040503050406030204" pitchFamily="18" charset="0"/>
                <a:ea typeface="Cambria" panose="02040503050406030204" pitchFamily="18" charset="0"/>
              </a:rPr>
              <a:t>7</a:t>
            </a:r>
          </a:p>
        </p:txBody>
      </p:sp>
      <p:sp>
        <p:nvSpPr>
          <p:cNvPr id="42" name="TextBox 41"/>
          <p:cNvSpPr txBox="1"/>
          <p:nvPr/>
        </p:nvSpPr>
        <p:spPr>
          <a:xfrm>
            <a:off x="7467600" y="1295400"/>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Ô</a:t>
            </a:r>
          </a:p>
        </p:txBody>
      </p:sp>
      <p:sp>
        <p:nvSpPr>
          <p:cNvPr id="54" name="Oval 53"/>
          <p:cNvSpPr/>
          <p:nvPr/>
        </p:nvSpPr>
        <p:spPr>
          <a:xfrm>
            <a:off x="5918887" y="6413157"/>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p:cNvSpPr txBox="1"/>
          <p:nvPr/>
        </p:nvSpPr>
        <p:spPr>
          <a:xfrm>
            <a:off x="7467600" y="1295400"/>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Ổ</a:t>
            </a:r>
          </a:p>
        </p:txBody>
      </p:sp>
    </p:spTree>
    <p:extLst>
      <p:ext uri="{BB962C8B-B14F-4D97-AF65-F5344CB8AC3E}">
        <p14:creationId xmlns:p14="http://schemas.microsoft.com/office/powerpoint/2010/main" val="13727779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12" dur="500"/>
                                        <p:tgtEl>
                                          <p:spTgt spid="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randombar(horizontal)">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randombar(horizontal)">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27" dur="500"/>
                                        <p:tgtEl>
                                          <p:spTgt spid="3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6">
                                            <p:txEl>
                                              <p:pRg st="3" end="3"/>
                                            </p:txEl>
                                          </p:spTgt>
                                        </p:tgtEl>
                                        <p:attrNameLst>
                                          <p:attrName>style.visibility</p:attrName>
                                        </p:attrNameLst>
                                      </p:cBhvr>
                                      <p:to>
                                        <p:strVal val="visible"/>
                                      </p:to>
                                    </p:set>
                                    <p:animEffect transition="in" filter="randombar(horizontal)">
                                      <p:cBhvr>
                                        <p:cTn id="32" dur="500"/>
                                        <p:tgtEl>
                                          <p:spTgt spid="3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randombar(horizontal)">
                                      <p:cBhvr>
                                        <p:cTn id="37" dur="5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randombar(horizontal)">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6">
                                            <p:txEl>
                                              <p:pRg st="4" end="4"/>
                                            </p:txEl>
                                          </p:spTgt>
                                        </p:tgtEl>
                                        <p:attrNameLst>
                                          <p:attrName>style.visibility</p:attrName>
                                        </p:attrNameLst>
                                      </p:cBhvr>
                                      <p:to>
                                        <p:strVal val="visible"/>
                                      </p:to>
                                    </p:set>
                                    <p:animEffect transition="in" filter="randombar(horizontal)">
                                      <p:cBhvr>
                                        <p:cTn id="47" dur="500"/>
                                        <p:tgtEl>
                                          <p:spTgt spid="36">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6">
                                            <p:txEl>
                                              <p:pRg st="5" end="5"/>
                                            </p:txEl>
                                          </p:spTgt>
                                        </p:tgtEl>
                                        <p:attrNameLst>
                                          <p:attrName>style.visibility</p:attrName>
                                        </p:attrNameLst>
                                      </p:cBhvr>
                                      <p:to>
                                        <p:strVal val="visible"/>
                                      </p:to>
                                    </p:set>
                                    <p:animEffect transition="in" filter="randombar(horizontal)">
                                      <p:cBhvr>
                                        <p:cTn id="52" dur="500"/>
                                        <p:tgtEl>
                                          <p:spTgt spid="36">
                                            <p:txEl>
                                              <p:pRg st="5" end="5"/>
                                            </p:txEl>
                                          </p:spTgt>
                                        </p:tgtEl>
                                      </p:cBhvr>
                                    </p:animEffect>
                                  </p:childTnLst>
                                </p:cTn>
                              </p:par>
                              <p:par>
                                <p:cTn id="53" presetID="14" presetClass="entr" presetSubtype="10" fill="hold" nodeType="withEffect">
                                  <p:stCondLst>
                                    <p:cond delay="0"/>
                                  </p:stCondLst>
                                  <p:childTnLst>
                                    <p:set>
                                      <p:cBhvr>
                                        <p:cTn id="54" dur="1" fill="hold">
                                          <p:stCondLst>
                                            <p:cond delay="0"/>
                                          </p:stCondLst>
                                        </p:cTn>
                                        <p:tgtEl>
                                          <p:spTgt spid="36">
                                            <p:txEl>
                                              <p:pRg st="6" end="6"/>
                                            </p:txEl>
                                          </p:spTgt>
                                        </p:tgtEl>
                                        <p:attrNameLst>
                                          <p:attrName>style.visibility</p:attrName>
                                        </p:attrNameLst>
                                      </p:cBhvr>
                                      <p:to>
                                        <p:strVal val="visible"/>
                                      </p:to>
                                    </p:set>
                                    <p:animEffect transition="in" filter="randombar(horizontal)">
                                      <p:cBhvr>
                                        <p:cTn id="55" dur="500"/>
                                        <p:tgtEl>
                                          <p:spTgt spid="36">
                                            <p:txEl>
                                              <p:pRg st="6" end="6"/>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randombar(horizontal)">
                                      <p:cBhvr>
                                        <p:cTn id="60" dur="500"/>
                                        <p:tgtEl>
                                          <p:spTgt spid="46"/>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randombar(horizontal)">
                                      <p:cBhvr>
                                        <p:cTn id="65" dur="500"/>
                                        <p:tgtEl>
                                          <p:spTgt spid="47"/>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nodeType="clickEffect">
                                  <p:stCondLst>
                                    <p:cond delay="0"/>
                                  </p:stCondLst>
                                  <p:childTnLst>
                                    <p:set>
                                      <p:cBhvr>
                                        <p:cTn id="69" dur="1" fill="hold">
                                          <p:stCondLst>
                                            <p:cond delay="0"/>
                                          </p:stCondLst>
                                        </p:cTn>
                                        <p:tgtEl>
                                          <p:spTgt spid="36">
                                            <p:txEl>
                                              <p:pRg st="7" end="7"/>
                                            </p:txEl>
                                          </p:spTgt>
                                        </p:tgtEl>
                                        <p:attrNameLst>
                                          <p:attrName>style.visibility</p:attrName>
                                        </p:attrNameLst>
                                      </p:cBhvr>
                                      <p:to>
                                        <p:strVal val="visible"/>
                                      </p:to>
                                    </p:set>
                                    <p:animEffect transition="in" filter="randombar(horizontal)">
                                      <p:cBhvr>
                                        <p:cTn id="70" dur="500"/>
                                        <p:tgtEl>
                                          <p:spTgt spid="36">
                                            <p:txEl>
                                              <p:pRg st="7" end="7"/>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nodeType="clickEffect">
                                  <p:stCondLst>
                                    <p:cond delay="0"/>
                                  </p:stCondLst>
                                  <p:childTnLst>
                                    <p:set>
                                      <p:cBhvr>
                                        <p:cTn id="74" dur="1" fill="hold">
                                          <p:stCondLst>
                                            <p:cond delay="0"/>
                                          </p:stCondLst>
                                        </p:cTn>
                                        <p:tgtEl>
                                          <p:spTgt spid="36">
                                            <p:txEl>
                                              <p:pRg st="8" end="8"/>
                                            </p:txEl>
                                          </p:spTgt>
                                        </p:tgtEl>
                                        <p:attrNameLst>
                                          <p:attrName>style.visibility</p:attrName>
                                        </p:attrNameLst>
                                      </p:cBhvr>
                                      <p:to>
                                        <p:strVal val="visible"/>
                                      </p:to>
                                    </p:set>
                                    <p:animEffect transition="in" filter="randombar(horizontal)">
                                      <p:cBhvr>
                                        <p:cTn id="75" dur="500"/>
                                        <p:tgtEl>
                                          <p:spTgt spid="36">
                                            <p:txEl>
                                              <p:pRg st="8" end="8"/>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grpId="0" nodeType="clickEffect">
                                  <p:stCondLst>
                                    <p:cond delay="0"/>
                                  </p:stCondLst>
                                  <p:childTnLst>
                                    <p:set>
                                      <p:cBhvr>
                                        <p:cTn id="79" dur="1" fill="hold">
                                          <p:stCondLst>
                                            <p:cond delay="0"/>
                                          </p:stCondLst>
                                        </p:cTn>
                                        <p:tgtEl>
                                          <p:spTgt spid="48"/>
                                        </p:tgtEl>
                                        <p:attrNameLst>
                                          <p:attrName>style.visibility</p:attrName>
                                        </p:attrNameLst>
                                      </p:cBhvr>
                                      <p:to>
                                        <p:strVal val="visible"/>
                                      </p:to>
                                    </p:set>
                                    <p:animEffect transition="in" filter="randombar(horizontal)">
                                      <p:cBhvr>
                                        <p:cTn id="80" dur="500"/>
                                        <p:tgtEl>
                                          <p:spTgt spid="48"/>
                                        </p:tgtEl>
                                      </p:cBhvr>
                                    </p:animEffect>
                                  </p:childTnLst>
                                </p:cTn>
                              </p:par>
                            </p:childTnLst>
                          </p:cTn>
                        </p:par>
                      </p:childTnLst>
                    </p:cTn>
                  </p:par>
                  <p:par>
                    <p:cTn id="81" fill="hold">
                      <p:stCondLst>
                        <p:cond delay="indefinite"/>
                      </p:stCondLst>
                      <p:childTnLst>
                        <p:par>
                          <p:cTn id="82" fill="hold">
                            <p:stCondLst>
                              <p:cond delay="0"/>
                            </p:stCondLst>
                            <p:childTnLst>
                              <p:par>
                                <p:cTn id="83" presetID="14" presetClass="entr" presetSubtype="10" fill="hold" grpId="0" nodeType="clickEffect">
                                  <p:stCondLst>
                                    <p:cond delay="0"/>
                                  </p:stCondLst>
                                  <p:childTnLst>
                                    <p:set>
                                      <p:cBhvr>
                                        <p:cTn id="84" dur="1" fill="hold">
                                          <p:stCondLst>
                                            <p:cond delay="0"/>
                                          </p:stCondLst>
                                        </p:cTn>
                                        <p:tgtEl>
                                          <p:spTgt spid="49"/>
                                        </p:tgtEl>
                                        <p:attrNameLst>
                                          <p:attrName>style.visibility</p:attrName>
                                        </p:attrNameLst>
                                      </p:cBhvr>
                                      <p:to>
                                        <p:strVal val="visible"/>
                                      </p:to>
                                    </p:set>
                                    <p:animEffect transition="in" filter="randombar(horizontal)">
                                      <p:cBhvr>
                                        <p:cTn id="85" dur="500"/>
                                        <p:tgtEl>
                                          <p:spTgt spid="49"/>
                                        </p:tgtEl>
                                      </p:cBhvr>
                                    </p:animEffect>
                                  </p:childTnLst>
                                </p:cTn>
                              </p:par>
                            </p:childTnLst>
                          </p:cTn>
                        </p:par>
                      </p:childTnLst>
                    </p:cTn>
                  </p:par>
                  <p:par>
                    <p:cTn id="86" fill="hold">
                      <p:stCondLst>
                        <p:cond delay="indefinite"/>
                      </p:stCondLst>
                      <p:childTnLst>
                        <p:par>
                          <p:cTn id="87" fill="hold">
                            <p:stCondLst>
                              <p:cond delay="0"/>
                            </p:stCondLst>
                            <p:childTnLst>
                              <p:par>
                                <p:cTn id="88" presetID="14" presetClass="entr" presetSubtype="10" fill="hold" nodeType="clickEffect">
                                  <p:stCondLst>
                                    <p:cond delay="0"/>
                                  </p:stCondLst>
                                  <p:childTnLst>
                                    <p:set>
                                      <p:cBhvr>
                                        <p:cTn id="89" dur="1" fill="hold">
                                          <p:stCondLst>
                                            <p:cond delay="0"/>
                                          </p:stCondLst>
                                        </p:cTn>
                                        <p:tgtEl>
                                          <p:spTgt spid="36">
                                            <p:txEl>
                                              <p:pRg st="9" end="9"/>
                                            </p:txEl>
                                          </p:spTgt>
                                        </p:tgtEl>
                                        <p:attrNameLst>
                                          <p:attrName>style.visibility</p:attrName>
                                        </p:attrNameLst>
                                      </p:cBhvr>
                                      <p:to>
                                        <p:strVal val="visible"/>
                                      </p:to>
                                    </p:set>
                                    <p:animEffect transition="in" filter="randombar(horizontal)">
                                      <p:cBhvr>
                                        <p:cTn id="90" dur="500"/>
                                        <p:tgtEl>
                                          <p:spTgt spid="36">
                                            <p:txEl>
                                              <p:pRg st="9" end="9"/>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14" presetClass="entr" presetSubtype="10" fill="hold" nodeType="clickEffect">
                                  <p:stCondLst>
                                    <p:cond delay="0"/>
                                  </p:stCondLst>
                                  <p:childTnLst>
                                    <p:set>
                                      <p:cBhvr>
                                        <p:cTn id="94" dur="1" fill="hold">
                                          <p:stCondLst>
                                            <p:cond delay="0"/>
                                          </p:stCondLst>
                                        </p:cTn>
                                        <p:tgtEl>
                                          <p:spTgt spid="36">
                                            <p:txEl>
                                              <p:pRg st="10" end="10"/>
                                            </p:txEl>
                                          </p:spTgt>
                                        </p:tgtEl>
                                        <p:attrNameLst>
                                          <p:attrName>style.visibility</p:attrName>
                                        </p:attrNameLst>
                                      </p:cBhvr>
                                      <p:to>
                                        <p:strVal val="visible"/>
                                      </p:to>
                                    </p:set>
                                    <p:animEffect transition="in" filter="randombar(horizontal)">
                                      <p:cBhvr>
                                        <p:cTn id="95" dur="500"/>
                                        <p:tgtEl>
                                          <p:spTgt spid="36">
                                            <p:txEl>
                                              <p:pRg st="10" end="10"/>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14" presetClass="entr" presetSubtype="10" fill="hold" grpId="0" nodeType="clickEffect">
                                  <p:stCondLst>
                                    <p:cond delay="0"/>
                                  </p:stCondLst>
                                  <p:childTnLst>
                                    <p:set>
                                      <p:cBhvr>
                                        <p:cTn id="99" dur="1" fill="hold">
                                          <p:stCondLst>
                                            <p:cond delay="0"/>
                                          </p:stCondLst>
                                        </p:cTn>
                                        <p:tgtEl>
                                          <p:spTgt spid="50"/>
                                        </p:tgtEl>
                                        <p:attrNameLst>
                                          <p:attrName>style.visibility</p:attrName>
                                        </p:attrNameLst>
                                      </p:cBhvr>
                                      <p:to>
                                        <p:strVal val="visible"/>
                                      </p:to>
                                    </p:set>
                                    <p:animEffect transition="in" filter="randombar(horizontal)">
                                      <p:cBhvr>
                                        <p:cTn id="100" dur="500"/>
                                        <p:tgtEl>
                                          <p:spTgt spid="50"/>
                                        </p:tgtEl>
                                      </p:cBhvr>
                                    </p:animEffect>
                                  </p:childTnLst>
                                </p:cTn>
                              </p:par>
                            </p:childTnLst>
                          </p:cTn>
                        </p:par>
                      </p:childTnLst>
                    </p:cTn>
                  </p:par>
                  <p:par>
                    <p:cTn id="101" fill="hold">
                      <p:stCondLst>
                        <p:cond delay="indefinite"/>
                      </p:stCondLst>
                      <p:childTnLst>
                        <p:par>
                          <p:cTn id="102" fill="hold">
                            <p:stCondLst>
                              <p:cond delay="0"/>
                            </p:stCondLst>
                            <p:childTnLst>
                              <p:par>
                                <p:cTn id="103" presetID="14" presetClass="entr" presetSubtype="10" fill="hold" grpId="0" nodeType="clickEffect">
                                  <p:stCondLst>
                                    <p:cond delay="0"/>
                                  </p:stCondLst>
                                  <p:childTnLst>
                                    <p:set>
                                      <p:cBhvr>
                                        <p:cTn id="104" dur="1" fill="hold">
                                          <p:stCondLst>
                                            <p:cond delay="0"/>
                                          </p:stCondLst>
                                        </p:cTn>
                                        <p:tgtEl>
                                          <p:spTgt spid="51"/>
                                        </p:tgtEl>
                                        <p:attrNameLst>
                                          <p:attrName>style.visibility</p:attrName>
                                        </p:attrNameLst>
                                      </p:cBhvr>
                                      <p:to>
                                        <p:strVal val="visible"/>
                                      </p:to>
                                    </p:set>
                                    <p:animEffect transition="in" filter="randombar(horizontal)">
                                      <p:cBhvr>
                                        <p:cTn id="105" dur="500"/>
                                        <p:tgtEl>
                                          <p:spTgt spid="51"/>
                                        </p:tgtEl>
                                      </p:cBhvr>
                                    </p:animEffect>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nodeType="clickEffect">
                                  <p:stCondLst>
                                    <p:cond delay="0"/>
                                  </p:stCondLst>
                                  <p:childTnLst>
                                    <p:set>
                                      <p:cBhvr>
                                        <p:cTn id="109" dur="1" fill="hold">
                                          <p:stCondLst>
                                            <p:cond delay="0"/>
                                          </p:stCondLst>
                                        </p:cTn>
                                        <p:tgtEl>
                                          <p:spTgt spid="36">
                                            <p:txEl>
                                              <p:pRg st="11" end="11"/>
                                            </p:txEl>
                                          </p:spTgt>
                                        </p:tgtEl>
                                        <p:attrNameLst>
                                          <p:attrName>style.visibility</p:attrName>
                                        </p:attrNameLst>
                                      </p:cBhvr>
                                      <p:to>
                                        <p:strVal val="visible"/>
                                      </p:to>
                                    </p:set>
                                    <p:animEffect transition="in" filter="randombar(horizontal)">
                                      <p:cBhvr>
                                        <p:cTn id="110" dur="500"/>
                                        <p:tgtEl>
                                          <p:spTgt spid="36">
                                            <p:txEl>
                                              <p:pRg st="11" end="11"/>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14" presetClass="entr" presetSubtype="10" fill="hold" nodeType="clickEffect">
                                  <p:stCondLst>
                                    <p:cond delay="0"/>
                                  </p:stCondLst>
                                  <p:childTnLst>
                                    <p:set>
                                      <p:cBhvr>
                                        <p:cTn id="114" dur="1" fill="hold">
                                          <p:stCondLst>
                                            <p:cond delay="0"/>
                                          </p:stCondLst>
                                        </p:cTn>
                                        <p:tgtEl>
                                          <p:spTgt spid="36">
                                            <p:txEl>
                                              <p:pRg st="12" end="12"/>
                                            </p:txEl>
                                          </p:spTgt>
                                        </p:tgtEl>
                                        <p:attrNameLst>
                                          <p:attrName>style.visibility</p:attrName>
                                        </p:attrNameLst>
                                      </p:cBhvr>
                                      <p:to>
                                        <p:strVal val="visible"/>
                                      </p:to>
                                    </p:set>
                                    <p:animEffect transition="in" filter="randombar(horizontal)">
                                      <p:cBhvr>
                                        <p:cTn id="115" dur="500"/>
                                        <p:tgtEl>
                                          <p:spTgt spid="36">
                                            <p:txEl>
                                              <p:pRg st="12" end="12"/>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14" presetClass="entr" presetSubtype="10" fill="hold" grpId="0" nodeType="clickEffect">
                                  <p:stCondLst>
                                    <p:cond delay="0"/>
                                  </p:stCondLst>
                                  <p:childTnLst>
                                    <p:set>
                                      <p:cBhvr>
                                        <p:cTn id="119" dur="1" fill="hold">
                                          <p:stCondLst>
                                            <p:cond delay="0"/>
                                          </p:stCondLst>
                                        </p:cTn>
                                        <p:tgtEl>
                                          <p:spTgt spid="30"/>
                                        </p:tgtEl>
                                        <p:attrNameLst>
                                          <p:attrName>style.visibility</p:attrName>
                                        </p:attrNameLst>
                                      </p:cBhvr>
                                      <p:to>
                                        <p:strVal val="visible"/>
                                      </p:to>
                                    </p:set>
                                    <p:animEffect transition="in" filter="randombar(horizontal)">
                                      <p:cBhvr>
                                        <p:cTn id="120" dur="500"/>
                                        <p:tgtEl>
                                          <p:spTgt spid="30"/>
                                        </p:tgtEl>
                                      </p:cBhvr>
                                    </p:animEffect>
                                  </p:childTnLst>
                                </p:cTn>
                              </p:par>
                            </p:childTnLst>
                          </p:cTn>
                        </p:par>
                      </p:childTnLst>
                    </p:cTn>
                  </p:par>
                  <p:par>
                    <p:cTn id="121" fill="hold">
                      <p:stCondLst>
                        <p:cond delay="indefinite"/>
                      </p:stCondLst>
                      <p:childTnLst>
                        <p:par>
                          <p:cTn id="122" fill="hold">
                            <p:stCondLst>
                              <p:cond delay="0"/>
                            </p:stCondLst>
                            <p:childTnLst>
                              <p:par>
                                <p:cTn id="123" presetID="14" presetClass="entr" presetSubtype="10" fill="hold" grpId="0" nodeType="clickEffect">
                                  <p:stCondLst>
                                    <p:cond delay="0"/>
                                  </p:stCondLst>
                                  <p:childTnLst>
                                    <p:set>
                                      <p:cBhvr>
                                        <p:cTn id="124" dur="1" fill="hold">
                                          <p:stCondLst>
                                            <p:cond delay="0"/>
                                          </p:stCondLst>
                                        </p:cTn>
                                        <p:tgtEl>
                                          <p:spTgt spid="31"/>
                                        </p:tgtEl>
                                        <p:attrNameLst>
                                          <p:attrName>style.visibility</p:attrName>
                                        </p:attrNameLst>
                                      </p:cBhvr>
                                      <p:to>
                                        <p:strVal val="visible"/>
                                      </p:to>
                                    </p:set>
                                    <p:animEffect transition="in" filter="randombar(horizontal)">
                                      <p:cBhvr>
                                        <p:cTn id="125" dur="500"/>
                                        <p:tgtEl>
                                          <p:spTgt spid="31"/>
                                        </p:tgtEl>
                                      </p:cBhvr>
                                    </p:animEffect>
                                  </p:childTnLst>
                                </p:cTn>
                              </p:par>
                            </p:childTnLst>
                          </p:cTn>
                        </p:par>
                      </p:childTnLst>
                    </p:cTn>
                  </p:par>
                  <p:par>
                    <p:cTn id="126" fill="hold">
                      <p:stCondLst>
                        <p:cond delay="indefinite"/>
                      </p:stCondLst>
                      <p:childTnLst>
                        <p:par>
                          <p:cTn id="127" fill="hold">
                            <p:stCondLst>
                              <p:cond delay="0"/>
                            </p:stCondLst>
                            <p:childTnLst>
                              <p:par>
                                <p:cTn id="128" presetID="14" presetClass="entr" presetSubtype="10" fill="hold" nodeType="clickEffect">
                                  <p:stCondLst>
                                    <p:cond delay="0"/>
                                  </p:stCondLst>
                                  <p:childTnLst>
                                    <p:set>
                                      <p:cBhvr>
                                        <p:cTn id="129" dur="1" fill="hold">
                                          <p:stCondLst>
                                            <p:cond delay="0"/>
                                          </p:stCondLst>
                                        </p:cTn>
                                        <p:tgtEl>
                                          <p:spTgt spid="36">
                                            <p:txEl>
                                              <p:pRg st="13" end="13"/>
                                            </p:txEl>
                                          </p:spTgt>
                                        </p:tgtEl>
                                        <p:attrNameLst>
                                          <p:attrName>style.visibility</p:attrName>
                                        </p:attrNameLst>
                                      </p:cBhvr>
                                      <p:to>
                                        <p:strVal val="visible"/>
                                      </p:to>
                                    </p:set>
                                    <p:animEffect transition="in" filter="randombar(horizontal)">
                                      <p:cBhvr>
                                        <p:cTn id="130" dur="500"/>
                                        <p:tgtEl>
                                          <p:spTgt spid="36">
                                            <p:txEl>
                                              <p:pRg st="13" end="13"/>
                                            </p:txEl>
                                          </p:spTgt>
                                        </p:tgtEl>
                                      </p:cBhvr>
                                    </p:animEffect>
                                  </p:childTnLst>
                                </p:cTn>
                              </p:par>
                            </p:childTnLst>
                          </p:cTn>
                        </p:par>
                      </p:childTnLst>
                    </p:cTn>
                  </p:par>
                  <p:par>
                    <p:cTn id="131" fill="hold">
                      <p:stCondLst>
                        <p:cond delay="indefinite"/>
                      </p:stCondLst>
                      <p:childTnLst>
                        <p:par>
                          <p:cTn id="132" fill="hold">
                            <p:stCondLst>
                              <p:cond delay="0"/>
                            </p:stCondLst>
                            <p:childTnLst>
                              <p:par>
                                <p:cTn id="133" presetID="14" presetClass="entr" presetSubtype="10" fill="hold" nodeType="clickEffect">
                                  <p:stCondLst>
                                    <p:cond delay="0"/>
                                  </p:stCondLst>
                                  <p:childTnLst>
                                    <p:set>
                                      <p:cBhvr>
                                        <p:cTn id="134" dur="1" fill="hold">
                                          <p:stCondLst>
                                            <p:cond delay="0"/>
                                          </p:stCondLst>
                                        </p:cTn>
                                        <p:tgtEl>
                                          <p:spTgt spid="36">
                                            <p:txEl>
                                              <p:pRg st="14" end="14"/>
                                            </p:txEl>
                                          </p:spTgt>
                                        </p:tgtEl>
                                        <p:attrNameLst>
                                          <p:attrName>style.visibility</p:attrName>
                                        </p:attrNameLst>
                                      </p:cBhvr>
                                      <p:to>
                                        <p:strVal val="visible"/>
                                      </p:to>
                                    </p:set>
                                    <p:animEffect transition="in" filter="randombar(horizontal)">
                                      <p:cBhvr>
                                        <p:cTn id="135" dur="500"/>
                                        <p:tgtEl>
                                          <p:spTgt spid="36">
                                            <p:txEl>
                                              <p:pRg st="14" end="14"/>
                                            </p:txEl>
                                          </p:spTgt>
                                        </p:tgtEl>
                                      </p:cBhvr>
                                    </p:animEffect>
                                  </p:childTnLst>
                                </p:cTn>
                              </p:par>
                            </p:childTnLst>
                          </p:cTn>
                        </p:par>
                      </p:childTnLst>
                    </p:cTn>
                  </p:par>
                  <p:par>
                    <p:cTn id="136" fill="hold">
                      <p:stCondLst>
                        <p:cond delay="indefinite"/>
                      </p:stCondLst>
                      <p:childTnLst>
                        <p:par>
                          <p:cTn id="137" fill="hold">
                            <p:stCondLst>
                              <p:cond delay="0"/>
                            </p:stCondLst>
                            <p:childTnLst>
                              <p:par>
                                <p:cTn id="138" presetID="14" presetClass="entr" presetSubtype="10" fill="hold" grpId="0" nodeType="clickEffect">
                                  <p:stCondLst>
                                    <p:cond delay="0"/>
                                  </p:stCondLst>
                                  <p:childTnLst>
                                    <p:set>
                                      <p:cBhvr>
                                        <p:cTn id="139" dur="1" fill="hold">
                                          <p:stCondLst>
                                            <p:cond delay="0"/>
                                          </p:stCondLst>
                                        </p:cTn>
                                        <p:tgtEl>
                                          <p:spTgt spid="54"/>
                                        </p:tgtEl>
                                        <p:attrNameLst>
                                          <p:attrName>style.visibility</p:attrName>
                                        </p:attrNameLst>
                                      </p:cBhvr>
                                      <p:to>
                                        <p:strVal val="visible"/>
                                      </p:to>
                                    </p:set>
                                    <p:animEffect transition="in" filter="randombar(horizontal)">
                                      <p:cBhvr>
                                        <p:cTn id="140" dur="500"/>
                                        <p:tgtEl>
                                          <p:spTgt spid="54"/>
                                        </p:tgtEl>
                                      </p:cBhvr>
                                    </p:animEffect>
                                  </p:childTnLst>
                                </p:cTn>
                              </p:par>
                            </p:childTnLst>
                          </p:cTn>
                        </p:par>
                      </p:childTnLst>
                    </p:cTn>
                  </p:par>
                  <p:par>
                    <p:cTn id="141" fill="hold">
                      <p:stCondLst>
                        <p:cond delay="indefinite"/>
                      </p:stCondLst>
                      <p:childTnLst>
                        <p:par>
                          <p:cTn id="142" fill="hold">
                            <p:stCondLst>
                              <p:cond delay="0"/>
                            </p:stCondLst>
                            <p:childTnLst>
                              <p:par>
                                <p:cTn id="143" presetID="14" presetClass="entr" presetSubtype="10" fill="hold" grpId="0" nodeType="clickEffect">
                                  <p:stCondLst>
                                    <p:cond delay="0"/>
                                  </p:stCondLst>
                                  <p:childTnLst>
                                    <p:set>
                                      <p:cBhvr>
                                        <p:cTn id="144" dur="1" fill="hold">
                                          <p:stCondLst>
                                            <p:cond delay="0"/>
                                          </p:stCondLst>
                                        </p:cTn>
                                        <p:tgtEl>
                                          <p:spTgt spid="42"/>
                                        </p:tgtEl>
                                        <p:attrNameLst>
                                          <p:attrName>style.visibility</p:attrName>
                                        </p:attrNameLst>
                                      </p:cBhvr>
                                      <p:to>
                                        <p:strVal val="visible"/>
                                      </p:to>
                                    </p:set>
                                    <p:animEffect transition="in" filter="randombar(horizontal)">
                                      <p:cBhvr>
                                        <p:cTn id="145" dur="500"/>
                                        <p:tgtEl>
                                          <p:spTgt spid="42"/>
                                        </p:tgtEl>
                                      </p:cBhvr>
                                    </p:animEffect>
                                  </p:childTnLst>
                                </p:cTn>
                              </p:par>
                            </p:childTnLst>
                          </p:cTn>
                        </p:par>
                      </p:childTnLst>
                    </p:cTn>
                  </p:par>
                  <p:par>
                    <p:cTn id="146" fill="hold">
                      <p:stCondLst>
                        <p:cond delay="indefinite"/>
                      </p:stCondLst>
                      <p:childTnLst>
                        <p:par>
                          <p:cTn id="147" fill="hold">
                            <p:stCondLst>
                              <p:cond delay="0"/>
                            </p:stCondLst>
                            <p:childTnLst>
                              <p:par>
                                <p:cTn id="148" presetID="14" presetClass="entr" presetSubtype="10" fill="hold" grpId="0" nodeType="clickEffect">
                                  <p:stCondLst>
                                    <p:cond delay="0"/>
                                  </p:stCondLst>
                                  <p:childTnLst>
                                    <p:set>
                                      <p:cBhvr>
                                        <p:cTn id="149" dur="1" fill="hold">
                                          <p:stCondLst>
                                            <p:cond delay="0"/>
                                          </p:stCondLst>
                                        </p:cTn>
                                        <p:tgtEl>
                                          <p:spTgt spid="32"/>
                                        </p:tgtEl>
                                        <p:attrNameLst>
                                          <p:attrName>style.visibility</p:attrName>
                                        </p:attrNameLst>
                                      </p:cBhvr>
                                      <p:to>
                                        <p:strVal val="visible"/>
                                      </p:to>
                                    </p:set>
                                    <p:animEffect transition="in" filter="randombar(horizontal)">
                                      <p:cBhvr>
                                        <p:cTn id="15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3" grpId="0" animBg="1"/>
      <p:bldP spid="44" grpId="0"/>
      <p:bldP spid="45" grpId="0" animBg="1"/>
      <p:bldP spid="46" grpId="0" animBg="1"/>
      <p:bldP spid="47" grpId="0"/>
      <p:bldP spid="48" grpId="0" animBg="1"/>
      <p:bldP spid="49" grpId="0"/>
      <p:bldP spid="50" grpId="0" animBg="1"/>
      <p:bldP spid="51" grpId="0"/>
      <p:bldP spid="30" grpId="0" animBg="1"/>
      <p:bldP spid="31" grpId="0"/>
      <p:bldP spid="42" grpId="0"/>
      <p:bldP spid="54" grpId="0" animBg="1"/>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32004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590800"/>
            <a:ext cx="6553198" cy="2015936"/>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Mùa lũ từ tháng 7 đến tháng 11, chiếm khoảng 80% lưu lượng dòng chảy cả năm. Nước sông khá điều hòa, lũ lên chậm và rút chậm.</a:t>
            </a:r>
          </a:p>
          <a:p>
            <a:pPr algn="just">
              <a:spcBef>
                <a:spcPts val="600"/>
              </a:spcBef>
              <a:spcAft>
                <a:spcPts val="0"/>
              </a:spcAft>
            </a:pPr>
            <a:r>
              <a:rPr lang="vi-VN" sz="2400" dirty="0">
                <a:latin typeface="Cambria" pitchFamily="18" charset="0"/>
                <a:ea typeface="Cambria" pitchFamily="18" charset="0"/>
              </a:rPr>
              <a:t>- Mùa cạn từ tháng 1 đến tháng 6 năm sau, chiếm khoảng 20% lưu lượng dòng chảy cả năm.</a:t>
            </a:r>
          </a:p>
        </p:txBody>
      </p:sp>
      <p:sp>
        <p:nvSpPr>
          <p:cNvPr id="21"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Chế</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độ</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nước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Cửu</a:t>
            </a:r>
            <a:r>
              <a:rPr lang="en-US" sz="2400" b="1" dirty="0">
                <a:solidFill>
                  <a:srgbClr val="CC0000"/>
                </a:solidFill>
                <a:latin typeface="Times New Roman" pitchFamily="18" charset="0"/>
                <a:cs typeface="Times New Roman" pitchFamily="18" charset="0"/>
              </a:rPr>
              <a:t> Long</a:t>
            </a:r>
            <a:endParaRPr lang="vi-VN" sz="2400" b="1" dirty="0">
              <a:solidFill>
                <a:srgbClr val="CC0000"/>
              </a:solidFill>
              <a:latin typeface="Times New Roman" pitchFamily="18" charset="0"/>
              <a:cs typeface="Times New Roman" pitchFamily="18" charset="0"/>
            </a:endParaRPr>
          </a:p>
        </p:txBody>
      </p:sp>
      <p:sp>
        <p:nvSpPr>
          <p:cNvPr id="23" name="Title 1"/>
          <p:cNvSpPr txBox="1">
            <a:spLocks/>
          </p:cNvSpPr>
          <p:nvPr/>
        </p:nvSpPr>
        <p:spPr>
          <a:xfrm>
            <a:off x="22994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sông </a:t>
            </a:r>
            <a:r>
              <a:rPr lang="en-US" sz="2400" b="1" dirty="0" err="1">
                <a:solidFill>
                  <a:srgbClr val="0D30DD"/>
                </a:solidFill>
                <a:latin typeface="Cambria" pitchFamily="18" charset="0"/>
              </a:rPr>
              <a:t>Cửu</a:t>
            </a:r>
            <a:r>
              <a:rPr lang="en-US" sz="2400" b="1" dirty="0">
                <a:solidFill>
                  <a:srgbClr val="0D30DD"/>
                </a:solidFill>
                <a:latin typeface="Cambria" pitchFamily="18" charset="0"/>
              </a:rPr>
              <a:t> Long</a:t>
            </a:r>
            <a:r>
              <a:rPr lang="vi-VN" sz="2400" b="1" dirty="0">
                <a:solidFill>
                  <a:srgbClr val="0D30DD"/>
                </a:solidFill>
                <a:latin typeface="Cambria" pitchFamily="18" charset="0"/>
              </a:rPr>
              <a:t>. Chế độ nước của sông </a:t>
            </a:r>
            <a:r>
              <a:rPr lang="en-US" sz="2400" b="1" dirty="0" err="1">
                <a:solidFill>
                  <a:srgbClr val="0D30DD"/>
                </a:solidFill>
                <a:latin typeface="Cambria" pitchFamily="18" charset="0"/>
              </a:rPr>
              <a:t>Cửu</a:t>
            </a:r>
            <a:r>
              <a:rPr lang="en-US" sz="2400" b="1" dirty="0">
                <a:solidFill>
                  <a:srgbClr val="0D30DD"/>
                </a:solidFill>
                <a:latin typeface="Cambria" pitchFamily="18" charset="0"/>
              </a:rPr>
              <a:t> Long</a:t>
            </a:r>
            <a:r>
              <a:rPr lang="vi-VN" sz="2400" b="1" dirty="0">
                <a:solidFill>
                  <a:srgbClr val="0D30DD"/>
                </a:solidFill>
                <a:latin typeface="Cambria" pitchFamily="18" charset="0"/>
              </a:rPr>
              <a:t>.</a:t>
            </a:r>
          </a:p>
        </p:txBody>
      </p:sp>
    </p:spTree>
    <p:extLst>
      <p:ext uri="{BB962C8B-B14F-4D97-AF65-F5344CB8AC3E}">
        <p14:creationId xmlns:p14="http://schemas.microsoft.com/office/powerpoint/2010/main" val="682139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en-US" sz="2000" i="1" dirty="0" err="1">
                <a:solidFill>
                  <a:srgbClr val="FF0000"/>
                </a:solidFill>
                <a:latin typeface="Cambria" panose="02040503050406030204" pitchFamily="18" charset="0"/>
                <a:ea typeface="Cambria" panose="02040503050406030204" pitchFamily="18" charset="0"/>
              </a:rPr>
              <a:t>hãy</a:t>
            </a:r>
            <a:r>
              <a:rPr lang="en-US" sz="2000" i="1" dirty="0">
                <a:solidFill>
                  <a:srgbClr val="FF0000"/>
                </a:solidFill>
                <a:latin typeface="Cambria" panose="02040503050406030204" pitchFamily="18" charset="0"/>
                <a:ea typeface="Cambria" panose="02040503050406030204" pitchFamily="18" charset="0"/>
              </a:rPr>
              <a:t> n</a:t>
            </a:r>
            <a:r>
              <a:rPr lang="vi-VN" sz="2000" i="1" dirty="0">
                <a:solidFill>
                  <a:srgbClr val="FF0000"/>
                </a:solidFill>
                <a:latin typeface="Cambria" panose="02040503050406030204" pitchFamily="18" charset="0"/>
                <a:ea typeface="Cambria" panose="02040503050406030204" pitchFamily="18" charset="0"/>
              </a:rPr>
              <a:t>êu vai trò của hệ thống sông Hồng đối với người Việt cổ.</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thích ứng với chế độ nước sông Hồng và sông Cửu Long.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53161"/>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336935"/>
            <a:ext cx="3657601" cy="321626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dirty="0">
                <a:latin typeface="Cambria" pitchFamily="18" charset="0"/>
                <a:ea typeface="Cambria" pitchFamily="18" charset="0"/>
              </a:rPr>
              <a:t>- Hết sức quan trọng trong cuộc sống của người Việt cổ ở miền Bắc. Đó là nơi cung cấp thức ăn, là đường giao thông liên kết giữa các vùng.</a:t>
            </a:r>
          </a:p>
          <a:p>
            <a:pPr algn="just">
              <a:spcBef>
                <a:spcPts val="600"/>
              </a:spcBef>
              <a:spcAft>
                <a:spcPts val="0"/>
              </a:spcAft>
            </a:pPr>
            <a:r>
              <a:rPr lang="vi-VN" dirty="0">
                <a:latin typeface="Cambria" pitchFamily="18" charset="0"/>
                <a:ea typeface="Cambria" pitchFamily="18" charset="0"/>
              </a:rPr>
              <a:t>- Hình ảnh về cuộc sống sông nước, cũng như dựa vào khai thác các sản phẩm tự nhiên từ sông nước được in đậm trên các di vật, hoặc vẫn được lưu giữ trong các tầng văn hoá khảo cổ học</a:t>
            </a:r>
            <a:r>
              <a:rPr lang="en-US" dirty="0">
                <a:latin typeface="Cambria" pitchFamily="18" charset="0"/>
                <a:ea typeface="Cambria" pitchFamily="18" charset="0"/>
              </a:rPr>
              <a:t> (</a:t>
            </a:r>
            <a:r>
              <a:rPr lang="en-US" dirty="0" err="1">
                <a:latin typeface="Cambria" pitchFamily="18" charset="0"/>
                <a:ea typeface="Cambria" pitchFamily="18" charset="0"/>
              </a:rPr>
              <a:t>hình</a:t>
            </a:r>
            <a:r>
              <a:rPr lang="en-US" dirty="0">
                <a:latin typeface="Cambria" pitchFamily="18" charset="0"/>
                <a:ea typeface="Cambria" pitchFamily="18" charset="0"/>
              </a:rPr>
              <a:t> 1.5, 1.6, 1.7)</a:t>
            </a:r>
            <a:endParaRPr lang="vi-VN" dirty="0">
              <a:latin typeface="Cambria" pitchFamily="18" charset="0"/>
              <a:ea typeface="Cambria" pitchFamily="18" charset="0"/>
            </a:endParaRPr>
          </a:p>
        </p:txBody>
      </p:sp>
      <p:sp>
        <p:nvSpPr>
          <p:cNvPr id="26"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a. </a:t>
            </a:r>
            <a:r>
              <a:rPr lang="en-US" sz="2000" b="1" dirty="0" err="1">
                <a:solidFill>
                  <a:srgbClr val="CC0000"/>
                </a:solidFill>
                <a:latin typeface="Times New Roman" pitchFamily="18" charset="0"/>
                <a:cs typeface="Times New Roman" pitchFamily="18" charset="0"/>
              </a:rPr>
              <a:t>Đối</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với</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sông</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pic>
        <p:nvPicPr>
          <p:cNvPr id="34" name="Picture 33"/>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r="45906"/>
          <a:stretch/>
        </p:blipFill>
        <p:spPr bwMode="auto">
          <a:xfrm>
            <a:off x="5311074" y="1393508"/>
            <a:ext cx="3528125" cy="2416492"/>
          </a:xfrm>
          <a:prstGeom prst="rect">
            <a:avLst/>
          </a:prstGeom>
          <a:noFill/>
          <a:ln>
            <a:solidFill>
              <a:srgbClr val="FF0000"/>
            </a:solidFill>
          </a:ln>
        </p:spPr>
      </p:pic>
      <p:pic>
        <p:nvPicPr>
          <p:cNvPr id="35" name="Picture 34"/>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l="52409"/>
          <a:stretch/>
        </p:blipFill>
        <p:spPr bwMode="auto">
          <a:xfrm>
            <a:off x="5311075" y="3931307"/>
            <a:ext cx="3528123" cy="2621893"/>
          </a:xfrm>
          <a:prstGeom prst="rect">
            <a:avLst/>
          </a:prstGeom>
          <a:noFill/>
          <a:ln>
            <a:solidFill>
              <a:srgbClr val="FF0000"/>
            </a:solidFill>
          </a:ln>
        </p:spPr>
      </p:pic>
    </p:spTree>
    <p:extLst>
      <p:ext uri="{BB962C8B-B14F-4D97-AF65-F5344CB8AC3E}">
        <p14:creationId xmlns:p14="http://schemas.microsoft.com/office/powerpoint/2010/main" val="4185878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randombar(horizontal)">
                                      <p:cBhvr>
                                        <p:cTn id="20" dur="500"/>
                                        <p:tgtEl>
                                          <p:spTgt spid="34"/>
                                        </p:tgtEl>
                                      </p:cBhvr>
                                    </p:animEffect>
                                  </p:childTnLst>
                                </p:cTn>
                              </p:par>
                              <p:par>
                                <p:cTn id="21" presetID="14" presetClass="entr" presetSubtype="1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randombar(horizontal)">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6" dur="500"/>
                                        <p:tgtEl>
                                          <p:spTgt spid="3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1"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1708160"/>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các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hình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ảnh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kênh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chữ</a:t>
            </a:r>
            <a:r>
              <a:rPr lang="en-US" sz="2100" i="1" dirty="0">
                <a:solidFill>
                  <a:srgbClr val="FF0000"/>
                </a:solidFill>
                <a:latin typeface="Cambria" panose="02040503050406030204" pitchFamily="18" charset="0"/>
                <a:ea typeface="Cambria" panose="02040503050406030204" pitchFamily="18" charset="0"/>
              </a:rPr>
              <a:t> SGK, </a:t>
            </a:r>
            <a:r>
              <a:rPr lang="en-US" sz="2100" i="1" dirty="0" err="1">
                <a:solidFill>
                  <a:srgbClr val="FF0000"/>
                </a:solidFill>
                <a:latin typeface="Cambria" panose="02040503050406030204" pitchFamily="18" charset="0"/>
                <a:ea typeface="Cambria" panose="02040503050406030204" pitchFamily="18" charset="0"/>
              </a:rPr>
              <a:t>hãy</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biết</a:t>
            </a:r>
            <a:r>
              <a:rPr lang="en-US" sz="2100" i="1" dirty="0">
                <a:solidFill>
                  <a:srgbClr val="FF0000"/>
                </a:solidFill>
                <a:latin typeface="Cambria" panose="02040503050406030204" pitchFamily="18" charset="0"/>
                <a:ea typeface="Cambria" panose="02040503050406030204" pitchFamily="18" charset="0"/>
              </a:rPr>
              <a:t> t</a:t>
            </a:r>
            <a:r>
              <a:rPr lang="vi-VN" sz="2100" i="1" dirty="0">
                <a:solidFill>
                  <a:srgbClr val="FF0000"/>
                </a:solidFill>
                <a:latin typeface="Cambria" panose="02040503050406030204" pitchFamily="18" charset="0"/>
                <a:ea typeface="Cambria" panose="02040503050406030204" pitchFamily="18" charset="0"/>
              </a:rPr>
              <a:t>ừ xa xưa, để khai thác nguồn nước sông Hồng, người Việt đã làm gì?</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thích ứng với chế độ nước sông Hồng và sông Cửu Long.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99344"/>
            <a:ext cx="3657601" cy="267765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100" dirty="0">
                <a:latin typeface="Cambria" pitchFamily="18" charset="0"/>
                <a:ea typeface="Cambria" pitchFamily="18" charset="0"/>
              </a:rPr>
              <a:t>N</a:t>
            </a:r>
            <a:r>
              <a:rPr lang="vi-VN" sz="2100" dirty="0">
                <a:latin typeface="Cambria" pitchFamily="18" charset="0"/>
                <a:ea typeface="Cambria" pitchFamily="18" charset="0"/>
              </a:rPr>
              <a:t>gười Việt đã biết tạo nên những hệ thống kênh (sông đào) dẫn nước vào ruộng, hoặc tiêu nước, phân lũ về mùa mưa; đồng thời cũng sớm phải tổ chức đắp đê, trị thuỷ để phát triển sản xuất và bảo vệ cuộc sống.</a:t>
            </a:r>
          </a:p>
        </p:txBody>
      </p:sp>
      <p:sp>
        <p:nvSpPr>
          <p:cNvPr id="26"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a. </a:t>
            </a:r>
            <a:r>
              <a:rPr lang="en-US" sz="2000" b="1" dirty="0" err="1">
                <a:solidFill>
                  <a:srgbClr val="CC0000"/>
                </a:solidFill>
                <a:latin typeface="Times New Roman" pitchFamily="18" charset="0"/>
                <a:cs typeface="Times New Roman" pitchFamily="18" charset="0"/>
              </a:rPr>
              <a:t>Đối</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với</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sông</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sp>
        <p:nvSpPr>
          <p:cNvPr id="25" name="TextBox 24"/>
          <p:cNvSpPr txBox="1"/>
          <p:nvPr/>
        </p:nvSpPr>
        <p:spPr>
          <a:xfrm>
            <a:off x="5791200" y="6248400"/>
            <a:ext cx="2514600" cy="369332"/>
          </a:xfrm>
          <a:prstGeom prst="rect">
            <a:avLst/>
          </a:prstGeom>
          <a:noFill/>
        </p:spPr>
        <p:txBody>
          <a:bodyPr wrap="square" rtlCol="0">
            <a:spAutoFit/>
          </a:bodyPr>
          <a:lstStyle/>
          <a:p>
            <a:pPr algn="ctr"/>
            <a:r>
              <a:rPr lang="en-US" dirty="0" err="1">
                <a:latin typeface="Cambria" pitchFamily="18" charset="0"/>
                <a:ea typeface="Cambria" pitchFamily="18" charset="0"/>
              </a:rPr>
              <a:t>Kênh</a:t>
            </a:r>
            <a:r>
              <a:rPr lang="en-US" dirty="0">
                <a:latin typeface="Cambria" pitchFamily="18" charset="0"/>
                <a:ea typeface="Cambria" pitchFamily="18" charset="0"/>
              </a:rPr>
              <a:t> </a:t>
            </a:r>
            <a:r>
              <a:rPr lang="en-US" dirty="0" err="1">
                <a:latin typeface="Cambria" pitchFamily="18" charset="0"/>
                <a:ea typeface="Cambria" pitchFamily="18" charset="0"/>
              </a:rPr>
              <a:t>và</a:t>
            </a:r>
            <a:r>
              <a:rPr lang="en-US" dirty="0">
                <a:latin typeface="Cambria" pitchFamily="18" charset="0"/>
                <a:ea typeface="Cambria" pitchFamily="18" charset="0"/>
              </a:rPr>
              <a:t> </a:t>
            </a:r>
            <a:r>
              <a:rPr lang="en-US" dirty="0" err="1">
                <a:latin typeface="Cambria" pitchFamily="18" charset="0"/>
                <a:ea typeface="Cambria" pitchFamily="18" charset="0"/>
              </a:rPr>
              <a:t>đê</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pic>
        <p:nvPicPr>
          <p:cNvPr id="614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5" y="4038600"/>
            <a:ext cx="3528124"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6"/>
          <p:cNvPicPr>
            <a:picLocks noChangeAspect="1" noChangeArrowheads="1"/>
          </p:cNvPicPr>
          <p:nvPr/>
        </p:nvPicPr>
        <p:blipFill>
          <a:blip r:embed="rId11">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514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0047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14" presetClass="entr" presetSubtype="10" fill="hold" nodeType="withEffect">
                                  <p:stCondLst>
                                    <p:cond delay="0"/>
                                  </p:stCondLst>
                                  <p:childTnLst>
                                    <p:set>
                                      <p:cBhvr>
                                        <p:cTn id="17" dur="1" fill="hold">
                                          <p:stCondLst>
                                            <p:cond delay="0"/>
                                          </p:stCondLst>
                                        </p:cTn>
                                        <p:tgtEl>
                                          <p:spTgt spid="6146"/>
                                        </p:tgtEl>
                                        <p:attrNameLst>
                                          <p:attrName>style.visibility</p:attrName>
                                        </p:attrNameLst>
                                      </p:cBhvr>
                                      <p:to>
                                        <p:strVal val="visible"/>
                                      </p:to>
                                    </p:set>
                                    <p:animEffect transition="in" filter="randombar(horizontal)">
                                      <p:cBhvr>
                                        <p:cTn id="18" dur="500"/>
                                        <p:tgtEl>
                                          <p:spTgt spid="614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randombar(horizont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75472"/>
            <a:ext cx="3657601" cy="1477328"/>
          </a:xfrm>
          <a:prstGeom prst="rect">
            <a:avLst/>
          </a:prstGeom>
          <a:solidFill>
            <a:srgbClr val="BCFCD4"/>
          </a:solidFill>
          <a:ln w="12700">
            <a:solidFill>
              <a:srgbClr val="009900"/>
            </a:solidFill>
          </a:ln>
        </p:spPr>
        <p:txBody>
          <a:bodyPr wrap="square">
            <a:spAutoFit/>
          </a:bodyPr>
          <a:lstStyle/>
          <a:p>
            <a:pPr algn="just"/>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en-US" i="1" dirty="0" err="1">
                <a:solidFill>
                  <a:srgbClr val="FF0000"/>
                </a:solidFill>
                <a:latin typeface="Cambria" panose="02040503050406030204" pitchFamily="18" charset="0"/>
                <a:ea typeface="Cambria" panose="02040503050406030204" pitchFamily="18" charset="0"/>
              </a:rPr>
              <a:t>hãy</a:t>
            </a:r>
            <a:r>
              <a:rPr lang="en-US" i="1" dirty="0">
                <a:solidFill>
                  <a:srgbClr val="FF0000"/>
                </a:solidFill>
                <a:latin typeface="Cambria" panose="02040503050406030204" pitchFamily="18" charset="0"/>
                <a:ea typeface="Cambria" panose="02040503050406030204" pitchFamily="18" charset="0"/>
              </a:rPr>
              <a:t> t</a:t>
            </a:r>
            <a:r>
              <a:rPr lang="vi-VN" i="1" dirty="0">
                <a:solidFill>
                  <a:srgbClr val="FF0000"/>
                </a:solidFill>
                <a:latin typeface="Cambria" panose="02040503050406030204" pitchFamily="18" charset="0"/>
                <a:ea typeface="Cambria" panose="02040503050406030204" pitchFamily="18" charset="0"/>
              </a:rPr>
              <a:t>rình bày quá trình con người khai khẩn và cải tạo châu thổ, chế ngự chế độ nước sông Hồng dưới thời nhà Lý và nhà Trần.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thích ứng với chế độ nước sông Hồng và sông Cửu Long.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81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81400"/>
            <a:ext cx="3657601" cy="293926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dirty="0">
                <a:latin typeface="Cambria" pitchFamily="18" charset="0"/>
                <a:ea typeface="Cambria" pitchFamily="18" charset="0"/>
              </a:rPr>
              <a:t>- Từ thế kỉ XI, dưới thời Lý, Nhà nước Đại Việt đã cho đắp đê dọc theo hầu hết các con sông lớn.</a:t>
            </a:r>
          </a:p>
          <a:p>
            <a:pPr algn="just">
              <a:spcBef>
                <a:spcPts val="600"/>
              </a:spcBef>
              <a:spcAft>
                <a:spcPts val="0"/>
              </a:spcAft>
            </a:pPr>
            <a:r>
              <a:rPr lang="vi-VN" dirty="0">
                <a:latin typeface="Cambria" pitchFamily="18" charset="0"/>
                <a:ea typeface="Cambria" pitchFamily="18" charset="0"/>
              </a:rPr>
              <a:t>- Tới thời Trần, triều đình đã cho gia cố cho các đoạn đê xung yếu ở hai bên bờ sông Hồng từ đầu nguồn tới biển (đê quai vạc) và đặt ra chức quan Hà đê sứ chuyên trách trông coi việc bồi đắp và bảo vệ hệ thống đê điều,...</a:t>
            </a:r>
          </a:p>
        </p:txBody>
      </p:sp>
      <p:sp>
        <p:nvSpPr>
          <p:cNvPr id="26"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a. </a:t>
            </a:r>
            <a:r>
              <a:rPr lang="en-US" sz="2000" b="1" dirty="0" err="1">
                <a:solidFill>
                  <a:srgbClr val="CC0000"/>
                </a:solidFill>
                <a:latin typeface="Times New Roman" pitchFamily="18" charset="0"/>
                <a:cs typeface="Times New Roman" pitchFamily="18" charset="0"/>
              </a:rPr>
              <a:t>Đối</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với</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sông</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pic>
        <p:nvPicPr>
          <p:cNvPr id="27" name="Picture 26"/>
          <p:cNvPicPr>
            <a:picLocks noChangeAspect="1" noChangeArrowheads="1"/>
          </p:cNvPicPr>
          <p:nvPr/>
        </p:nvPicPr>
        <p:blipFill>
          <a:blip r:embed="rId10">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514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3914920"/>
            <a:ext cx="3535051" cy="26382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44189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14" presetClass="entr" presetSubtype="1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6"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75472"/>
            <a:ext cx="3657601" cy="1400383"/>
          </a:xfrm>
          <a:prstGeom prst="rect">
            <a:avLst/>
          </a:prstGeom>
          <a:solidFill>
            <a:srgbClr val="BCFCD4"/>
          </a:solidFill>
          <a:ln w="12700">
            <a:solidFill>
              <a:srgbClr val="009900"/>
            </a:solidFill>
          </a:ln>
        </p:spPr>
        <p:txBody>
          <a:bodyPr wrap="square">
            <a:spAutoFit/>
          </a:bodyPr>
          <a:lstStyle/>
          <a:p>
            <a:pPr algn="just"/>
            <a:r>
              <a:rPr lang="en-US" sz="1700" i="1" dirty="0" err="1">
                <a:solidFill>
                  <a:srgbClr val="FF0000"/>
                </a:solidFill>
                <a:latin typeface="Cambria" panose="02040503050406030204" pitchFamily="18" charset="0"/>
                <a:ea typeface="Cambria" panose="02040503050406030204" pitchFamily="18" charset="0"/>
              </a:rPr>
              <a:t>Quan</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các</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hình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ảnh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và</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kênh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chữ</a:t>
            </a:r>
            <a:r>
              <a:rPr lang="en-US" sz="1700" i="1" dirty="0">
                <a:solidFill>
                  <a:srgbClr val="FF0000"/>
                </a:solidFill>
                <a:latin typeface="Cambria" panose="02040503050406030204" pitchFamily="18" charset="0"/>
                <a:ea typeface="Cambria" panose="02040503050406030204" pitchFamily="18" charset="0"/>
              </a:rPr>
              <a:t> SGK, </a:t>
            </a:r>
            <a:r>
              <a:rPr lang="en-US" sz="1700" i="1" dirty="0" err="1">
                <a:solidFill>
                  <a:srgbClr val="FF0000"/>
                </a:solidFill>
                <a:latin typeface="Cambria" panose="02040503050406030204" pitchFamily="18" charset="0"/>
                <a:ea typeface="Cambria" panose="02040503050406030204" pitchFamily="18" charset="0"/>
              </a:rPr>
              <a:t>hãy</a:t>
            </a:r>
            <a:r>
              <a:rPr lang="en-US" sz="1700" i="1" dirty="0">
                <a:solidFill>
                  <a:srgbClr val="FF0000"/>
                </a:solidFill>
                <a:latin typeface="Cambria" panose="02040503050406030204" pitchFamily="18" charset="0"/>
                <a:ea typeface="Cambria" panose="02040503050406030204" pitchFamily="18" charset="0"/>
              </a:rPr>
              <a:t> t</a:t>
            </a:r>
            <a:r>
              <a:rPr lang="vi-VN" sz="1700" i="1" dirty="0">
                <a:solidFill>
                  <a:srgbClr val="FF0000"/>
                </a:solidFill>
                <a:latin typeface="Cambria" panose="02040503050406030204" pitchFamily="18" charset="0"/>
                <a:ea typeface="Cambria" panose="02040503050406030204" pitchFamily="18" charset="0"/>
              </a:rPr>
              <a:t>rình bày quá trình con người khai khẩn và cải tạo châu thổ, chế ngự chế độ nước sông Hồng dưới thời nhà </a:t>
            </a:r>
            <a:r>
              <a:rPr lang="en-US" sz="1700" i="1" dirty="0" err="1">
                <a:solidFill>
                  <a:srgbClr val="FF0000"/>
                </a:solidFill>
                <a:latin typeface="Cambria" panose="02040503050406030204" pitchFamily="18" charset="0"/>
                <a:ea typeface="Cambria" panose="02040503050406030204" pitchFamily="18" charset="0"/>
              </a:rPr>
              <a:t>Lê</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và</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nhà</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Nguyễn</a:t>
            </a:r>
            <a:r>
              <a:rPr lang="en-US" sz="1700" i="1" dirty="0">
                <a:solidFill>
                  <a:srgbClr val="FF0000"/>
                </a:solidFill>
                <a:latin typeface="Cambria" panose="02040503050406030204" pitchFamily="18" charset="0"/>
                <a:ea typeface="Cambria" panose="02040503050406030204" pitchFamily="18" charset="0"/>
              </a:rPr>
              <a:t>.</a:t>
            </a:r>
            <a:endParaRPr lang="vi-VN" sz="17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thích ứng với chế độ nước sông Hồng và sông Cửu Long.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81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429268"/>
            <a:ext cx="3657601" cy="312393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1600" dirty="0">
                <a:latin typeface="Cambria" pitchFamily="18" charset="0"/>
                <a:ea typeface="Cambria" pitchFamily="18" charset="0"/>
              </a:rPr>
              <a:t>- Sang thế kỉ XV, nhà Lê bắt đầu tiến hành quai đê lấn biển để khai thác bãi bồi vùng cửa sông. Công việc này được đẩy mạnh vào thời Nguyễn ở các vùng ven biển Thái Bình, Nam Định và Ninh Bình.</a:t>
            </a:r>
          </a:p>
          <a:p>
            <a:pPr algn="just">
              <a:spcBef>
                <a:spcPts val="600"/>
              </a:spcBef>
              <a:spcAft>
                <a:spcPts val="0"/>
              </a:spcAft>
            </a:pPr>
            <a:r>
              <a:rPr lang="vi-VN" sz="1600" dirty="0">
                <a:latin typeface="Cambria" pitchFamily="18" charset="0"/>
                <a:ea typeface="Cambria" pitchFamily="18" charset="0"/>
              </a:rPr>
              <a:t>-  Chính quyền phong kiến nhà Nguyễn rất quan tâm đến vấn đề đắp đê phòng lụt ở vùng châu thổ sông Hồng. Tuy nhiên, triều đình đang lâm vào thế bối rối, cân nhắc lợi - hại của việc nên tiếp tục đắp đê hay bỏ đê.</a:t>
            </a:r>
          </a:p>
        </p:txBody>
      </p:sp>
      <p:sp>
        <p:nvSpPr>
          <p:cNvPr id="26"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a. </a:t>
            </a:r>
            <a:r>
              <a:rPr lang="en-US" sz="2000" b="1" dirty="0" err="1">
                <a:solidFill>
                  <a:srgbClr val="CC0000"/>
                </a:solidFill>
                <a:latin typeface="Times New Roman" pitchFamily="18" charset="0"/>
                <a:cs typeface="Times New Roman" pitchFamily="18" charset="0"/>
              </a:rPr>
              <a:t>Đối</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với</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sông</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pic>
        <p:nvPicPr>
          <p:cNvPr id="27" name="Picture 26"/>
          <p:cNvPicPr>
            <a:picLocks noChangeAspect="1" noChangeArrowheads="1"/>
          </p:cNvPicPr>
          <p:nvPr/>
        </p:nvPicPr>
        <p:blipFill>
          <a:blip r:embed="rId10">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514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04147" y="3932178"/>
            <a:ext cx="3535052" cy="231622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5410200" y="6248400"/>
            <a:ext cx="2971800" cy="369332"/>
          </a:xfrm>
          <a:prstGeom prst="rect">
            <a:avLst/>
          </a:prstGeom>
          <a:noFill/>
        </p:spPr>
        <p:txBody>
          <a:bodyPr wrap="square" rtlCol="0">
            <a:spAutoFit/>
          </a:bodyPr>
          <a:lstStyle/>
          <a:p>
            <a:pPr algn="ctr"/>
            <a:r>
              <a:rPr lang="en-US" dirty="0" err="1">
                <a:latin typeface="Cambria" pitchFamily="18" charset="0"/>
                <a:ea typeface="Cambria" pitchFamily="18" charset="0"/>
              </a:rPr>
              <a:t>Đắp</a:t>
            </a:r>
            <a:r>
              <a:rPr lang="en-US" dirty="0">
                <a:latin typeface="Cambria" pitchFamily="18" charset="0"/>
                <a:ea typeface="Cambria" pitchFamily="18" charset="0"/>
              </a:rPr>
              <a:t> </a:t>
            </a:r>
            <a:r>
              <a:rPr lang="en-US" dirty="0" err="1">
                <a:latin typeface="Cambria" pitchFamily="18" charset="0"/>
                <a:ea typeface="Cambria" pitchFamily="18" charset="0"/>
              </a:rPr>
              <a:t>đê</a:t>
            </a:r>
            <a:r>
              <a:rPr lang="en-US" dirty="0">
                <a:latin typeface="Cambria" pitchFamily="18" charset="0"/>
                <a:ea typeface="Cambria" pitchFamily="18" charset="0"/>
              </a:rPr>
              <a:t> </a:t>
            </a:r>
            <a:r>
              <a:rPr lang="en-US" dirty="0" err="1">
                <a:latin typeface="Cambria" pitchFamily="18" charset="0"/>
                <a:ea typeface="Cambria" pitchFamily="18" charset="0"/>
              </a:rPr>
              <a:t>thời</a:t>
            </a:r>
            <a:r>
              <a:rPr lang="en-US" dirty="0">
                <a:latin typeface="Cambria" pitchFamily="18" charset="0"/>
                <a:ea typeface="Cambria" pitchFamily="18" charset="0"/>
              </a:rPr>
              <a:t> </a:t>
            </a:r>
            <a:r>
              <a:rPr lang="en-US" dirty="0" err="1">
                <a:latin typeface="Cambria" pitchFamily="18" charset="0"/>
                <a:ea typeface="Cambria" pitchFamily="18" charset="0"/>
              </a:rPr>
              <a:t>nhà</a:t>
            </a:r>
            <a:r>
              <a:rPr lang="en-US" dirty="0">
                <a:latin typeface="Cambria" pitchFamily="18" charset="0"/>
                <a:ea typeface="Cambria" pitchFamily="18" charset="0"/>
              </a:rPr>
              <a:t> </a:t>
            </a:r>
            <a:r>
              <a:rPr lang="en-US" dirty="0" err="1">
                <a:latin typeface="Cambria" pitchFamily="18" charset="0"/>
                <a:ea typeface="Cambria" pitchFamily="18" charset="0"/>
              </a:rPr>
              <a:t>Nguyễn</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2607567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14" presetClass="entr" presetSubtype="10" fill="hold" nodeType="withEffect">
                                  <p:stCondLst>
                                    <p:cond delay="0"/>
                                  </p:stCondLst>
                                  <p:childTnLst>
                                    <p:set>
                                      <p:cBhvr>
                                        <p:cTn id="17" dur="1" fill="hold">
                                          <p:stCondLst>
                                            <p:cond delay="0"/>
                                          </p:stCondLst>
                                        </p:cTn>
                                        <p:tgtEl>
                                          <p:spTgt spid="7170"/>
                                        </p:tgtEl>
                                        <p:attrNameLst>
                                          <p:attrName>style.visibility</p:attrName>
                                        </p:attrNameLst>
                                      </p:cBhvr>
                                      <p:to>
                                        <p:strVal val="visible"/>
                                      </p:to>
                                    </p:set>
                                    <p:animEffect transition="in" filter="randombar(horizontal)">
                                      <p:cBhvr>
                                        <p:cTn id="18" dur="500"/>
                                        <p:tgtEl>
                                          <p:spTgt spid="7170"/>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randombar(horizontal)">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9"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89944" y="1981201"/>
            <a:ext cx="6792509" cy="3567510"/>
          </a:xfrm>
          <a:prstGeom prst="wedgeRoundRectCallout">
            <a:avLst>
              <a:gd name="adj1" fmla="val 47817"/>
              <a:gd name="adj2" fmla="val 5659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131635"/>
            <a:ext cx="6553198" cy="3354765"/>
          </a:xfrm>
          <a:prstGeom prst="rect">
            <a:avLst/>
          </a:prstGeom>
        </p:spPr>
        <p:txBody>
          <a:bodyPr wrap="square">
            <a:spAutoFit/>
          </a:bodyPr>
          <a:lstStyle/>
          <a:p>
            <a:pPr algn="just">
              <a:spcBef>
                <a:spcPts val="600"/>
              </a:spcBef>
              <a:spcAft>
                <a:spcPts val="0"/>
              </a:spcAft>
            </a:pPr>
            <a:r>
              <a:rPr lang="vi-VN" sz="1600" dirty="0">
                <a:latin typeface="Cambria" pitchFamily="18" charset="0"/>
                <a:ea typeface="Cambria" pitchFamily="18" charset="0"/>
              </a:rPr>
              <a:t>- Từ xa xưa, người Việt đã biết dẫn nước vào ruộng, hoặc tiêu nước, phân lũ về mùa mưa; đồng thời cũng sớm phải tổ chức đắp đê, trị thuỷ để phát triển sản xuất và bảo vệ cuộc sống.</a:t>
            </a:r>
          </a:p>
          <a:p>
            <a:pPr algn="just">
              <a:spcBef>
                <a:spcPts val="600"/>
              </a:spcBef>
              <a:spcAft>
                <a:spcPts val="0"/>
              </a:spcAft>
            </a:pPr>
            <a:r>
              <a:rPr lang="vi-VN" sz="1600" dirty="0">
                <a:latin typeface="Cambria" pitchFamily="18" charset="0"/>
                <a:ea typeface="Cambria" pitchFamily="18" charset="0"/>
              </a:rPr>
              <a:t>- Từ thế kỉ XI, dưới thời Lý đã cho đắp đê dọc theo hầu hết các con sông lớn.</a:t>
            </a:r>
          </a:p>
          <a:p>
            <a:pPr algn="just">
              <a:spcBef>
                <a:spcPts val="600"/>
              </a:spcBef>
              <a:spcAft>
                <a:spcPts val="0"/>
              </a:spcAft>
            </a:pPr>
            <a:r>
              <a:rPr lang="vi-VN" sz="1600" dirty="0">
                <a:latin typeface="Cambria" pitchFamily="18" charset="0"/>
                <a:ea typeface="Cambria" pitchFamily="18" charset="0"/>
              </a:rPr>
              <a:t>- Tới thời Trần, triều đình đã cho gia cố cho các đoạn đê xung yếu, chuyên trách trông coi việc bồi đắp và bảo vệ hệ thống đê điều,...</a:t>
            </a:r>
          </a:p>
          <a:p>
            <a:pPr algn="just">
              <a:spcBef>
                <a:spcPts val="600"/>
              </a:spcBef>
              <a:spcAft>
                <a:spcPts val="0"/>
              </a:spcAft>
            </a:pPr>
            <a:r>
              <a:rPr lang="vi-VN" sz="1600" dirty="0">
                <a:latin typeface="Cambria" pitchFamily="18" charset="0"/>
                <a:ea typeface="Cambria" pitchFamily="18" charset="0"/>
              </a:rPr>
              <a:t>- Sang thế kỉ XV, nhà Lê bắt đầu tiến hành quai đê lấn biển để khai thác bãi bồi vùng cửa sông. </a:t>
            </a:r>
          </a:p>
          <a:p>
            <a:pPr algn="just">
              <a:spcBef>
                <a:spcPts val="600"/>
              </a:spcBef>
              <a:spcAft>
                <a:spcPts val="0"/>
              </a:spcAft>
            </a:pPr>
            <a:r>
              <a:rPr lang="vi-VN" sz="1600" dirty="0">
                <a:latin typeface="Cambria" pitchFamily="18" charset="0"/>
                <a:ea typeface="Cambria" pitchFamily="18" charset="0"/>
              </a:rPr>
              <a:t>-  Chính quyền phong kiến nhà Nguyễn rất quan tâm đến vấn đề đắp đê, tuy nhiên, triều đình đang lâm vào thế bối rối, cân nhắc lợi - hại của việc nên tiếp tục đắp đê hay bỏ đê.</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thích ứng với chế độ nước sông Hồng và sông Cửu Long.</a:t>
            </a:r>
          </a:p>
        </p:txBody>
      </p:sp>
      <p:sp>
        <p:nvSpPr>
          <p:cNvPr id="24"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a. </a:t>
            </a:r>
            <a:r>
              <a:rPr lang="en-US" sz="2000" b="1" dirty="0" err="1">
                <a:solidFill>
                  <a:srgbClr val="CC0000"/>
                </a:solidFill>
                <a:latin typeface="Times New Roman" pitchFamily="18" charset="0"/>
                <a:cs typeface="Times New Roman" pitchFamily="18" charset="0"/>
              </a:rPr>
              <a:t>Đối</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với</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sông</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90774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1400383"/>
          </a:xfrm>
          <a:prstGeom prst="rect">
            <a:avLst/>
          </a:prstGeom>
          <a:solidFill>
            <a:srgbClr val="BCFCD4"/>
          </a:solidFill>
          <a:ln w="12700">
            <a:solidFill>
              <a:srgbClr val="009900"/>
            </a:solidFill>
          </a:ln>
        </p:spPr>
        <p:txBody>
          <a:bodyPr wrap="square">
            <a:spAutoFit/>
          </a:bodyPr>
          <a:lstStyle/>
          <a:p>
            <a:pPr algn="just"/>
            <a:r>
              <a:rPr lang="en-US" sz="1700" i="1" dirty="0" err="1">
                <a:solidFill>
                  <a:srgbClr val="FF0000"/>
                </a:solidFill>
                <a:latin typeface="Cambria" panose="02040503050406030204" pitchFamily="18" charset="0"/>
                <a:ea typeface="Cambria" panose="02040503050406030204" pitchFamily="18" charset="0"/>
              </a:rPr>
              <a:t>Quan</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các</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hình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ảnh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và</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kênh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chữ</a:t>
            </a:r>
            <a:r>
              <a:rPr lang="en-US" sz="1700" i="1" dirty="0">
                <a:solidFill>
                  <a:srgbClr val="FF0000"/>
                </a:solidFill>
                <a:latin typeface="Cambria" panose="02040503050406030204" pitchFamily="18" charset="0"/>
                <a:ea typeface="Cambria" panose="02040503050406030204" pitchFamily="18" charset="0"/>
              </a:rPr>
              <a:t> SGK, t</a:t>
            </a:r>
            <a:r>
              <a:rPr lang="vi-VN" sz="1700" i="1" dirty="0">
                <a:solidFill>
                  <a:srgbClr val="FF0000"/>
                </a:solidFill>
                <a:latin typeface="Cambria" panose="02040503050406030204" pitchFamily="18" charset="0"/>
                <a:ea typeface="Cambria" panose="02040503050406030204" pitchFamily="18" charset="0"/>
              </a:rPr>
              <a:t>rình bày quá trình con người khai khẩn và cải tạo châu thổ, chế ngự chế độ nước sông Cửu Long dưới thời vương quốc Phù Nam.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thích ứng với chế độ nước sông Hồng và sông Cửu Long.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53161"/>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430012"/>
            <a:ext cx="3657601" cy="3046988"/>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1700" dirty="0">
                <a:latin typeface="Cambria" pitchFamily="18" charset="0"/>
                <a:ea typeface="Cambria" pitchFamily="18" charset="0"/>
              </a:rPr>
              <a:t>- Ngay từ thời vương quốc Phù Nam (khoảng thế kỉ I đến đầu thế kỉ VII), vùng châu thổ sông Cửu Long đã được con người khai phá và trở thành một trung tâm nông nghiệp lúa nước.</a:t>
            </a:r>
          </a:p>
          <a:p>
            <a:pPr algn="just">
              <a:spcBef>
                <a:spcPts val="600"/>
              </a:spcBef>
              <a:spcAft>
                <a:spcPts val="0"/>
              </a:spcAft>
            </a:pPr>
            <a:r>
              <a:rPr lang="vi-VN" sz="1700" dirty="0">
                <a:latin typeface="Cambria" pitchFamily="18" charset="0"/>
                <a:ea typeface="Cambria" pitchFamily="18" charset="0"/>
              </a:rPr>
              <a:t>- Đến thế kỉ IV, ở Nam Bộ xuất hiện tình trạng biển tiến cục bộ, nước mặn dần dâng cao  ảnh hưởng nghiêm trọng đến nghề trồng lúa. Cho đến thế kỉ XIII, Nam Bộ vẫn còn là vùng đất tương đối hoang vu.</a:t>
            </a:r>
          </a:p>
        </p:txBody>
      </p:sp>
      <p:sp>
        <p:nvSpPr>
          <p:cNvPr id="26"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a. </a:t>
            </a:r>
            <a:r>
              <a:rPr lang="en-US" sz="2000" b="1" dirty="0" err="1">
                <a:solidFill>
                  <a:srgbClr val="CC0000"/>
                </a:solidFill>
                <a:latin typeface="Times New Roman" pitchFamily="18" charset="0"/>
                <a:cs typeface="Times New Roman" pitchFamily="18" charset="0"/>
              </a:rPr>
              <a:t>Đối</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với</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sông</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Cửu</a:t>
            </a:r>
            <a:r>
              <a:rPr lang="en-US" sz="2000" b="1" dirty="0">
                <a:solidFill>
                  <a:srgbClr val="CC0000"/>
                </a:solidFill>
                <a:latin typeface="Times New Roman" pitchFamily="18" charset="0"/>
                <a:cs typeface="Times New Roman" pitchFamily="18" charset="0"/>
              </a:rPr>
              <a:t> Long</a:t>
            </a:r>
            <a:endParaRPr lang="vi-VN" sz="2000" b="1" dirty="0">
              <a:solidFill>
                <a:srgbClr val="CC0000"/>
              </a:solidFill>
              <a:latin typeface="Times New Roman" pitchFamily="18" charset="0"/>
              <a:cs typeface="Times New Roman" pitchFamily="18" charset="0"/>
            </a:endParaRPr>
          </a:p>
        </p:txBody>
      </p:sp>
      <p:pic>
        <p:nvPicPr>
          <p:cNvPr id="2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52911" y="1274955"/>
            <a:ext cx="3410089" cy="246999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181600" y="3746292"/>
            <a:ext cx="3756986" cy="369332"/>
          </a:xfrm>
          <a:prstGeom prst="rect">
            <a:avLst/>
          </a:prstGeom>
          <a:noFill/>
        </p:spPr>
        <p:txBody>
          <a:bodyPr wrap="square" rtlCol="0">
            <a:spAutoFit/>
          </a:bodyPr>
          <a:lstStyle/>
          <a:p>
            <a:pPr algn="ctr"/>
            <a:r>
              <a:rPr lang="en-US" dirty="0" err="1">
                <a:latin typeface="Cambria" pitchFamily="18" charset="0"/>
                <a:ea typeface="Cambria" pitchFamily="18" charset="0"/>
              </a:rPr>
              <a:t>Lược</a:t>
            </a:r>
            <a:r>
              <a:rPr lang="en-US" dirty="0">
                <a:latin typeface="Cambria" pitchFamily="18" charset="0"/>
                <a:ea typeface="Cambria" pitchFamily="18" charset="0"/>
              </a:rPr>
              <a:t> </a:t>
            </a:r>
            <a:r>
              <a:rPr lang="en-US" dirty="0" err="1">
                <a:latin typeface="Cambria" pitchFamily="18" charset="0"/>
                <a:ea typeface="Cambria" pitchFamily="18" charset="0"/>
              </a:rPr>
              <a:t>đồ</a:t>
            </a:r>
            <a:r>
              <a:rPr lang="en-US" dirty="0">
                <a:latin typeface="Cambria" pitchFamily="18" charset="0"/>
                <a:ea typeface="Cambria" pitchFamily="18" charset="0"/>
              </a:rPr>
              <a:t> </a:t>
            </a:r>
            <a:r>
              <a:rPr lang="en-US" dirty="0" err="1">
                <a:latin typeface="Cambria" pitchFamily="18" charset="0"/>
                <a:ea typeface="Cambria" pitchFamily="18" charset="0"/>
              </a:rPr>
              <a:t>châu</a:t>
            </a:r>
            <a:r>
              <a:rPr lang="en-US" dirty="0">
                <a:latin typeface="Cambria" pitchFamily="18" charset="0"/>
                <a:ea typeface="Cambria" pitchFamily="18" charset="0"/>
              </a:rPr>
              <a:t> </a:t>
            </a:r>
            <a:r>
              <a:rPr lang="en-US" dirty="0" err="1">
                <a:latin typeface="Cambria" pitchFamily="18" charset="0"/>
                <a:ea typeface="Cambria" pitchFamily="18" charset="0"/>
              </a:rPr>
              <a:t>thổ</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Cửu</a:t>
            </a:r>
            <a:r>
              <a:rPr lang="en-US" dirty="0">
                <a:latin typeface="Cambria" pitchFamily="18" charset="0"/>
                <a:ea typeface="Cambria" pitchFamily="18" charset="0"/>
              </a:rPr>
              <a:t> Long</a:t>
            </a:r>
          </a:p>
        </p:txBody>
      </p:sp>
      <p:pic>
        <p:nvPicPr>
          <p:cNvPr id="819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2910" y="4185014"/>
            <a:ext cx="3410089" cy="20633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5311075" y="6248400"/>
            <a:ext cx="3756986" cy="369332"/>
          </a:xfrm>
          <a:prstGeom prst="rect">
            <a:avLst/>
          </a:prstGeom>
          <a:noFill/>
        </p:spPr>
        <p:txBody>
          <a:bodyPr wrap="square" rtlCol="0">
            <a:spAutoFit/>
          </a:bodyPr>
          <a:lstStyle/>
          <a:p>
            <a:pPr algn="ctr"/>
            <a:r>
              <a:rPr lang="en-US" dirty="0" err="1">
                <a:latin typeface="Cambria" pitchFamily="18" charset="0"/>
                <a:ea typeface="Cambria" pitchFamily="18" charset="0"/>
              </a:rPr>
              <a:t>Văn</a:t>
            </a:r>
            <a:r>
              <a:rPr lang="en-US" dirty="0">
                <a:latin typeface="Cambria" pitchFamily="18" charset="0"/>
                <a:ea typeface="Cambria" pitchFamily="18" charset="0"/>
              </a:rPr>
              <a:t> </a:t>
            </a:r>
            <a:r>
              <a:rPr lang="en-US" dirty="0" err="1">
                <a:latin typeface="Cambria" pitchFamily="18" charset="0"/>
                <a:ea typeface="Cambria" pitchFamily="18" charset="0"/>
              </a:rPr>
              <a:t>hóa</a:t>
            </a:r>
            <a:r>
              <a:rPr lang="en-US" dirty="0">
                <a:latin typeface="Cambria" pitchFamily="18" charset="0"/>
                <a:ea typeface="Cambria" pitchFamily="18" charset="0"/>
              </a:rPr>
              <a:t> </a:t>
            </a:r>
            <a:r>
              <a:rPr lang="en-US" dirty="0" err="1">
                <a:latin typeface="Cambria" pitchFamily="18" charset="0"/>
                <a:ea typeface="Cambria" pitchFamily="18" charset="0"/>
              </a:rPr>
              <a:t>Óc</a:t>
            </a:r>
            <a:r>
              <a:rPr lang="en-US" dirty="0">
                <a:latin typeface="Cambria" pitchFamily="18" charset="0"/>
                <a:ea typeface="Cambria" pitchFamily="18" charset="0"/>
              </a:rPr>
              <a:t> </a:t>
            </a:r>
            <a:r>
              <a:rPr lang="en-US" dirty="0" err="1">
                <a:latin typeface="Cambria" pitchFamily="18" charset="0"/>
                <a:ea typeface="Cambria" pitchFamily="18" charset="0"/>
              </a:rPr>
              <a:t>Eo</a:t>
            </a:r>
            <a:r>
              <a:rPr lang="en-US" dirty="0">
                <a:latin typeface="Cambria" pitchFamily="18" charset="0"/>
                <a:ea typeface="Cambria" pitchFamily="18" charset="0"/>
              </a:rPr>
              <a:t> (</a:t>
            </a:r>
            <a:r>
              <a:rPr lang="en-US" dirty="0" err="1">
                <a:latin typeface="Cambria" pitchFamily="18" charset="0"/>
                <a:ea typeface="Cambria" pitchFamily="18" charset="0"/>
              </a:rPr>
              <a:t>Phù</a:t>
            </a:r>
            <a:r>
              <a:rPr lang="en-US" dirty="0">
                <a:latin typeface="Cambria" pitchFamily="18" charset="0"/>
                <a:ea typeface="Cambria" pitchFamily="18" charset="0"/>
              </a:rPr>
              <a:t> Nam)</a:t>
            </a:r>
          </a:p>
        </p:txBody>
      </p:sp>
    </p:spTree>
    <p:extLst>
      <p:ext uri="{BB962C8B-B14F-4D97-AF65-F5344CB8AC3E}">
        <p14:creationId xmlns:p14="http://schemas.microsoft.com/office/powerpoint/2010/main" val="18163195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randombar(horizontal)">
                                      <p:cBhvr>
                                        <p:cTn id="20" dur="500"/>
                                        <p:tgtEl>
                                          <p:spTgt spid="2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8194"/>
                                        </p:tgtEl>
                                        <p:attrNameLst>
                                          <p:attrName>style.visibility</p:attrName>
                                        </p:attrNameLst>
                                      </p:cBhvr>
                                      <p:to>
                                        <p:strVal val="visible"/>
                                      </p:to>
                                    </p:set>
                                    <p:animEffect transition="in" filter="randombar(horizontal)">
                                      <p:cBhvr>
                                        <p:cTn id="26" dur="500"/>
                                        <p:tgtEl>
                                          <p:spTgt spid="8194"/>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randombar(horizontal)">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2" dur="500"/>
                                        <p:tgtEl>
                                          <p:spTgt spid="3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7"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6" grpId="0" animBg="1"/>
      <p:bldP spid="27" grpId="0"/>
      <p:bldP spid="3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51672"/>
            <a:ext cx="3657601" cy="1477328"/>
          </a:xfrm>
          <a:prstGeom prst="rect">
            <a:avLst/>
          </a:prstGeom>
          <a:solidFill>
            <a:srgbClr val="BCFCD4"/>
          </a:solidFill>
          <a:ln w="12700">
            <a:solidFill>
              <a:srgbClr val="009900"/>
            </a:solidFill>
          </a:ln>
        </p:spPr>
        <p:txBody>
          <a:bodyPr wrap="square">
            <a:spAutoFit/>
          </a:bodyPr>
          <a:lstStyle/>
          <a:p>
            <a:pPr algn="just"/>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c</a:t>
            </a:r>
            <a:r>
              <a:rPr lang="vi-VN" i="1" dirty="0">
                <a:solidFill>
                  <a:srgbClr val="FF0000"/>
                </a:solidFill>
                <a:latin typeface="Cambria" panose="02040503050406030204" pitchFamily="18" charset="0"/>
                <a:ea typeface="Cambria" panose="02040503050406030204" pitchFamily="18" charset="0"/>
              </a:rPr>
              <a:t>hứng minh vệc khai khẩn đồng bằng sông Cửu Long gắn liền với quá trình con người thích ứng với tự nhiên.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thích ứng với chế độ nước sông Hồng và sông Cửu Long.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25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196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38533"/>
            <a:ext cx="3657601" cy="2662267"/>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dirty="0">
                <a:latin typeface="Cambria" pitchFamily="18" charset="0"/>
                <a:ea typeface="Cambria" pitchFamily="18" charset="0"/>
              </a:rPr>
              <a:t>- Quá trình khai hoang, phục hoá đồng ruộng bắt đầu được đẩy mạnh từ khoảng thế kỉ XVII với nhiều dòng kênh lớn </a:t>
            </a:r>
            <a:r>
              <a:rPr lang="en-US" dirty="0">
                <a:latin typeface="Cambria" pitchFamily="18" charset="0"/>
                <a:ea typeface="Cambria" pitchFamily="18" charset="0"/>
              </a:rPr>
              <a:t>(</a:t>
            </a:r>
            <a:r>
              <a:rPr lang="en-US" dirty="0" err="1">
                <a:latin typeface="Cambria" pitchFamily="18" charset="0"/>
                <a:ea typeface="Cambria" pitchFamily="18" charset="0"/>
              </a:rPr>
              <a:t>hình</a:t>
            </a:r>
            <a:r>
              <a:rPr lang="en-US" dirty="0">
                <a:latin typeface="Cambria" pitchFamily="18" charset="0"/>
                <a:ea typeface="Cambria" pitchFamily="18" charset="0"/>
              </a:rPr>
              <a:t> 1.8) </a:t>
            </a:r>
            <a:r>
              <a:rPr lang="vi-VN" dirty="0">
                <a:latin typeface="Cambria" pitchFamily="18" charset="0"/>
                <a:ea typeface="Cambria" pitchFamily="18" charset="0"/>
              </a:rPr>
              <a:t>được đào và đưa vào khai thác. </a:t>
            </a:r>
          </a:p>
          <a:p>
            <a:pPr algn="just">
              <a:spcBef>
                <a:spcPts val="600"/>
              </a:spcBef>
              <a:spcAft>
                <a:spcPts val="0"/>
              </a:spcAft>
            </a:pPr>
            <a:r>
              <a:rPr lang="vi-VN" dirty="0">
                <a:latin typeface="Cambria" pitchFamily="18" charset="0"/>
                <a:ea typeface="Cambria" pitchFamily="18" charset="0"/>
              </a:rPr>
              <a:t>- Chợ nổi</a:t>
            </a:r>
            <a:r>
              <a:rPr lang="en-US" dirty="0">
                <a:latin typeface="Cambria" pitchFamily="18" charset="0"/>
                <a:ea typeface="Cambria" pitchFamily="18" charset="0"/>
              </a:rPr>
              <a:t> (</a:t>
            </a:r>
            <a:r>
              <a:rPr lang="en-US" dirty="0" err="1">
                <a:latin typeface="Cambria" pitchFamily="18" charset="0"/>
                <a:ea typeface="Cambria" pitchFamily="18" charset="0"/>
              </a:rPr>
              <a:t>hình</a:t>
            </a:r>
            <a:r>
              <a:rPr lang="en-US" dirty="0">
                <a:latin typeface="Cambria" pitchFamily="18" charset="0"/>
                <a:ea typeface="Cambria" pitchFamily="18" charset="0"/>
              </a:rPr>
              <a:t> 1.9)</a:t>
            </a:r>
            <a:r>
              <a:rPr lang="vi-VN" dirty="0">
                <a:latin typeface="Cambria" pitchFamily="18" charset="0"/>
                <a:ea typeface="Cambria" pitchFamily="18" charset="0"/>
              </a:rPr>
              <a:t>, nhà nổi,... là những cách thích ứng với môi trường sông nước của cư dân đồng bằng sông Cửu Long.</a:t>
            </a:r>
          </a:p>
        </p:txBody>
      </p:sp>
      <p:sp>
        <p:nvSpPr>
          <p:cNvPr id="26"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a. </a:t>
            </a:r>
            <a:r>
              <a:rPr lang="en-US" sz="2000" b="1" dirty="0" err="1">
                <a:solidFill>
                  <a:srgbClr val="CC0000"/>
                </a:solidFill>
                <a:latin typeface="Times New Roman" pitchFamily="18" charset="0"/>
                <a:cs typeface="Times New Roman" pitchFamily="18" charset="0"/>
              </a:rPr>
              <a:t>Đối</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với</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sông</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Cửu</a:t>
            </a:r>
            <a:r>
              <a:rPr lang="en-US" sz="2000" b="1" dirty="0">
                <a:solidFill>
                  <a:srgbClr val="CC0000"/>
                </a:solidFill>
                <a:latin typeface="Times New Roman" pitchFamily="18" charset="0"/>
                <a:cs typeface="Times New Roman" pitchFamily="18" charset="0"/>
              </a:rPr>
              <a:t> Long</a:t>
            </a:r>
            <a:endParaRPr lang="vi-VN" sz="2000" b="1" dirty="0">
              <a:solidFill>
                <a:srgbClr val="CC0000"/>
              </a:solidFill>
              <a:latin typeface="Times New Roman" pitchFamily="18" charset="0"/>
              <a:cs typeface="Times New Roman" pitchFamily="18" charset="0"/>
            </a:endParaRPr>
          </a:p>
        </p:txBody>
      </p:sp>
      <p:pic>
        <p:nvPicPr>
          <p:cNvPr id="921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332570"/>
            <a:ext cx="3458853" cy="257662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3"/>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120156"/>
            <a:ext cx="3451925" cy="2356844"/>
          </a:xfrm>
          <a:prstGeom prst="rect">
            <a:avLst/>
          </a:prstGeom>
          <a:noFill/>
          <a:ln>
            <a:solidFill>
              <a:srgbClr val="FF0000"/>
            </a:solidFill>
          </a:ln>
        </p:spPr>
      </p:pic>
    </p:spTree>
    <p:extLst>
      <p:ext uri="{BB962C8B-B14F-4D97-AF65-F5344CB8AC3E}">
        <p14:creationId xmlns:p14="http://schemas.microsoft.com/office/powerpoint/2010/main" val="22196208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9218"/>
                                        </p:tgtEl>
                                        <p:attrNameLst>
                                          <p:attrName>style.visibility</p:attrName>
                                        </p:attrNameLst>
                                      </p:cBhvr>
                                      <p:to>
                                        <p:strVal val="visible"/>
                                      </p:to>
                                    </p:set>
                                    <p:animEffect transition="in" filter="randombar(horizontal)">
                                      <p:cBhvr>
                                        <p:cTn id="20" dur="500"/>
                                        <p:tgtEl>
                                          <p:spTgt spid="9218"/>
                                        </p:tgtEl>
                                      </p:cBhvr>
                                    </p:animEffect>
                                  </p:childTnLst>
                                </p:cTn>
                              </p:par>
                              <p:par>
                                <p:cTn id="21" presetID="14" presetClass="entr" presetSubtype="1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randombar(horizontal)">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6" dur="500"/>
                                        <p:tgtEl>
                                          <p:spTgt spid="3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1"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89944" y="1981201"/>
            <a:ext cx="6792509" cy="3567510"/>
          </a:xfrm>
          <a:prstGeom prst="wedgeRoundRectCallout">
            <a:avLst>
              <a:gd name="adj1" fmla="val 47817"/>
              <a:gd name="adj2" fmla="val 5659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226201"/>
            <a:ext cx="6553198" cy="3031599"/>
          </a:xfrm>
          <a:prstGeom prst="rect">
            <a:avLst/>
          </a:prstGeom>
        </p:spPr>
        <p:txBody>
          <a:bodyPr wrap="square">
            <a:spAutoFit/>
          </a:bodyPr>
          <a:lstStyle/>
          <a:p>
            <a:pPr algn="just">
              <a:spcBef>
                <a:spcPts val="600"/>
              </a:spcBef>
              <a:spcAft>
                <a:spcPts val="0"/>
              </a:spcAft>
            </a:pPr>
            <a:r>
              <a:rPr lang="vi-VN" sz="1600" dirty="0">
                <a:latin typeface="Cambria" pitchFamily="18" charset="0"/>
                <a:ea typeface="Cambria" pitchFamily="18" charset="0"/>
              </a:rPr>
              <a:t>- Ngay từ thời vương quốc Phù Nam (khoảng thế kỉ I đến đầu thế kỉ VII), vùng châu thổ sông Cửu Long đã được con người khai phá và trở thành một trung tâm nông nghiệp lúa nước.</a:t>
            </a:r>
          </a:p>
          <a:p>
            <a:pPr algn="just">
              <a:spcBef>
                <a:spcPts val="600"/>
              </a:spcBef>
              <a:spcAft>
                <a:spcPts val="0"/>
              </a:spcAft>
            </a:pPr>
            <a:r>
              <a:rPr lang="vi-VN" sz="1600" dirty="0">
                <a:latin typeface="Cambria" pitchFamily="18" charset="0"/>
                <a:ea typeface="Cambria" pitchFamily="18" charset="0"/>
              </a:rPr>
              <a:t>- Đến thế kỉ IV, ở Nam Bộ xuất hiện tình trạng biển tiến cục bộ, nước mặn dần dâng cao ảnh hưởng nghiêm trọng đến nghề trồng lúa. Cho đến thế kỉ XIII, Nam Bộ vẫn còn là vùng đất tương đối hoang vu.</a:t>
            </a:r>
          </a:p>
          <a:p>
            <a:pPr algn="just">
              <a:spcBef>
                <a:spcPts val="600"/>
              </a:spcBef>
              <a:spcAft>
                <a:spcPts val="0"/>
              </a:spcAft>
            </a:pPr>
            <a:r>
              <a:rPr lang="vi-VN" sz="1600" dirty="0">
                <a:latin typeface="Cambria" pitchFamily="18" charset="0"/>
                <a:ea typeface="Cambria" pitchFamily="18" charset="0"/>
              </a:rPr>
              <a:t>- Quá trình khai hoang, phục hoá đồng ruộng bắt đầu được đẩy mạnh từ khoảng thế kỉ XVII với nhiều dòng kênh lớn được đào và đưa vào khai thác. </a:t>
            </a:r>
          </a:p>
          <a:p>
            <a:pPr algn="just">
              <a:spcBef>
                <a:spcPts val="600"/>
              </a:spcBef>
              <a:spcAft>
                <a:spcPts val="0"/>
              </a:spcAft>
            </a:pPr>
            <a:r>
              <a:rPr lang="vi-VN" sz="1600" dirty="0">
                <a:latin typeface="Cambria" pitchFamily="18" charset="0"/>
                <a:ea typeface="Cambria" pitchFamily="18" charset="0"/>
              </a:rPr>
              <a:t>- Chợ nổi, nhà nổi,... là những cách thích ứng với môi trường sông nước của cư dân đồng bằng sông Cửu Long.</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thích ứng với chế độ nước sông Hồng và sông Cửu Long.</a:t>
            </a:r>
          </a:p>
        </p:txBody>
      </p:sp>
      <p:sp>
        <p:nvSpPr>
          <p:cNvPr id="24"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a. </a:t>
            </a:r>
            <a:r>
              <a:rPr lang="en-US" sz="2000" b="1" dirty="0" err="1">
                <a:solidFill>
                  <a:srgbClr val="CC0000"/>
                </a:solidFill>
                <a:latin typeface="Times New Roman" pitchFamily="18" charset="0"/>
                <a:cs typeface="Times New Roman" pitchFamily="18" charset="0"/>
              </a:rPr>
              <a:t>Đối</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với</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sông</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Cửu</a:t>
            </a:r>
            <a:r>
              <a:rPr lang="en-US" sz="2000" b="1" dirty="0">
                <a:solidFill>
                  <a:srgbClr val="CC0000"/>
                </a:solidFill>
                <a:latin typeface="Times New Roman" pitchFamily="18" charset="0"/>
                <a:cs typeface="Times New Roman" pitchFamily="18" charset="0"/>
              </a:rPr>
              <a:t> Long</a:t>
            </a:r>
            <a:endParaRPr lang="vi-VN" sz="20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26968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2066092"/>
            <a:ext cx="7491772" cy="677108"/>
          </a:xfrm>
          <a:prstGeom prst="rect">
            <a:avLst/>
          </a:prstGeom>
          <a:solidFill>
            <a:srgbClr val="BCFCD4"/>
          </a:solidFill>
          <a:ln w="12700">
            <a:solidFill>
              <a:srgbClr val="009900"/>
            </a:solidFill>
          </a:ln>
        </p:spPr>
        <p:txBody>
          <a:bodyPr wrap="square">
            <a:spAutoFit/>
          </a:bodyPr>
          <a:lstStyle/>
          <a:p>
            <a:pPr algn="just"/>
            <a:r>
              <a:rPr lang="en-US" sz="1900" i="1" dirty="0" err="1">
                <a:solidFill>
                  <a:srgbClr val="FF0000"/>
                </a:solidFill>
                <a:latin typeface="Cambria" panose="02040503050406030204" pitchFamily="18" charset="0"/>
                <a:ea typeface="Cambria" panose="02040503050406030204" pitchFamily="18" charset="0"/>
              </a:rPr>
              <a:t>Dựa</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vào</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kiến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thức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đã</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học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cho</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biết</a:t>
            </a:r>
            <a:r>
              <a:rPr lang="en-US" sz="1900" i="1" dirty="0">
                <a:solidFill>
                  <a:srgbClr val="FF0000"/>
                </a:solidFill>
                <a:latin typeface="Cambria" panose="02040503050406030204" pitchFamily="18" charset="0"/>
                <a:ea typeface="Cambria" panose="02040503050406030204" pitchFamily="18" charset="0"/>
              </a:rPr>
              <a:t> c</a:t>
            </a:r>
            <a:r>
              <a:rPr lang="vi-VN" sz="1900" i="1" dirty="0">
                <a:solidFill>
                  <a:srgbClr val="FF0000"/>
                </a:solidFill>
                <a:latin typeface="Cambria" panose="02040503050406030204" pitchFamily="18" charset="0"/>
                <a:ea typeface="Cambria" panose="02040503050406030204" pitchFamily="18" charset="0"/>
              </a:rPr>
              <a:t>hế độ nước của các sông chính ở châu thổ sông Hồng và châu thổ sông Cửu Long khác nhau như thế nào?</a:t>
            </a:r>
            <a:r>
              <a:rPr lang="en-US" sz="1900" i="1" dirty="0">
                <a:solidFill>
                  <a:srgbClr val="FF0000"/>
                </a:solidFill>
                <a:latin typeface="Cambria" panose="02040503050406030204" pitchFamily="18" charset="0"/>
                <a:ea typeface="Cambria" panose="02040503050406030204" pitchFamily="18" charset="0"/>
              </a:rPr>
              <a:t> </a:t>
            </a:r>
            <a:endParaRPr lang="vi-VN" sz="19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890956"/>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179205200"/>
              </p:ext>
            </p:extLst>
          </p:nvPr>
        </p:nvGraphicFramePr>
        <p:xfrm>
          <a:off x="1271229" y="2971800"/>
          <a:ext cx="7491771" cy="3496056"/>
        </p:xfrm>
        <a:graphic>
          <a:graphicData uri="http://schemas.openxmlformats.org/drawingml/2006/table">
            <a:tbl>
              <a:tblPr firstRow="1" bandRow="1">
                <a:tableStyleId>{5C22544A-7EE6-4342-B048-85BDC9FD1C3A}</a:tableStyleId>
              </a:tblPr>
              <a:tblGrid>
                <a:gridCol w="1319571">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124200">
                  <a:extLst>
                    <a:ext uri="{9D8B030D-6E8A-4147-A177-3AD203B41FA5}">
                      <a16:colId xmlns:a16="http://schemas.microsoft.com/office/drawing/2014/main" val="20002"/>
                    </a:ext>
                  </a:extLst>
                </a:gridCol>
              </a:tblGrid>
              <a:tr h="370840">
                <a:tc>
                  <a:txBody>
                    <a:bodyPr/>
                    <a:lstStyle/>
                    <a:p>
                      <a:pPr indent="215900" algn="ctr">
                        <a:lnSpc>
                          <a:spcPct val="110000"/>
                        </a:lnSpc>
                        <a:spcBef>
                          <a:spcPts val="600"/>
                        </a:spcBef>
                        <a:spcAft>
                          <a:spcPts val="0"/>
                        </a:spcAft>
                      </a:pPr>
                      <a:r>
                        <a:rPr lang="vi-VN" sz="1700" b="1" dirty="0">
                          <a:effectLst/>
                          <a:latin typeface="Cambria" pitchFamily="18" charset="0"/>
                          <a:ea typeface="Cambria" pitchFamily="18" charset="0"/>
                          <a:cs typeface="Times New Roman"/>
                        </a:rPr>
                        <a:t>Chế độ nước</a:t>
                      </a:r>
                      <a:endParaRPr lang="en-US" sz="17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nSpc>
                          <a:spcPct val="110000"/>
                        </a:lnSpc>
                        <a:spcBef>
                          <a:spcPts val="600"/>
                        </a:spcBef>
                        <a:spcAft>
                          <a:spcPts val="0"/>
                        </a:spcAft>
                      </a:pPr>
                      <a:r>
                        <a:rPr lang="vi-VN" sz="1700" b="1" dirty="0">
                          <a:effectLst/>
                          <a:latin typeface="Cambria" pitchFamily="18" charset="0"/>
                          <a:ea typeface="Cambria" pitchFamily="18" charset="0"/>
                          <a:cs typeface="Times New Roman"/>
                        </a:rPr>
                        <a:t>S</a:t>
                      </a:r>
                      <a:r>
                        <a:rPr lang="en-US" sz="1700" b="1" dirty="0" err="1">
                          <a:effectLst/>
                          <a:latin typeface="Cambria" pitchFamily="18" charset="0"/>
                          <a:ea typeface="Cambria" pitchFamily="18" charset="0"/>
                          <a:cs typeface="Times New Roman"/>
                        </a:rPr>
                        <a:t>ông</a:t>
                      </a:r>
                      <a:r>
                        <a:rPr lang="en-US" sz="1700" b="1" dirty="0">
                          <a:effectLst/>
                          <a:latin typeface="Cambria" pitchFamily="18" charset="0"/>
                          <a:ea typeface="Cambria" pitchFamily="18" charset="0"/>
                          <a:cs typeface="Times New Roman"/>
                        </a:rPr>
                        <a:t> </a:t>
                      </a:r>
                      <a:r>
                        <a:rPr lang="en-US" sz="1700" b="1" dirty="0" err="1">
                          <a:effectLst/>
                          <a:latin typeface="Cambria" pitchFamily="18" charset="0"/>
                          <a:ea typeface="Cambria" pitchFamily="18" charset="0"/>
                          <a:cs typeface="Times New Roman"/>
                        </a:rPr>
                        <a:t>Hồng</a:t>
                      </a:r>
                      <a:endParaRPr lang="en-US" sz="17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ctr">
                        <a:lnSpc>
                          <a:spcPct val="110000"/>
                        </a:lnSpc>
                        <a:spcBef>
                          <a:spcPts val="600"/>
                        </a:spcBef>
                        <a:spcAft>
                          <a:spcPts val="0"/>
                        </a:spcAft>
                      </a:pPr>
                      <a:r>
                        <a:rPr lang="vi-VN" sz="1700" b="1" dirty="0">
                          <a:effectLst/>
                          <a:latin typeface="Cambria" pitchFamily="18" charset="0"/>
                          <a:ea typeface="Cambria" pitchFamily="18" charset="0"/>
                          <a:cs typeface="Times New Roman"/>
                        </a:rPr>
                        <a:t>S</a:t>
                      </a:r>
                      <a:r>
                        <a:rPr lang="en-US" sz="1700" b="1" dirty="0" err="1">
                          <a:effectLst/>
                          <a:latin typeface="Cambria" pitchFamily="18" charset="0"/>
                          <a:ea typeface="Cambria" pitchFamily="18" charset="0"/>
                          <a:cs typeface="Times New Roman"/>
                        </a:rPr>
                        <a:t>ông</a:t>
                      </a:r>
                      <a:r>
                        <a:rPr lang="en-US" sz="1700" b="1" dirty="0">
                          <a:effectLst/>
                          <a:latin typeface="Cambria" pitchFamily="18" charset="0"/>
                          <a:ea typeface="Cambria" pitchFamily="18" charset="0"/>
                          <a:cs typeface="Times New Roman"/>
                        </a:rPr>
                        <a:t> </a:t>
                      </a:r>
                      <a:r>
                        <a:rPr lang="en-US" sz="1700" b="1" dirty="0" err="1">
                          <a:effectLst/>
                          <a:latin typeface="Cambria" pitchFamily="18" charset="0"/>
                          <a:ea typeface="Cambria" pitchFamily="18" charset="0"/>
                          <a:cs typeface="Times New Roman"/>
                        </a:rPr>
                        <a:t>Cửu</a:t>
                      </a:r>
                      <a:r>
                        <a:rPr lang="en-US" sz="1700" b="1" dirty="0">
                          <a:effectLst/>
                          <a:latin typeface="Cambria" pitchFamily="18" charset="0"/>
                          <a:ea typeface="Cambria" pitchFamily="18" charset="0"/>
                          <a:cs typeface="Times New Roman"/>
                        </a:rPr>
                        <a:t> Long</a:t>
                      </a:r>
                      <a:endParaRPr lang="en-US" sz="17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indent="215900">
                        <a:lnSpc>
                          <a:spcPct val="110000"/>
                        </a:lnSpc>
                        <a:spcBef>
                          <a:spcPts val="600"/>
                        </a:spcBef>
                        <a:spcAft>
                          <a:spcPts val="0"/>
                        </a:spcAft>
                      </a:pPr>
                      <a:r>
                        <a:rPr lang="en-US" sz="1700" b="1" dirty="0" err="1">
                          <a:effectLst/>
                          <a:latin typeface="Cambria" pitchFamily="18" charset="0"/>
                          <a:ea typeface="Cambria" pitchFamily="18" charset="0"/>
                          <a:cs typeface="Times New Roman"/>
                        </a:rPr>
                        <a:t>Mùa</a:t>
                      </a:r>
                      <a:r>
                        <a:rPr lang="en-US" sz="1700" b="1" dirty="0">
                          <a:effectLst/>
                          <a:latin typeface="Cambria" pitchFamily="18" charset="0"/>
                          <a:ea typeface="Cambria" pitchFamily="18" charset="0"/>
                          <a:cs typeface="Times New Roman"/>
                        </a:rPr>
                        <a:t> </a:t>
                      </a:r>
                      <a:r>
                        <a:rPr lang="en-US" sz="1700" b="1" dirty="0" err="1">
                          <a:effectLst/>
                          <a:latin typeface="Cambria" pitchFamily="18" charset="0"/>
                          <a:ea typeface="Cambria" pitchFamily="18" charset="0"/>
                          <a:cs typeface="Times New Roman"/>
                        </a:rPr>
                        <a:t>lũ</a:t>
                      </a:r>
                      <a:endParaRPr lang="en-US" sz="1700" b="1"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Kéo</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dài</a:t>
                      </a:r>
                      <a:r>
                        <a:rPr lang="en-US" sz="1700" dirty="0">
                          <a:effectLst/>
                          <a:latin typeface="Cambria" pitchFamily="18" charset="0"/>
                          <a:ea typeface="Cambria" pitchFamily="18" charset="0"/>
                          <a:cs typeface="Times New Roman"/>
                        </a:rPr>
                        <a:t> 5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từ</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6 </a:t>
                      </a:r>
                      <a:r>
                        <a:rPr lang="en-US" sz="1700" dirty="0" err="1">
                          <a:effectLst/>
                          <a:latin typeface="Cambria" pitchFamily="18" charset="0"/>
                          <a:ea typeface="Cambria" pitchFamily="18" charset="0"/>
                          <a:cs typeface="Times New Roman"/>
                        </a:rPr>
                        <a:t>đến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10), </a:t>
                      </a:r>
                      <a:r>
                        <a:rPr lang="en-US" sz="1700" dirty="0" err="1">
                          <a:effectLst/>
                          <a:latin typeface="Cambria" pitchFamily="18" charset="0"/>
                          <a:ea typeface="Cambria" pitchFamily="18" charset="0"/>
                          <a:cs typeface="Times New Roman"/>
                        </a:rPr>
                        <a:t>chiếm</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khoảng</a:t>
                      </a:r>
                      <a:r>
                        <a:rPr lang="en-US" sz="1700" dirty="0">
                          <a:effectLst/>
                          <a:latin typeface="Cambria" pitchFamily="18" charset="0"/>
                          <a:ea typeface="Cambria" pitchFamily="18" charset="0"/>
                          <a:cs typeface="Times New Roman"/>
                        </a:rPr>
                        <a:t> 75% </a:t>
                      </a:r>
                      <a:r>
                        <a:rPr lang="en-US" sz="1700" dirty="0" err="1">
                          <a:effectLst/>
                          <a:latin typeface="Cambria" pitchFamily="18" charset="0"/>
                          <a:ea typeface="Cambria" pitchFamily="18" charset="0"/>
                          <a:cs typeface="Times New Roman"/>
                        </a:rPr>
                        <a:t>lưu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lượng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dòng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chảy</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cả</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năm</a:t>
                      </a:r>
                      <a:r>
                        <a:rPr lang="en-US" sz="1700" dirty="0">
                          <a:effectLst/>
                          <a:latin typeface="Cambria" pitchFamily="18" charset="0"/>
                          <a:ea typeface="Cambria" pitchFamily="18" charset="0"/>
                          <a:cs typeface="Times New Roman"/>
                        </a:rPr>
                        <a:t>.</a:t>
                      </a:r>
                    </a:p>
                    <a:p>
                      <a:pPr algn="just">
                        <a:lnSpc>
                          <a:spcPct val="110000"/>
                        </a:lnSpc>
                        <a:spcBef>
                          <a:spcPts val="600"/>
                        </a:spcBef>
                        <a:spcAft>
                          <a:spcPts val="0"/>
                        </a:spcAft>
                      </a:pP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Các</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đợt</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lũ</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lên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nhanh</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và</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đột</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ngột</a:t>
                      </a:r>
                      <a:endParaRPr lang="en-US" sz="17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Kéo</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dài</a:t>
                      </a:r>
                      <a:r>
                        <a:rPr lang="en-US" sz="1700" dirty="0">
                          <a:effectLst/>
                          <a:latin typeface="Cambria" pitchFamily="18" charset="0"/>
                          <a:ea typeface="Cambria" pitchFamily="18" charset="0"/>
                          <a:cs typeface="Times New Roman"/>
                        </a:rPr>
                        <a:t> 5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từ</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7 </a:t>
                      </a:r>
                      <a:r>
                        <a:rPr lang="en-US" sz="1700" dirty="0" err="1">
                          <a:effectLst/>
                          <a:latin typeface="Cambria" pitchFamily="18" charset="0"/>
                          <a:ea typeface="Cambria" pitchFamily="18" charset="0"/>
                          <a:cs typeface="Times New Roman"/>
                        </a:rPr>
                        <a:t>đến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11), </a:t>
                      </a:r>
                      <a:r>
                        <a:rPr lang="en-US" sz="1700" dirty="0" err="1">
                          <a:effectLst/>
                          <a:latin typeface="Cambria" pitchFamily="18" charset="0"/>
                          <a:ea typeface="Cambria" pitchFamily="18" charset="0"/>
                          <a:cs typeface="Times New Roman"/>
                        </a:rPr>
                        <a:t>chiếm</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khoảng</a:t>
                      </a:r>
                      <a:r>
                        <a:rPr lang="en-US" sz="1700" dirty="0">
                          <a:effectLst/>
                          <a:latin typeface="Cambria" pitchFamily="18" charset="0"/>
                          <a:ea typeface="Cambria" pitchFamily="18" charset="0"/>
                          <a:cs typeface="Times New Roman"/>
                        </a:rPr>
                        <a:t> 80% </a:t>
                      </a:r>
                      <a:r>
                        <a:rPr lang="en-US" sz="1700" dirty="0" err="1">
                          <a:effectLst/>
                          <a:latin typeface="Cambria" pitchFamily="18" charset="0"/>
                          <a:ea typeface="Cambria" pitchFamily="18" charset="0"/>
                          <a:cs typeface="Times New Roman"/>
                        </a:rPr>
                        <a:t>lưu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lượng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dòng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chảy</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cả</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năm</a:t>
                      </a:r>
                      <a:r>
                        <a:rPr lang="en-US" sz="1700" dirty="0">
                          <a:effectLst/>
                          <a:latin typeface="Cambria" pitchFamily="18" charset="0"/>
                          <a:ea typeface="Cambria" pitchFamily="18" charset="0"/>
                          <a:cs typeface="Times New Roman"/>
                        </a:rPr>
                        <a:t>.</a:t>
                      </a:r>
                    </a:p>
                    <a:p>
                      <a:pPr algn="just">
                        <a:lnSpc>
                          <a:spcPct val="110000"/>
                        </a:lnSpc>
                        <a:spcBef>
                          <a:spcPts val="600"/>
                        </a:spcBef>
                        <a:spcAft>
                          <a:spcPts val="0"/>
                        </a:spcAft>
                      </a:pP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Lũ</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lên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và</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khi</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rút</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đều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diễn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ra</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chậm</a:t>
                      </a:r>
                      <a:r>
                        <a:rPr lang="en-US" sz="170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indent="215900" algn="ctr">
                        <a:lnSpc>
                          <a:spcPct val="110000"/>
                        </a:lnSpc>
                        <a:spcBef>
                          <a:spcPts val="600"/>
                        </a:spcBef>
                        <a:spcAft>
                          <a:spcPts val="0"/>
                        </a:spcAft>
                      </a:pPr>
                      <a:r>
                        <a:rPr lang="en-US" sz="1700" b="1" dirty="0" err="1">
                          <a:effectLst/>
                          <a:latin typeface="Cambria" pitchFamily="18" charset="0"/>
                          <a:ea typeface="Cambria" pitchFamily="18" charset="0"/>
                          <a:cs typeface="Times New Roman"/>
                        </a:rPr>
                        <a:t>Mùa</a:t>
                      </a:r>
                      <a:r>
                        <a:rPr lang="en-US" sz="1700" b="1" baseline="0" dirty="0">
                          <a:effectLst/>
                          <a:latin typeface="Cambria" pitchFamily="18" charset="0"/>
                          <a:ea typeface="Cambria" pitchFamily="18" charset="0"/>
                          <a:cs typeface="Times New Roman"/>
                        </a:rPr>
                        <a:t> </a:t>
                      </a:r>
                      <a:r>
                        <a:rPr lang="en-US" sz="1700" b="1" baseline="0" dirty="0" err="1">
                          <a:effectLst/>
                          <a:latin typeface="Cambria" pitchFamily="18" charset="0"/>
                          <a:ea typeface="Cambria" pitchFamily="18" charset="0"/>
                          <a:cs typeface="Times New Roman"/>
                        </a:rPr>
                        <a:t>cạn</a:t>
                      </a:r>
                      <a:endParaRPr lang="en-US" sz="1700" b="1"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Kéo</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dài</a:t>
                      </a:r>
                      <a:r>
                        <a:rPr lang="en-US" sz="1700" dirty="0">
                          <a:effectLst/>
                          <a:latin typeface="Cambria" pitchFamily="18" charset="0"/>
                          <a:ea typeface="Cambria" pitchFamily="18" charset="0"/>
                          <a:cs typeface="Times New Roman"/>
                        </a:rPr>
                        <a:t> 7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từ</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11 </a:t>
                      </a:r>
                      <a:r>
                        <a:rPr lang="en-US" sz="1700" dirty="0" err="1">
                          <a:effectLst/>
                          <a:latin typeface="Cambria" pitchFamily="18" charset="0"/>
                          <a:ea typeface="Cambria" pitchFamily="18" charset="0"/>
                          <a:cs typeface="Times New Roman"/>
                        </a:rPr>
                        <a:t>đến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5 </a:t>
                      </a:r>
                      <a:r>
                        <a:rPr lang="en-US" sz="1700" dirty="0" err="1">
                          <a:effectLst/>
                          <a:latin typeface="Cambria" pitchFamily="18" charset="0"/>
                          <a:ea typeface="Cambria" pitchFamily="18" charset="0"/>
                          <a:cs typeface="Times New Roman"/>
                        </a:rPr>
                        <a:t>năm</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sau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chiếm</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khoảng</a:t>
                      </a:r>
                      <a:r>
                        <a:rPr lang="en-US" sz="1700" dirty="0">
                          <a:effectLst/>
                          <a:latin typeface="Cambria" pitchFamily="18" charset="0"/>
                          <a:ea typeface="Cambria" pitchFamily="18" charset="0"/>
                          <a:cs typeface="Times New Roman"/>
                        </a:rPr>
                        <a:t> 25% </a:t>
                      </a:r>
                      <a:r>
                        <a:rPr lang="en-US" sz="1700" dirty="0" err="1">
                          <a:effectLst/>
                          <a:latin typeface="Cambria" pitchFamily="18" charset="0"/>
                          <a:ea typeface="Cambria" pitchFamily="18" charset="0"/>
                          <a:cs typeface="Times New Roman"/>
                        </a:rPr>
                        <a:t>lưu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lượng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dòng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chảy</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cả</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năm</a:t>
                      </a:r>
                      <a:r>
                        <a:rPr lang="en-US" sz="170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Kéo</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dài</a:t>
                      </a:r>
                      <a:r>
                        <a:rPr lang="en-US" sz="1700" dirty="0">
                          <a:effectLst/>
                          <a:latin typeface="Cambria" pitchFamily="18" charset="0"/>
                          <a:ea typeface="Cambria" pitchFamily="18" charset="0"/>
                          <a:cs typeface="Times New Roman"/>
                        </a:rPr>
                        <a:t> 7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từ</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12 </a:t>
                      </a:r>
                      <a:r>
                        <a:rPr lang="en-US" sz="1700" dirty="0" err="1">
                          <a:effectLst/>
                          <a:latin typeface="Cambria" pitchFamily="18" charset="0"/>
                          <a:ea typeface="Cambria" pitchFamily="18" charset="0"/>
                          <a:cs typeface="Times New Roman"/>
                        </a:rPr>
                        <a:t>đến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6 </a:t>
                      </a:r>
                      <a:r>
                        <a:rPr lang="en-US" sz="1700" dirty="0" err="1">
                          <a:effectLst/>
                          <a:latin typeface="Cambria" pitchFamily="18" charset="0"/>
                          <a:ea typeface="Cambria" pitchFamily="18" charset="0"/>
                          <a:cs typeface="Times New Roman"/>
                        </a:rPr>
                        <a:t>năm</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sau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chiếm</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khoảng</a:t>
                      </a:r>
                      <a:r>
                        <a:rPr lang="en-US" sz="1700" dirty="0">
                          <a:effectLst/>
                          <a:latin typeface="Cambria" pitchFamily="18" charset="0"/>
                          <a:ea typeface="Cambria" pitchFamily="18" charset="0"/>
                          <a:cs typeface="Times New Roman"/>
                        </a:rPr>
                        <a:t> 20% </a:t>
                      </a:r>
                      <a:r>
                        <a:rPr lang="en-US" sz="1700" dirty="0" err="1">
                          <a:effectLst/>
                          <a:latin typeface="Cambria" pitchFamily="18" charset="0"/>
                          <a:ea typeface="Cambria" pitchFamily="18" charset="0"/>
                          <a:cs typeface="Times New Roman"/>
                        </a:rPr>
                        <a:t>lưu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lượng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dòng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chảy</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cả</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năm</a:t>
                      </a:r>
                      <a:endParaRPr lang="en-US" sz="17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535487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D7943F5-531C-C020-C588-0EAE900C7FD0}"/>
              </a:ext>
            </a:extLst>
          </p:cNvPr>
          <p:cNvSpPr txBox="1"/>
          <p:nvPr/>
        </p:nvSpPr>
        <p:spPr>
          <a:xfrm>
            <a:off x="381000" y="228600"/>
            <a:ext cx="8534400" cy="6062878"/>
          </a:xfrm>
          <a:prstGeom prst="rect">
            <a:avLst/>
          </a:prstGeom>
          <a:noFill/>
        </p:spPr>
        <p:txBody>
          <a:bodyPr wrap="square">
            <a:spAutoFit/>
          </a:bodyPr>
          <a:lstStyle/>
          <a:p>
            <a:pPr indent="457200" algn="just">
              <a:lnSpc>
                <a:spcPct val="107000"/>
              </a:lnSpc>
              <a:spcAft>
                <a:spcPts val="800"/>
              </a:spcAft>
            </a:pP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Châu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thổ</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mạo</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vụng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hồ</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đầm</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phá</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vịnh</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dương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khiến</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cản</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chậm</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sa</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cuốn</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tốc</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đủ</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lắng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đọng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xuống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bồi</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bờ</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châu</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thổ</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châu</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thổ</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Hồng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châu</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thổ</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Cửu</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Long,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cư</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châu</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thổ</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hình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các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chinh</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châu</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thổ</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hôm</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nay.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69123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2066092"/>
            <a:ext cx="7491772" cy="969496"/>
          </a:xfrm>
          <a:prstGeom prst="rect">
            <a:avLst/>
          </a:prstGeom>
          <a:solidFill>
            <a:srgbClr val="BCFCD4"/>
          </a:solidFill>
          <a:ln w="12700">
            <a:solidFill>
              <a:srgbClr val="009900"/>
            </a:solidFill>
          </a:ln>
        </p:spPr>
        <p:txBody>
          <a:bodyPr wrap="square">
            <a:spAutoFit/>
          </a:bodyPr>
          <a:lstStyle/>
          <a:p>
            <a:pPr algn="just"/>
            <a:r>
              <a:rPr lang="vi-VN" sz="1900" i="1" dirty="0">
                <a:solidFill>
                  <a:srgbClr val="FF0000"/>
                </a:solidFill>
                <a:latin typeface="Cambria" panose="02040503050406030204" pitchFamily="18" charset="0"/>
                <a:ea typeface="Cambria" panose="02040503050406030204" pitchFamily="18" charset="0"/>
              </a:rPr>
              <a:t>Theo em, quá trình con người khai thác và cải tạo châu thổ, chế ngự và thích ứng với chế độ nước của sông Hồng và sông Cửu Long có điểm gì giống và khác nhau?</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890956"/>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518860899"/>
              </p:ext>
            </p:extLst>
          </p:nvPr>
        </p:nvGraphicFramePr>
        <p:xfrm>
          <a:off x="1271229" y="3234054"/>
          <a:ext cx="7491771" cy="3335910"/>
        </p:xfrm>
        <a:graphic>
          <a:graphicData uri="http://schemas.openxmlformats.org/drawingml/2006/table">
            <a:tbl>
              <a:tblPr firstRow="1" bandRow="1">
                <a:tableStyleId>{5C22544A-7EE6-4342-B048-85BDC9FD1C3A}</a:tableStyleId>
              </a:tblPr>
              <a:tblGrid>
                <a:gridCol w="1167171">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3429000">
                  <a:extLst>
                    <a:ext uri="{9D8B030D-6E8A-4147-A177-3AD203B41FA5}">
                      <a16:colId xmlns:a16="http://schemas.microsoft.com/office/drawing/2014/main" val="20002"/>
                    </a:ext>
                  </a:extLst>
                </a:gridCol>
              </a:tblGrid>
              <a:tr h="370840">
                <a:tc>
                  <a:txBody>
                    <a:bodyPr/>
                    <a:lstStyle/>
                    <a:p>
                      <a:pPr indent="215900" algn="ctr">
                        <a:lnSpc>
                          <a:spcPct val="110000"/>
                        </a:lnSpc>
                        <a:spcBef>
                          <a:spcPts val="600"/>
                        </a:spcBef>
                        <a:spcAft>
                          <a:spcPts val="0"/>
                        </a:spcAft>
                      </a:pPr>
                      <a:r>
                        <a:rPr lang="vi-VN" sz="1700" b="1" dirty="0">
                          <a:effectLst/>
                          <a:latin typeface="Cambria" pitchFamily="18" charset="0"/>
                          <a:ea typeface="Cambria" pitchFamily="18" charset="0"/>
                          <a:cs typeface="Times New Roman"/>
                        </a:rPr>
                        <a:t>Chế độ nước</a:t>
                      </a:r>
                      <a:endParaRPr lang="en-US" sz="17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ctr">
                        <a:lnSpc>
                          <a:spcPct val="110000"/>
                        </a:lnSpc>
                        <a:spcBef>
                          <a:spcPts val="600"/>
                        </a:spcBef>
                        <a:spcAft>
                          <a:spcPts val="0"/>
                        </a:spcAft>
                      </a:pPr>
                      <a:r>
                        <a:rPr lang="vi-VN" sz="1700" b="1" dirty="0">
                          <a:effectLst/>
                          <a:latin typeface="Cambria" pitchFamily="18" charset="0"/>
                          <a:ea typeface="Cambria" pitchFamily="18" charset="0"/>
                          <a:cs typeface="Times New Roman"/>
                        </a:rPr>
                        <a:t>S</a:t>
                      </a:r>
                      <a:r>
                        <a:rPr lang="en-US" sz="1700" b="1" dirty="0" err="1">
                          <a:effectLst/>
                          <a:latin typeface="Cambria" pitchFamily="18" charset="0"/>
                          <a:ea typeface="Cambria" pitchFamily="18" charset="0"/>
                          <a:cs typeface="Times New Roman"/>
                        </a:rPr>
                        <a:t>ông</a:t>
                      </a:r>
                      <a:r>
                        <a:rPr lang="en-US" sz="1700" b="1" dirty="0">
                          <a:effectLst/>
                          <a:latin typeface="Cambria" pitchFamily="18" charset="0"/>
                          <a:ea typeface="Cambria" pitchFamily="18" charset="0"/>
                          <a:cs typeface="Times New Roman"/>
                        </a:rPr>
                        <a:t> </a:t>
                      </a:r>
                      <a:r>
                        <a:rPr lang="en-US" sz="1700" b="1" dirty="0" err="1">
                          <a:effectLst/>
                          <a:latin typeface="Cambria" pitchFamily="18" charset="0"/>
                          <a:ea typeface="Cambria" pitchFamily="18" charset="0"/>
                          <a:cs typeface="Times New Roman"/>
                        </a:rPr>
                        <a:t>Hồng</a:t>
                      </a:r>
                      <a:endParaRPr lang="en-US" sz="17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ctr">
                        <a:lnSpc>
                          <a:spcPct val="110000"/>
                        </a:lnSpc>
                        <a:spcBef>
                          <a:spcPts val="600"/>
                        </a:spcBef>
                        <a:spcAft>
                          <a:spcPts val="0"/>
                        </a:spcAft>
                      </a:pPr>
                      <a:r>
                        <a:rPr lang="vi-VN" sz="1700" b="1" dirty="0">
                          <a:effectLst/>
                          <a:latin typeface="Cambria" pitchFamily="18" charset="0"/>
                          <a:ea typeface="Cambria" pitchFamily="18" charset="0"/>
                          <a:cs typeface="Times New Roman"/>
                        </a:rPr>
                        <a:t>S</a:t>
                      </a:r>
                      <a:r>
                        <a:rPr lang="en-US" sz="1700" b="1" dirty="0" err="1">
                          <a:effectLst/>
                          <a:latin typeface="Cambria" pitchFamily="18" charset="0"/>
                          <a:ea typeface="Cambria" pitchFamily="18" charset="0"/>
                          <a:cs typeface="Times New Roman"/>
                        </a:rPr>
                        <a:t>ông</a:t>
                      </a:r>
                      <a:r>
                        <a:rPr lang="en-US" sz="1700" b="1" dirty="0">
                          <a:effectLst/>
                          <a:latin typeface="Cambria" pitchFamily="18" charset="0"/>
                          <a:ea typeface="Cambria" pitchFamily="18" charset="0"/>
                          <a:cs typeface="Times New Roman"/>
                        </a:rPr>
                        <a:t> </a:t>
                      </a:r>
                      <a:r>
                        <a:rPr lang="en-US" sz="1700" b="1" dirty="0" err="1">
                          <a:effectLst/>
                          <a:latin typeface="Cambria" pitchFamily="18" charset="0"/>
                          <a:ea typeface="Cambria" pitchFamily="18" charset="0"/>
                          <a:cs typeface="Times New Roman"/>
                        </a:rPr>
                        <a:t>Cửu</a:t>
                      </a:r>
                      <a:r>
                        <a:rPr lang="en-US" sz="1700" b="1" dirty="0">
                          <a:effectLst/>
                          <a:latin typeface="Cambria" pitchFamily="18" charset="0"/>
                          <a:ea typeface="Cambria" pitchFamily="18" charset="0"/>
                          <a:cs typeface="Times New Roman"/>
                        </a:rPr>
                        <a:t> Long</a:t>
                      </a:r>
                      <a:endParaRPr lang="en-US" sz="17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910970">
                <a:tc>
                  <a:txBody>
                    <a:bodyPr/>
                    <a:lstStyle/>
                    <a:p>
                      <a:pPr indent="215900" algn="ctr">
                        <a:lnSpc>
                          <a:spcPct val="110000"/>
                        </a:lnSpc>
                        <a:spcBef>
                          <a:spcPts val="600"/>
                        </a:spcBef>
                        <a:spcAft>
                          <a:spcPts val="0"/>
                        </a:spcAft>
                      </a:pPr>
                      <a:r>
                        <a:rPr lang="en-US" sz="1700" b="1" dirty="0" err="1">
                          <a:effectLst/>
                          <a:latin typeface="Cambria" pitchFamily="18" charset="0"/>
                          <a:ea typeface="Cambria" pitchFamily="18" charset="0"/>
                          <a:cs typeface="Times New Roman"/>
                        </a:rPr>
                        <a:t>Giống</a:t>
                      </a:r>
                      <a:r>
                        <a:rPr lang="en-US" sz="1700" b="1" baseline="0" dirty="0">
                          <a:effectLst/>
                          <a:latin typeface="Cambria" pitchFamily="18" charset="0"/>
                          <a:ea typeface="Cambria" pitchFamily="18" charset="0"/>
                          <a:cs typeface="Times New Roman"/>
                        </a:rPr>
                        <a:t> </a:t>
                      </a:r>
                      <a:r>
                        <a:rPr lang="en-US" sz="1700" b="1" baseline="0" dirty="0" err="1">
                          <a:effectLst/>
                          <a:latin typeface="Cambria" pitchFamily="18" charset="0"/>
                          <a:ea typeface="Cambria" pitchFamily="18" charset="0"/>
                          <a:cs typeface="Times New Roman"/>
                        </a:rPr>
                        <a:t>nhau</a:t>
                      </a:r>
                      <a:endParaRPr lang="en-US" sz="1700" b="1"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ct val="110000"/>
                        </a:lnSpc>
                        <a:spcBef>
                          <a:spcPts val="600"/>
                        </a:spcBef>
                        <a:spcAft>
                          <a:spcPts val="0"/>
                        </a:spcAft>
                      </a:pPr>
                      <a:r>
                        <a:rPr lang="en-US" sz="1700" dirty="0">
                          <a:effectLst/>
                          <a:latin typeface="Cambria" pitchFamily="18" charset="0"/>
                          <a:ea typeface="Cambria" pitchFamily="18" charset="0"/>
                          <a:cs typeface="Times New Roman"/>
                        </a:rPr>
                        <a:t>- </a:t>
                      </a:r>
                      <a:r>
                        <a:rPr lang="vi-VN" sz="1700" dirty="0">
                          <a:effectLst/>
                          <a:latin typeface="Cambria" pitchFamily="18" charset="0"/>
                          <a:ea typeface="Cambria" pitchFamily="18" charset="0"/>
                          <a:cs typeface="Times New Roman"/>
                        </a:rPr>
                        <a:t>Hoạt động khai thác của con người ở vùng châu thổ sông Hồng và sông Cửu Long đều diễn ra từ rất sớm.</a:t>
                      </a:r>
                    </a:p>
                    <a:p>
                      <a:pPr algn="just">
                        <a:lnSpc>
                          <a:spcPct val="110000"/>
                        </a:lnSpc>
                        <a:spcBef>
                          <a:spcPts val="600"/>
                        </a:spcBef>
                        <a:spcAft>
                          <a:spcPts val="0"/>
                        </a:spcAft>
                      </a:pPr>
                      <a:r>
                        <a:rPr lang="en-US" sz="1700" dirty="0">
                          <a:effectLst/>
                          <a:latin typeface="Cambria" pitchFamily="18" charset="0"/>
                          <a:ea typeface="Cambria" pitchFamily="18" charset="0"/>
                          <a:cs typeface="Times New Roman"/>
                        </a:rPr>
                        <a:t>- </a:t>
                      </a:r>
                      <a:r>
                        <a:rPr lang="vi-VN" sz="1700" dirty="0">
                          <a:effectLst/>
                          <a:latin typeface="Cambria" pitchFamily="18" charset="0"/>
                          <a:ea typeface="Cambria" pitchFamily="18" charset="0"/>
                          <a:cs typeface="Times New Roman"/>
                        </a:rPr>
                        <a:t>Hoạt động khai thác diễn ra nhằm mục đích chủ yếu là: phát triển nông nghiệp. Bên cạnh đó, con người cũng thực hiện các hoạt động khác, như: khai thác nguồn lợi thủy sản từ sông nước; sử dụng sông ngòi, kênh rạch,… làm đường giao thông kết nối giữa các vùng,…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ct val="110000"/>
                        </a:lnSpc>
                        <a:spcBef>
                          <a:spcPts val="600"/>
                        </a:spcBef>
                        <a:spcAft>
                          <a:spcPts val="0"/>
                        </a:spcAft>
                      </a:pPr>
                      <a:endParaRPr lang="en-US" sz="17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indent="215900" algn="ctr">
                        <a:lnSpc>
                          <a:spcPct val="110000"/>
                        </a:lnSpc>
                        <a:spcBef>
                          <a:spcPts val="600"/>
                        </a:spcBef>
                        <a:spcAft>
                          <a:spcPts val="0"/>
                        </a:spcAft>
                      </a:pPr>
                      <a:r>
                        <a:rPr lang="en-US" sz="1700" b="1" dirty="0" err="1">
                          <a:effectLst/>
                          <a:latin typeface="Cambria" pitchFamily="18" charset="0"/>
                          <a:ea typeface="Cambria" pitchFamily="18" charset="0"/>
                          <a:cs typeface="Times New Roman"/>
                        </a:rPr>
                        <a:t>Khác</a:t>
                      </a:r>
                      <a:r>
                        <a:rPr lang="en-US" sz="1700" b="1" baseline="0" dirty="0">
                          <a:effectLst/>
                          <a:latin typeface="Cambria" pitchFamily="18" charset="0"/>
                          <a:ea typeface="Cambria" pitchFamily="18" charset="0"/>
                          <a:cs typeface="Times New Roman"/>
                        </a:rPr>
                        <a:t> </a:t>
                      </a:r>
                      <a:r>
                        <a:rPr lang="en-US" sz="1700" b="1" baseline="0" dirty="0" err="1">
                          <a:effectLst/>
                          <a:latin typeface="Cambria" pitchFamily="18" charset="0"/>
                          <a:ea typeface="Cambria" pitchFamily="18" charset="0"/>
                          <a:cs typeface="Times New Roman"/>
                        </a:rPr>
                        <a:t>nhau</a:t>
                      </a:r>
                      <a:endParaRPr lang="en-US" sz="1700" b="1"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vi-VN" sz="1700" dirty="0">
                          <a:effectLst/>
                          <a:latin typeface="Cambria" pitchFamily="18" charset="0"/>
                          <a:ea typeface="Cambria" pitchFamily="18" charset="0"/>
                          <a:cs typeface="Times New Roman"/>
                        </a:rPr>
                        <a:t>Quá trình khai khẩn châu thổ sông Hồng ở miền Bắc gắn liền với việc đắp đê trị thủy.</a:t>
                      </a:r>
                      <a:endParaRPr lang="en-US" sz="17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vi-VN" sz="1700" dirty="0">
                          <a:effectLst/>
                          <a:latin typeface="Cambria" pitchFamily="18" charset="0"/>
                          <a:ea typeface="Cambria" pitchFamily="18" charset="0"/>
                          <a:cs typeface="Times New Roman"/>
                        </a:rPr>
                        <a:t>Quá trình khai khẩn châu thổ sông Cửu Long ở miền Nam là quá trình con người thích ứng với tự nhiên.</a:t>
                      </a:r>
                      <a:endParaRPr lang="en-US" sz="17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965669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2140803"/>
            <a:ext cx="7491772" cy="830997"/>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Sưu tầm tư liệu, hình ảnh về địa hình, sông ngòi của châu thổ sông Hồng và châu thổ sông Cửu Long.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2057400"/>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pic>
        <p:nvPicPr>
          <p:cNvPr id="23" name="Picture 22" descr="[ẢNH] Đồng bằng s&amp;#244;ng Cửu Long nh&amp;#236;n từ tr&amp;#234;n cao  - Ảnh 1"/>
          <p:cNvPicPr/>
          <p:nvPr/>
        </p:nvPicPr>
        <p:blipFill>
          <a:blip r:embed="rId10">
            <a:extLst>
              <a:ext uri="{28A0092B-C50C-407E-A947-70E740481C1C}">
                <a14:useLocalDpi xmlns:a14="http://schemas.microsoft.com/office/drawing/2010/main" val="0"/>
              </a:ext>
            </a:extLst>
          </a:blip>
          <a:srcRect/>
          <a:stretch>
            <a:fillRect/>
          </a:stretch>
        </p:blipFill>
        <p:spPr bwMode="auto">
          <a:xfrm>
            <a:off x="5181599" y="3340537"/>
            <a:ext cx="3581402" cy="2450662"/>
          </a:xfrm>
          <a:prstGeom prst="rect">
            <a:avLst/>
          </a:prstGeom>
          <a:noFill/>
          <a:ln>
            <a:solidFill>
              <a:srgbClr val="FF0000"/>
            </a:solidFill>
          </a:ln>
        </p:spPr>
      </p:pic>
      <p:pic>
        <p:nvPicPr>
          <p:cNvPr id="24" name="Picture 23" descr="Quy hoạch đô thị bên sông Hồng: tính khả thi cần song hành cùng yếu tố khoa  học - Tạp chí Kinh tế Sài Gòn"/>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07818" y="3340536"/>
            <a:ext cx="3568982" cy="2450663"/>
          </a:xfrm>
          <a:prstGeom prst="rect">
            <a:avLst/>
          </a:prstGeom>
          <a:noFill/>
          <a:ln>
            <a:solidFill>
              <a:srgbClr val="FF0000"/>
            </a:solidFill>
          </a:ln>
        </p:spPr>
      </p:pic>
      <p:sp>
        <p:nvSpPr>
          <p:cNvPr id="3" name="Rectangle 2"/>
          <p:cNvSpPr/>
          <p:nvPr/>
        </p:nvSpPr>
        <p:spPr>
          <a:xfrm>
            <a:off x="1066799" y="5852894"/>
            <a:ext cx="8153401" cy="338554"/>
          </a:xfrm>
          <a:prstGeom prst="rect">
            <a:avLst/>
          </a:prstGeom>
        </p:spPr>
        <p:txBody>
          <a:bodyPr wrap="square">
            <a:spAutoFit/>
          </a:bodyPr>
          <a:lstStyle/>
          <a:p>
            <a:r>
              <a:rPr lang="vi-VN" sz="1600" b="1" dirty="0">
                <a:latin typeface="Cambria" pitchFamily="18" charset="0"/>
                <a:ea typeface="Cambria" pitchFamily="18" charset="0"/>
              </a:rPr>
              <a:t>Địa hình, sông ngòi châu thổ sông Hồng   Địa hình, sông ngòi châu thổ sông Cửu Long</a:t>
            </a:r>
            <a:endParaRPr lang="en-US" sz="1600" dirty="0">
              <a:latin typeface="Cambria" pitchFamily="18" charset="0"/>
              <a:ea typeface="Cambria" pitchFamily="18" charset="0"/>
            </a:endParaRPr>
          </a:p>
        </p:txBody>
      </p:sp>
    </p:spTree>
    <p:extLst>
      <p:ext uri="{BB962C8B-B14F-4D97-AF65-F5344CB8AC3E}">
        <p14:creationId xmlns:p14="http://schemas.microsoft.com/office/powerpoint/2010/main" val="125155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anim calcmode="lin" valueType="num">
                                      <p:cBhvr>
                                        <p:cTn id="31" dur="1000" fill="hold"/>
                                        <p:tgtEl>
                                          <p:spTgt spid="24"/>
                                        </p:tgtEl>
                                        <p:attrNameLst>
                                          <p:attrName>ppt_x</p:attrName>
                                        </p:attrNameLst>
                                      </p:cBhvr>
                                      <p:tavLst>
                                        <p:tav tm="0">
                                          <p:val>
                                            <p:strVal val="#ppt_x"/>
                                          </p:val>
                                        </p:tav>
                                        <p:tav tm="100000">
                                          <p:val>
                                            <p:strVal val="#ppt_x"/>
                                          </p:val>
                                        </p:tav>
                                      </p:tavLst>
                                    </p:anim>
                                    <p:anim calcmode="lin" valueType="num">
                                      <p:cBhvr>
                                        <p:cTn id="32" dur="1000" fill="hold"/>
                                        <p:tgtEl>
                                          <p:spTgt spid="2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2800" b="1" dirty="0">
                <a:ln w="10541" cmpd="sng">
                  <a:solidFill>
                    <a:schemeClr val="accent1">
                      <a:shade val="88000"/>
                      <a:satMod val="110000"/>
                    </a:schemeClr>
                  </a:solidFill>
                  <a:prstDash val="solid"/>
                </a:ln>
                <a:solidFill>
                  <a:srgbClr val="FF0000"/>
                </a:solidFill>
                <a:latin typeface="Cambria" pitchFamily="18" charset="0"/>
              </a:rPr>
              <a:t>VĂN MINH CHÂU THỔ SÔNG HỒNG VÀ SÔNG CỬU LONG</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CHỦ ĐỀ 1</a:t>
            </a: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0000"/>
                </a:solidFill>
                <a:effectLst>
                  <a:outerShdw blurRad="38100" dist="38100" dir="2700000" algn="tl">
                    <a:srgbClr val="000000">
                      <a:alpha val="43137"/>
                    </a:srgbClr>
                  </a:outerShdw>
                </a:effectLst>
                <a:latin typeface="Cambria" pitchFamily="18" charset="0"/>
              </a:rPr>
              <a:t>CHỦ ĐỀ 1. VĂN MINH CHÂU THỔ SÔNG HỒNG VÀ</a:t>
            </a:r>
          </a:p>
          <a:p>
            <a:r>
              <a:rPr lang="en-US" sz="2400" b="1" dirty="0">
                <a:solidFill>
                  <a:srgbClr val="FF0000"/>
                </a:solidFill>
                <a:effectLst>
                  <a:outerShdw blurRad="38100" dist="38100" dir="2700000" algn="tl">
                    <a:srgbClr val="000000">
                      <a:alpha val="43137"/>
                    </a:srgbClr>
                  </a:outerShdw>
                </a:effectLst>
                <a:latin typeface="Cambria" pitchFamily="18" charset="0"/>
              </a:rPr>
              <a:t> SÔNG CỬU LONG</a:t>
            </a:r>
          </a:p>
          <a:p>
            <a:r>
              <a:rPr lang="en-US" sz="24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nl-NL" sz="2400" b="1" dirty="0">
                <a:solidFill>
                  <a:srgbClr val="0D30DD"/>
                </a:solidFill>
                <a:latin typeface="Cambria" pitchFamily="18" charset="0"/>
                <a:ea typeface="Cambria" pitchFamily="18" charset="0"/>
              </a:rPr>
              <a:t>QUÁ TRÌNH HÌNH THÀNH VÀ PHÁT TRIỂN CHÂU THỔ SÔNG HỒNG. CHẾ ĐỘ NƯỚC CỦA SÔNG HỒNG</a:t>
            </a:r>
            <a:endParaRPr lang="en-US" sz="2400" b="1" dirty="0">
              <a:solidFill>
                <a:srgbClr val="0D30DD"/>
              </a:solidFill>
              <a:effectLst>
                <a:outerShdw blurRad="38100" dist="38100" dir="2700000" algn="tl">
                  <a:srgbClr val="000000">
                    <a:alpha val="43137"/>
                  </a:srgbClr>
                </a:outerShdw>
              </a:effectLst>
              <a:latin typeface="Cambria" pitchFamily="18" charset="0"/>
              <a:ea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a:solidFill>
                  <a:srgbClr val="0D30DD"/>
                </a:solidFill>
                <a:effectLst>
                  <a:outerShdw blurRad="38100" dist="38100" dir="2700000" algn="tl">
                    <a:srgbClr val="000000">
                      <a:alpha val="43137"/>
                    </a:srgbClr>
                  </a:outerShdw>
                </a:effectLst>
                <a:latin typeface="Cambria" pitchFamily="18" charset="0"/>
              </a:rPr>
              <a:t>QUÁ TRÌNH HÌNH THÀNH VÀ PHÁT TRIỂN CHÂU THỔ SÔNG CỬU LONG. CHẾ ĐỘ NƯỚC CỦA SÔNG CỬU LONG</a:t>
            </a: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QUÁ TRÌNH CON NGƯỜI KHAI KHẨN VÀ CẢI TẠO CHÂU THỔ, CHẾ NGỰ VÀ THÍCH ỨNG VỚI CHẾ ĐỘ NƯỚC SÔNG HỒNG VÀ SÔNG CỬU LONG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74557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362200"/>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c</a:t>
            </a:r>
            <a:r>
              <a:rPr lang="vi-VN" sz="2400" i="1" dirty="0">
                <a:solidFill>
                  <a:srgbClr val="FF0000"/>
                </a:solidFill>
                <a:latin typeface="Cambria" panose="02040503050406030204" pitchFamily="18" charset="0"/>
                <a:ea typeface="Cambria" panose="02040503050406030204" pitchFamily="18" charset="0"/>
              </a:rPr>
              <a:t>hâu thổ sông Hồng có diện tích bao nhiêu? Do sông nào </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bồi đắp?</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sông Hồng. Chế độ nước của sông Hồng.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693112"/>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8006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836892"/>
            <a:ext cx="3657601" cy="120032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itchFamily="18" charset="0"/>
                <a:ea typeface="Cambria" pitchFamily="18" charset="0"/>
              </a:rPr>
              <a:t>Diện tích khoảng 15000km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do sông Hồng và sông Thái Bình bồi đắp.</a:t>
            </a:r>
            <a:endParaRPr lang="vi-VN" sz="2200" dirty="0">
              <a:latin typeface="Cambria" pitchFamily="18" charset="0"/>
              <a:ea typeface="Cambria"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4038601"/>
            <a:ext cx="3528125"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791200" y="6248400"/>
            <a:ext cx="2514600" cy="369332"/>
          </a:xfrm>
          <a:prstGeom prst="rect">
            <a:avLst/>
          </a:prstGeom>
          <a:noFill/>
        </p:spPr>
        <p:txBody>
          <a:bodyPr wrap="square" rtlCol="0">
            <a:spAutoFit/>
          </a:bodyPr>
          <a:lstStyle/>
          <a:p>
            <a:pPr algn="ct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sp>
        <p:nvSpPr>
          <p:cNvPr id="26" name="Text Box 9"/>
          <p:cNvSpPr txBox="1">
            <a:spLocks noChangeArrowheads="1"/>
          </p:cNvSpPr>
          <p:nvPr/>
        </p:nvSpPr>
        <p:spPr bwMode="auto">
          <a:xfrm>
            <a:off x="452586" y="1295399"/>
            <a:ext cx="4424214" cy="707886"/>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a. </a:t>
            </a:r>
            <a:r>
              <a:rPr lang="en-US" sz="2000" b="1" dirty="0" err="1">
                <a:solidFill>
                  <a:srgbClr val="CC0000"/>
                </a:solidFill>
                <a:latin typeface="Times New Roman" pitchFamily="18" charset="0"/>
                <a:cs typeface="Times New Roman" pitchFamily="18" charset="0"/>
              </a:rPr>
              <a:t>Qúa</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trình</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hình</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thành</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và</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phát</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triển</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châu</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thổ</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sông</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pic>
        <p:nvPicPr>
          <p:cNvPr id="3" name="Picture 2"/>
          <p:cNvPicPr>
            <a:picLocks noChangeAspect="1" noChangeArrowheads="1"/>
          </p:cNvPicPr>
          <p:nvPr/>
        </p:nvPicPr>
        <p:blipFill>
          <a:blip r:embed="rId11">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6137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4397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par>
                                <p:cTn id="18" presetID="14" presetClass="entr" presetSubtype="1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randombar(horizontal)">
                                      <p:cBhvr>
                                        <p:cTn id="20" dur="500"/>
                                        <p:tgtEl>
                                          <p:spTgt spid="102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randombar(horizont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 grpId="0"/>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181761"/>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Atlat</a:t>
            </a:r>
            <a:r>
              <a:rPr lang="en-US" sz="2000" i="1" dirty="0">
                <a:solidFill>
                  <a:srgbClr val="FF0000"/>
                </a:solidFill>
                <a:latin typeface="Cambria" panose="02040503050406030204" pitchFamily="18" charset="0"/>
                <a:ea typeface="Cambria" panose="02040503050406030204" pitchFamily="18" charset="0"/>
              </a:rPr>
              <a:t> tr10, </a:t>
            </a:r>
            <a:r>
              <a:rPr lang="en-US" sz="2000" i="1" dirty="0" err="1">
                <a:solidFill>
                  <a:srgbClr val="FF0000"/>
                </a:solidFill>
                <a:latin typeface="Cambria" panose="02040503050406030204" pitchFamily="18" charset="0"/>
                <a:ea typeface="Cambria" panose="02040503050406030204" pitchFamily="18" charset="0"/>
              </a:rPr>
              <a:t>hãy</a:t>
            </a:r>
            <a:r>
              <a:rPr lang="en-US" sz="2000" i="1" dirty="0">
                <a:solidFill>
                  <a:srgbClr val="FF0000"/>
                </a:solidFill>
                <a:latin typeface="Cambria" panose="02040503050406030204" pitchFamily="18" charset="0"/>
                <a:ea typeface="Cambria" panose="02040503050406030204" pitchFamily="18" charset="0"/>
              </a:rPr>
              <a:t> x</a:t>
            </a:r>
            <a:r>
              <a:rPr lang="vi-VN" sz="2000" i="1" dirty="0">
                <a:solidFill>
                  <a:srgbClr val="FF0000"/>
                </a:solidFill>
                <a:latin typeface="Cambria" panose="02040503050406030204" pitchFamily="18" charset="0"/>
                <a:ea typeface="Cambria" panose="02040503050406030204" pitchFamily="18" charset="0"/>
              </a:rPr>
              <a:t>ác định các phụ lưu và chi lưu của hệ thống sông Hồng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sông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Thái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Bình</a:t>
            </a:r>
            <a:r>
              <a:rPr lang="en-US"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trên </a:t>
            </a:r>
            <a:r>
              <a:rPr lang="en-US" sz="2000" i="1" dirty="0" err="1">
                <a:solidFill>
                  <a:srgbClr val="FF0000"/>
                </a:solidFill>
                <a:latin typeface="Cambria" panose="02040503050406030204" pitchFamily="18" charset="0"/>
                <a:ea typeface="Cambria" panose="02040503050406030204" pitchFamily="18" charset="0"/>
              </a:rPr>
              <a:t>bản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đồ</a:t>
            </a:r>
            <a:r>
              <a:rPr lang="en-US" sz="2000" i="1" dirty="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24177"/>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44595"/>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623816"/>
            <a:ext cx="3657601" cy="293926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000" dirty="0">
                <a:latin typeface="Cambria" pitchFamily="18" charset="0"/>
                <a:ea typeface="Cambria" pitchFamily="18" charset="0"/>
              </a:rPr>
              <a:t>- Sông Hồng:</a:t>
            </a:r>
          </a:p>
          <a:p>
            <a:pPr algn="just">
              <a:spcBef>
                <a:spcPts val="600"/>
              </a:spcBef>
              <a:spcAft>
                <a:spcPts val="0"/>
              </a:spcAft>
            </a:pPr>
            <a:r>
              <a:rPr lang="en-US" sz="2000" dirty="0">
                <a:latin typeface="Cambria" pitchFamily="18" charset="0"/>
                <a:ea typeface="Cambria" pitchFamily="18" charset="0"/>
              </a:rPr>
              <a:t>+ </a:t>
            </a:r>
            <a:r>
              <a:rPr lang="vi-VN" sz="2000" dirty="0">
                <a:latin typeface="Cambria" pitchFamily="18" charset="0"/>
                <a:ea typeface="Cambria" pitchFamily="18" charset="0"/>
              </a:rPr>
              <a:t>Phụ lưu: sông Đà, sông Lô,...</a:t>
            </a:r>
          </a:p>
          <a:p>
            <a:pPr algn="just">
              <a:spcBef>
                <a:spcPts val="600"/>
              </a:spcBef>
              <a:spcAft>
                <a:spcPts val="0"/>
              </a:spcAft>
            </a:pPr>
            <a:r>
              <a:rPr lang="en-US" sz="2000" dirty="0">
                <a:latin typeface="Cambria" pitchFamily="18" charset="0"/>
                <a:ea typeface="Cambria" pitchFamily="18" charset="0"/>
              </a:rPr>
              <a:t>+ C</a:t>
            </a:r>
            <a:r>
              <a:rPr lang="vi-VN" sz="2000" dirty="0">
                <a:latin typeface="Cambria" pitchFamily="18" charset="0"/>
                <a:ea typeface="Cambria" pitchFamily="18" charset="0"/>
              </a:rPr>
              <a:t>hi lưu: sông Luộc, sông Đáy,...</a:t>
            </a:r>
          </a:p>
          <a:p>
            <a:pPr algn="just">
              <a:spcBef>
                <a:spcPts val="600"/>
              </a:spcBef>
              <a:spcAft>
                <a:spcPts val="0"/>
              </a:spcAft>
            </a:pPr>
            <a:r>
              <a:rPr lang="en-US" sz="2000" dirty="0">
                <a:latin typeface="Cambria" pitchFamily="18" charset="0"/>
                <a:ea typeface="Cambria" pitchFamily="18" charset="0"/>
              </a:rPr>
              <a:t>- </a:t>
            </a:r>
            <a:r>
              <a:rPr lang="en-US" sz="2000" dirty="0" err="1">
                <a:latin typeface="Cambria" pitchFamily="18" charset="0"/>
                <a:ea typeface="Cambria" pitchFamily="18" charset="0"/>
              </a:rPr>
              <a:t>Sông</a:t>
            </a:r>
            <a:r>
              <a:rPr lang="en-US" sz="2000" dirty="0">
                <a:latin typeface="Cambria" pitchFamily="18" charset="0"/>
                <a:ea typeface="Cambria" pitchFamily="18" charset="0"/>
              </a:rPr>
              <a:t> </a:t>
            </a:r>
            <a:r>
              <a:rPr lang="en-US" sz="2000" dirty="0" err="1">
                <a:latin typeface="Cambria" pitchFamily="18" charset="0"/>
                <a:ea typeface="Cambria" pitchFamily="18" charset="0"/>
              </a:rPr>
              <a:t>Thái</a:t>
            </a:r>
            <a:r>
              <a:rPr lang="en-US" sz="2000" dirty="0">
                <a:latin typeface="Cambria" pitchFamily="18" charset="0"/>
                <a:ea typeface="Cambria" pitchFamily="18" charset="0"/>
              </a:rPr>
              <a:t> </a:t>
            </a:r>
            <a:r>
              <a:rPr lang="en-US" sz="2000" dirty="0" err="1">
                <a:latin typeface="Cambria" pitchFamily="18" charset="0"/>
                <a:ea typeface="Cambria" pitchFamily="18" charset="0"/>
              </a:rPr>
              <a:t>Bình</a:t>
            </a:r>
            <a:r>
              <a:rPr lang="en-US" sz="2000" dirty="0">
                <a:latin typeface="Cambria" pitchFamily="18" charset="0"/>
                <a:ea typeface="Cambria" pitchFamily="18" charset="0"/>
              </a:rPr>
              <a:t>:</a:t>
            </a:r>
          </a:p>
          <a:p>
            <a:pPr algn="just">
              <a:spcBef>
                <a:spcPts val="600"/>
              </a:spcBef>
              <a:spcAft>
                <a:spcPts val="0"/>
              </a:spcAft>
            </a:pPr>
            <a:r>
              <a:rPr lang="en-US" sz="2000" dirty="0">
                <a:latin typeface="Cambria" pitchFamily="18" charset="0"/>
                <a:ea typeface="Cambria" pitchFamily="18" charset="0"/>
              </a:rPr>
              <a:t>+ </a:t>
            </a:r>
            <a:r>
              <a:rPr lang="vi-VN" sz="2000" dirty="0">
                <a:latin typeface="Cambria" pitchFamily="18" charset="0"/>
                <a:ea typeface="Cambria" pitchFamily="18" charset="0"/>
              </a:rPr>
              <a:t>Phụ lưu: sông Cầu, sông Thương</a:t>
            </a:r>
            <a:r>
              <a:rPr lang="en-US" sz="2000" dirty="0">
                <a:latin typeface="Cambria" pitchFamily="18" charset="0"/>
                <a:ea typeface="Cambria" pitchFamily="18" charset="0"/>
              </a:rPr>
              <a:t>,…</a:t>
            </a:r>
          </a:p>
          <a:p>
            <a:pPr algn="just">
              <a:spcBef>
                <a:spcPts val="600"/>
              </a:spcBef>
              <a:spcAft>
                <a:spcPts val="0"/>
              </a:spcAft>
            </a:pPr>
            <a:r>
              <a:rPr lang="en-US" sz="2000" dirty="0">
                <a:latin typeface="Cambria" pitchFamily="18" charset="0"/>
                <a:ea typeface="Cambria" pitchFamily="18" charset="0"/>
              </a:rPr>
              <a:t>+ </a:t>
            </a:r>
            <a:r>
              <a:rPr lang="vi-VN" sz="2000" dirty="0">
                <a:latin typeface="Cambria" pitchFamily="18" charset="0"/>
                <a:ea typeface="Cambria" pitchFamily="18" charset="0"/>
              </a:rPr>
              <a:t>Chi lưu: sông Kinh Thầy, sông Bạch Đằng</a:t>
            </a:r>
            <a:r>
              <a:rPr lang="en-US" sz="2000" dirty="0">
                <a:latin typeface="Cambria" pitchFamily="18" charset="0"/>
                <a:ea typeface="Cambria" pitchFamily="18" charset="0"/>
              </a:rPr>
              <a:t>,…</a:t>
            </a:r>
            <a:endParaRPr lang="vi-VN" sz="2000" dirty="0">
              <a:latin typeface="Cambria" pitchFamily="18" charset="0"/>
              <a:ea typeface="Cambria" pitchFamily="18" charset="0"/>
            </a:endParaRPr>
          </a:p>
        </p:txBody>
      </p:sp>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9073" y="1316313"/>
            <a:ext cx="3535053" cy="525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ular Callout 25"/>
          <p:cNvSpPr/>
          <p:nvPr/>
        </p:nvSpPr>
        <p:spPr>
          <a:xfrm>
            <a:off x="5638800" y="2145707"/>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Đà</a:t>
            </a:r>
            <a:endParaRPr lang="en-US" sz="1000" b="1" dirty="0">
              <a:effectLst/>
            </a:endParaRPr>
          </a:p>
        </p:txBody>
      </p:sp>
      <p:sp>
        <p:nvSpPr>
          <p:cNvPr id="27" name="Rounded Rectangular Callout 26"/>
          <p:cNvSpPr/>
          <p:nvPr/>
        </p:nvSpPr>
        <p:spPr>
          <a:xfrm>
            <a:off x="5486400" y="1752600"/>
            <a:ext cx="788637" cy="180796"/>
          </a:xfrm>
          <a:prstGeom prst="wedgeRoundRectCallout">
            <a:avLst>
              <a:gd name="adj1" fmla="val 66731"/>
              <a:gd name="adj2" fmla="val -4937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Lô</a:t>
            </a:r>
            <a:endParaRPr lang="en-US" sz="1000" b="1" dirty="0">
              <a:effectLst/>
            </a:endParaRPr>
          </a:p>
        </p:txBody>
      </p:sp>
      <p:sp>
        <p:nvSpPr>
          <p:cNvPr id="34" name="Rounded Rectangular Callout 33"/>
          <p:cNvSpPr/>
          <p:nvPr/>
        </p:nvSpPr>
        <p:spPr>
          <a:xfrm>
            <a:off x="5784516" y="2362200"/>
            <a:ext cx="788637" cy="180796"/>
          </a:xfrm>
          <a:prstGeom prst="wedgeRoundRectCallout">
            <a:avLst>
              <a:gd name="adj1" fmla="val 66731"/>
              <a:gd name="adj2" fmla="val -4937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t>Đáy</a:t>
            </a:r>
            <a:endParaRPr lang="en-US" sz="1000" b="1" dirty="0">
              <a:effectLst/>
            </a:endParaRPr>
          </a:p>
        </p:txBody>
      </p:sp>
      <p:sp>
        <p:nvSpPr>
          <p:cNvPr id="35" name="Rounded Rectangular Callout 34"/>
          <p:cNvSpPr/>
          <p:nvPr/>
        </p:nvSpPr>
        <p:spPr>
          <a:xfrm>
            <a:off x="6781800" y="2362200"/>
            <a:ext cx="788637" cy="180796"/>
          </a:xfrm>
          <a:prstGeom prst="wedgeRoundRectCallout">
            <a:avLst>
              <a:gd name="adj1" fmla="val -56335"/>
              <a:gd name="adj2" fmla="val -12331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t>Luộc</a:t>
            </a:r>
            <a:endParaRPr lang="en-US" sz="1000" b="1" dirty="0">
              <a:effectLst/>
            </a:endParaRPr>
          </a:p>
        </p:txBody>
      </p:sp>
      <p:sp>
        <p:nvSpPr>
          <p:cNvPr id="37" name="Rounded Rectangular Callout 36"/>
          <p:cNvSpPr/>
          <p:nvPr/>
        </p:nvSpPr>
        <p:spPr>
          <a:xfrm>
            <a:off x="7086600" y="1944024"/>
            <a:ext cx="1143000" cy="180796"/>
          </a:xfrm>
          <a:prstGeom prst="wedgeRoundRectCallout">
            <a:avLst>
              <a:gd name="adj1" fmla="val -80438"/>
              <a:gd name="adj2" fmla="val 3937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t>Kinh</a:t>
            </a:r>
            <a:r>
              <a:rPr lang="en-US" sz="1000" b="1" dirty="0"/>
              <a:t> </a:t>
            </a:r>
            <a:r>
              <a:rPr lang="en-US" sz="1000" b="1" dirty="0" err="1"/>
              <a:t>Thầy</a:t>
            </a:r>
            <a:endParaRPr lang="en-US" sz="1000" b="1" dirty="0">
              <a:effectLst/>
            </a:endParaRPr>
          </a:p>
        </p:txBody>
      </p:sp>
      <p:sp>
        <p:nvSpPr>
          <p:cNvPr id="38" name="Rounded Rectangular Callout 37"/>
          <p:cNvSpPr/>
          <p:nvPr/>
        </p:nvSpPr>
        <p:spPr>
          <a:xfrm>
            <a:off x="7162800" y="2169372"/>
            <a:ext cx="1066800" cy="180796"/>
          </a:xfrm>
          <a:prstGeom prst="wedgeRoundRectCallout">
            <a:avLst>
              <a:gd name="adj1" fmla="val -85830"/>
              <a:gd name="adj2" fmla="val -6416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t>Bạch</a:t>
            </a:r>
            <a:r>
              <a:rPr lang="en-US" sz="1000" b="1" dirty="0"/>
              <a:t> </a:t>
            </a:r>
            <a:r>
              <a:rPr lang="en-US" sz="1000" b="1" dirty="0" err="1"/>
              <a:t>Đằng</a:t>
            </a:r>
            <a:endParaRPr lang="en-US" sz="1000" b="1" dirty="0">
              <a:effectLst/>
            </a:endParaRPr>
          </a:p>
        </p:txBody>
      </p:sp>
      <p:sp>
        <p:nvSpPr>
          <p:cNvPr id="39" name="Rounded Rectangular Callout 38"/>
          <p:cNvSpPr/>
          <p:nvPr/>
        </p:nvSpPr>
        <p:spPr>
          <a:xfrm>
            <a:off x="6275037" y="1516120"/>
            <a:ext cx="788637" cy="180796"/>
          </a:xfrm>
          <a:prstGeom prst="wedgeRoundRectCallout">
            <a:avLst>
              <a:gd name="adj1" fmla="val -5142"/>
              <a:gd name="adj2" fmla="val 18132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t>Cầu</a:t>
            </a:r>
            <a:endParaRPr lang="en-US" sz="1000" b="1" dirty="0">
              <a:effectLst/>
            </a:endParaRPr>
          </a:p>
        </p:txBody>
      </p:sp>
      <p:sp>
        <p:nvSpPr>
          <p:cNvPr id="40" name="Rounded Rectangular Callout 39"/>
          <p:cNvSpPr/>
          <p:nvPr/>
        </p:nvSpPr>
        <p:spPr>
          <a:xfrm>
            <a:off x="7101305" y="1696916"/>
            <a:ext cx="975895" cy="180796"/>
          </a:xfrm>
          <a:prstGeom prst="wedgeRoundRectCallout">
            <a:avLst>
              <a:gd name="adj1" fmla="val -86508"/>
              <a:gd name="adj2" fmla="val 7928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t>Thương</a:t>
            </a:r>
            <a:endParaRPr lang="en-US" sz="1000" b="1" dirty="0">
              <a:effectLst/>
            </a:endParaRPr>
          </a:p>
        </p:txBody>
      </p:sp>
      <p:sp>
        <p:nvSpPr>
          <p:cNvPr id="41" name="Text Box 9"/>
          <p:cNvSpPr txBox="1">
            <a:spLocks noChangeArrowheads="1"/>
          </p:cNvSpPr>
          <p:nvPr/>
        </p:nvSpPr>
        <p:spPr bwMode="auto">
          <a:xfrm>
            <a:off x="452586" y="1295399"/>
            <a:ext cx="4424214" cy="707886"/>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a. </a:t>
            </a:r>
            <a:r>
              <a:rPr lang="en-US" sz="2000" b="1" dirty="0" err="1">
                <a:solidFill>
                  <a:srgbClr val="CC0000"/>
                </a:solidFill>
                <a:latin typeface="Times New Roman" pitchFamily="18" charset="0"/>
                <a:cs typeface="Times New Roman" pitchFamily="18" charset="0"/>
              </a:rPr>
              <a:t>Qúa</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trình</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hình</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thành</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và</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phát</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triển</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châu</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thổ</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sông</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sp>
        <p:nvSpPr>
          <p:cNvPr id="3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sông Hồng. Chế độ nước của sông Hồng.</a:t>
            </a:r>
          </a:p>
        </p:txBody>
      </p:sp>
    </p:spTree>
    <p:extLst>
      <p:ext uri="{BB962C8B-B14F-4D97-AF65-F5344CB8AC3E}">
        <p14:creationId xmlns:p14="http://schemas.microsoft.com/office/powerpoint/2010/main" val="422696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randombar(horizontal)">
                                      <p:cBhvr>
                                        <p:cTn id="38" dur="500"/>
                                        <p:tgtEl>
                                          <p:spTgt spid="26"/>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randombar(horizontal)">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6" dur="500"/>
                                        <p:tgtEl>
                                          <p:spTgt spid="32">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randombar(horizontal)">
                                      <p:cBhvr>
                                        <p:cTn id="51" dur="500"/>
                                        <p:tgtEl>
                                          <p:spTgt spid="35"/>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randombar(horizontal)">
                                      <p:cBhvr>
                                        <p:cTn id="54" dur="500"/>
                                        <p:tgtEl>
                                          <p:spTgt spid="34"/>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9" dur="500"/>
                                        <p:tgtEl>
                                          <p:spTgt spid="32">
                                            <p:txEl>
                                              <p:pRg st="3" end="3"/>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2">
                                            <p:txEl>
                                              <p:pRg st="4" end="4"/>
                                            </p:txEl>
                                          </p:spTgt>
                                        </p:tgtEl>
                                        <p:attrNameLst>
                                          <p:attrName>style.visibility</p:attrName>
                                        </p:attrNameLst>
                                      </p:cBhvr>
                                      <p:to>
                                        <p:strVal val="visible"/>
                                      </p:to>
                                    </p:set>
                                    <p:animEffect transition="in" filter="randombar(horizontal)">
                                      <p:cBhvr>
                                        <p:cTn id="64" dur="500"/>
                                        <p:tgtEl>
                                          <p:spTgt spid="32">
                                            <p:txEl>
                                              <p:pRg st="4" end="4"/>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39"/>
                                        </p:tgtEl>
                                        <p:attrNameLst>
                                          <p:attrName>style.visibility</p:attrName>
                                        </p:attrNameLst>
                                      </p:cBhvr>
                                      <p:to>
                                        <p:strVal val="visible"/>
                                      </p:to>
                                    </p:set>
                                    <p:animEffect transition="in" filter="randombar(horizontal)">
                                      <p:cBhvr>
                                        <p:cTn id="69" dur="500"/>
                                        <p:tgtEl>
                                          <p:spTgt spid="39"/>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randombar(horizontal)">
                                      <p:cBhvr>
                                        <p:cTn id="72" dur="500"/>
                                        <p:tgtEl>
                                          <p:spTgt spid="40"/>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nodeType="clickEffect">
                                  <p:stCondLst>
                                    <p:cond delay="0"/>
                                  </p:stCondLst>
                                  <p:childTnLst>
                                    <p:set>
                                      <p:cBhvr>
                                        <p:cTn id="76" dur="1" fill="hold">
                                          <p:stCondLst>
                                            <p:cond delay="0"/>
                                          </p:stCondLst>
                                        </p:cTn>
                                        <p:tgtEl>
                                          <p:spTgt spid="32">
                                            <p:txEl>
                                              <p:pRg st="5" end="5"/>
                                            </p:txEl>
                                          </p:spTgt>
                                        </p:tgtEl>
                                        <p:attrNameLst>
                                          <p:attrName>style.visibility</p:attrName>
                                        </p:attrNameLst>
                                      </p:cBhvr>
                                      <p:to>
                                        <p:strVal val="visible"/>
                                      </p:to>
                                    </p:set>
                                    <p:animEffect transition="in" filter="randombar(horizontal)">
                                      <p:cBhvr>
                                        <p:cTn id="77" dur="500"/>
                                        <p:tgtEl>
                                          <p:spTgt spid="32">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randombar(horizontal)">
                                      <p:cBhvr>
                                        <p:cTn id="82" dur="500"/>
                                        <p:tgtEl>
                                          <p:spTgt spid="37"/>
                                        </p:tgtEl>
                                      </p:cBhvr>
                                    </p:animEffect>
                                  </p:childTnLst>
                                </p:cTn>
                              </p:par>
                              <p:par>
                                <p:cTn id="83" presetID="14" presetClass="entr" presetSubtype="10" fill="hold" grpId="0" nodeType="with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randombar(horizontal)">
                                      <p:cBhvr>
                                        <p:cTn id="8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6" grpId="0" animBg="1"/>
      <p:bldP spid="27" grpId="0" animBg="1"/>
      <p:bldP spid="34" grpId="0" animBg="1"/>
      <p:bldP spid="35" grpId="0" animBg="1"/>
      <p:bldP spid="37" grpId="0" animBg="1"/>
      <p:bldP spid="38" grpId="0" animBg="1"/>
      <p:bldP spid="39" grpId="0" animBg="1"/>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 y="0"/>
            <a:ext cx="891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439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252008"/>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c</a:t>
            </a:r>
            <a:r>
              <a:rPr lang="vi-VN" sz="2400" i="1" dirty="0">
                <a:solidFill>
                  <a:srgbClr val="FF0000"/>
                </a:solidFill>
                <a:latin typeface="Cambria" panose="02040503050406030204" pitchFamily="18" charset="0"/>
                <a:ea typeface="Cambria" panose="02040503050406030204" pitchFamily="18" charset="0"/>
              </a:rPr>
              <a:t>ho biết tổng lượng dòng chảy và lượng phù sa sông Hồng là bao nhiêu?</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sông Hồng. Chế độ nước của sông Hồng.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582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783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495800"/>
            <a:ext cx="3657601" cy="193899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a:latin typeface="Cambria" pitchFamily="18" charset="0"/>
                <a:ea typeface="Cambria" pitchFamily="18" charset="0"/>
              </a:rPr>
              <a:t>T</a:t>
            </a:r>
            <a:r>
              <a:rPr lang="vi-VN" sz="2400" dirty="0">
                <a:latin typeface="Cambria" pitchFamily="18" charset="0"/>
                <a:ea typeface="Cambria" pitchFamily="18" charset="0"/>
              </a:rPr>
              <a:t>ổng lượng dòng chảy lên tới 112 tỉ m</a:t>
            </a:r>
            <a:r>
              <a:rPr lang="vi-VN" sz="2400" baseline="30000" dirty="0">
                <a:latin typeface="Cambria" pitchFamily="18" charset="0"/>
                <a:ea typeface="Cambria" pitchFamily="18" charset="0"/>
              </a:rPr>
              <a:t>3</a:t>
            </a:r>
            <a:r>
              <a:rPr lang="vi-VN" sz="2400" dirty="0">
                <a:latin typeface="Cambria" pitchFamily="18" charset="0"/>
                <a:ea typeface="Cambria" pitchFamily="18" charset="0"/>
              </a:rPr>
              <a:t>/năm và lượng phù sa hết sức phong phú, khoảng 120 triệu tấn/năm.</a:t>
            </a:r>
            <a:endParaRPr lang="vi-VN" sz="2200" dirty="0">
              <a:latin typeface="Cambria" pitchFamily="18" charset="0"/>
              <a:ea typeface="Cambria" pitchFamily="18" charset="0"/>
            </a:endParaRPr>
          </a:p>
        </p:txBody>
      </p:sp>
      <p:sp>
        <p:nvSpPr>
          <p:cNvPr id="2" name="TextBox 1"/>
          <p:cNvSpPr txBox="1"/>
          <p:nvPr/>
        </p:nvSpPr>
        <p:spPr>
          <a:xfrm>
            <a:off x="5791200" y="6248400"/>
            <a:ext cx="2514600" cy="369332"/>
          </a:xfrm>
          <a:prstGeom prst="rect">
            <a:avLst/>
          </a:prstGeom>
          <a:noFill/>
        </p:spPr>
        <p:txBody>
          <a:bodyPr wrap="square" rtlCol="0">
            <a:spAutoFit/>
          </a:bodyPr>
          <a:lstStyle/>
          <a:p>
            <a:pPr algn="ctr"/>
            <a:r>
              <a:rPr lang="en-US" dirty="0" err="1">
                <a:latin typeface="Cambria" pitchFamily="18" charset="0"/>
                <a:ea typeface="Cambria" pitchFamily="18" charset="0"/>
              </a:rPr>
              <a:t>Phù</a:t>
            </a:r>
            <a:r>
              <a:rPr lang="en-US" dirty="0">
                <a:latin typeface="Cambria" pitchFamily="18" charset="0"/>
                <a:ea typeface="Cambria" pitchFamily="18" charset="0"/>
              </a:rPr>
              <a:t> </a:t>
            </a:r>
            <a:r>
              <a:rPr lang="en-US" dirty="0" err="1">
                <a:latin typeface="Cambria" pitchFamily="18" charset="0"/>
                <a:ea typeface="Cambria" pitchFamily="18" charset="0"/>
              </a:rPr>
              <a:t>sa</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sp>
        <p:nvSpPr>
          <p:cNvPr id="26" name="Text Box 9"/>
          <p:cNvSpPr txBox="1">
            <a:spLocks noChangeArrowheads="1"/>
          </p:cNvSpPr>
          <p:nvPr/>
        </p:nvSpPr>
        <p:spPr bwMode="auto">
          <a:xfrm>
            <a:off x="452586" y="1295399"/>
            <a:ext cx="4424214" cy="707886"/>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a. </a:t>
            </a:r>
            <a:r>
              <a:rPr lang="en-US" sz="2000" b="1" dirty="0" err="1">
                <a:solidFill>
                  <a:srgbClr val="CC0000"/>
                </a:solidFill>
                <a:latin typeface="Times New Roman" pitchFamily="18" charset="0"/>
                <a:cs typeface="Times New Roman" pitchFamily="18" charset="0"/>
              </a:rPr>
              <a:t>Qúa</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trình</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hình</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thành</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và</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phát</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triển</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châu</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thổ</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sông</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pic>
        <p:nvPicPr>
          <p:cNvPr id="3" name="Picture 2"/>
          <p:cNvPicPr>
            <a:picLocks noChangeAspect="1" noChangeArrowheads="1"/>
          </p:cNvPicPr>
          <p:nvPr/>
        </p:nvPicPr>
        <p:blipFill>
          <a:blip r:embed="rId10">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6137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1075" y="4130816"/>
            <a:ext cx="3528124" cy="211758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22710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6986</TotalTime>
  <Words>3716</Words>
  <Application>Microsoft Office PowerPoint</Application>
  <PresentationFormat>On-screen Show (4:3)</PresentationFormat>
  <Paragraphs>298</Paragraphs>
  <Slides>31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Cambria</vt:lpstr>
      <vt:lpstr>Times New Roman</vt:lpstr>
      <vt:lpstr>Office Theme</vt:lpstr>
      <vt:lpstr>PowerPoint Presentation</vt:lpstr>
      <vt:lpstr>PowerPoint Presentation</vt:lpstr>
      <vt:lpstr>PowerPoint Presentation</vt:lpstr>
      <vt:lpstr>VĂN MINH CHÂU THỔ SÔNG HỒNG VÀ SÔNG CỬU LONG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VnTeach.Com</dc:creator>
  <cp:keywords>VnTeach.Com</cp:keywords>
  <cp:lastModifiedBy>FPT</cp:lastModifiedBy>
  <cp:revision>9</cp:revision>
  <dcterms:created xsi:type="dcterms:W3CDTF">2016-02-15T14:28:12Z</dcterms:created>
  <dcterms:modified xsi:type="dcterms:W3CDTF">2024-04-05T11:03:57Z</dcterms:modified>
</cp:coreProperties>
</file>